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8" r:id="rId4"/>
    <p:sldId id="261" r:id="rId5"/>
    <p:sldId id="262" r:id="rId6"/>
    <p:sldId id="263" r:id="rId7"/>
    <p:sldId id="264" r:id="rId8"/>
    <p:sldId id="266" r:id="rId9"/>
    <p:sldId id="267" r:id="rId10"/>
    <p:sldId id="269" r:id="rId11"/>
    <p:sldId id="265" r:id="rId12"/>
    <p:sldId id="270" r:id="rId13"/>
    <p:sldId id="274" r:id="rId14"/>
    <p:sldId id="275" r:id="rId15"/>
    <p:sldId id="276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dVI4lvPJSwSIU5cIi9lKXQ==" hashData="Jov0l2cUqHy56gUXSwgx5LrVME4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27052-E355-4A9C-BA75-A3A6842E8B6A}" type="datetimeFigureOut">
              <a:rPr lang="en-IN" smtClean="0"/>
              <a:pPr/>
              <a:t>21-08-2018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73956-E7EC-4F49-98EF-7515212CE17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73956-E7EC-4F49-98EF-7515212CE174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Non-Coherent Digital modulation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863588" y="5646440"/>
            <a:ext cx="7416824" cy="982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Prepared by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G.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Balamurugan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MIT Campus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 non-coherent detection, the receiver consist of </a:t>
            </a:r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pair of matched filters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followed by envelop detectors.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Filter in the upper path is matched to f1 and lower path is matched to f2.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Resulting Envelope detector outputs are sampled at T. 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Compare the energy in the two frequencies and pick the larger.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2. BFSK (Non-Coherent)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121" name="Object 1"/>
          <p:cNvGraphicFramePr>
            <a:graphicFrameLocks noChangeAspect="1"/>
          </p:cNvGraphicFramePr>
          <p:nvPr/>
        </p:nvGraphicFramePr>
        <p:xfrm>
          <a:off x="609600" y="3505200"/>
          <a:ext cx="8306163" cy="3042709"/>
        </p:xfrm>
        <a:graphic>
          <a:graphicData uri="http://schemas.openxmlformats.org/presentationml/2006/ole">
            <p:oleObj spid="_x0000_s5121" r:id="rId3" imgW="7190356" imgH="2636351" progId="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8600" y="34290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Receiver</a:t>
            </a:r>
            <a:endParaRPr lang="en-IN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90252" y="3581400"/>
            <a:ext cx="725374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67000" y="2819400"/>
            <a:ext cx="565029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67200" y="5838825"/>
            <a:ext cx="1068891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90800" y="5943600"/>
            <a:ext cx="612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43400" y="2590800"/>
            <a:ext cx="105727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4724401"/>
            <a:ext cx="1828799" cy="989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 err="1" smtClean="0">
                <a:latin typeface="Times New Roman" pitchFamily="18" charset="0"/>
                <a:cs typeface="Times New Roman" pitchFamily="18" charset="0"/>
              </a:rPr>
              <a:t>Quadrature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 Amplitude Modulation</a:t>
            </a:r>
            <a:br>
              <a:rPr lang="en-IN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(QAM)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QAM Principle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Quadrature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Amplitude Modulation is a signal in which two carriers shifted in phase by 90 degrees are modulated and the resultant output consists of both amplitude and phase variations.</a:t>
            </a:r>
          </a:p>
          <a:p>
            <a:pPr algn="just"/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Quadrature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amplitude modulation is a combination of ASK and PSK</a:t>
            </a:r>
          </a:p>
          <a:p>
            <a:pPr algn="just"/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Quadrature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amplitude modulation is widely used in many digital data radio communications and data communications applications. 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For domestic broadcast applications for example, 64 QAM and 256 QAM are often used in digital cable television and cable modem applications.</a:t>
            </a:r>
          </a:p>
          <a:p>
            <a:pPr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4351338"/>
            <a:ext cx="5181600" cy="243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423171"/>
            <a:ext cx="3886200" cy="2282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QAM Principle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191000"/>
            <a:ext cx="2854675" cy="246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0" y="4114800"/>
            <a:ext cx="5715000" cy="228600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Advantage: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Increase the efficiency of transmission for radio communications systems by utilising both amplitude and phase variations,</a:t>
            </a: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Disadvantage: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More susceptible to noise because the states are closer together</a:t>
            </a:r>
          </a:p>
          <a:p>
            <a:pPr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371600"/>
            <a:ext cx="34671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M-</a:t>
            </a:r>
            <a:r>
              <a:rPr lang="en-IN" sz="4000" dirty="0" err="1" smtClean="0">
                <a:latin typeface="Times New Roman" pitchFamily="18" charset="0"/>
                <a:cs typeface="Times New Roman" pitchFamily="18" charset="0"/>
              </a:rPr>
              <a:t>ary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 Error Performance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5105400" cy="3992563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received symbol is decoded into the closest the symbol in the signal constellation</a:t>
            </a: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As the number of symbols in the signal space increases the decoding region for each symbol decreases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25" y="1828800"/>
            <a:ext cx="280987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7375" y="4114800"/>
            <a:ext cx="29432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5" descr="Image result for bpsk constellation diagra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3048000"/>
            <a:ext cx="4876800" cy="2314575"/>
          </a:xfrm>
          <a:prstGeom prst="rect">
            <a:avLst/>
          </a:prstGeom>
          <a:noFill/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0575" y="2971800"/>
            <a:ext cx="233362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60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919163"/>
            <a:ext cx="78581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463" y="942975"/>
            <a:ext cx="783907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Coherent and Non-Coherent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Coherent Detection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– [ Need a synchronous carrier at Receiver]</a:t>
            </a:r>
          </a:p>
          <a:p>
            <a:pPr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When the receiver exploits knowledge of the carrier phase to detect the signals, the process is called coherent detection.</a:t>
            </a: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Non-coherent Detection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– [ Does not need a synchronous carrier at Receiver]</a:t>
            </a:r>
          </a:p>
          <a:p>
            <a:pPr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When the receiver does not utilize such phase reference information, the process is called non-coherent detection.</a:t>
            </a:r>
          </a:p>
          <a:p>
            <a:pPr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9900" y="1219200"/>
            <a:ext cx="33909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4610100"/>
            <a:ext cx="62103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4762500"/>
            <a:ext cx="3619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5676900"/>
            <a:ext cx="3619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43800" y="990600"/>
            <a:ext cx="137045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43800" y="1905000"/>
            <a:ext cx="137045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7696200" y="990600"/>
            <a:ext cx="0" cy="16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848600" y="990600"/>
            <a:ext cx="0" cy="16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001000" y="990600"/>
            <a:ext cx="0" cy="16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153400" y="990600"/>
            <a:ext cx="0" cy="16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305800" y="990600"/>
            <a:ext cx="0" cy="16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458200" y="990600"/>
            <a:ext cx="0" cy="16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610600" y="990600"/>
            <a:ext cx="0" cy="16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763000" y="990600"/>
            <a:ext cx="0" cy="16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86600" y="2790825"/>
            <a:ext cx="22098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86600" y="2800350"/>
            <a:ext cx="19145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86600" y="2819400"/>
            <a:ext cx="18954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0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86600" y="2819400"/>
            <a:ext cx="18669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1" name="Picture 1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086600" y="2819400"/>
            <a:ext cx="185737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2" name="Picture 1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086600" y="2819400"/>
            <a:ext cx="189547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3" name="Picture 1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86600" y="2743200"/>
            <a:ext cx="19526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4" name="Picture 1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09600" y="990600"/>
            <a:ext cx="1432124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5" name="Picture 17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09600" y="1981200"/>
            <a:ext cx="14478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8" name="Picture 20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57200" y="2895600"/>
            <a:ext cx="17907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9" name="Straight Connector 38"/>
          <p:cNvCxnSpPr/>
          <p:nvPr/>
        </p:nvCxnSpPr>
        <p:spPr>
          <a:xfrm>
            <a:off x="762000" y="990600"/>
            <a:ext cx="0" cy="182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309" name="Picture 21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57200" y="2895600"/>
            <a:ext cx="17716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1" name="Straight Connector 40"/>
          <p:cNvCxnSpPr/>
          <p:nvPr/>
        </p:nvCxnSpPr>
        <p:spPr>
          <a:xfrm>
            <a:off x="914400" y="990600"/>
            <a:ext cx="0" cy="182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310" name="Picture 22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57200" y="2971800"/>
            <a:ext cx="178117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5" name="Straight Connector 44"/>
          <p:cNvCxnSpPr/>
          <p:nvPr/>
        </p:nvCxnSpPr>
        <p:spPr>
          <a:xfrm>
            <a:off x="1066800" y="990600"/>
            <a:ext cx="0" cy="1905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219200" y="990600"/>
            <a:ext cx="0" cy="1905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371600" y="990600"/>
            <a:ext cx="0" cy="1905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311" name="Picture 23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457200" y="2895600"/>
            <a:ext cx="17811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9" name="Straight Connector 48"/>
          <p:cNvCxnSpPr/>
          <p:nvPr/>
        </p:nvCxnSpPr>
        <p:spPr>
          <a:xfrm>
            <a:off x="1524000" y="990600"/>
            <a:ext cx="0" cy="1905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76400" y="990600"/>
            <a:ext cx="0" cy="1905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828800" y="990600"/>
            <a:ext cx="0" cy="1905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312" name="Picture 24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457200" y="2895600"/>
            <a:ext cx="176212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13" name="Picture 25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3048000" y="5638800"/>
            <a:ext cx="3619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  <p:bldP spid="3" grpId="2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Non-coherent receivers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Differential Phase-Shift Keying (DPSK 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Binary Frequency-Shift Keying (BFSK)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1. DPSK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Non-coherent version of PSK – [ Does not need a synchronous carrier at Receiver]</a:t>
            </a:r>
          </a:p>
          <a:p>
            <a:pPr algn="just"/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Phase synchronization is eliminated using differential encoding</a:t>
            </a:r>
          </a:p>
          <a:p>
            <a:pPr algn="just"/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Encode the information in phase difference between successive signal transmission. In effect,</a:t>
            </a:r>
          </a:p>
          <a:p>
            <a:pPr lvl="1" algn="just"/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to send “0”, advance the phase of the current signal by 180 degree  </a:t>
            </a:r>
          </a:p>
          <a:p>
            <a:pPr lvl="1" algn="just"/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to send “1”, leave the phase unchanged</a:t>
            </a: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4800"/>
            <a:ext cx="8153400" cy="291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200400"/>
            <a:ext cx="82296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572000"/>
            <a:ext cx="79248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676400" y="6248400"/>
            <a:ext cx="53591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Whenever it is ‘0’ output add phase shift of 180 degree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5791200"/>
            <a:ext cx="108334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81200" y="5805488"/>
            <a:ext cx="1145133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76600" y="5867400"/>
            <a:ext cx="105251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95800" y="5899974"/>
            <a:ext cx="1033461" cy="958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2550" y="2362200"/>
            <a:ext cx="64389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Generation of DPSK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Generate DPSK signals in two steps </a:t>
            </a:r>
          </a:p>
          <a:p>
            <a:pPr lvl="1"/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Differential encoding of the information binary bits </a:t>
            </a:r>
          </a:p>
          <a:p>
            <a:pPr lvl="1"/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Phase shift keying 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2286000"/>
            <a:ext cx="131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Transmitter:</a:t>
            </a:r>
            <a:endParaRPr lang="en-IN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" y="4587240"/>
          <a:ext cx="89154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685800"/>
                <a:gridCol w="685800"/>
                <a:gridCol w="685800"/>
                <a:gridCol w="685800"/>
                <a:gridCol w="762000"/>
                <a:gridCol w="685800"/>
                <a:gridCol w="685800"/>
                <a:gridCol w="762000"/>
                <a:gridCol w="685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Information sequence </a:t>
                      </a:r>
                    </a:p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{m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Differentially encoded sequence {</a:t>
                      </a:r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IN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Transmitted Phase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19400" y="5334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0400" y="556260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Initial Bit</a:t>
            </a:r>
            <a:endParaRPr lang="en-IN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19400" y="5867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05200" y="5334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91000" y="53456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6800" y="5334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62600" y="5334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24600" y="53456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10400" y="5334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96200" y="5334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58200" y="5334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5200" y="5867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76800" y="5867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62600" y="5867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10400" y="5867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96200" y="5867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58200" y="5867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286000"/>
            <a:ext cx="15906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4114800" y="5867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Pi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48400" y="5867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Pi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9600" y="640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1958475" y="6324600"/>
            <a:ext cx="4526111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Try to encode the Message bit : 1 0 0 1 0 1 1 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29000" y="4267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=1</a:t>
            </a:r>
            <a:endParaRPr lang="en-IN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4800" y="4267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=2</a:t>
            </a:r>
            <a:endParaRPr lang="en-IN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00600" y="4278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=3</a:t>
            </a:r>
            <a:endParaRPr lang="en-IN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62600" y="4267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=4</a:t>
            </a:r>
            <a:endParaRPr lang="en-IN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48400" y="4267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=5</a:t>
            </a:r>
            <a:endParaRPr lang="en-IN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34200" y="4278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=6</a:t>
            </a:r>
            <a:endParaRPr lang="en-IN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20000" y="4267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=7</a:t>
            </a:r>
            <a:endParaRPr lang="en-IN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05800" y="4278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=8</a:t>
            </a:r>
            <a:endParaRPr lang="en-IN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43200" y="4267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=0</a:t>
            </a:r>
            <a:endParaRPr lang="en-IN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29" grpId="0"/>
      <p:bldP spid="30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Detection of DPSK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143000"/>
            <a:ext cx="62769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11430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Receiver:</a:t>
            </a:r>
            <a:endParaRPr lang="en-IN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2620963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Output of the integrator ( assume noise free)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429000"/>
            <a:ext cx="24669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4191000"/>
            <a:ext cx="50196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0" y="5029200"/>
            <a:ext cx="1924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7400" y="5486400"/>
            <a:ext cx="5295900" cy="11525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Bandwidth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Since one previous bit is used to define phase shift in next bit, the symbol can have two bits.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One symbol duration is equivalent to two bits duration.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6400" y="2891135"/>
            <a:ext cx="3485249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Bandwidth of BPSK is 2fb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0800" y="2819400"/>
            <a:ext cx="1117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T= 2Tb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1676400" y="4191000"/>
            <a:ext cx="2348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Bandwidth = 2fb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2095784" y="4572000"/>
            <a:ext cx="2086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  = 2 / T</a:t>
            </a:r>
            <a:endParaRPr lang="en-IN" sz="2400" dirty="0"/>
          </a:p>
        </p:txBody>
      </p:sp>
      <p:sp>
        <p:nvSpPr>
          <p:cNvPr id="8" name="Rectangle 7"/>
          <p:cNvSpPr/>
          <p:nvPr/>
        </p:nvSpPr>
        <p:spPr>
          <a:xfrm>
            <a:off x="2095784" y="5040868"/>
            <a:ext cx="2400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  = 2 / 2Tb</a:t>
            </a:r>
            <a:endParaRPr lang="en-IN" sz="2400" dirty="0"/>
          </a:p>
        </p:txBody>
      </p:sp>
      <p:sp>
        <p:nvSpPr>
          <p:cNvPr id="9" name="Rectangle 8"/>
          <p:cNvSpPr/>
          <p:nvPr/>
        </p:nvSpPr>
        <p:spPr>
          <a:xfrm>
            <a:off x="2095784" y="5421868"/>
            <a:ext cx="22405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  = 1 / Tb</a:t>
            </a:r>
            <a:endParaRPr lang="en-IN" sz="2400" dirty="0"/>
          </a:p>
        </p:txBody>
      </p:sp>
      <p:sp>
        <p:nvSpPr>
          <p:cNvPr id="10" name="Rectangle 9"/>
          <p:cNvSpPr/>
          <p:nvPr/>
        </p:nvSpPr>
        <p:spPr>
          <a:xfrm>
            <a:off x="1095451" y="5879068"/>
            <a:ext cx="29835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Bandwidth DPSK=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fb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DPSK Summary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Advantage: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Does not require carrier at the receiver. So complicated circuit for generation of local carrier is avoided.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Bandwidth of DPSK is reduced compared to BPSK.</a:t>
            </a:r>
          </a:p>
          <a:p>
            <a:pPr algn="just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Disadvantage: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DPSK uses two successive bits for its reception. The error in the first bit creates error in the second bit. Hence error propagation is more. 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Therefore probability of error for DPSK is more compared to BPSK.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2. BFSK (Coherent)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199" y="1371601"/>
            <a:ext cx="6312699" cy="328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4547031"/>
            <a:ext cx="6705600" cy="231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2400" y="990600"/>
            <a:ext cx="131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Transmitter:</a:t>
            </a:r>
            <a:endParaRPr lang="en-IN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4876" y="443126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Receiver:</a:t>
            </a:r>
            <a:endParaRPr lang="en-IN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5257800" y="1524000"/>
          <a:ext cx="3751263" cy="646113"/>
        </p:xfrm>
        <a:graphic>
          <a:graphicData uri="http://schemas.openxmlformats.org/presentationml/2006/ole">
            <p:oleObj spid="_x0000_s4098" name="Equation" r:id="rId5" imgW="2286000" imgH="482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542</Words>
  <Application>Microsoft Office PowerPoint</Application>
  <PresentationFormat>On-screen Show (4:3)</PresentationFormat>
  <Paragraphs>121</Paragraphs>
  <Slides>16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Equation</vt:lpstr>
      <vt:lpstr>Non-Coherent Digital modulation</vt:lpstr>
      <vt:lpstr>Coherent and Non-Coherent</vt:lpstr>
      <vt:lpstr>Non-coherent receivers</vt:lpstr>
      <vt:lpstr>1. DPSK</vt:lpstr>
      <vt:lpstr>Generation of DPSK</vt:lpstr>
      <vt:lpstr>Detection of DPSK</vt:lpstr>
      <vt:lpstr>Bandwidth</vt:lpstr>
      <vt:lpstr>DPSK Summary</vt:lpstr>
      <vt:lpstr>2. BFSK (Coherent)</vt:lpstr>
      <vt:lpstr>2. BFSK (Non-Coherent)</vt:lpstr>
      <vt:lpstr>Quadrature Amplitude Modulation (QAM)</vt:lpstr>
      <vt:lpstr>QAM Principle</vt:lpstr>
      <vt:lpstr>QAM Principle</vt:lpstr>
      <vt:lpstr>M-ary Error Performance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Balamurugan</cp:lastModifiedBy>
  <cp:revision>61</cp:revision>
  <dcterms:created xsi:type="dcterms:W3CDTF">2006-08-16T00:00:00Z</dcterms:created>
  <dcterms:modified xsi:type="dcterms:W3CDTF">2018-08-21T12:59:35Z</dcterms:modified>
</cp:coreProperties>
</file>