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7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9.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77.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74.xml" ContentType="application/vnd.openxmlformats-officedocument.presentationml.slide+xml"/>
  <Override PartName="/ppt/slides/slide63.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76.xml" ContentType="application/vnd.openxmlformats-officedocument.presentationml.slide+xml"/>
  <Override PartName="/ppt/slides/slide61.xml" ContentType="application/vnd.openxmlformats-officedocument.presentationml.slide+xml"/>
  <Override PartName="/ppt/slides/slide75.xml" ContentType="application/vnd.openxmlformats-officedocument.presentationml.slide+xml"/>
  <Override PartName="/ppt/slides/slide62.xml" ContentType="application/vnd.openxmlformats-officedocument.presentationml.slide+xml"/>
  <Override PartName="/ppt/slides/slide7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8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58" r:id="rId3"/>
    <p:sldId id="352" r:id="rId4"/>
    <p:sldId id="353" r:id="rId5"/>
    <p:sldId id="348" r:id="rId6"/>
    <p:sldId id="349" r:id="rId7"/>
    <p:sldId id="350" r:id="rId8"/>
    <p:sldId id="351" r:id="rId9"/>
    <p:sldId id="354" r:id="rId10"/>
    <p:sldId id="355" r:id="rId11"/>
    <p:sldId id="356" r:id="rId12"/>
    <p:sldId id="257" r:id="rId13"/>
    <p:sldId id="258" r:id="rId14"/>
    <p:sldId id="259" r:id="rId15"/>
    <p:sldId id="260" r:id="rId16"/>
    <p:sldId id="261" r:id="rId17"/>
    <p:sldId id="262" r:id="rId18"/>
    <p:sldId id="263" r:id="rId19"/>
    <p:sldId id="306" r:id="rId20"/>
    <p:sldId id="286" r:id="rId21"/>
    <p:sldId id="287" r:id="rId22"/>
    <p:sldId id="282" r:id="rId23"/>
    <p:sldId id="303" r:id="rId24"/>
    <p:sldId id="305" r:id="rId25"/>
    <p:sldId id="308" r:id="rId26"/>
    <p:sldId id="302" r:id="rId27"/>
    <p:sldId id="307" r:id="rId28"/>
    <p:sldId id="309" r:id="rId29"/>
    <p:sldId id="310" r:id="rId30"/>
    <p:sldId id="359" r:id="rId31"/>
    <p:sldId id="314" r:id="rId32"/>
    <p:sldId id="315" r:id="rId33"/>
    <p:sldId id="316" r:id="rId34"/>
    <p:sldId id="290" r:id="rId35"/>
    <p:sldId id="291" r:id="rId36"/>
    <p:sldId id="292" r:id="rId37"/>
    <p:sldId id="360" r:id="rId38"/>
    <p:sldId id="311" r:id="rId39"/>
    <p:sldId id="312" r:id="rId40"/>
    <p:sldId id="313" r:id="rId41"/>
    <p:sldId id="361" r:id="rId42"/>
    <p:sldId id="317" r:id="rId43"/>
    <p:sldId id="318" r:id="rId44"/>
    <p:sldId id="294" r:id="rId45"/>
    <p:sldId id="295" r:id="rId46"/>
    <p:sldId id="296" r:id="rId47"/>
    <p:sldId id="297" r:id="rId48"/>
    <p:sldId id="319" r:id="rId49"/>
    <p:sldId id="320" r:id="rId50"/>
    <p:sldId id="321" r:id="rId51"/>
    <p:sldId id="322" r:id="rId52"/>
    <p:sldId id="325" r:id="rId53"/>
    <p:sldId id="323" r:id="rId54"/>
    <p:sldId id="324"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42" r:id="rId69"/>
    <p:sldId id="343" r:id="rId70"/>
    <p:sldId id="276" r:id="rId71"/>
    <p:sldId id="277" r:id="rId72"/>
    <p:sldId id="339" r:id="rId73"/>
    <p:sldId id="344" r:id="rId74"/>
    <p:sldId id="345" r:id="rId75"/>
    <p:sldId id="346" r:id="rId76"/>
    <p:sldId id="347" r:id="rId77"/>
    <p:sldId id="267" r:id="rId78"/>
    <p:sldId id="268" r:id="rId79"/>
    <p:sldId id="269" r:id="rId80"/>
    <p:sldId id="270" r:id="rId81"/>
    <p:sldId id="362"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65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D8F38-E542-40F2-91B1-6C43F8F50674}" type="datetimeFigureOut">
              <a:rPr lang="en-US" smtClean="0"/>
              <a:pPr/>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6C1EA-EE7D-4C5C-9948-59508D266E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6562"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7586"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0658"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1682"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2706"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3730"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71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77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80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E6C1EA-EE7D-4C5C-9948-59508D266E17}"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2466"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4514"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D7F9BB-EDB7-4154-B351-5C86AE3B52B8}" type="slidenum">
              <a:rPr lang="en-US"/>
              <a:pPr/>
              <a:t>22</a:t>
            </a:fld>
            <a:endParaRPr lang="en-US"/>
          </a:p>
        </p:txBody>
      </p:sp>
      <p:sp>
        <p:nvSpPr>
          <p:cNvPr id="10240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02402" name="Rectangle 2"/>
          <p:cNvSpPr txBox="1">
            <a:spLocks noGrp="1" noChangeArrowheads="1"/>
          </p:cNvSpPr>
          <p:nvPr>
            <p:ph type="body"/>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E6C1EA-EE7D-4C5C-9948-59508D266E17}"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198563" y="692548"/>
            <a:ext cx="4463143" cy="3415109"/>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15081" y="4343798"/>
            <a:ext cx="5028973" cy="4115594"/>
          </a:xfrm>
          <a:prstGeom prst="rect">
            <a:avLst/>
          </a:prstGeom>
          <a:noFill/>
          <a:ln>
            <a:round/>
            <a:headEnd/>
            <a:tailEnd/>
          </a:ln>
        </p:spPr>
        <p:txBody>
          <a:bodyPr wrap="none" lIns="95308" tIns="47654" rIns="95308" bIns="47654"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400B-0EC0-424F-AB01-8DC69B3E694A}"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868CF-261D-4D75-9804-D310E38F95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E400B-0EC0-424F-AB01-8DC69B3E694A}" type="datetimeFigureOut">
              <a:rPr lang="en-US" smtClean="0"/>
              <a:pPr/>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868CF-261D-4D75-9804-D310E38F95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lstStyle/>
          <a:p>
            <a:r>
              <a:rPr lang="en-US" dirty="0" smtClean="0"/>
              <a:t>UNIT IV</a:t>
            </a:r>
            <a:br>
              <a:rPr lang="en-US" dirty="0" smtClean="0"/>
            </a:br>
            <a:r>
              <a:rPr lang="en-US" dirty="0" smtClean="0"/>
              <a:t>Memory</a:t>
            </a:r>
            <a:endParaRPr lang="en-US" dirty="0"/>
          </a:p>
        </p:txBody>
      </p:sp>
      <p:sp>
        <p:nvSpPr>
          <p:cNvPr id="3" name="Subtitle 2"/>
          <p:cNvSpPr>
            <a:spLocks noGrp="1"/>
          </p:cNvSpPr>
          <p:nvPr>
            <p:ph type="subTitle" idx="1"/>
          </p:nvPr>
        </p:nvSpPr>
        <p:spPr>
          <a:xfrm>
            <a:off x="228600" y="3124200"/>
            <a:ext cx="8915400" cy="2438400"/>
          </a:xfrm>
        </p:spPr>
        <p:txBody>
          <a:bodyPr>
            <a:noAutofit/>
          </a:bodyPr>
          <a:lstStyle/>
          <a:p>
            <a:r>
              <a:rPr lang="en-US" sz="3600" b="1" dirty="0" smtClean="0">
                <a:solidFill>
                  <a:schemeClr val="tx1"/>
                </a:solidFill>
              </a:rPr>
              <a:t>References: </a:t>
            </a:r>
          </a:p>
          <a:p>
            <a:pPr algn="l"/>
            <a:r>
              <a:rPr lang="en-US" sz="2400" dirty="0" smtClean="0">
                <a:solidFill>
                  <a:schemeClr val="tx1"/>
                </a:solidFill>
              </a:rPr>
              <a:t>1. Computer Architecture and Organization by </a:t>
            </a:r>
            <a:r>
              <a:rPr lang="en-US" sz="2400" dirty="0" err="1" smtClean="0">
                <a:solidFill>
                  <a:schemeClr val="tx1"/>
                </a:solidFill>
              </a:rPr>
              <a:t>P.Hayes</a:t>
            </a:r>
            <a:r>
              <a:rPr lang="en-US" sz="2400" dirty="0" smtClean="0">
                <a:solidFill>
                  <a:schemeClr val="tx1"/>
                </a:solidFill>
              </a:rPr>
              <a:t> </a:t>
            </a:r>
          </a:p>
          <a:p>
            <a:pPr algn="l"/>
            <a:r>
              <a:rPr lang="en-US" sz="2400" dirty="0" smtClean="0">
                <a:solidFill>
                  <a:schemeClr val="tx1"/>
                </a:solidFill>
              </a:rPr>
              <a:t>2. Computer </a:t>
            </a:r>
            <a:r>
              <a:rPr lang="en-US" sz="2400" dirty="0" err="1" smtClean="0">
                <a:solidFill>
                  <a:schemeClr val="tx1"/>
                </a:solidFill>
              </a:rPr>
              <a:t>Organisation</a:t>
            </a:r>
            <a:r>
              <a:rPr lang="en-US" sz="2400" dirty="0" smtClean="0">
                <a:solidFill>
                  <a:schemeClr val="tx1"/>
                </a:solidFill>
              </a:rPr>
              <a:t> by Carl </a:t>
            </a:r>
            <a:r>
              <a:rPr lang="en-US" sz="2400" dirty="0" err="1" smtClean="0">
                <a:solidFill>
                  <a:schemeClr val="tx1"/>
                </a:solidFill>
              </a:rPr>
              <a:t>Hamacher</a:t>
            </a:r>
            <a:r>
              <a:rPr lang="en-US" sz="2400" dirty="0" smtClean="0">
                <a:solidFill>
                  <a:schemeClr val="tx1"/>
                </a:solidFill>
              </a:rPr>
              <a:t> et. al.</a:t>
            </a:r>
          </a:p>
          <a:p>
            <a:pPr algn="l"/>
            <a:r>
              <a:rPr lang="en-US" sz="2400" dirty="0" smtClean="0">
                <a:solidFill>
                  <a:schemeClr val="tx1"/>
                </a:solidFill>
              </a:rPr>
              <a:t>3. Computer </a:t>
            </a:r>
            <a:r>
              <a:rPr lang="en-US" sz="2400" dirty="0" err="1" smtClean="0">
                <a:solidFill>
                  <a:schemeClr val="tx1"/>
                </a:solidFill>
              </a:rPr>
              <a:t>Organisation</a:t>
            </a:r>
            <a:r>
              <a:rPr lang="en-US" sz="2400" dirty="0" smtClean="0">
                <a:solidFill>
                  <a:schemeClr val="tx1"/>
                </a:solidFill>
              </a:rPr>
              <a:t> &amp; architecture by William Stallings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E934C6-0745-4491-9666-EB8DB44D34B7}" type="slidenum">
              <a:rPr lang="ar-SA"/>
              <a:pPr/>
              <a:t>10</a:t>
            </a:fld>
            <a:endParaRPr lang="en-US"/>
          </a:p>
        </p:txBody>
      </p:sp>
      <p:sp>
        <p:nvSpPr>
          <p:cNvPr id="123906" name="Rectangle 2"/>
          <p:cNvSpPr>
            <a:spLocks noGrp="1" noChangeArrowheads="1"/>
          </p:cNvSpPr>
          <p:nvPr>
            <p:ph type="title"/>
          </p:nvPr>
        </p:nvSpPr>
        <p:spPr/>
        <p:txBody>
          <a:bodyPr/>
          <a:lstStyle/>
          <a:p>
            <a:r>
              <a:rPr lang="en-GB"/>
              <a:t>Performance example (2)</a:t>
            </a:r>
          </a:p>
        </p:txBody>
      </p:sp>
      <p:sp>
        <p:nvSpPr>
          <p:cNvPr id="123907" name="Rectangle 3"/>
          <p:cNvSpPr>
            <a:spLocks noGrp="1" noChangeArrowheads="1"/>
          </p:cNvSpPr>
          <p:nvPr>
            <p:ph type="body" idx="1"/>
          </p:nvPr>
        </p:nvSpPr>
        <p:spPr>
          <a:xfrm>
            <a:off x="457200" y="1066800"/>
            <a:ext cx="8178800" cy="4438650"/>
          </a:xfrm>
        </p:spPr>
        <p:txBody>
          <a:bodyPr>
            <a:normAutofit fontScale="92500" lnSpcReduction="10000"/>
          </a:bodyPr>
          <a:lstStyle/>
          <a:p>
            <a:r>
              <a:rPr lang="en-GB"/>
              <a:t>Assume 2-level memory system</a:t>
            </a:r>
          </a:p>
          <a:p>
            <a:r>
              <a:rPr lang="en-GB"/>
              <a:t>Level 1: access time </a:t>
            </a:r>
            <a:r>
              <a:rPr lang="en-GB" i="1"/>
              <a:t>T</a:t>
            </a:r>
            <a:r>
              <a:rPr lang="en-GB" baseline="-25000"/>
              <a:t>1</a:t>
            </a:r>
            <a:r>
              <a:rPr lang="en-GB"/>
              <a:t> = 1 </a:t>
            </a:r>
            <a:r>
              <a:rPr lang="en-GB">
                <a:sym typeface="Symbol" pitchFamily="18" charset="2"/>
              </a:rPr>
              <a:t></a:t>
            </a:r>
            <a:r>
              <a:rPr lang="en-GB"/>
              <a:t>s</a:t>
            </a:r>
          </a:p>
          <a:p>
            <a:r>
              <a:rPr lang="en-GB"/>
              <a:t>Level 2: access time </a:t>
            </a:r>
            <a:r>
              <a:rPr lang="en-GB" i="1"/>
              <a:t>T</a:t>
            </a:r>
            <a:r>
              <a:rPr lang="en-GB" baseline="-25000"/>
              <a:t>2</a:t>
            </a:r>
            <a:r>
              <a:rPr lang="en-GB"/>
              <a:t> = 10 </a:t>
            </a:r>
            <a:r>
              <a:rPr lang="en-GB">
                <a:sym typeface="Symbol" pitchFamily="18" charset="2"/>
              </a:rPr>
              <a:t></a:t>
            </a:r>
            <a:r>
              <a:rPr lang="en-GB"/>
              <a:t>s</a:t>
            </a:r>
          </a:p>
          <a:p>
            <a:r>
              <a:rPr lang="en-GB"/>
              <a:t>Hit ratio, </a:t>
            </a:r>
            <a:r>
              <a:rPr lang="en-GB" i="1"/>
              <a:t>H</a:t>
            </a:r>
            <a:r>
              <a:rPr lang="en-GB"/>
              <a:t> = 95%</a:t>
            </a:r>
          </a:p>
          <a:p>
            <a:r>
              <a:rPr lang="en-GB"/>
              <a:t>Average access time, </a:t>
            </a:r>
          </a:p>
          <a:p>
            <a:pPr>
              <a:buFontTx/>
              <a:buNone/>
            </a:pPr>
            <a:r>
              <a:rPr lang="en-GB" i="1"/>
              <a:t>	T</a:t>
            </a:r>
            <a:r>
              <a:rPr lang="en-GB" i="1" baseline="-25000"/>
              <a:t>ave</a:t>
            </a:r>
            <a:r>
              <a:rPr lang="en-GB"/>
              <a:t> = </a:t>
            </a:r>
            <a:r>
              <a:rPr lang="en-GB" i="1"/>
              <a:t>H </a:t>
            </a:r>
            <a:r>
              <a:rPr lang="en-GB"/>
              <a:t>x</a:t>
            </a:r>
            <a:r>
              <a:rPr lang="en-GB" i="1"/>
              <a:t>T</a:t>
            </a:r>
            <a:r>
              <a:rPr lang="en-GB" baseline="-25000"/>
              <a:t>1</a:t>
            </a:r>
            <a:r>
              <a:rPr lang="en-GB"/>
              <a:t> + (1- </a:t>
            </a:r>
            <a:r>
              <a:rPr lang="en-GB" i="1"/>
              <a:t>H </a:t>
            </a:r>
            <a:r>
              <a:rPr lang="en-GB"/>
              <a:t>)x(</a:t>
            </a:r>
            <a:r>
              <a:rPr lang="en-GB" i="1"/>
              <a:t>T</a:t>
            </a:r>
            <a:r>
              <a:rPr lang="en-GB" baseline="-25000"/>
              <a:t>1</a:t>
            </a:r>
            <a:r>
              <a:rPr lang="en-GB"/>
              <a:t>+</a:t>
            </a:r>
            <a:r>
              <a:rPr lang="en-GB" baseline="-25000"/>
              <a:t> </a:t>
            </a:r>
            <a:r>
              <a:rPr lang="en-GB" i="1"/>
              <a:t>T</a:t>
            </a:r>
            <a:r>
              <a:rPr lang="en-GB" baseline="-25000"/>
              <a:t>2</a:t>
            </a:r>
            <a:r>
              <a:rPr lang="en-GB"/>
              <a:t> )				= .95 x 1 + (1 - .95) X (1 + 10)			= .95 + .05 X 11						= 1.5 </a:t>
            </a:r>
            <a:r>
              <a:rPr lang="en-GB">
                <a:sym typeface="Symbol" pitchFamily="18" charset="2"/>
              </a:rPr>
              <a:t></a:t>
            </a:r>
            <a:r>
              <a:rPr lang="en-GB"/>
              <a: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F23535B-885F-48EF-AF59-6C53F7248A38}" type="slidenum">
              <a:rPr lang="ar-SA"/>
              <a:pPr/>
              <a:t>11</a:t>
            </a:fld>
            <a:endParaRPr lang="en-US"/>
          </a:p>
        </p:txBody>
      </p:sp>
      <p:sp>
        <p:nvSpPr>
          <p:cNvPr id="118786" name="Rectangle 1026"/>
          <p:cNvSpPr>
            <a:spLocks noGrp="1" noChangeArrowheads="1"/>
          </p:cNvSpPr>
          <p:nvPr>
            <p:ph type="title"/>
          </p:nvPr>
        </p:nvSpPr>
        <p:spPr/>
        <p:txBody>
          <a:bodyPr/>
          <a:lstStyle/>
          <a:p>
            <a:r>
              <a:rPr lang="en-GB"/>
              <a:t>Performance example (3)</a:t>
            </a:r>
          </a:p>
        </p:txBody>
      </p:sp>
      <p:pic>
        <p:nvPicPr>
          <p:cNvPr id="118788" name="Picture 1028" descr="4-2"/>
          <p:cNvPicPr>
            <a:picLocks noChangeAspect="1" noChangeArrowheads="1"/>
          </p:cNvPicPr>
          <p:nvPr/>
        </p:nvPicPr>
        <p:blipFill>
          <a:blip r:embed="rId2" cstate="print">
            <a:lum bright="-40000" contrast="64000"/>
          </a:blip>
          <a:srcRect/>
          <a:stretch>
            <a:fillRect/>
          </a:stretch>
        </p:blipFill>
        <p:spPr bwMode="auto">
          <a:xfrm>
            <a:off x="1295400" y="1241425"/>
            <a:ext cx="5943600" cy="5513388"/>
          </a:xfrm>
          <a:prstGeom prst="rect">
            <a:avLst/>
          </a:prstGeom>
          <a:noFill/>
          <a:ln w="9525">
            <a:noFill/>
            <a:miter lim="800000"/>
            <a:headEnd/>
            <a:tailEnd/>
          </a:ln>
        </p:spPr>
      </p:pic>
      <p:sp>
        <p:nvSpPr>
          <p:cNvPr id="118789" name="Text Box 1029"/>
          <p:cNvSpPr txBox="1">
            <a:spLocks noChangeArrowheads="1"/>
          </p:cNvSpPr>
          <p:nvPr/>
        </p:nvSpPr>
        <p:spPr bwMode="auto">
          <a:xfrm>
            <a:off x="4648200" y="2438400"/>
            <a:ext cx="3703638" cy="946150"/>
          </a:xfrm>
          <a:prstGeom prst="rect">
            <a:avLst/>
          </a:prstGeom>
          <a:noFill/>
          <a:ln w="9525">
            <a:noFill/>
            <a:miter lim="800000"/>
            <a:headEnd/>
            <a:tailEnd/>
          </a:ln>
          <a:effectLst/>
        </p:spPr>
        <p:txBody>
          <a:bodyPr wrap="none" lIns="90000" tIns="46800" rIns="90000" bIns="46800">
            <a:spAutoFit/>
          </a:bodyPr>
          <a:lstStyle/>
          <a:p>
            <a:r>
              <a:rPr lang="en-US" sz="2800"/>
              <a:t>Higher hit ratio </a:t>
            </a:r>
          </a:p>
          <a:p>
            <a:r>
              <a:rPr lang="en-US" sz="2800">
                <a:sym typeface="Wingdings" pitchFamily="2" charset="2"/>
              </a:rPr>
              <a:t> better performance</a:t>
            </a:r>
            <a:endParaRPr lang="en-US"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3"/>
          <p:cNvSpPr>
            <a:spLocks noGrp="1"/>
          </p:cNvSpPr>
          <p:nvPr>
            <p:ph idx="1"/>
          </p:nvPr>
        </p:nvSpPr>
        <p:spPr>
          <a:xfrm>
            <a:off x="685800" y="685800"/>
            <a:ext cx="7772400" cy="5943600"/>
          </a:xfrm>
        </p:spPr>
        <p:txBody>
          <a:bodyPr/>
          <a:lstStyle/>
          <a:p>
            <a:r>
              <a:rPr lang="en-US" dirty="0" smtClean="0"/>
              <a:t>Interface 1KB RAM with a processor using four 256 bytes RAM.</a:t>
            </a:r>
          </a:p>
          <a:p>
            <a:pPr>
              <a:buFontTx/>
              <a:buNone/>
            </a:pPr>
            <a:r>
              <a:rPr lang="en-US" dirty="0" smtClean="0"/>
              <a:t>		1KB = 1024 x 8 bits</a:t>
            </a:r>
          </a:p>
          <a:p>
            <a:pPr>
              <a:buFontTx/>
              <a:buNone/>
            </a:pPr>
            <a:r>
              <a:rPr lang="en-US" dirty="0" smtClean="0"/>
              <a:t>						     </a:t>
            </a:r>
            <a:r>
              <a:rPr lang="en-US" sz="2800" dirty="0" smtClean="0"/>
              <a:t>Data bits</a:t>
            </a:r>
          </a:p>
          <a:p>
            <a:pPr>
              <a:buFontTx/>
              <a:buNone/>
            </a:pPr>
            <a:r>
              <a:rPr lang="en-US" sz="2800" dirty="0" smtClean="0"/>
              <a:t>					 Memory locations(</a:t>
            </a:r>
            <a:r>
              <a:rPr lang="en-US" sz="2800" dirty="0" err="1" smtClean="0"/>
              <a:t>Regs</a:t>
            </a:r>
            <a:r>
              <a:rPr lang="en-US" sz="2800" dirty="0" smtClean="0"/>
              <a:t>)</a:t>
            </a:r>
          </a:p>
          <a:p>
            <a:pPr>
              <a:buFont typeface="Wingdings" pitchFamily="2" charset="2"/>
              <a:buChar char="Ø"/>
            </a:pPr>
            <a:r>
              <a:rPr lang="en-US" sz="2800" dirty="0" smtClean="0"/>
              <a:t> four 256 will make 1024.  </a:t>
            </a:r>
          </a:p>
          <a:p>
            <a:pPr>
              <a:buFont typeface="Wingdings" pitchFamily="2" charset="2"/>
              <a:buChar char="Ø"/>
            </a:pPr>
            <a:r>
              <a:rPr lang="en-US" sz="2800" dirty="0" smtClean="0"/>
              <a:t> Address lines needed for each = 8(A0-A7), w= 8  </a:t>
            </a:r>
          </a:p>
          <a:p>
            <a:pPr>
              <a:buFont typeface="Wingdings" pitchFamily="2" charset="2"/>
              <a:buChar char="Ø"/>
            </a:pPr>
            <a:r>
              <a:rPr lang="en-US" sz="2800" dirty="0" smtClean="0"/>
              <a:t> memory map RAM1 -  x000 – x0ff</a:t>
            </a:r>
          </a:p>
          <a:p>
            <a:pPr lvl="4">
              <a:buFontTx/>
              <a:buNone/>
            </a:pPr>
            <a:r>
              <a:rPr lang="en-US" sz="1600" dirty="0" smtClean="0"/>
              <a:t>	      </a:t>
            </a:r>
            <a:r>
              <a:rPr lang="en-US" sz="2800" dirty="0" smtClean="0"/>
              <a:t>RAM2 -  x100 – x1ff</a:t>
            </a:r>
          </a:p>
          <a:p>
            <a:pPr lvl="4">
              <a:buFontTx/>
              <a:buNone/>
            </a:pPr>
            <a:r>
              <a:rPr lang="en-US" sz="2800" dirty="0" smtClean="0"/>
              <a:t>	    RAM3 -  x200 – x2ff</a:t>
            </a:r>
          </a:p>
          <a:p>
            <a:pPr>
              <a:buFontTx/>
              <a:buNone/>
            </a:pPr>
            <a:r>
              <a:rPr lang="en-US" sz="2800" dirty="0" smtClean="0"/>
              <a:t>			      RAM4 -  x300 – x3ff 	   </a:t>
            </a:r>
            <a:endParaRPr lang="en-US" dirty="0" smtClean="0"/>
          </a:p>
        </p:txBody>
      </p:sp>
      <p:sp>
        <p:nvSpPr>
          <p:cNvPr id="25603" name="Title 4"/>
          <p:cNvSpPr>
            <a:spLocks noGrp="1"/>
          </p:cNvSpPr>
          <p:nvPr>
            <p:ph type="title"/>
          </p:nvPr>
        </p:nvSpPr>
        <p:spPr>
          <a:xfrm>
            <a:off x="685800" y="0"/>
            <a:ext cx="7772400" cy="769938"/>
          </a:xfrm>
        </p:spPr>
        <p:txBody>
          <a:bodyPr>
            <a:spAutoFit/>
          </a:bodyPr>
          <a:lstStyle/>
          <a:p>
            <a:r>
              <a:rPr lang="en-US" dirty="0" smtClean="0"/>
              <a:t>Memory Interfacing</a:t>
            </a:r>
          </a:p>
        </p:txBody>
      </p:sp>
      <p:cxnSp>
        <p:nvCxnSpPr>
          <p:cNvPr id="15" name="Elbow Connector 14"/>
          <p:cNvCxnSpPr/>
          <p:nvPr/>
        </p:nvCxnSpPr>
        <p:spPr>
          <a:xfrm>
            <a:off x="2895600" y="2286000"/>
            <a:ext cx="1524000" cy="838200"/>
          </a:xfrm>
          <a:prstGeom prst="bent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4114800" y="2286000"/>
            <a:ext cx="1600200" cy="304800"/>
          </a:xfrm>
          <a:prstGeom prst="bent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0"/>
            <a:ext cx="7772400" cy="533400"/>
          </a:xfrm>
        </p:spPr>
        <p:txBody>
          <a:bodyPr>
            <a:normAutofit fontScale="90000"/>
          </a:bodyPr>
          <a:lstStyle/>
          <a:p>
            <a:endParaRPr lang="en-US" sz="3600" smtClean="0"/>
          </a:p>
        </p:txBody>
      </p:sp>
      <p:sp>
        <p:nvSpPr>
          <p:cNvPr id="26627" name="Rectangle 5"/>
          <p:cNvSpPr>
            <a:spLocks noChangeArrowheads="1"/>
          </p:cNvSpPr>
          <p:nvPr/>
        </p:nvSpPr>
        <p:spPr bwMode="auto">
          <a:xfrm>
            <a:off x="1728788" y="519113"/>
            <a:ext cx="9144000" cy="0"/>
          </a:xfrm>
          <a:prstGeom prst="rect">
            <a:avLst/>
          </a:prstGeom>
          <a:noFill/>
          <a:ln w="9525">
            <a:noFill/>
            <a:miter lim="800000"/>
            <a:headEnd/>
            <a:tailEnd/>
          </a:ln>
        </p:spPr>
        <p:txBody>
          <a:bodyPr>
            <a:spAutoFit/>
          </a:bodyPr>
          <a:lstStyle/>
          <a:p>
            <a:endParaRPr lang="en-US"/>
          </a:p>
        </p:txBody>
      </p:sp>
      <p:pic>
        <p:nvPicPr>
          <p:cNvPr id="26628" name="Picture 5"/>
          <p:cNvPicPr>
            <a:picLocks noChangeAspect="1" noChangeArrowheads="1"/>
          </p:cNvPicPr>
          <p:nvPr/>
        </p:nvPicPr>
        <p:blipFill>
          <a:blip r:embed="rId2" cstate="print"/>
          <a:srcRect/>
          <a:stretch>
            <a:fillRect/>
          </a:stretch>
        </p:blipFill>
        <p:spPr bwMode="auto">
          <a:xfrm>
            <a:off x="1905000" y="555625"/>
            <a:ext cx="5791200" cy="630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228600"/>
            <a:ext cx="7772400" cy="1143000"/>
          </a:xfrm>
        </p:spPr>
        <p:txBody>
          <a:bodyPr/>
          <a:lstStyle/>
          <a:p>
            <a:r>
              <a:rPr lang="en-US" smtClean="0"/>
              <a:t>RAM Design</a:t>
            </a:r>
          </a:p>
        </p:txBody>
      </p:sp>
      <p:sp>
        <p:nvSpPr>
          <p:cNvPr id="3" name="Content Placeholder 2"/>
          <p:cNvSpPr>
            <a:spLocks noGrp="1"/>
          </p:cNvSpPr>
          <p:nvPr>
            <p:ph idx="1"/>
          </p:nvPr>
        </p:nvSpPr>
        <p:spPr>
          <a:xfrm>
            <a:off x="685800" y="1371600"/>
            <a:ext cx="7772400" cy="4114800"/>
          </a:xfrm>
        </p:spPr>
        <p:txBody>
          <a:bodyPr>
            <a:normAutofit fontScale="92500" lnSpcReduction="10000"/>
          </a:bodyPr>
          <a:lstStyle/>
          <a:p>
            <a:pPr>
              <a:buFont typeface="Wingdings" pitchFamily="2" charset="2"/>
              <a:buChar char="Ø"/>
            </a:pPr>
            <a:r>
              <a:rPr lang="en-US" smtClean="0"/>
              <a:t>How many 64Mx1bit RAM ICs are needed to make 1GB RAM? </a:t>
            </a:r>
          </a:p>
          <a:p>
            <a:pPr lvl="1"/>
            <a:r>
              <a:rPr lang="en-US" smtClean="0"/>
              <a:t>to make 1G(1024 M) 16 ICs are needed. 	</a:t>
            </a:r>
          </a:p>
          <a:p>
            <a:pPr lvl="1"/>
            <a:r>
              <a:rPr lang="en-US" smtClean="0"/>
              <a:t>to get 8 data bits 8ICs are needed in each row. </a:t>
            </a:r>
          </a:p>
          <a:p>
            <a:pPr lvl="1"/>
            <a:r>
              <a:rPr lang="en-US" smtClean="0"/>
              <a:t>Thus total ICs needed = 16 x 8 = 128 ICs.</a:t>
            </a:r>
          </a:p>
          <a:p>
            <a:pPr>
              <a:buFont typeface="Wingdings" pitchFamily="2" charset="2"/>
              <a:buChar char="Ø"/>
            </a:pPr>
            <a:r>
              <a:rPr lang="en-US" smtClean="0"/>
              <a:t>How many address lines needed for each RAM?</a:t>
            </a:r>
          </a:p>
          <a:p>
            <a:pPr lvl="1"/>
            <a:r>
              <a:rPr lang="en-US" smtClean="0"/>
              <a:t>Address lines = 26 (2</a:t>
            </a:r>
            <a:r>
              <a:rPr lang="en-US" baseline="30000" smtClean="0"/>
              <a:t>26</a:t>
            </a:r>
            <a:r>
              <a:rPr lang="en-US" smtClean="0"/>
              <a:t>=64M)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304800"/>
            <a:ext cx="7772400" cy="1143000"/>
          </a:xfrm>
        </p:spPr>
        <p:txBody>
          <a:bodyPr/>
          <a:lstStyle/>
          <a:p>
            <a:r>
              <a:rPr lang="en-US" smtClean="0"/>
              <a:t>Problem</a:t>
            </a:r>
          </a:p>
        </p:txBody>
      </p:sp>
      <p:sp>
        <p:nvSpPr>
          <p:cNvPr id="28675" name="Content Placeholder 2"/>
          <p:cNvSpPr>
            <a:spLocks noGrp="1"/>
          </p:cNvSpPr>
          <p:nvPr>
            <p:ph idx="1"/>
          </p:nvPr>
        </p:nvSpPr>
        <p:spPr>
          <a:xfrm>
            <a:off x="685800" y="1752600"/>
            <a:ext cx="7772400" cy="4343400"/>
          </a:xfrm>
        </p:spPr>
        <p:txBody>
          <a:bodyPr/>
          <a:lstStyle/>
          <a:p>
            <a:pPr algn="just"/>
            <a:r>
              <a:rPr lang="en-US" sz="2800" smtClean="0"/>
              <a:t>A 16Mb DRAM chip has a word size W=8 bits and has a 2-D organization  with multiplexed row-column addressing. </a:t>
            </a:r>
          </a:p>
          <a:p>
            <a:pPr algn="just"/>
            <a:r>
              <a:rPr lang="en-US" sz="2800" smtClean="0"/>
              <a:t>(a) If the column address is 10bits, what is the size of the row address?</a:t>
            </a:r>
          </a:p>
          <a:p>
            <a:pPr algn="just"/>
            <a:r>
              <a:rPr lang="en-US" sz="2800" smtClean="0"/>
              <a:t>(b)How many copies of this DRAM are needed to make a 1G*32bit memory?</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0"/>
            <a:ext cx="7772400" cy="1143000"/>
          </a:xfrm>
        </p:spPr>
        <p:txBody>
          <a:bodyPr/>
          <a:lstStyle/>
          <a:p>
            <a:r>
              <a:rPr lang="en-US" smtClean="0"/>
              <a:t>Solution</a:t>
            </a:r>
          </a:p>
        </p:txBody>
      </p:sp>
      <p:sp>
        <p:nvSpPr>
          <p:cNvPr id="3" name="Content Placeholder 2"/>
          <p:cNvSpPr>
            <a:spLocks noGrp="1"/>
          </p:cNvSpPr>
          <p:nvPr>
            <p:ph idx="1"/>
          </p:nvPr>
        </p:nvSpPr>
        <p:spPr>
          <a:xfrm>
            <a:off x="685800" y="914400"/>
            <a:ext cx="7772400" cy="5715000"/>
          </a:xfrm>
        </p:spPr>
        <p:txBody>
          <a:bodyPr/>
          <a:lstStyle/>
          <a:p>
            <a:r>
              <a:rPr lang="en-US" sz="2400" smtClean="0"/>
              <a:t>Given DRAM size = 16Mb,   W=8bits</a:t>
            </a:r>
          </a:p>
          <a:p>
            <a:pPr>
              <a:buFontTx/>
              <a:buNone/>
            </a:pPr>
            <a:r>
              <a:rPr lang="en-US" sz="2400" smtClean="0"/>
              <a:t>(a)16 Mbit = 2</a:t>
            </a:r>
            <a:r>
              <a:rPr lang="en-US" sz="2400" baseline="30000" smtClean="0"/>
              <a:t>1 </a:t>
            </a:r>
            <a:r>
              <a:rPr lang="en-US" sz="2400" smtClean="0"/>
              <a:t>* 2</a:t>
            </a:r>
            <a:r>
              <a:rPr lang="en-US" sz="2400" baseline="30000" smtClean="0"/>
              <a:t>20 </a:t>
            </a:r>
            <a:r>
              <a:rPr lang="en-US" sz="2400" smtClean="0"/>
              <a:t>* 2</a:t>
            </a:r>
            <a:r>
              <a:rPr lang="en-US" sz="2400" baseline="30000" smtClean="0"/>
              <a:t>3 </a:t>
            </a:r>
            <a:r>
              <a:rPr lang="en-US" sz="2400" smtClean="0"/>
              <a:t>= </a:t>
            </a:r>
            <a:r>
              <a:rPr lang="en-US" sz="2400" b="1" smtClean="0"/>
              <a:t>2</a:t>
            </a:r>
            <a:r>
              <a:rPr lang="en-US" sz="2400" b="1" baseline="30000" smtClean="0"/>
              <a:t>21</a:t>
            </a:r>
            <a:r>
              <a:rPr lang="en-US" sz="2400" b="1" smtClean="0"/>
              <a:t> * 8bits</a:t>
            </a:r>
            <a:r>
              <a:rPr lang="en-US" sz="2400" b="1" baseline="30000" smtClean="0"/>
              <a:t> </a:t>
            </a:r>
          </a:p>
          <a:p>
            <a:pPr>
              <a:buFontTx/>
              <a:buNone/>
            </a:pPr>
            <a:r>
              <a:rPr lang="en-US" sz="2400" smtClean="0"/>
              <a:t>	Thus total address lines = 21bits </a:t>
            </a:r>
          </a:p>
          <a:p>
            <a:pPr>
              <a:buFontTx/>
              <a:buNone/>
            </a:pPr>
            <a:r>
              <a:rPr lang="en-US" sz="2400" smtClean="0"/>
              <a:t>    If the column address is 10bits, the size of the row address = 21-10 = </a:t>
            </a:r>
            <a:r>
              <a:rPr lang="en-US" sz="2400" b="1" smtClean="0"/>
              <a:t>11 bits</a:t>
            </a:r>
          </a:p>
          <a:p>
            <a:pPr>
              <a:buFontTx/>
              <a:buNone/>
            </a:pPr>
            <a:r>
              <a:rPr lang="en-US" sz="2400" smtClean="0"/>
              <a:t>(b) need design   =  1G * 32 bits = 1024M * 32 bits </a:t>
            </a:r>
          </a:p>
          <a:p>
            <a:pPr>
              <a:buFontTx/>
              <a:buNone/>
            </a:pPr>
            <a:r>
              <a:rPr lang="en-US" sz="2400" smtClean="0"/>
              <a:t> Available = 2</a:t>
            </a:r>
            <a:r>
              <a:rPr lang="en-US" sz="2400" baseline="30000" smtClean="0"/>
              <a:t>21</a:t>
            </a:r>
            <a:r>
              <a:rPr lang="en-US" sz="2400" smtClean="0"/>
              <a:t> * 8bits = 2MB </a:t>
            </a:r>
          </a:p>
          <a:p>
            <a:pPr>
              <a:buFontTx/>
              <a:buNone/>
            </a:pPr>
            <a:r>
              <a:rPr lang="en-US" sz="2400" smtClean="0"/>
              <a:t> Total number of DRAM ICs   to make 1G * 8bits</a:t>
            </a:r>
          </a:p>
          <a:p>
            <a:pPr>
              <a:buFontTx/>
              <a:buNone/>
            </a:pPr>
            <a:r>
              <a:rPr lang="en-US" sz="2400" smtClean="0"/>
              <a:t>			= 1024M/ 2M  = 512</a:t>
            </a:r>
            <a:endParaRPr lang="en-US" sz="2400" baseline="30000" smtClean="0"/>
          </a:p>
          <a:p>
            <a:pPr>
              <a:buFontTx/>
              <a:buNone/>
            </a:pPr>
            <a:r>
              <a:rPr lang="en-US" sz="2400" smtClean="0"/>
              <a:t>Total number of DRAM ICs   to make  32 data bits(W)</a:t>
            </a:r>
          </a:p>
          <a:p>
            <a:pPr>
              <a:buFontTx/>
              <a:buNone/>
            </a:pPr>
            <a:r>
              <a:rPr lang="en-US" sz="2400" smtClean="0"/>
              <a:t>			= 32/8 = 4</a:t>
            </a:r>
          </a:p>
          <a:p>
            <a:pPr>
              <a:buFontTx/>
              <a:buNone/>
            </a:pPr>
            <a:r>
              <a:rPr lang="en-US" sz="2400" smtClean="0"/>
              <a:t>Thus total number of DRAM Ics needed to make 1G * 32bits</a:t>
            </a:r>
          </a:p>
          <a:p>
            <a:pPr>
              <a:buFontTx/>
              <a:buNone/>
            </a:pPr>
            <a:r>
              <a:rPr lang="en-US" sz="2400" smtClean="0"/>
              <a:t>                                                             = 512</a:t>
            </a:r>
            <a:r>
              <a:rPr lang="en-US" sz="2400" b="1" smtClean="0"/>
              <a:t> *</a:t>
            </a:r>
            <a:r>
              <a:rPr lang="en-US" sz="2400" smtClean="0"/>
              <a:t> 4= </a:t>
            </a:r>
            <a:r>
              <a:rPr lang="en-US" sz="2400" b="1" smtClean="0"/>
              <a:t>2048   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CACHE MEMORY PRINCIPLES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533400"/>
            <a:ext cx="6251331" cy="212463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733800" y="4257440"/>
            <a:ext cx="5410200" cy="2443708"/>
          </a:xfrm>
          <a:prstGeom prst="rect">
            <a:avLst/>
          </a:prstGeom>
          <a:noFill/>
          <a:ln w="9525">
            <a:noFill/>
            <a:miter lim="800000"/>
            <a:headEnd/>
            <a:tailEnd/>
          </a:ln>
        </p:spPr>
      </p:pic>
      <p:pic>
        <p:nvPicPr>
          <p:cNvPr id="6" name="Picture 4" descr="CACHEMEM.GIF"/>
          <p:cNvPicPr>
            <a:picLocks noGrp="1" noChangeAspect="1" noChangeArrowheads="1"/>
          </p:cNvPicPr>
          <p:nvPr>
            <p:ph idx="1"/>
          </p:nvPr>
        </p:nvPicPr>
        <p:blipFill>
          <a:blip r:embed="rId4" cstate="print"/>
          <a:srcRect/>
          <a:stretch>
            <a:fillRect/>
          </a:stretch>
        </p:blipFill>
        <p:spPr bwMode="auto">
          <a:xfrm>
            <a:off x="0" y="2819400"/>
            <a:ext cx="3685218"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Cache/Main Memory Structure</a:t>
            </a:r>
            <a:endParaRPr lang="en-US" sz="3200" dirty="0"/>
          </a:p>
        </p:txBody>
      </p:sp>
      <p:sp>
        <p:nvSpPr>
          <p:cNvPr id="3" name="Content Placeholder 2"/>
          <p:cNvSpPr>
            <a:spLocks noGrp="1"/>
          </p:cNvSpPr>
          <p:nvPr>
            <p:ph idx="1"/>
          </p:nvPr>
        </p:nvSpPr>
        <p:spPr>
          <a:xfrm>
            <a:off x="0" y="685800"/>
            <a:ext cx="2819400" cy="4525963"/>
          </a:xfrm>
        </p:spPr>
        <p:txBody>
          <a:bodyPr>
            <a:noAutofit/>
          </a:bodyPr>
          <a:lstStyle/>
          <a:p>
            <a:r>
              <a:rPr lang="en-US" sz="2000" dirty="0" smtClean="0"/>
              <a:t>Main memory consists of up to 2</a:t>
            </a:r>
            <a:r>
              <a:rPr lang="en-US" sz="2000" baseline="30000" dirty="0" smtClean="0"/>
              <a:t>n</a:t>
            </a:r>
            <a:r>
              <a:rPr lang="en-US" sz="2000" dirty="0" smtClean="0"/>
              <a:t> addressable words, with each word having a unique n-bit address.</a:t>
            </a:r>
          </a:p>
          <a:p>
            <a:r>
              <a:rPr lang="en-US" sz="2000" dirty="0" smtClean="0"/>
              <a:t>For mapping purposes, this memory is considered to consist of a number of fixed length blocks of K words each.</a:t>
            </a:r>
          </a:p>
          <a:p>
            <a:r>
              <a:rPr lang="en-US" sz="2000" dirty="0" smtClean="0"/>
              <a:t>That is, there are M 2n/K blocks in main memory.</a:t>
            </a:r>
          </a:p>
          <a:p>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2766643" y="609600"/>
            <a:ext cx="6377357" cy="4996136"/>
          </a:xfrm>
          <a:prstGeom prst="rect">
            <a:avLst/>
          </a:prstGeom>
          <a:noFill/>
          <a:ln w="9525">
            <a:noFill/>
            <a:miter lim="800000"/>
            <a:headEnd/>
            <a:tailEnd/>
          </a:ln>
        </p:spPr>
      </p:pic>
      <p:sp>
        <p:nvSpPr>
          <p:cNvPr id="6" name="Rectangle 5"/>
          <p:cNvSpPr/>
          <p:nvPr/>
        </p:nvSpPr>
        <p:spPr>
          <a:xfrm>
            <a:off x="152400" y="5867400"/>
            <a:ext cx="8153400" cy="707886"/>
          </a:xfrm>
          <a:prstGeom prst="rect">
            <a:avLst/>
          </a:prstGeom>
        </p:spPr>
        <p:txBody>
          <a:bodyPr wrap="square">
            <a:spAutoFit/>
          </a:bodyPr>
          <a:lstStyle/>
          <a:p>
            <a:pPr>
              <a:buFont typeface="Arial" pitchFamily="34" charset="0"/>
              <a:buChar char="•"/>
            </a:pPr>
            <a:r>
              <a:rPr lang="en-US" sz="2000" smtClean="0"/>
              <a:t>   The </a:t>
            </a:r>
            <a:r>
              <a:rPr lang="en-US" sz="2000" dirty="0" smtClean="0"/>
              <a:t>cache consists of m blocks, called </a:t>
            </a:r>
            <a:r>
              <a:rPr lang="en-US" sz="2000" b="1" dirty="0" smtClean="0"/>
              <a:t>lines. </a:t>
            </a:r>
            <a:r>
              <a:rPr lang="en-US" sz="2000" dirty="0" smtClean="0"/>
              <a:t>Each line contains K words, plus a tag of a few bits.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304800"/>
            <a:ext cx="7772400" cy="533400"/>
          </a:xfrm>
        </p:spPr>
        <p:txBody>
          <a:bodyPr>
            <a:normAutofit fontScale="90000"/>
          </a:bodyPr>
          <a:lstStyle/>
          <a:p>
            <a:r>
              <a:rPr lang="en-US" dirty="0" smtClean="0"/>
              <a:t>Cache memory – overview </a:t>
            </a:r>
          </a:p>
        </p:txBody>
      </p:sp>
      <p:sp>
        <p:nvSpPr>
          <p:cNvPr id="30723" name="Content Placeholder 2"/>
          <p:cNvSpPr>
            <a:spLocks noGrp="1"/>
          </p:cNvSpPr>
          <p:nvPr>
            <p:ph idx="1"/>
          </p:nvPr>
        </p:nvSpPr>
        <p:spPr>
          <a:xfrm>
            <a:off x="304800" y="1066800"/>
            <a:ext cx="8458200" cy="5562600"/>
          </a:xfrm>
        </p:spPr>
        <p:txBody>
          <a:bodyPr/>
          <a:lstStyle/>
          <a:p>
            <a:pPr algn="just"/>
            <a:r>
              <a:rPr lang="en-US" sz="2400" dirty="0" smtClean="0"/>
              <a:t>Cache memory is a memory bank that bridges main memory and the CPU. It is faster than main memory and allows instructions to be executed and data to be read and written at higher speed. Instructions and data are transferred from main memory to the cache in fixed blocks. </a:t>
            </a:r>
          </a:p>
          <a:p>
            <a:pPr algn="just"/>
            <a:r>
              <a:rPr lang="en-US" sz="2400" dirty="0" smtClean="0"/>
              <a:t>When a program executes, the cache memory is searched first, and the referenced word is accessed in the cache if the word is present("cache hit" ). </a:t>
            </a:r>
          </a:p>
          <a:p>
            <a:pPr algn="just"/>
            <a:r>
              <a:rPr lang="en-US" sz="2400" dirty="0" smtClean="0"/>
              <a:t>If the referenced word is not in the cache("cache miss"), then a free location is created in the cache and the referenced word is brought into the cache from the main memory. </a:t>
            </a:r>
          </a:p>
          <a:p>
            <a:pPr algn="just"/>
            <a:r>
              <a:rPr lang="en-US" sz="2400" dirty="0" smtClean="0"/>
              <a:t>The word is then accessed in the cache.</a:t>
            </a:r>
          </a:p>
          <a:p>
            <a:pPr algn="just"/>
            <a:r>
              <a:rPr lang="en-US" sz="2400" dirty="0" smtClean="0"/>
              <a:t>The overall performance can be improved if a high proportion of memory accesses are satisfied by the cache.</a:t>
            </a:r>
            <a:endParaRPr lang="en-US" sz="2800" dirty="0" smtClean="0"/>
          </a:p>
          <a:p>
            <a:pPr algn="just"/>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0986F6EA-15DA-4F21-B849-71461F50D59B}" type="slidenum">
              <a:rPr lang="en-US"/>
              <a:pPr/>
              <a:t>2</a:t>
            </a:fld>
            <a:r>
              <a:rPr lang="en-US"/>
              <a:t> / 19</a:t>
            </a:r>
          </a:p>
        </p:txBody>
      </p:sp>
      <p:sp>
        <p:nvSpPr>
          <p:cNvPr id="33795" name="Rectangle 2"/>
          <p:cNvSpPr>
            <a:spLocks noGrp="1" noChangeArrowheads="1"/>
          </p:cNvSpPr>
          <p:nvPr>
            <p:ph type="title"/>
          </p:nvPr>
        </p:nvSpPr>
        <p:spPr/>
        <p:txBody>
          <a:bodyPr/>
          <a:lstStyle/>
          <a:p>
            <a:r>
              <a:rPr lang="en-US" smtClean="0"/>
              <a:t>Memory Hierarchy</a:t>
            </a:r>
          </a:p>
        </p:txBody>
      </p:sp>
      <p:pic>
        <p:nvPicPr>
          <p:cNvPr id="518153" name="Picture 9" descr="hdrive"/>
          <p:cNvPicPr>
            <a:picLocks noChangeAspect="1" noChangeArrowheads="1"/>
          </p:cNvPicPr>
          <p:nvPr/>
        </p:nvPicPr>
        <p:blipFill>
          <a:blip r:embed="rId2" cstate="print"/>
          <a:srcRect/>
          <a:stretch>
            <a:fillRect/>
          </a:stretch>
        </p:blipFill>
        <p:spPr bwMode="auto">
          <a:xfrm>
            <a:off x="4751388" y="4149725"/>
            <a:ext cx="1506537" cy="2160588"/>
          </a:xfrm>
          <a:prstGeom prst="rect">
            <a:avLst/>
          </a:prstGeom>
          <a:noFill/>
          <a:ln w="9525">
            <a:noFill/>
            <a:miter lim="800000"/>
            <a:headEnd/>
            <a:tailEnd/>
          </a:ln>
        </p:spPr>
      </p:pic>
      <p:pic>
        <p:nvPicPr>
          <p:cNvPr id="518154" name="Picture 10" descr="tape"/>
          <p:cNvPicPr>
            <a:picLocks noChangeAspect="1" noChangeArrowheads="1"/>
          </p:cNvPicPr>
          <p:nvPr/>
        </p:nvPicPr>
        <p:blipFill>
          <a:blip r:embed="rId3" cstate="print"/>
          <a:srcRect/>
          <a:stretch>
            <a:fillRect/>
          </a:stretch>
        </p:blipFill>
        <p:spPr bwMode="auto">
          <a:xfrm>
            <a:off x="6911975" y="4252913"/>
            <a:ext cx="1800225" cy="1336675"/>
          </a:xfrm>
          <a:prstGeom prst="rect">
            <a:avLst/>
          </a:prstGeom>
          <a:noFill/>
          <a:ln w="9525">
            <a:noFill/>
            <a:miter lim="800000"/>
            <a:headEnd/>
            <a:tailEnd/>
          </a:ln>
        </p:spPr>
      </p:pic>
      <p:pic>
        <p:nvPicPr>
          <p:cNvPr id="518155" name="Picture 11"/>
          <p:cNvPicPr>
            <a:picLocks noChangeAspect="1" noChangeArrowheads="1"/>
          </p:cNvPicPr>
          <p:nvPr/>
        </p:nvPicPr>
        <p:blipFill>
          <a:blip r:embed="rId4" cstate="print"/>
          <a:srcRect/>
          <a:stretch>
            <a:fillRect/>
          </a:stretch>
        </p:blipFill>
        <p:spPr bwMode="auto">
          <a:xfrm>
            <a:off x="611188" y="1816100"/>
            <a:ext cx="1800225" cy="1169988"/>
          </a:xfrm>
          <a:prstGeom prst="rect">
            <a:avLst/>
          </a:prstGeom>
          <a:noFill/>
          <a:ln w="9525">
            <a:noFill/>
            <a:miter lim="800000"/>
            <a:headEnd/>
            <a:tailEnd/>
          </a:ln>
        </p:spPr>
      </p:pic>
      <p:pic>
        <p:nvPicPr>
          <p:cNvPr id="518160" name="Picture 16"/>
          <p:cNvPicPr>
            <a:picLocks noChangeAspect="1" noChangeArrowheads="1"/>
          </p:cNvPicPr>
          <p:nvPr/>
        </p:nvPicPr>
        <p:blipFill>
          <a:blip r:embed="rId5" cstate="print"/>
          <a:srcRect/>
          <a:stretch>
            <a:fillRect/>
          </a:stretch>
        </p:blipFill>
        <p:spPr bwMode="auto">
          <a:xfrm rot="-4509855">
            <a:off x="4160044" y="1140619"/>
            <a:ext cx="1544638" cy="2520950"/>
          </a:xfrm>
          <a:prstGeom prst="rect">
            <a:avLst/>
          </a:prstGeom>
          <a:noFill/>
          <a:ln w="9525">
            <a:noFill/>
            <a:miter lim="800000"/>
            <a:headEnd/>
            <a:tailEnd/>
          </a:ln>
        </p:spPr>
      </p:pic>
      <p:pic>
        <p:nvPicPr>
          <p:cNvPr id="518158" name="Picture 14" descr="00i"/>
          <p:cNvPicPr>
            <a:picLocks noChangeAspect="1" noChangeArrowheads="1"/>
          </p:cNvPicPr>
          <p:nvPr/>
        </p:nvPicPr>
        <p:blipFill>
          <a:blip r:embed="rId6" cstate="print"/>
          <a:srcRect/>
          <a:stretch>
            <a:fillRect/>
          </a:stretch>
        </p:blipFill>
        <p:spPr bwMode="auto">
          <a:xfrm>
            <a:off x="2411413" y="2581275"/>
            <a:ext cx="1439862" cy="860425"/>
          </a:xfrm>
          <a:prstGeom prst="rect">
            <a:avLst/>
          </a:prstGeom>
          <a:noFill/>
          <a:ln w="9525">
            <a:noFill/>
            <a:miter lim="800000"/>
            <a:headEnd/>
            <a:tailEnd/>
          </a:ln>
        </p:spPr>
      </p:pic>
      <p:sp>
        <p:nvSpPr>
          <p:cNvPr id="518161" name="AutoShape 17"/>
          <p:cNvSpPr>
            <a:spLocks noChangeArrowheads="1"/>
          </p:cNvSpPr>
          <p:nvPr/>
        </p:nvSpPr>
        <p:spPr bwMode="auto">
          <a:xfrm>
            <a:off x="2411413" y="2222500"/>
            <a:ext cx="1439862" cy="179388"/>
          </a:xfrm>
          <a:prstGeom prst="leftRightArrow">
            <a:avLst>
              <a:gd name="adj1" fmla="val 50000"/>
              <a:gd name="adj2" fmla="val 160530"/>
            </a:avLst>
          </a:prstGeom>
          <a:solidFill>
            <a:srgbClr val="66FF33"/>
          </a:solidFill>
          <a:ln w="28575" algn="ctr">
            <a:solidFill>
              <a:schemeClr val="tx1"/>
            </a:solidFill>
            <a:miter lim="800000"/>
            <a:headEnd/>
            <a:tailEnd/>
          </a:ln>
        </p:spPr>
        <p:txBody>
          <a:bodyPr lIns="0" tIns="0" rIns="0" bIns="0" anchor="ctr">
            <a:spAutoFit/>
          </a:bodyPr>
          <a:lstStyle/>
          <a:p>
            <a:endParaRPr lang="en-US"/>
          </a:p>
        </p:txBody>
      </p:sp>
      <p:sp>
        <p:nvSpPr>
          <p:cNvPr id="518162" name="AutoShape 18"/>
          <p:cNvSpPr>
            <a:spLocks noChangeArrowheads="1"/>
          </p:cNvSpPr>
          <p:nvPr/>
        </p:nvSpPr>
        <p:spPr bwMode="auto">
          <a:xfrm>
            <a:off x="3490913" y="2941638"/>
            <a:ext cx="1260475" cy="179387"/>
          </a:xfrm>
          <a:prstGeom prst="leftRightArrow">
            <a:avLst>
              <a:gd name="adj1" fmla="val 50000"/>
              <a:gd name="adj2" fmla="val 140531"/>
            </a:avLst>
          </a:prstGeom>
          <a:solidFill>
            <a:srgbClr val="66FF33"/>
          </a:solidFill>
          <a:ln w="28575" algn="ctr">
            <a:solidFill>
              <a:schemeClr val="tx1"/>
            </a:solidFill>
            <a:miter lim="800000"/>
            <a:headEnd/>
            <a:tailEnd/>
          </a:ln>
        </p:spPr>
        <p:txBody>
          <a:bodyPr lIns="0" tIns="0" rIns="0" bIns="0" anchor="ctr">
            <a:spAutoFit/>
          </a:bodyPr>
          <a:lstStyle/>
          <a:p>
            <a:endParaRPr lang="en-US"/>
          </a:p>
        </p:txBody>
      </p:sp>
      <p:sp>
        <p:nvSpPr>
          <p:cNvPr id="518163" name="AutoShape 19"/>
          <p:cNvSpPr>
            <a:spLocks noChangeArrowheads="1"/>
          </p:cNvSpPr>
          <p:nvPr/>
        </p:nvSpPr>
        <p:spPr bwMode="auto">
          <a:xfrm>
            <a:off x="1871663" y="2762250"/>
            <a:ext cx="900112" cy="179388"/>
          </a:xfrm>
          <a:prstGeom prst="leftRightArrow">
            <a:avLst>
              <a:gd name="adj1" fmla="val 50000"/>
              <a:gd name="adj2" fmla="val 100354"/>
            </a:avLst>
          </a:prstGeom>
          <a:solidFill>
            <a:schemeClr val="accent1"/>
          </a:solidFill>
          <a:ln w="28575" algn="ctr">
            <a:solidFill>
              <a:schemeClr val="tx1"/>
            </a:solidFill>
            <a:miter lim="800000"/>
            <a:headEnd/>
            <a:tailEnd/>
          </a:ln>
        </p:spPr>
        <p:txBody>
          <a:bodyPr lIns="0" tIns="0" rIns="0" bIns="0" anchor="ctr">
            <a:spAutoFit/>
          </a:bodyPr>
          <a:lstStyle/>
          <a:p>
            <a:endParaRPr lang="en-US"/>
          </a:p>
        </p:txBody>
      </p:sp>
      <p:sp>
        <p:nvSpPr>
          <p:cNvPr id="518164" name="Text Box 20"/>
          <p:cNvSpPr txBox="1">
            <a:spLocks noChangeArrowheads="1"/>
          </p:cNvSpPr>
          <p:nvPr/>
        </p:nvSpPr>
        <p:spPr bwMode="auto">
          <a:xfrm>
            <a:off x="1150938" y="1352550"/>
            <a:ext cx="900112" cy="384175"/>
          </a:xfrm>
          <a:prstGeom prst="rect">
            <a:avLst/>
          </a:prstGeom>
          <a:noFill/>
          <a:ln w="28575" algn="ctr">
            <a:noFill/>
            <a:miter lim="800000"/>
            <a:headEnd/>
            <a:tailEnd/>
          </a:ln>
          <a:effectLst/>
        </p:spPr>
        <p:txBody>
          <a:bodyPr lIns="0" tIns="0" rIns="0" bIns="0">
            <a:spAutoFit/>
          </a:bodyPr>
          <a:lstStyle/>
          <a:p>
            <a:pPr>
              <a:defRPr/>
            </a:pPr>
            <a:r>
              <a:rPr lang="en-US" sz="2800">
                <a:solidFill>
                  <a:schemeClr val="accent1"/>
                </a:solidFill>
                <a:effectLst>
                  <a:outerShdw blurRad="38100" dist="38100" dir="2700000" algn="tl">
                    <a:srgbClr val="C0C0C0"/>
                  </a:outerShdw>
                </a:effectLst>
                <a:latin typeface="Times New Roman" pitchFamily="18" charset="0"/>
                <a:cs typeface="Times New Roman" pitchFamily="18" charset="0"/>
              </a:rPr>
              <a:t>CPU</a:t>
            </a:r>
          </a:p>
        </p:txBody>
      </p:sp>
      <p:sp>
        <p:nvSpPr>
          <p:cNvPr id="518165" name="Text Box 21"/>
          <p:cNvSpPr txBox="1">
            <a:spLocks noChangeArrowheads="1"/>
          </p:cNvSpPr>
          <p:nvPr/>
        </p:nvSpPr>
        <p:spPr bwMode="auto">
          <a:xfrm>
            <a:off x="2771775" y="3302000"/>
            <a:ext cx="1081088" cy="384175"/>
          </a:xfrm>
          <a:prstGeom prst="rect">
            <a:avLst/>
          </a:prstGeom>
          <a:noFill/>
          <a:ln w="28575" algn="ctr">
            <a:noFill/>
            <a:miter lim="800000"/>
            <a:headEnd/>
            <a:tailEnd/>
          </a:ln>
          <a:effectLst/>
        </p:spPr>
        <p:txBody>
          <a:bodyPr lIns="0" tIns="0" rIns="0" bIns="0">
            <a:spAutoFit/>
          </a:bodyPr>
          <a:lstStyle/>
          <a:p>
            <a:pPr>
              <a:defRPr/>
            </a:pPr>
            <a:r>
              <a:rPr lang="en-US" sz="2800">
                <a:solidFill>
                  <a:schemeClr val="accent1"/>
                </a:solidFill>
                <a:effectLst>
                  <a:outerShdw blurRad="38100" dist="38100" dir="2700000" algn="tl">
                    <a:srgbClr val="C0C0C0"/>
                  </a:outerShdw>
                </a:effectLst>
                <a:latin typeface="Times New Roman" pitchFamily="18" charset="0"/>
                <a:cs typeface="Times New Roman" pitchFamily="18" charset="0"/>
              </a:rPr>
              <a:t>Cache</a:t>
            </a:r>
          </a:p>
        </p:txBody>
      </p:sp>
      <p:sp>
        <p:nvSpPr>
          <p:cNvPr id="518166" name="Text Box 22"/>
          <p:cNvSpPr txBox="1">
            <a:spLocks noChangeArrowheads="1"/>
          </p:cNvSpPr>
          <p:nvPr/>
        </p:nvSpPr>
        <p:spPr bwMode="auto">
          <a:xfrm>
            <a:off x="3492500" y="1141413"/>
            <a:ext cx="2339975" cy="384175"/>
          </a:xfrm>
          <a:prstGeom prst="rect">
            <a:avLst/>
          </a:prstGeom>
          <a:noFill/>
          <a:ln w="28575" algn="ctr">
            <a:noFill/>
            <a:miter lim="800000"/>
            <a:headEnd/>
            <a:tailEnd/>
          </a:ln>
          <a:effectLst/>
        </p:spPr>
        <p:txBody>
          <a:bodyPr lIns="0" tIns="0" rIns="0" bIns="0">
            <a:spAutoFit/>
          </a:bodyPr>
          <a:lstStyle/>
          <a:p>
            <a:pPr>
              <a:defRPr/>
            </a:pPr>
            <a:r>
              <a:rPr lang="en-US" sz="2800">
                <a:solidFill>
                  <a:schemeClr val="accent1"/>
                </a:solidFill>
                <a:effectLst>
                  <a:outerShdw blurRad="38100" dist="38100" dir="2700000" algn="tl">
                    <a:srgbClr val="C0C0C0"/>
                  </a:outerShdw>
                </a:effectLst>
                <a:latin typeface="Times New Roman" pitchFamily="18" charset="0"/>
                <a:cs typeface="Times New Roman" pitchFamily="18" charset="0"/>
              </a:rPr>
              <a:t>Main Memory</a:t>
            </a:r>
          </a:p>
        </p:txBody>
      </p:sp>
      <p:pic>
        <p:nvPicPr>
          <p:cNvPr id="518168" name="Picture 24" descr="jlan0122"/>
          <p:cNvPicPr>
            <a:picLocks noChangeAspect="1" noChangeArrowheads="1"/>
          </p:cNvPicPr>
          <p:nvPr/>
        </p:nvPicPr>
        <p:blipFill>
          <a:blip r:embed="rId7" cstate="print"/>
          <a:srcRect/>
          <a:stretch>
            <a:fillRect/>
          </a:stretch>
        </p:blipFill>
        <p:spPr bwMode="auto">
          <a:xfrm>
            <a:off x="6732588" y="1449388"/>
            <a:ext cx="1458912" cy="1979612"/>
          </a:xfrm>
          <a:prstGeom prst="rect">
            <a:avLst/>
          </a:prstGeom>
          <a:noFill/>
          <a:ln w="9525">
            <a:noFill/>
            <a:miter lim="800000"/>
            <a:headEnd/>
            <a:tailEnd/>
          </a:ln>
        </p:spPr>
      </p:pic>
      <p:sp>
        <p:nvSpPr>
          <p:cNvPr id="518169" name="AutoShape 25"/>
          <p:cNvSpPr>
            <a:spLocks noChangeArrowheads="1"/>
          </p:cNvSpPr>
          <p:nvPr/>
        </p:nvSpPr>
        <p:spPr bwMode="auto">
          <a:xfrm>
            <a:off x="5292725" y="1808163"/>
            <a:ext cx="1260475" cy="179387"/>
          </a:xfrm>
          <a:prstGeom prst="leftRightArrow">
            <a:avLst>
              <a:gd name="adj1" fmla="val 50000"/>
              <a:gd name="adj2" fmla="val 140531"/>
            </a:avLst>
          </a:prstGeom>
          <a:solidFill>
            <a:srgbClr val="FFFF00"/>
          </a:solidFill>
          <a:ln w="28575" algn="ctr">
            <a:solidFill>
              <a:schemeClr val="tx1"/>
            </a:solidFill>
            <a:miter lim="800000"/>
            <a:headEnd/>
            <a:tailEnd/>
          </a:ln>
        </p:spPr>
        <p:txBody>
          <a:bodyPr lIns="0" tIns="0" rIns="0" bIns="0" anchor="ctr">
            <a:spAutoFit/>
          </a:bodyPr>
          <a:lstStyle/>
          <a:p>
            <a:endParaRPr lang="en-US"/>
          </a:p>
        </p:txBody>
      </p:sp>
      <p:sp>
        <p:nvSpPr>
          <p:cNvPr id="518170" name="AutoShape 26"/>
          <p:cNvSpPr>
            <a:spLocks noChangeArrowheads="1"/>
          </p:cNvSpPr>
          <p:nvPr/>
        </p:nvSpPr>
        <p:spPr bwMode="auto">
          <a:xfrm rot="-2572734">
            <a:off x="5832475" y="3668713"/>
            <a:ext cx="1079500" cy="180975"/>
          </a:xfrm>
          <a:prstGeom prst="leftRightArrow">
            <a:avLst>
              <a:gd name="adj1" fmla="val 50000"/>
              <a:gd name="adj2" fmla="val 119298"/>
            </a:avLst>
          </a:prstGeom>
          <a:solidFill>
            <a:srgbClr val="CC9900"/>
          </a:solidFill>
          <a:ln w="28575" algn="ctr">
            <a:solidFill>
              <a:schemeClr val="tx1"/>
            </a:solidFill>
            <a:miter lim="800000"/>
            <a:headEnd/>
            <a:tailEnd/>
          </a:ln>
        </p:spPr>
        <p:txBody>
          <a:bodyPr lIns="0" tIns="0" rIns="0" bIns="0" anchor="ctr">
            <a:spAutoFit/>
          </a:bodyPr>
          <a:lstStyle/>
          <a:p>
            <a:endParaRPr lang="en-US"/>
          </a:p>
        </p:txBody>
      </p:sp>
      <p:sp>
        <p:nvSpPr>
          <p:cNvPr id="518171" name="AutoShape 27"/>
          <p:cNvSpPr>
            <a:spLocks noChangeArrowheads="1"/>
          </p:cNvSpPr>
          <p:nvPr/>
        </p:nvSpPr>
        <p:spPr bwMode="auto">
          <a:xfrm rot="2572734" flipH="1">
            <a:off x="6911975" y="3668713"/>
            <a:ext cx="1079500" cy="180975"/>
          </a:xfrm>
          <a:prstGeom prst="leftRightArrow">
            <a:avLst>
              <a:gd name="adj1" fmla="val 50000"/>
              <a:gd name="adj2" fmla="val 119298"/>
            </a:avLst>
          </a:prstGeom>
          <a:solidFill>
            <a:srgbClr val="C0C0C0"/>
          </a:solidFill>
          <a:ln w="28575" algn="ctr">
            <a:solidFill>
              <a:schemeClr val="tx1"/>
            </a:solidFill>
            <a:miter lim="800000"/>
            <a:headEnd/>
            <a:tailEnd/>
          </a:ln>
        </p:spPr>
        <p:txBody>
          <a:bodyPr lIns="0" tIns="0" rIns="0" bIns="0" anchor="ctr">
            <a:spAutoFit/>
          </a:bodyPr>
          <a:lstStyle/>
          <a:p>
            <a:endParaRPr lang="en-US"/>
          </a:p>
        </p:txBody>
      </p:sp>
      <p:sp>
        <p:nvSpPr>
          <p:cNvPr id="518172" name="Text Box 28"/>
          <p:cNvSpPr txBox="1">
            <a:spLocks noChangeArrowheads="1"/>
          </p:cNvSpPr>
          <p:nvPr/>
        </p:nvSpPr>
        <p:spPr bwMode="auto">
          <a:xfrm>
            <a:off x="6372225" y="1089025"/>
            <a:ext cx="2339975" cy="384175"/>
          </a:xfrm>
          <a:prstGeom prst="rect">
            <a:avLst/>
          </a:prstGeom>
          <a:noFill/>
          <a:ln w="28575" algn="ctr">
            <a:noFill/>
            <a:miter lim="800000"/>
            <a:headEnd/>
            <a:tailEnd/>
          </a:ln>
          <a:effectLst/>
        </p:spPr>
        <p:txBody>
          <a:bodyPr lIns="0" tIns="0" rIns="0" bIns="0">
            <a:spAutoFit/>
          </a:bodyPr>
          <a:lstStyle/>
          <a:p>
            <a:pPr>
              <a:defRPr/>
            </a:pPr>
            <a:r>
              <a:rPr lang="en-US" sz="2800">
                <a:solidFill>
                  <a:schemeClr val="accent1"/>
                </a:solidFill>
                <a:effectLst>
                  <a:outerShdw blurRad="38100" dist="38100" dir="2700000" algn="tl">
                    <a:srgbClr val="C0C0C0"/>
                  </a:outerShdw>
                </a:effectLst>
                <a:latin typeface="Times New Roman" pitchFamily="18" charset="0"/>
                <a:cs typeface="Times New Roman" pitchFamily="18" charset="0"/>
              </a:rPr>
              <a:t>I/O Processor</a:t>
            </a:r>
          </a:p>
        </p:txBody>
      </p:sp>
      <p:sp>
        <p:nvSpPr>
          <p:cNvPr id="518174" name="Text Box 30"/>
          <p:cNvSpPr txBox="1">
            <a:spLocks noChangeArrowheads="1"/>
          </p:cNvSpPr>
          <p:nvPr/>
        </p:nvSpPr>
        <p:spPr bwMode="auto">
          <a:xfrm>
            <a:off x="3132138" y="5049838"/>
            <a:ext cx="1619250" cy="768350"/>
          </a:xfrm>
          <a:prstGeom prst="rect">
            <a:avLst/>
          </a:prstGeom>
          <a:noFill/>
          <a:ln w="28575" algn="ctr">
            <a:noFill/>
            <a:miter lim="800000"/>
            <a:headEnd/>
            <a:tailEnd/>
          </a:ln>
          <a:effectLst/>
        </p:spPr>
        <p:txBody>
          <a:bodyPr lIns="0" tIns="0" rIns="0" bIns="0">
            <a:spAutoFit/>
          </a:bodyPr>
          <a:lstStyle/>
          <a:p>
            <a:pPr>
              <a:defRPr/>
            </a:pPr>
            <a:r>
              <a:rPr lang="en-US" sz="2800">
                <a:solidFill>
                  <a:schemeClr val="accent1"/>
                </a:solidFill>
                <a:effectLst>
                  <a:outerShdw blurRad="38100" dist="38100" dir="2700000" algn="tl">
                    <a:srgbClr val="C0C0C0"/>
                  </a:outerShdw>
                </a:effectLst>
                <a:latin typeface="Times New Roman" pitchFamily="18" charset="0"/>
                <a:cs typeface="Times New Roman" pitchFamily="18" charset="0"/>
              </a:rPr>
              <a:t>Magnetic Disks</a:t>
            </a:r>
          </a:p>
        </p:txBody>
      </p:sp>
      <p:sp>
        <p:nvSpPr>
          <p:cNvPr id="518175" name="Text Box 31"/>
          <p:cNvSpPr txBox="1">
            <a:spLocks noChangeArrowheads="1"/>
          </p:cNvSpPr>
          <p:nvPr/>
        </p:nvSpPr>
        <p:spPr bwMode="auto">
          <a:xfrm>
            <a:off x="6372225" y="5589588"/>
            <a:ext cx="2592388" cy="384175"/>
          </a:xfrm>
          <a:prstGeom prst="rect">
            <a:avLst/>
          </a:prstGeom>
          <a:noFill/>
          <a:ln w="28575" algn="ctr">
            <a:noFill/>
            <a:miter lim="800000"/>
            <a:headEnd/>
            <a:tailEnd/>
          </a:ln>
          <a:effectLst/>
        </p:spPr>
        <p:txBody>
          <a:bodyPr lIns="0" tIns="0" rIns="0" bIns="0">
            <a:spAutoFit/>
          </a:bodyPr>
          <a:lstStyle/>
          <a:p>
            <a:pPr>
              <a:defRPr/>
            </a:pPr>
            <a:r>
              <a:rPr lang="en-US" sz="2800">
                <a:solidFill>
                  <a:schemeClr val="accent1"/>
                </a:solidFill>
                <a:effectLst>
                  <a:outerShdw blurRad="38100" dist="38100" dir="2700000" algn="tl">
                    <a:srgbClr val="C0C0C0"/>
                  </a:outerShdw>
                </a:effectLst>
                <a:latin typeface="Times New Roman" pitchFamily="18" charset="0"/>
                <a:cs typeface="Times New Roman" pitchFamily="18" charset="0"/>
              </a:rPr>
              <a:t>Magnetic Tapes</a:t>
            </a:r>
          </a:p>
        </p:txBody>
      </p:sp>
      <p:sp>
        <p:nvSpPr>
          <p:cNvPr id="518176" name="Line 32"/>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8164"/>
                                        </p:tgtEl>
                                        <p:attrNameLst>
                                          <p:attrName>style.visibility</p:attrName>
                                        </p:attrNameLst>
                                      </p:cBhvr>
                                      <p:to>
                                        <p:strVal val="visible"/>
                                      </p:to>
                                    </p:set>
                                    <p:animEffect transition="in" filter="wipe(left)">
                                      <p:cBhvr>
                                        <p:cTn id="7" dur="500"/>
                                        <p:tgtEl>
                                          <p:spTgt spid="518164"/>
                                        </p:tgtEl>
                                      </p:cBhvr>
                                    </p:animEffect>
                                  </p:childTnLst>
                                </p:cTn>
                              </p:par>
                              <p:par>
                                <p:cTn id="8" presetID="22" presetClass="entr" presetSubtype="8" fill="hold" nodeType="withEffect">
                                  <p:stCondLst>
                                    <p:cond delay="0"/>
                                  </p:stCondLst>
                                  <p:childTnLst>
                                    <p:set>
                                      <p:cBhvr>
                                        <p:cTn id="9" dur="1" fill="hold">
                                          <p:stCondLst>
                                            <p:cond delay="0"/>
                                          </p:stCondLst>
                                        </p:cTn>
                                        <p:tgtEl>
                                          <p:spTgt spid="518155"/>
                                        </p:tgtEl>
                                        <p:attrNameLst>
                                          <p:attrName>style.visibility</p:attrName>
                                        </p:attrNameLst>
                                      </p:cBhvr>
                                      <p:to>
                                        <p:strVal val="visible"/>
                                      </p:to>
                                    </p:set>
                                    <p:animEffect transition="in" filter="wipe(left)">
                                      <p:cBhvr>
                                        <p:cTn id="10" dur="500"/>
                                        <p:tgtEl>
                                          <p:spTgt spid="51815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18166"/>
                                        </p:tgtEl>
                                        <p:attrNameLst>
                                          <p:attrName>style.visibility</p:attrName>
                                        </p:attrNameLst>
                                      </p:cBhvr>
                                      <p:to>
                                        <p:strVal val="visible"/>
                                      </p:to>
                                    </p:set>
                                    <p:animEffect transition="in" filter="wipe(left)">
                                      <p:cBhvr>
                                        <p:cTn id="14" dur="500"/>
                                        <p:tgtEl>
                                          <p:spTgt spid="518166"/>
                                        </p:tgtEl>
                                      </p:cBhvr>
                                    </p:animEffect>
                                  </p:childTnLst>
                                </p:cTn>
                              </p:par>
                              <p:par>
                                <p:cTn id="15" presetID="22" presetClass="entr" presetSubtype="8" fill="hold" nodeType="withEffect">
                                  <p:stCondLst>
                                    <p:cond delay="0"/>
                                  </p:stCondLst>
                                  <p:childTnLst>
                                    <p:set>
                                      <p:cBhvr>
                                        <p:cTn id="16" dur="1" fill="hold">
                                          <p:stCondLst>
                                            <p:cond delay="0"/>
                                          </p:stCondLst>
                                        </p:cTn>
                                        <p:tgtEl>
                                          <p:spTgt spid="518160"/>
                                        </p:tgtEl>
                                        <p:attrNameLst>
                                          <p:attrName>style.visibility</p:attrName>
                                        </p:attrNameLst>
                                      </p:cBhvr>
                                      <p:to>
                                        <p:strVal val="visible"/>
                                      </p:to>
                                    </p:set>
                                    <p:animEffect transition="in" filter="wipe(left)">
                                      <p:cBhvr>
                                        <p:cTn id="17" dur="500"/>
                                        <p:tgtEl>
                                          <p:spTgt spid="518160"/>
                                        </p:tgtEl>
                                      </p:cBhvr>
                                    </p:animEffect>
                                  </p:childTnLst>
                                </p:cTn>
                              </p:par>
                            </p:childTnLst>
                          </p:cTn>
                        </p:par>
                        <p:par>
                          <p:cTn id="18" fill="hold">
                            <p:stCondLst>
                              <p:cond delay="1000"/>
                            </p:stCondLst>
                            <p:childTnLst>
                              <p:par>
                                <p:cTn id="19" presetID="55" presetClass="entr" presetSubtype="0" fill="hold" grpId="0" nodeType="afterEffect">
                                  <p:stCondLst>
                                    <p:cond delay="0"/>
                                  </p:stCondLst>
                                  <p:childTnLst>
                                    <p:set>
                                      <p:cBhvr>
                                        <p:cTn id="20" dur="1" fill="hold">
                                          <p:stCondLst>
                                            <p:cond delay="0"/>
                                          </p:stCondLst>
                                        </p:cTn>
                                        <p:tgtEl>
                                          <p:spTgt spid="518161"/>
                                        </p:tgtEl>
                                        <p:attrNameLst>
                                          <p:attrName>style.visibility</p:attrName>
                                        </p:attrNameLst>
                                      </p:cBhvr>
                                      <p:to>
                                        <p:strVal val="visible"/>
                                      </p:to>
                                    </p:set>
                                    <p:anim calcmode="lin" valueType="num">
                                      <p:cBhvr>
                                        <p:cTn id="21" dur="1000" fill="hold"/>
                                        <p:tgtEl>
                                          <p:spTgt spid="518161"/>
                                        </p:tgtEl>
                                        <p:attrNameLst>
                                          <p:attrName>ppt_w</p:attrName>
                                        </p:attrNameLst>
                                      </p:cBhvr>
                                      <p:tavLst>
                                        <p:tav tm="0">
                                          <p:val>
                                            <p:strVal val="#ppt_w*0.70"/>
                                          </p:val>
                                        </p:tav>
                                        <p:tav tm="100000">
                                          <p:val>
                                            <p:strVal val="#ppt_w"/>
                                          </p:val>
                                        </p:tav>
                                      </p:tavLst>
                                    </p:anim>
                                    <p:anim calcmode="lin" valueType="num">
                                      <p:cBhvr>
                                        <p:cTn id="22" dur="1000" fill="hold"/>
                                        <p:tgtEl>
                                          <p:spTgt spid="518161"/>
                                        </p:tgtEl>
                                        <p:attrNameLst>
                                          <p:attrName>ppt_h</p:attrName>
                                        </p:attrNameLst>
                                      </p:cBhvr>
                                      <p:tavLst>
                                        <p:tav tm="0">
                                          <p:val>
                                            <p:strVal val="#ppt_h"/>
                                          </p:val>
                                        </p:tav>
                                        <p:tav tm="100000">
                                          <p:val>
                                            <p:strVal val="#ppt_h"/>
                                          </p:val>
                                        </p:tav>
                                      </p:tavLst>
                                    </p:anim>
                                    <p:animEffect transition="in" filter="fade">
                                      <p:cBhvr>
                                        <p:cTn id="23" dur="1000"/>
                                        <p:tgtEl>
                                          <p:spTgt spid="5181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18165"/>
                                        </p:tgtEl>
                                        <p:attrNameLst>
                                          <p:attrName>style.visibility</p:attrName>
                                        </p:attrNameLst>
                                      </p:cBhvr>
                                      <p:to>
                                        <p:strVal val="visible"/>
                                      </p:to>
                                    </p:set>
                                    <p:animEffect transition="in" filter="wipe(left)">
                                      <p:cBhvr>
                                        <p:cTn id="28" dur="500"/>
                                        <p:tgtEl>
                                          <p:spTgt spid="518165"/>
                                        </p:tgtEl>
                                      </p:cBhvr>
                                    </p:animEffect>
                                  </p:childTnLst>
                                </p:cTn>
                              </p:par>
                              <p:par>
                                <p:cTn id="29" presetID="22" presetClass="entr" presetSubtype="8" fill="hold" nodeType="withEffect">
                                  <p:stCondLst>
                                    <p:cond delay="0"/>
                                  </p:stCondLst>
                                  <p:childTnLst>
                                    <p:set>
                                      <p:cBhvr>
                                        <p:cTn id="30" dur="1" fill="hold">
                                          <p:stCondLst>
                                            <p:cond delay="0"/>
                                          </p:stCondLst>
                                        </p:cTn>
                                        <p:tgtEl>
                                          <p:spTgt spid="518158"/>
                                        </p:tgtEl>
                                        <p:attrNameLst>
                                          <p:attrName>style.visibility</p:attrName>
                                        </p:attrNameLst>
                                      </p:cBhvr>
                                      <p:to>
                                        <p:strVal val="visible"/>
                                      </p:to>
                                    </p:set>
                                    <p:animEffect transition="in" filter="wipe(left)">
                                      <p:cBhvr>
                                        <p:cTn id="31" dur="500"/>
                                        <p:tgtEl>
                                          <p:spTgt spid="518158"/>
                                        </p:tgtEl>
                                      </p:cBhvr>
                                    </p:animEffect>
                                  </p:childTnLst>
                                </p:cTn>
                              </p:par>
                            </p:childTnLst>
                          </p:cTn>
                        </p:par>
                        <p:par>
                          <p:cTn id="32" fill="hold">
                            <p:stCondLst>
                              <p:cond delay="500"/>
                            </p:stCondLst>
                            <p:childTnLst>
                              <p:par>
                                <p:cTn id="33" presetID="55" presetClass="entr" presetSubtype="0" fill="hold" grpId="0" nodeType="afterEffect">
                                  <p:stCondLst>
                                    <p:cond delay="0"/>
                                  </p:stCondLst>
                                  <p:childTnLst>
                                    <p:set>
                                      <p:cBhvr>
                                        <p:cTn id="34" dur="1" fill="hold">
                                          <p:stCondLst>
                                            <p:cond delay="0"/>
                                          </p:stCondLst>
                                        </p:cTn>
                                        <p:tgtEl>
                                          <p:spTgt spid="518163"/>
                                        </p:tgtEl>
                                        <p:attrNameLst>
                                          <p:attrName>style.visibility</p:attrName>
                                        </p:attrNameLst>
                                      </p:cBhvr>
                                      <p:to>
                                        <p:strVal val="visible"/>
                                      </p:to>
                                    </p:set>
                                    <p:anim calcmode="lin" valueType="num">
                                      <p:cBhvr>
                                        <p:cTn id="35" dur="1000" fill="hold"/>
                                        <p:tgtEl>
                                          <p:spTgt spid="518163"/>
                                        </p:tgtEl>
                                        <p:attrNameLst>
                                          <p:attrName>ppt_w</p:attrName>
                                        </p:attrNameLst>
                                      </p:cBhvr>
                                      <p:tavLst>
                                        <p:tav tm="0">
                                          <p:val>
                                            <p:strVal val="#ppt_w*0.70"/>
                                          </p:val>
                                        </p:tav>
                                        <p:tav tm="100000">
                                          <p:val>
                                            <p:strVal val="#ppt_w"/>
                                          </p:val>
                                        </p:tav>
                                      </p:tavLst>
                                    </p:anim>
                                    <p:anim calcmode="lin" valueType="num">
                                      <p:cBhvr>
                                        <p:cTn id="36" dur="1000" fill="hold"/>
                                        <p:tgtEl>
                                          <p:spTgt spid="518163"/>
                                        </p:tgtEl>
                                        <p:attrNameLst>
                                          <p:attrName>ppt_h</p:attrName>
                                        </p:attrNameLst>
                                      </p:cBhvr>
                                      <p:tavLst>
                                        <p:tav tm="0">
                                          <p:val>
                                            <p:strVal val="#ppt_h"/>
                                          </p:val>
                                        </p:tav>
                                        <p:tav tm="100000">
                                          <p:val>
                                            <p:strVal val="#ppt_h"/>
                                          </p:val>
                                        </p:tav>
                                      </p:tavLst>
                                    </p:anim>
                                    <p:animEffect transition="in" filter="fade">
                                      <p:cBhvr>
                                        <p:cTn id="37" dur="1000"/>
                                        <p:tgtEl>
                                          <p:spTgt spid="518163"/>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518162"/>
                                        </p:tgtEl>
                                        <p:attrNameLst>
                                          <p:attrName>style.visibility</p:attrName>
                                        </p:attrNameLst>
                                      </p:cBhvr>
                                      <p:to>
                                        <p:strVal val="visible"/>
                                      </p:to>
                                    </p:set>
                                    <p:anim calcmode="lin" valueType="num">
                                      <p:cBhvr>
                                        <p:cTn id="40" dur="1000" fill="hold"/>
                                        <p:tgtEl>
                                          <p:spTgt spid="518162"/>
                                        </p:tgtEl>
                                        <p:attrNameLst>
                                          <p:attrName>ppt_w</p:attrName>
                                        </p:attrNameLst>
                                      </p:cBhvr>
                                      <p:tavLst>
                                        <p:tav tm="0">
                                          <p:val>
                                            <p:strVal val="#ppt_w*0.70"/>
                                          </p:val>
                                        </p:tav>
                                        <p:tav tm="100000">
                                          <p:val>
                                            <p:strVal val="#ppt_w"/>
                                          </p:val>
                                        </p:tav>
                                      </p:tavLst>
                                    </p:anim>
                                    <p:anim calcmode="lin" valueType="num">
                                      <p:cBhvr>
                                        <p:cTn id="41" dur="1000" fill="hold"/>
                                        <p:tgtEl>
                                          <p:spTgt spid="518162"/>
                                        </p:tgtEl>
                                        <p:attrNameLst>
                                          <p:attrName>ppt_h</p:attrName>
                                        </p:attrNameLst>
                                      </p:cBhvr>
                                      <p:tavLst>
                                        <p:tav tm="0">
                                          <p:val>
                                            <p:strVal val="#ppt_h"/>
                                          </p:val>
                                        </p:tav>
                                        <p:tav tm="100000">
                                          <p:val>
                                            <p:strVal val="#ppt_h"/>
                                          </p:val>
                                        </p:tav>
                                      </p:tavLst>
                                    </p:anim>
                                    <p:animEffect transition="in" filter="fade">
                                      <p:cBhvr>
                                        <p:cTn id="42" dur="1000"/>
                                        <p:tgtEl>
                                          <p:spTgt spid="5181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8172"/>
                                        </p:tgtEl>
                                        <p:attrNameLst>
                                          <p:attrName>style.visibility</p:attrName>
                                        </p:attrNameLst>
                                      </p:cBhvr>
                                      <p:to>
                                        <p:strVal val="visible"/>
                                      </p:to>
                                    </p:set>
                                    <p:animEffect transition="in" filter="wipe(left)">
                                      <p:cBhvr>
                                        <p:cTn id="47" dur="500"/>
                                        <p:tgtEl>
                                          <p:spTgt spid="518172"/>
                                        </p:tgtEl>
                                      </p:cBhvr>
                                    </p:animEffect>
                                  </p:childTnLst>
                                </p:cTn>
                              </p:par>
                              <p:par>
                                <p:cTn id="48" presetID="22" presetClass="entr" presetSubtype="8" fill="hold" nodeType="withEffect">
                                  <p:stCondLst>
                                    <p:cond delay="0"/>
                                  </p:stCondLst>
                                  <p:childTnLst>
                                    <p:set>
                                      <p:cBhvr>
                                        <p:cTn id="49" dur="1" fill="hold">
                                          <p:stCondLst>
                                            <p:cond delay="0"/>
                                          </p:stCondLst>
                                        </p:cTn>
                                        <p:tgtEl>
                                          <p:spTgt spid="518168"/>
                                        </p:tgtEl>
                                        <p:attrNameLst>
                                          <p:attrName>style.visibility</p:attrName>
                                        </p:attrNameLst>
                                      </p:cBhvr>
                                      <p:to>
                                        <p:strVal val="visible"/>
                                      </p:to>
                                    </p:set>
                                    <p:animEffect transition="in" filter="wipe(left)">
                                      <p:cBhvr>
                                        <p:cTn id="50" dur="500"/>
                                        <p:tgtEl>
                                          <p:spTgt spid="518168"/>
                                        </p:tgtEl>
                                      </p:cBhvr>
                                    </p:animEffect>
                                  </p:childTnLst>
                                </p:cTn>
                              </p:par>
                            </p:childTnLst>
                          </p:cTn>
                        </p:par>
                        <p:par>
                          <p:cTn id="51" fill="hold">
                            <p:stCondLst>
                              <p:cond delay="500"/>
                            </p:stCondLst>
                            <p:childTnLst>
                              <p:par>
                                <p:cTn id="52" presetID="55" presetClass="entr" presetSubtype="0" fill="hold" grpId="0" nodeType="afterEffect">
                                  <p:stCondLst>
                                    <p:cond delay="0"/>
                                  </p:stCondLst>
                                  <p:childTnLst>
                                    <p:set>
                                      <p:cBhvr>
                                        <p:cTn id="53" dur="1" fill="hold">
                                          <p:stCondLst>
                                            <p:cond delay="0"/>
                                          </p:stCondLst>
                                        </p:cTn>
                                        <p:tgtEl>
                                          <p:spTgt spid="518169"/>
                                        </p:tgtEl>
                                        <p:attrNameLst>
                                          <p:attrName>style.visibility</p:attrName>
                                        </p:attrNameLst>
                                      </p:cBhvr>
                                      <p:to>
                                        <p:strVal val="visible"/>
                                      </p:to>
                                    </p:set>
                                    <p:anim calcmode="lin" valueType="num">
                                      <p:cBhvr>
                                        <p:cTn id="54" dur="1000" fill="hold"/>
                                        <p:tgtEl>
                                          <p:spTgt spid="518169"/>
                                        </p:tgtEl>
                                        <p:attrNameLst>
                                          <p:attrName>ppt_w</p:attrName>
                                        </p:attrNameLst>
                                      </p:cBhvr>
                                      <p:tavLst>
                                        <p:tav tm="0">
                                          <p:val>
                                            <p:strVal val="#ppt_w*0.70"/>
                                          </p:val>
                                        </p:tav>
                                        <p:tav tm="100000">
                                          <p:val>
                                            <p:strVal val="#ppt_w"/>
                                          </p:val>
                                        </p:tav>
                                      </p:tavLst>
                                    </p:anim>
                                    <p:anim calcmode="lin" valueType="num">
                                      <p:cBhvr>
                                        <p:cTn id="55" dur="1000" fill="hold"/>
                                        <p:tgtEl>
                                          <p:spTgt spid="518169"/>
                                        </p:tgtEl>
                                        <p:attrNameLst>
                                          <p:attrName>ppt_h</p:attrName>
                                        </p:attrNameLst>
                                      </p:cBhvr>
                                      <p:tavLst>
                                        <p:tav tm="0">
                                          <p:val>
                                            <p:strVal val="#ppt_h"/>
                                          </p:val>
                                        </p:tav>
                                        <p:tav tm="100000">
                                          <p:val>
                                            <p:strVal val="#ppt_h"/>
                                          </p:val>
                                        </p:tav>
                                      </p:tavLst>
                                    </p:anim>
                                    <p:animEffect transition="in" filter="fade">
                                      <p:cBhvr>
                                        <p:cTn id="56" dur="1000"/>
                                        <p:tgtEl>
                                          <p:spTgt spid="518169"/>
                                        </p:tgtEl>
                                      </p:cBhvr>
                                    </p:animEffect>
                                  </p:childTnLst>
                                </p:cTn>
                              </p:par>
                            </p:childTnLst>
                          </p:cTn>
                        </p:par>
                        <p:par>
                          <p:cTn id="57" fill="hold">
                            <p:stCondLst>
                              <p:cond delay="1500"/>
                            </p:stCondLst>
                            <p:childTnLst>
                              <p:par>
                                <p:cTn id="58" presetID="22" presetClass="entr" presetSubtype="1" fill="hold" nodeType="afterEffect">
                                  <p:stCondLst>
                                    <p:cond delay="0"/>
                                  </p:stCondLst>
                                  <p:childTnLst>
                                    <p:set>
                                      <p:cBhvr>
                                        <p:cTn id="59" dur="1" fill="hold">
                                          <p:stCondLst>
                                            <p:cond delay="0"/>
                                          </p:stCondLst>
                                        </p:cTn>
                                        <p:tgtEl>
                                          <p:spTgt spid="518153"/>
                                        </p:tgtEl>
                                        <p:attrNameLst>
                                          <p:attrName>style.visibility</p:attrName>
                                        </p:attrNameLst>
                                      </p:cBhvr>
                                      <p:to>
                                        <p:strVal val="visible"/>
                                      </p:to>
                                    </p:set>
                                    <p:animEffect transition="in" filter="wipe(up)">
                                      <p:cBhvr>
                                        <p:cTn id="60" dur="500"/>
                                        <p:tgtEl>
                                          <p:spTgt spid="518153"/>
                                        </p:tgtEl>
                                      </p:cBhvr>
                                    </p:animEffect>
                                  </p:childTnLst>
                                </p:cTn>
                              </p:par>
                              <p:par>
                                <p:cTn id="61" presetID="22" presetClass="entr" presetSubtype="1" fill="hold" nodeType="withEffect">
                                  <p:stCondLst>
                                    <p:cond delay="0"/>
                                  </p:stCondLst>
                                  <p:childTnLst>
                                    <p:set>
                                      <p:cBhvr>
                                        <p:cTn id="62" dur="1" fill="hold">
                                          <p:stCondLst>
                                            <p:cond delay="0"/>
                                          </p:stCondLst>
                                        </p:cTn>
                                        <p:tgtEl>
                                          <p:spTgt spid="518154"/>
                                        </p:tgtEl>
                                        <p:attrNameLst>
                                          <p:attrName>style.visibility</p:attrName>
                                        </p:attrNameLst>
                                      </p:cBhvr>
                                      <p:to>
                                        <p:strVal val="visible"/>
                                      </p:to>
                                    </p:set>
                                    <p:animEffect transition="in" filter="wipe(up)">
                                      <p:cBhvr>
                                        <p:cTn id="63" dur="500"/>
                                        <p:tgtEl>
                                          <p:spTgt spid="518154"/>
                                        </p:tgtEl>
                                      </p:cBhvr>
                                    </p:animEffect>
                                  </p:childTnLst>
                                </p:cTn>
                              </p:par>
                            </p:childTnLst>
                          </p:cTn>
                        </p:par>
                        <p:par>
                          <p:cTn id="64" fill="hold">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518174"/>
                                        </p:tgtEl>
                                        <p:attrNameLst>
                                          <p:attrName>style.visibility</p:attrName>
                                        </p:attrNameLst>
                                      </p:cBhvr>
                                      <p:to>
                                        <p:strVal val="visible"/>
                                      </p:to>
                                    </p:set>
                                    <p:animEffect transition="in" filter="wipe(up)">
                                      <p:cBhvr>
                                        <p:cTn id="67" dur="500"/>
                                        <p:tgtEl>
                                          <p:spTgt spid="518174"/>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518175"/>
                                        </p:tgtEl>
                                        <p:attrNameLst>
                                          <p:attrName>style.visibility</p:attrName>
                                        </p:attrNameLst>
                                      </p:cBhvr>
                                      <p:to>
                                        <p:strVal val="visible"/>
                                      </p:to>
                                    </p:set>
                                    <p:animEffect transition="in" filter="wipe(up)">
                                      <p:cBhvr>
                                        <p:cTn id="70" dur="500"/>
                                        <p:tgtEl>
                                          <p:spTgt spid="518175"/>
                                        </p:tgtEl>
                                      </p:cBhvr>
                                    </p:animEffect>
                                  </p:childTnLst>
                                </p:cTn>
                              </p:par>
                            </p:childTnLst>
                          </p:cTn>
                        </p:par>
                        <p:par>
                          <p:cTn id="71" fill="hold">
                            <p:stCondLst>
                              <p:cond delay="2500"/>
                            </p:stCondLst>
                            <p:childTnLst>
                              <p:par>
                                <p:cTn id="72" presetID="55" presetClass="entr" presetSubtype="0" fill="hold" grpId="0" nodeType="afterEffect">
                                  <p:stCondLst>
                                    <p:cond delay="0"/>
                                  </p:stCondLst>
                                  <p:childTnLst>
                                    <p:set>
                                      <p:cBhvr>
                                        <p:cTn id="73" dur="1" fill="hold">
                                          <p:stCondLst>
                                            <p:cond delay="0"/>
                                          </p:stCondLst>
                                        </p:cTn>
                                        <p:tgtEl>
                                          <p:spTgt spid="518170"/>
                                        </p:tgtEl>
                                        <p:attrNameLst>
                                          <p:attrName>style.visibility</p:attrName>
                                        </p:attrNameLst>
                                      </p:cBhvr>
                                      <p:to>
                                        <p:strVal val="visible"/>
                                      </p:to>
                                    </p:set>
                                    <p:anim calcmode="lin" valueType="num">
                                      <p:cBhvr>
                                        <p:cTn id="74" dur="1000" fill="hold"/>
                                        <p:tgtEl>
                                          <p:spTgt spid="518170"/>
                                        </p:tgtEl>
                                        <p:attrNameLst>
                                          <p:attrName>ppt_w</p:attrName>
                                        </p:attrNameLst>
                                      </p:cBhvr>
                                      <p:tavLst>
                                        <p:tav tm="0">
                                          <p:val>
                                            <p:strVal val="#ppt_w*0.70"/>
                                          </p:val>
                                        </p:tav>
                                        <p:tav tm="100000">
                                          <p:val>
                                            <p:strVal val="#ppt_w"/>
                                          </p:val>
                                        </p:tav>
                                      </p:tavLst>
                                    </p:anim>
                                    <p:anim calcmode="lin" valueType="num">
                                      <p:cBhvr>
                                        <p:cTn id="75" dur="1000" fill="hold"/>
                                        <p:tgtEl>
                                          <p:spTgt spid="518170"/>
                                        </p:tgtEl>
                                        <p:attrNameLst>
                                          <p:attrName>ppt_h</p:attrName>
                                        </p:attrNameLst>
                                      </p:cBhvr>
                                      <p:tavLst>
                                        <p:tav tm="0">
                                          <p:val>
                                            <p:strVal val="#ppt_h"/>
                                          </p:val>
                                        </p:tav>
                                        <p:tav tm="100000">
                                          <p:val>
                                            <p:strVal val="#ppt_h"/>
                                          </p:val>
                                        </p:tav>
                                      </p:tavLst>
                                    </p:anim>
                                    <p:animEffect transition="in" filter="fade">
                                      <p:cBhvr>
                                        <p:cTn id="76" dur="1000"/>
                                        <p:tgtEl>
                                          <p:spTgt spid="518170"/>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518171"/>
                                        </p:tgtEl>
                                        <p:attrNameLst>
                                          <p:attrName>style.visibility</p:attrName>
                                        </p:attrNameLst>
                                      </p:cBhvr>
                                      <p:to>
                                        <p:strVal val="visible"/>
                                      </p:to>
                                    </p:set>
                                    <p:anim calcmode="lin" valueType="num">
                                      <p:cBhvr>
                                        <p:cTn id="79" dur="1000" fill="hold"/>
                                        <p:tgtEl>
                                          <p:spTgt spid="518171"/>
                                        </p:tgtEl>
                                        <p:attrNameLst>
                                          <p:attrName>ppt_w</p:attrName>
                                        </p:attrNameLst>
                                      </p:cBhvr>
                                      <p:tavLst>
                                        <p:tav tm="0">
                                          <p:val>
                                            <p:strVal val="#ppt_w*0.70"/>
                                          </p:val>
                                        </p:tav>
                                        <p:tav tm="100000">
                                          <p:val>
                                            <p:strVal val="#ppt_w"/>
                                          </p:val>
                                        </p:tav>
                                      </p:tavLst>
                                    </p:anim>
                                    <p:anim calcmode="lin" valueType="num">
                                      <p:cBhvr>
                                        <p:cTn id="80" dur="1000" fill="hold"/>
                                        <p:tgtEl>
                                          <p:spTgt spid="518171"/>
                                        </p:tgtEl>
                                        <p:attrNameLst>
                                          <p:attrName>ppt_h</p:attrName>
                                        </p:attrNameLst>
                                      </p:cBhvr>
                                      <p:tavLst>
                                        <p:tav tm="0">
                                          <p:val>
                                            <p:strVal val="#ppt_h"/>
                                          </p:val>
                                        </p:tav>
                                        <p:tav tm="100000">
                                          <p:val>
                                            <p:strVal val="#ppt_h"/>
                                          </p:val>
                                        </p:tav>
                                      </p:tavLst>
                                    </p:anim>
                                    <p:animEffect transition="in" filter="fade">
                                      <p:cBhvr>
                                        <p:cTn id="81" dur="1000"/>
                                        <p:tgtEl>
                                          <p:spTgt spid="518171"/>
                                        </p:tgtEl>
                                      </p:cBhvr>
                                    </p:animEffect>
                                  </p:childTnLst>
                                </p:cTn>
                              </p:par>
                              <p:par>
                                <p:cTn id="82" presetID="1" presetClass="entr" presetSubtype="0" fill="hold" grpId="0" nodeType="withEffect">
                                  <p:stCondLst>
                                    <p:cond delay="0"/>
                                  </p:stCondLst>
                                  <p:childTnLst>
                                    <p:set>
                                      <p:cBhvr>
                                        <p:cTn id="83" dur="1" fill="hold">
                                          <p:stCondLst>
                                            <p:cond delay="0"/>
                                          </p:stCondLst>
                                        </p:cTn>
                                        <p:tgtEl>
                                          <p:spTgt spid="51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61" grpId="0" animBg="1"/>
      <p:bldP spid="518162" grpId="0" animBg="1"/>
      <p:bldP spid="518163" grpId="0" animBg="1"/>
      <p:bldP spid="518164" grpId="0"/>
      <p:bldP spid="518165" grpId="0"/>
      <p:bldP spid="518166" grpId="0"/>
      <p:bldP spid="518169" grpId="0" animBg="1"/>
      <p:bldP spid="518170" grpId="0" animBg="1"/>
      <p:bldP spid="518171" grpId="0" animBg="1"/>
      <p:bldP spid="518172" grpId="0"/>
      <p:bldP spid="518174" grpId="0"/>
      <p:bldP spid="518175" grpId="0"/>
      <p:bldP spid="5181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76200" y="228600"/>
            <a:ext cx="9067800" cy="573088"/>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General Organization of a Cache</a:t>
            </a:r>
          </a:p>
        </p:txBody>
      </p:sp>
      <p:grpSp>
        <p:nvGrpSpPr>
          <p:cNvPr id="2" name="Group 65"/>
          <p:cNvGrpSpPr>
            <a:grpSpLocks/>
          </p:cNvGrpSpPr>
          <p:nvPr/>
        </p:nvGrpSpPr>
        <p:grpSpPr bwMode="auto">
          <a:xfrm>
            <a:off x="5414963" y="830263"/>
            <a:ext cx="2270125" cy="971550"/>
            <a:chOff x="3411" y="523"/>
            <a:chExt cx="1430" cy="612"/>
          </a:xfrm>
        </p:grpSpPr>
        <p:sp>
          <p:nvSpPr>
            <p:cNvPr id="10256" name="AutoShape 16"/>
            <p:cNvSpPr>
              <a:spLocks/>
            </p:cNvSpPr>
            <p:nvPr/>
          </p:nvSpPr>
          <p:spPr bwMode="auto">
            <a:xfrm rot="16200000">
              <a:off x="3987" y="463"/>
              <a:ext cx="96" cy="1248"/>
            </a:xfrm>
            <a:prstGeom prst="rightBrace">
              <a:avLst>
                <a:gd name="adj1" fmla="val 0"/>
                <a:gd name="adj2" fmla="val 52319"/>
              </a:avLst>
            </a:prstGeom>
            <a:noFill/>
            <a:ln w="12600">
              <a:solidFill>
                <a:srgbClr val="000066"/>
              </a:solidFill>
              <a:miter lim="800000"/>
              <a:headEnd/>
              <a:tailEnd/>
            </a:ln>
            <a:effectLst/>
          </p:spPr>
          <p:txBody>
            <a:bodyPr wrap="none" anchor="ctr"/>
            <a:lstStyle/>
            <a:p>
              <a:endParaRPr lang="en-US"/>
            </a:p>
          </p:txBody>
        </p:sp>
        <p:sp>
          <p:nvSpPr>
            <p:cNvPr id="10257" name="Text Box 17"/>
            <p:cNvSpPr txBox="1">
              <a:spLocks noChangeArrowheads="1"/>
            </p:cNvSpPr>
            <p:nvPr/>
          </p:nvSpPr>
          <p:spPr bwMode="auto">
            <a:xfrm>
              <a:off x="3583" y="523"/>
              <a:ext cx="1258" cy="550"/>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B = 2</a:t>
              </a:r>
              <a:r>
                <a:rPr lang="en-GB" baseline="30000" dirty="0">
                  <a:solidFill>
                    <a:srgbClr val="FF0000"/>
                  </a:solidFill>
                  <a:latin typeface="Comic Sans MS" pitchFamily="66" charset="0"/>
                </a:rPr>
                <a:t>b</a:t>
              </a:r>
              <a:r>
                <a:rPr lang="en-GB" sz="2000" dirty="0">
                  <a:solidFill>
                    <a:srgbClr val="000066"/>
                  </a:solidFill>
                  <a:latin typeface="Comic Sans MS" pitchFamily="66" charset="0"/>
                </a:rPr>
                <a:t> bytes</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per cache block</a:t>
              </a:r>
            </a:p>
          </p:txBody>
        </p:sp>
      </p:grpSp>
      <p:grpSp>
        <p:nvGrpSpPr>
          <p:cNvPr id="3" name="Group 66"/>
          <p:cNvGrpSpPr>
            <a:grpSpLocks/>
          </p:cNvGrpSpPr>
          <p:nvPr/>
        </p:nvGrpSpPr>
        <p:grpSpPr bwMode="auto">
          <a:xfrm>
            <a:off x="7778750" y="1878013"/>
            <a:ext cx="1077913" cy="1208087"/>
            <a:chOff x="4900" y="1183"/>
            <a:chExt cx="679" cy="761"/>
          </a:xfrm>
        </p:grpSpPr>
        <p:sp>
          <p:nvSpPr>
            <p:cNvPr id="10258" name="AutoShape 18"/>
            <p:cNvSpPr>
              <a:spLocks/>
            </p:cNvSpPr>
            <p:nvPr/>
          </p:nvSpPr>
          <p:spPr bwMode="auto">
            <a:xfrm>
              <a:off x="4900" y="1183"/>
              <a:ext cx="96" cy="761"/>
            </a:xfrm>
            <a:prstGeom prst="rightBrace">
              <a:avLst>
                <a:gd name="adj1" fmla="val 66059"/>
                <a:gd name="adj2" fmla="val 50000"/>
              </a:avLst>
            </a:prstGeom>
            <a:noFill/>
            <a:ln w="12600">
              <a:solidFill>
                <a:srgbClr val="000066"/>
              </a:solidFill>
              <a:miter lim="800000"/>
              <a:headEnd/>
              <a:tailEnd/>
            </a:ln>
            <a:effectLst/>
          </p:spPr>
          <p:txBody>
            <a:bodyPr wrap="none" anchor="ctr"/>
            <a:lstStyle/>
            <a:p>
              <a:endParaRPr lang="en-US"/>
            </a:p>
          </p:txBody>
        </p:sp>
        <p:sp>
          <p:nvSpPr>
            <p:cNvPr id="10259" name="Text Box 19"/>
            <p:cNvSpPr txBox="1">
              <a:spLocks noChangeArrowheads="1"/>
            </p:cNvSpPr>
            <p:nvPr/>
          </p:nvSpPr>
          <p:spPr bwMode="auto">
            <a:xfrm>
              <a:off x="4980" y="1307"/>
              <a:ext cx="599" cy="461"/>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66"/>
                  </a:solidFill>
                  <a:latin typeface="Comic Sans MS" pitchFamily="66" charset="0"/>
                </a:rPr>
                <a:t>E lines </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66"/>
                  </a:solidFill>
                  <a:latin typeface="Comic Sans MS" pitchFamily="66" charset="0"/>
                </a:rPr>
                <a:t>per set</a:t>
              </a:r>
            </a:p>
          </p:txBody>
        </p:sp>
      </p:grpSp>
      <p:grpSp>
        <p:nvGrpSpPr>
          <p:cNvPr id="4" name="Group 67"/>
          <p:cNvGrpSpPr>
            <a:grpSpLocks/>
          </p:cNvGrpSpPr>
          <p:nvPr/>
        </p:nvGrpSpPr>
        <p:grpSpPr bwMode="auto">
          <a:xfrm>
            <a:off x="1016000" y="1814513"/>
            <a:ext cx="1631950" cy="4281487"/>
            <a:chOff x="640" y="1143"/>
            <a:chExt cx="1028" cy="2697"/>
          </a:xfrm>
        </p:grpSpPr>
        <p:sp>
          <p:nvSpPr>
            <p:cNvPr id="10260" name="AutoShape 20"/>
            <p:cNvSpPr>
              <a:spLocks/>
            </p:cNvSpPr>
            <p:nvPr/>
          </p:nvSpPr>
          <p:spPr bwMode="auto">
            <a:xfrm>
              <a:off x="1524" y="1143"/>
              <a:ext cx="144" cy="2697"/>
            </a:xfrm>
            <a:prstGeom prst="leftBrace">
              <a:avLst>
                <a:gd name="adj1" fmla="val 156076"/>
                <a:gd name="adj2" fmla="val 50000"/>
              </a:avLst>
            </a:prstGeom>
            <a:noFill/>
            <a:ln w="28440">
              <a:solidFill>
                <a:srgbClr val="000066"/>
              </a:solidFill>
              <a:miter lim="800000"/>
              <a:headEnd/>
              <a:tailEnd/>
            </a:ln>
            <a:effectLst/>
          </p:spPr>
          <p:txBody>
            <a:bodyPr wrap="none" anchor="ctr"/>
            <a:lstStyle/>
            <a:p>
              <a:endParaRPr lang="en-US"/>
            </a:p>
          </p:txBody>
        </p:sp>
        <p:sp>
          <p:nvSpPr>
            <p:cNvPr id="10261" name="Text Box 21"/>
            <p:cNvSpPr txBox="1">
              <a:spLocks noChangeArrowheads="1"/>
            </p:cNvSpPr>
            <p:nvPr/>
          </p:nvSpPr>
          <p:spPr bwMode="auto">
            <a:xfrm>
              <a:off x="640" y="2324"/>
              <a:ext cx="847" cy="326"/>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66"/>
                  </a:solidFill>
                  <a:latin typeface="Comic Sans MS" pitchFamily="66" charset="0"/>
                </a:rPr>
                <a:t>S = 2</a:t>
              </a:r>
              <a:r>
                <a:rPr lang="en-GB" baseline="30000" dirty="0">
                  <a:solidFill>
                    <a:srgbClr val="FF0000"/>
                  </a:solidFill>
                  <a:latin typeface="Comic Sans MS" pitchFamily="66" charset="0"/>
                </a:rPr>
                <a:t>s</a:t>
              </a:r>
              <a:r>
                <a:rPr lang="en-GB" sz="1800" dirty="0">
                  <a:solidFill>
                    <a:srgbClr val="000066"/>
                  </a:solidFill>
                  <a:latin typeface="Comic Sans MS" pitchFamily="66" charset="0"/>
                </a:rPr>
                <a:t> sets</a:t>
              </a:r>
            </a:p>
          </p:txBody>
        </p:sp>
      </p:grpSp>
      <p:grpSp>
        <p:nvGrpSpPr>
          <p:cNvPr id="5" name="Group 64"/>
          <p:cNvGrpSpPr>
            <a:grpSpLocks/>
          </p:cNvGrpSpPr>
          <p:nvPr/>
        </p:nvGrpSpPr>
        <p:grpSpPr bwMode="auto">
          <a:xfrm>
            <a:off x="4133850" y="803275"/>
            <a:ext cx="1282700" cy="998538"/>
            <a:chOff x="2604" y="506"/>
            <a:chExt cx="808" cy="629"/>
          </a:xfrm>
        </p:grpSpPr>
        <p:sp>
          <p:nvSpPr>
            <p:cNvPr id="10262" name="AutoShape 22"/>
            <p:cNvSpPr>
              <a:spLocks/>
            </p:cNvSpPr>
            <p:nvPr/>
          </p:nvSpPr>
          <p:spPr bwMode="auto">
            <a:xfrm rot="16200000">
              <a:off x="2954" y="799"/>
              <a:ext cx="96" cy="576"/>
            </a:xfrm>
            <a:prstGeom prst="rightBrace">
              <a:avLst>
                <a:gd name="adj1" fmla="val 0"/>
                <a:gd name="adj2" fmla="val 52319"/>
              </a:avLst>
            </a:prstGeom>
            <a:noFill/>
            <a:ln w="12600">
              <a:solidFill>
                <a:srgbClr val="000066"/>
              </a:solidFill>
              <a:miter lim="800000"/>
              <a:headEnd/>
              <a:tailEnd/>
            </a:ln>
            <a:effectLst/>
          </p:spPr>
          <p:txBody>
            <a:bodyPr wrap="none" anchor="ctr"/>
            <a:lstStyle/>
            <a:p>
              <a:endParaRPr lang="en-US"/>
            </a:p>
          </p:txBody>
        </p:sp>
        <p:sp>
          <p:nvSpPr>
            <p:cNvPr id="10263" name="Text Box 23"/>
            <p:cNvSpPr txBox="1">
              <a:spLocks noChangeArrowheads="1"/>
            </p:cNvSpPr>
            <p:nvPr/>
          </p:nvSpPr>
          <p:spPr bwMode="auto">
            <a:xfrm>
              <a:off x="2604" y="506"/>
              <a:ext cx="808" cy="507"/>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FF0000"/>
                  </a:solidFill>
                  <a:latin typeface="Comic Sans MS" pitchFamily="66" charset="0"/>
                </a:rPr>
                <a:t>t</a:t>
              </a:r>
              <a:r>
                <a:rPr lang="en-GB" sz="2000" dirty="0">
                  <a:solidFill>
                    <a:srgbClr val="000066"/>
                  </a:solidFill>
                  <a:latin typeface="Comic Sans MS" pitchFamily="66" charset="0"/>
                </a:rPr>
                <a:t> tag bits</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per line</a:t>
              </a:r>
            </a:p>
          </p:txBody>
        </p:sp>
      </p:grpSp>
      <p:sp>
        <p:nvSpPr>
          <p:cNvPr id="10264" name="Text Box 24"/>
          <p:cNvSpPr txBox="1">
            <a:spLocks noChangeArrowheads="1"/>
          </p:cNvSpPr>
          <p:nvPr/>
        </p:nvSpPr>
        <p:spPr bwMode="auto">
          <a:xfrm>
            <a:off x="2819400" y="6096000"/>
            <a:ext cx="5989638" cy="515938"/>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FF0000"/>
                </a:solidFill>
                <a:latin typeface="Comic Sans MS" pitchFamily="66" charset="0"/>
              </a:rPr>
              <a:t>Cache size:  C = B x E x S data bytes</a:t>
            </a:r>
          </a:p>
        </p:txBody>
      </p:sp>
      <p:grpSp>
        <p:nvGrpSpPr>
          <p:cNvPr id="6" name="Group 62"/>
          <p:cNvGrpSpPr>
            <a:grpSpLocks/>
          </p:cNvGrpSpPr>
          <p:nvPr/>
        </p:nvGrpSpPr>
        <p:grpSpPr bwMode="auto">
          <a:xfrm>
            <a:off x="2474913" y="1878013"/>
            <a:ext cx="5227637" cy="4217987"/>
            <a:chOff x="1559" y="1183"/>
            <a:chExt cx="3293" cy="2657"/>
          </a:xfrm>
        </p:grpSpPr>
        <p:sp>
          <p:nvSpPr>
            <p:cNvPr id="10242" name="Rectangle 2"/>
            <p:cNvSpPr>
              <a:spLocks noChangeArrowheads="1"/>
            </p:cNvSpPr>
            <p:nvPr/>
          </p:nvSpPr>
          <p:spPr bwMode="auto">
            <a:xfrm>
              <a:off x="2164" y="1183"/>
              <a:ext cx="2688" cy="761"/>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0243" name="Rectangle 3"/>
            <p:cNvSpPr>
              <a:spLocks noChangeArrowheads="1"/>
            </p:cNvSpPr>
            <p:nvPr/>
          </p:nvSpPr>
          <p:spPr bwMode="auto">
            <a:xfrm>
              <a:off x="3988" y="1231"/>
              <a:ext cx="432"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44" name="Rectangle 4"/>
            <p:cNvSpPr>
              <a:spLocks noChangeArrowheads="1"/>
            </p:cNvSpPr>
            <p:nvPr/>
          </p:nvSpPr>
          <p:spPr bwMode="auto">
            <a:xfrm>
              <a:off x="4420" y="1231"/>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B–1</a:t>
              </a:r>
            </a:p>
          </p:txBody>
        </p:sp>
        <p:sp>
          <p:nvSpPr>
            <p:cNvPr id="10245" name="Rectangle 5"/>
            <p:cNvSpPr>
              <a:spLocks noChangeArrowheads="1"/>
            </p:cNvSpPr>
            <p:nvPr/>
          </p:nvSpPr>
          <p:spPr bwMode="auto">
            <a:xfrm>
              <a:off x="3700" y="1231"/>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1</a:t>
              </a:r>
            </a:p>
          </p:txBody>
        </p:sp>
        <p:sp>
          <p:nvSpPr>
            <p:cNvPr id="10246" name="Rectangle 6"/>
            <p:cNvSpPr>
              <a:spLocks noChangeArrowheads="1"/>
            </p:cNvSpPr>
            <p:nvPr/>
          </p:nvSpPr>
          <p:spPr bwMode="auto">
            <a:xfrm>
              <a:off x="3412" y="1231"/>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0</a:t>
              </a:r>
            </a:p>
          </p:txBody>
        </p:sp>
        <p:sp>
          <p:nvSpPr>
            <p:cNvPr id="10247" name="Rectangle 7"/>
            <p:cNvSpPr>
              <a:spLocks noChangeArrowheads="1"/>
            </p:cNvSpPr>
            <p:nvPr/>
          </p:nvSpPr>
          <p:spPr bwMode="auto">
            <a:xfrm>
              <a:off x="3988" y="1655"/>
              <a:ext cx="432"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48" name="Rectangle 8"/>
            <p:cNvSpPr>
              <a:spLocks noChangeArrowheads="1"/>
            </p:cNvSpPr>
            <p:nvPr/>
          </p:nvSpPr>
          <p:spPr bwMode="auto">
            <a:xfrm>
              <a:off x="4420" y="1655"/>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B–1</a:t>
              </a:r>
            </a:p>
          </p:txBody>
        </p:sp>
        <p:sp>
          <p:nvSpPr>
            <p:cNvPr id="10249" name="Rectangle 9"/>
            <p:cNvSpPr>
              <a:spLocks noChangeArrowheads="1"/>
            </p:cNvSpPr>
            <p:nvPr/>
          </p:nvSpPr>
          <p:spPr bwMode="auto">
            <a:xfrm>
              <a:off x="3700" y="1655"/>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1</a:t>
              </a:r>
            </a:p>
          </p:txBody>
        </p:sp>
        <p:sp>
          <p:nvSpPr>
            <p:cNvPr id="10250" name="Rectangle 10"/>
            <p:cNvSpPr>
              <a:spLocks noChangeArrowheads="1"/>
            </p:cNvSpPr>
            <p:nvPr/>
          </p:nvSpPr>
          <p:spPr bwMode="auto">
            <a:xfrm>
              <a:off x="3412" y="1655"/>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0</a:t>
              </a:r>
            </a:p>
          </p:txBody>
        </p:sp>
        <p:sp>
          <p:nvSpPr>
            <p:cNvPr id="10251" name="Rectangle 11"/>
            <p:cNvSpPr>
              <a:spLocks noChangeArrowheads="1"/>
            </p:cNvSpPr>
            <p:nvPr/>
          </p:nvSpPr>
          <p:spPr bwMode="auto">
            <a:xfrm>
              <a:off x="2268" y="1231"/>
              <a:ext cx="40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valid</a:t>
              </a:r>
            </a:p>
          </p:txBody>
        </p:sp>
        <p:sp>
          <p:nvSpPr>
            <p:cNvPr id="10252" name="Rectangle 12"/>
            <p:cNvSpPr>
              <a:spLocks noChangeArrowheads="1"/>
            </p:cNvSpPr>
            <p:nvPr/>
          </p:nvSpPr>
          <p:spPr bwMode="auto">
            <a:xfrm>
              <a:off x="2268" y="1655"/>
              <a:ext cx="40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valid</a:t>
              </a:r>
            </a:p>
          </p:txBody>
        </p:sp>
        <p:sp>
          <p:nvSpPr>
            <p:cNvPr id="10253" name="Rectangle 13"/>
            <p:cNvSpPr>
              <a:spLocks noChangeArrowheads="1"/>
            </p:cNvSpPr>
            <p:nvPr/>
          </p:nvSpPr>
          <p:spPr bwMode="auto">
            <a:xfrm>
              <a:off x="2740" y="1231"/>
              <a:ext cx="576"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tag</a:t>
              </a:r>
            </a:p>
          </p:txBody>
        </p:sp>
        <p:sp>
          <p:nvSpPr>
            <p:cNvPr id="10254" name="Rectangle 14"/>
            <p:cNvSpPr>
              <a:spLocks noChangeArrowheads="1"/>
            </p:cNvSpPr>
            <p:nvPr/>
          </p:nvSpPr>
          <p:spPr bwMode="auto">
            <a:xfrm>
              <a:off x="2740" y="1655"/>
              <a:ext cx="576"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tag</a:t>
              </a:r>
            </a:p>
          </p:txBody>
        </p:sp>
        <p:sp>
          <p:nvSpPr>
            <p:cNvPr id="10255" name="Text Box 15"/>
            <p:cNvSpPr txBox="1">
              <a:spLocks noChangeArrowheads="1"/>
            </p:cNvSpPr>
            <p:nvPr/>
          </p:nvSpPr>
          <p:spPr bwMode="auto">
            <a:xfrm>
              <a:off x="1696" y="1457"/>
              <a:ext cx="506" cy="260"/>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set 0:</a:t>
              </a:r>
            </a:p>
          </p:txBody>
        </p:sp>
        <p:sp>
          <p:nvSpPr>
            <p:cNvPr id="10265" name="Rectangle 25"/>
            <p:cNvSpPr>
              <a:spLocks noChangeArrowheads="1"/>
            </p:cNvSpPr>
            <p:nvPr/>
          </p:nvSpPr>
          <p:spPr bwMode="auto">
            <a:xfrm>
              <a:off x="3284" y="1447"/>
              <a:ext cx="432" cy="192"/>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66" name="Rectangle 26"/>
            <p:cNvSpPr>
              <a:spLocks noChangeArrowheads="1"/>
            </p:cNvSpPr>
            <p:nvPr/>
          </p:nvSpPr>
          <p:spPr bwMode="auto">
            <a:xfrm>
              <a:off x="2162" y="2056"/>
              <a:ext cx="2688" cy="761"/>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0267" name="Rectangle 27"/>
            <p:cNvSpPr>
              <a:spLocks noChangeArrowheads="1"/>
            </p:cNvSpPr>
            <p:nvPr/>
          </p:nvSpPr>
          <p:spPr bwMode="auto">
            <a:xfrm>
              <a:off x="3986" y="2104"/>
              <a:ext cx="432"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68" name="Rectangle 28"/>
            <p:cNvSpPr>
              <a:spLocks noChangeArrowheads="1"/>
            </p:cNvSpPr>
            <p:nvPr/>
          </p:nvSpPr>
          <p:spPr bwMode="auto">
            <a:xfrm>
              <a:off x="4418" y="2104"/>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B–1</a:t>
              </a:r>
            </a:p>
          </p:txBody>
        </p:sp>
        <p:sp>
          <p:nvSpPr>
            <p:cNvPr id="10269" name="Rectangle 29"/>
            <p:cNvSpPr>
              <a:spLocks noChangeArrowheads="1"/>
            </p:cNvSpPr>
            <p:nvPr/>
          </p:nvSpPr>
          <p:spPr bwMode="auto">
            <a:xfrm>
              <a:off x="3698" y="2104"/>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1</a:t>
              </a:r>
            </a:p>
          </p:txBody>
        </p:sp>
        <p:sp>
          <p:nvSpPr>
            <p:cNvPr id="10270" name="Rectangle 30"/>
            <p:cNvSpPr>
              <a:spLocks noChangeArrowheads="1"/>
            </p:cNvSpPr>
            <p:nvPr/>
          </p:nvSpPr>
          <p:spPr bwMode="auto">
            <a:xfrm>
              <a:off x="3410" y="2104"/>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0</a:t>
              </a:r>
            </a:p>
          </p:txBody>
        </p:sp>
        <p:sp>
          <p:nvSpPr>
            <p:cNvPr id="10271" name="Rectangle 31"/>
            <p:cNvSpPr>
              <a:spLocks noChangeArrowheads="1"/>
            </p:cNvSpPr>
            <p:nvPr/>
          </p:nvSpPr>
          <p:spPr bwMode="auto">
            <a:xfrm>
              <a:off x="3986" y="2528"/>
              <a:ext cx="432"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72" name="Rectangle 32"/>
            <p:cNvSpPr>
              <a:spLocks noChangeArrowheads="1"/>
            </p:cNvSpPr>
            <p:nvPr/>
          </p:nvSpPr>
          <p:spPr bwMode="auto">
            <a:xfrm>
              <a:off x="4418" y="2528"/>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B–1</a:t>
              </a:r>
            </a:p>
          </p:txBody>
        </p:sp>
        <p:sp>
          <p:nvSpPr>
            <p:cNvPr id="10273" name="Rectangle 33"/>
            <p:cNvSpPr>
              <a:spLocks noChangeArrowheads="1"/>
            </p:cNvSpPr>
            <p:nvPr/>
          </p:nvSpPr>
          <p:spPr bwMode="auto">
            <a:xfrm>
              <a:off x="3698" y="2528"/>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1</a:t>
              </a:r>
            </a:p>
          </p:txBody>
        </p:sp>
        <p:sp>
          <p:nvSpPr>
            <p:cNvPr id="10274" name="Rectangle 34"/>
            <p:cNvSpPr>
              <a:spLocks noChangeArrowheads="1"/>
            </p:cNvSpPr>
            <p:nvPr/>
          </p:nvSpPr>
          <p:spPr bwMode="auto">
            <a:xfrm>
              <a:off x="3410" y="2528"/>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0</a:t>
              </a:r>
            </a:p>
          </p:txBody>
        </p:sp>
        <p:sp>
          <p:nvSpPr>
            <p:cNvPr id="10275" name="Rectangle 35"/>
            <p:cNvSpPr>
              <a:spLocks noChangeArrowheads="1"/>
            </p:cNvSpPr>
            <p:nvPr/>
          </p:nvSpPr>
          <p:spPr bwMode="auto">
            <a:xfrm>
              <a:off x="2266" y="2104"/>
              <a:ext cx="40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valid</a:t>
              </a:r>
            </a:p>
          </p:txBody>
        </p:sp>
        <p:sp>
          <p:nvSpPr>
            <p:cNvPr id="10276" name="Rectangle 36"/>
            <p:cNvSpPr>
              <a:spLocks noChangeArrowheads="1"/>
            </p:cNvSpPr>
            <p:nvPr/>
          </p:nvSpPr>
          <p:spPr bwMode="auto">
            <a:xfrm>
              <a:off x="2266" y="2528"/>
              <a:ext cx="40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valid</a:t>
              </a:r>
            </a:p>
          </p:txBody>
        </p:sp>
        <p:sp>
          <p:nvSpPr>
            <p:cNvPr id="10277" name="Rectangle 37"/>
            <p:cNvSpPr>
              <a:spLocks noChangeArrowheads="1"/>
            </p:cNvSpPr>
            <p:nvPr/>
          </p:nvSpPr>
          <p:spPr bwMode="auto">
            <a:xfrm>
              <a:off x="2738" y="2104"/>
              <a:ext cx="576"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tag</a:t>
              </a:r>
            </a:p>
          </p:txBody>
        </p:sp>
        <p:sp>
          <p:nvSpPr>
            <p:cNvPr id="10278" name="Rectangle 38"/>
            <p:cNvSpPr>
              <a:spLocks noChangeArrowheads="1"/>
            </p:cNvSpPr>
            <p:nvPr/>
          </p:nvSpPr>
          <p:spPr bwMode="auto">
            <a:xfrm>
              <a:off x="2738" y="2528"/>
              <a:ext cx="576"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tag</a:t>
              </a:r>
            </a:p>
          </p:txBody>
        </p:sp>
        <p:sp>
          <p:nvSpPr>
            <p:cNvPr id="10279" name="Text Box 39"/>
            <p:cNvSpPr txBox="1">
              <a:spLocks noChangeArrowheads="1"/>
            </p:cNvSpPr>
            <p:nvPr/>
          </p:nvSpPr>
          <p:spPr bwMode="auto">
            <a:xfrm>
              <a:off x="1719" y="2330"/>
              <a:ext cx="483" cy="260"/>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set 1:</a:t>
              </a:r>
            </a:p>
          </p:txBody>
        </p:sp>
        <p:sp>
          <p:nvSpPr>
            <p:cNvPr id="10280" name="Rectangle 40"/>
            <p:cNvSpPr>
              <a:spLocks noChangeArrowheads="1"/>
            </p:cNvSpPr>
            <p:nvPr/>
          </p:nvSpPr>
          <p:spPr bwMode="auto">
            <a:xfrm>
              <a:off x="3282" y="2320"/>
              <a:ext cx="432" cy="192"/>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81" name="Rectangle 41"/>
            <p:cNvSpPr>
              <a:spLocks noChangeArrowheads="1"/>
            </p:cNvSpPr>
            <p:nvPr/>
          </p:nvSpPr>
          <p:spPr bwMode="auto">
            <a:xfrm>
              <a:off x="2162" y="3079"/>
              <a:ext cx="2688" cy="761"/>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0282" name="Rectangle 42"/>
            <p:cNvSpPr>
              <a:spLocks noChangeArrowheads="1"/>
            </p:cNvSpPr>
            <p:nvPr/>
          </p:nvSpPr>
          <p:spPr bwMode="auto">
            <a:xfrm>
              <a:off x="3986" y="3127"/>
              <a:ext cx="432"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83" name="Rectangle 43"/>
            <p:cNvSpPr>
              <a:spLocks noChangeArrowheads="1"/>
            </p:cNvSpPr>
            <p:nvPr/>
          </p:nvSpPr>
          <p:spPr bwMode="auto">
            <a:xfrm>
              <a:off x="4418" y="3127"/>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B–1</a:t>
              </a:r>
            </a:p>
          </p:txBody>
        </p:sp>
        <p:sp>
          <p:nvSpPr>
            <p:cNvPr id="10284" name="Rectangle 44"/>
            <p:cNvSpPr>
              <a:spLocks noChangeArrowheads="1"/>
            </p:cNvSpPr>
            <p:nvPr/>
          </p:nvSpPr>
          <p:spPr bwMode="auto">
            <a:xfrm>
              <a:off x="3698" y="3127"/>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1</a:t>
              </a:r>
            </a:p>
          </p:txBody>
        </p:sp>
        <p:sp>
          <p:nvSpPr>
            <p:cNvPr id="10285" name="Rectangle 45"/>
            <p:cNvSpPr>
              <a:spLocks noChangeArrowheads="1"/>
            </p:cNvSpPr>
            <p:nvPr/>
          </p:nvSpPr>
          <p:spPr bwMode="auto">
            <a:xfrm>
              <a:off x="3410" y="3127"/>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0</a:t>
              </a:r>
            </a:p>
          </p:txBody>
        </p:sp>
        <p:sp>
          <p:nvSpPr>
            <p:cNvPr id="10286" name="Rectangle 46"/>
            <p:cNvSpPr>
              <a:spLocks noChangeArrowheads="1"/>
            </p:cNvSpPr>
            <p:nvPr/>
          </p:nvSpPr>
          <p:spPr bwMode="auto">
            <a:xfrm>
              <a:off x="3986" y="3551"/>
              <a:ext cx="432"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87" name="Rectangle 47"/>
            <p:cNvSpPr>
              <a:spLocks noChangeArrowheads="1"/>
            </p:cNvSpPr>
            <p:nvPr/>
          </p:nvSpPr>
          <p:spPr bwMode="auto">
            <a:xfrm>
              <a:off x="4418" y="3551"/>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B–1</a:t>
              </a:r>
            </a:p>
          </p:txBody>
        </p:sp>
        <p:sp>
          <p:nvSpPr>
            <p:cNvPr id="10288" name="Rectangle 48"/>
            <p:cNvSpPr>
              <a:spLocks noChangeArrowheads="1"/>
            </p:cNvSpPr>
            <p:nvPr/>
          </p:nvSpPr>
          <p:spPr bwMode="auto">
            <a:xfrm>
              <a:off x="3698" y="3551"/>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1</a:t>
              </a:r>
            </a:p>
          </p:txBody>
        </p:sp>
        <p:sp>
          <p:nvSpPr>
            <p:cNvPr id="10289" name="Rectangle 49"/>
            <p:cNvSpPr>
              <a:spLocks noChangeArrowheads="1"/>
            </p:cNvSpPr>
            <p:nvPr/>
          </p:nvSpPr>
          <p:spPr bwMode="auto">
            <a:xfrm>
              <a:off x="3410" y="3551"/>
              <a:ext cx="288"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0</a:t>
              </a:r>
            </a:p>
          </p:txBody>
        </p:sp>
        <p:sp>
          <p:nvSpPr>
            <p:cNvPr id="10290" name="Rectangle 50"/>
            <p:cNvSpPr>
              <a:spLocks noChangeArrowheads="1"/>
            </p:cNvSpPr>
            <p:nvPr/>
          </p:nvSpPr>
          <p:spPr bwMode="auto">
            <a:xfrm>
              <a:off x="2266" y="3127"/>
              <a:ext cx="40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valid</a:t>
              </a:r>
            </a:p>
          </p:txBody>
        </p:sp>
        <p:sp>
          <p:nvSpPr>
            <p:cNvPr id="10291" name="Rectangle 51"/>
            <p:cNvSpPr>
              <a:spLocks noChangeArrowheads="1"/>
            </p:cNvSpPr>
            <p:nvPr/>
          </p:nvSpPr>
          <p:spPr bwMode="auto">
            <a:xfrm>
              <a:off x="2266" y="3551"/>
              <a:ext cx="40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valid</a:t>
              </a:r>
            </a:p>
          </p:txBody>
        </p:sp>
        <p:sp>
          <p:nvSpPr>
            <p:cNvPr id="10292" name="Rectangle 52"/>
            <p:cNvSpPr>
              <a:spLocks noChangeArrowheads="1"/>
            </p:cNvSpPr>
            <p:nvPr/>
          </p:nvSpPr>
          <p:spPr bwMode="auto">
            <a:xfrm>
              <a:off x="2738" y="3127"/>
              <a:ext cx="576"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tag</a:t>
              </a:r>
            </a:p>
          </p:txBody>
        </p:sp>
        <p:sp>
          <p:nvSpPr>
            <p:cNvPr id="10293" name="Rectangle 53"/>
            <p:cNvSpPr>
              <a:spLocks noChangeArrowheads="1"/>
            </p:cNvSpPr>
            <p:nvPr/>
          </p:nvSpPr>
          <p:spPr bwMode="auto">
            <a:xfrm>
              <a:off x="2738" y="3551"/>
              <a:ext cx="576"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tag</a:t>
              </a:r>
            </a:p>
          </p:txBody>
        </p:sp>
        <p:sp>
          <p:nvSpPr>
            <p:cNvPr id="10294" name="Text Box 54"/>
            <p:cNvSpPr txBox="1">
              <a:spLocks noChangeArrowheads="1"/>
            </p:cNvSpPr>
            <p:nvPr/>
          </p:nvSpPr>
          <p:spPr bwMode="auto">
            <a:xfrm>
              <a:off x="1559" y="3353"/>
              <a:ext cx="642" cy="260"/>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set S-1:</a:t>
              </a:r>
            </a:p>
          </p:txBody>
        </p:sp>
        <p:sp>
          <p:nvSpPr>
            <p:cNvPr id="10295" name="Rectangle 55"/>
            <p:cNvSpPr>
              <a:spLocks noChangeArrowheads="1"/>
            </p:cNvSpPr>
            <p:nvPr/>
          </p:nvSpPr>
          <p:spPr bwMode="auto">
            <a:xfrm>
              <a:off x="3282" y="3343"/>
              <a:ext cx="432" cy="192"/>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sp>
          <p:nvSpPr>
            <p:cNvPr id="10296" name="Rectangle 56"/>
            <p:cNvSpPr>
              <a:spLocks noChangeArrowheads="1"/>
            </p:cNvSpPr>
            <p:nvPr/>
          </p:nvSpPr>
          <p:spPr bwMode="auto">
            <a:xfrm>
              <a:off x="3316" y="2880"/>
              <a:ext cx="432" cy="192"/>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66"/>
                  </a:solidFill>
                  <a:latin typeface="Comic Sans MS" pitchFamily="66" charset="0"/>
                </a:rPr>
                <a:t>• • •</a:t>
              </a:r>
            </a:p>
          </p:txBody>
        </p:sp>
      </p:grpSp>
      <p:sp>
        <p:nvSpPr>
          <p:cNvPr id="10297" name="Text Box 57"/>
          <p:cNvSpPr txBox="1">
            <a:spLocks noChangeArrowheads="1"/>
          </p:cNvSpPr>
          <p:nvPr/>
        </p:nvSpPr>
        <p:spPr bwMode="auto">
          <a:xfrm>
            <a:off x="76200" y="792163"/>
            <a:ext cx="2397125" cy="2593975"/>
          </a:xfrm>
          <a:prstGeom prst="rect">
            <a:avLst/>
          </a:prstGeom>
          <a:noFill/>
          <a:ln w="25560">
            <a:solidFill>
              <a:srgbClr val="000066"/>
            </a:solidFill>
            <a:miter lim="800000"/>
            <a:headEnd/>
            <a:tailEnd/>
          </a:ln>
          <a:effectLst/>
        </p:spPr>
        <p:txBody>
          <a:bodyPr lIns="90000" tIns="46800" rIns="90000" bIns="4680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Cache is an array</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of sets</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000" dirty="0">
              <a:solidFill>
                <a:srgbClr val="000066"/>
              </a:solidFill>
              <a:latin typeface="Comic Sans MS" pitchFamily="66" charset="0"/>
            </a:endParaRP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Each set contains</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one or more lines</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000" dirty="0">
              <a:solidFill>
                <a:srgbClr val="000066"/>
              </a:solidFill>
              <a:latin typeface="Comic Sans MS" pitchFamily="66" charset="0"/>
            </a:endParaRP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Each line holds a</a:t>
            </a:r>
          </a:p>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block of data</a:t>
            </a:r>
          </a:p>
        </p:txBody>
      </p:sp>
      <p:grpSp>
        <p:nvGrpSpPr>
          <p:cNvPr id="7" name="Group 63"/>
          <p:cNvGrpSpPr>
            <a:grpSpLocks/>
          </p:cNvGrpSpPr>
          <p:nvPr/>
        </p:nvGrpSpPr>
        <p:grpSpPr bwMode="auto">
          <a:xfrm>
            <a:off x="2590800" y="914400"/>
            <a:ext cx="1385888" cy="1039813"/>
            <a:chOff x="1632" y="576"/>
            <a:chExt cx="873" cy="655"/>
          </a:xfrm>
        </p:grpSpPr>
        <p:sp>
          <p:nvSpPr>
            <p:cNvPr id="10298" name="Text Box 58"/>
            <p:cNvSpPr txBox="1">
              <a:spLocks noChangeArrowheads="1"/>
            </p:cNvSpPr>
            <p:nvPr/>
          </p:nvSpPr>
          <p:spPr bwMode="auto">
            <a:xfrm>
              <a:off x="1632" y="576"/>
              <a:ext cx="873" cy="432"/>
            </a:xfrm>
            <a:prstGeom prst="rect">
              <a:avLst/>
            </a:prstGeom>
            <a:noFill/>
            <a:ln w="9525">
              <a:noFill/>
              <a:round/>
              <a:headEnd/>
              <a:tailEnd/>
            </a:ln>
            <a:effectLst/>
          </p:spPr>
          <p:txBody>
            <a:bodyPr lIns="90360" tIns="44280" rIns="90360" bIns="44280">
              <a:spAutoFit/>
            </a:bodyPr>
            <a:lstStyle/>
            <a:p>
              <a:pPr>
                <a:lnSpc>
                  <a:spcPct val="98000"/>
                </a:lnSpc>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66"/>
                  </a:solidFill>
                  <a:latin typeface="Comic Sans MS" pitchFamily="66" charset="0"/>
                </a:rPr>
                <a:t>1 valid bit per line</a:t>
              </a:r>
            </a:p>
          </p:txBody>
        </p:sp>
        <p:cxnSp>
          <p:nvCxnSpPr>
            <p:cNvPr id="10301" name="AutoShape 61"/>
            <p:cNvCxnSpPr>
              <a:cxnSpLocks noChangeShapeType="1"/>
              <a:stCxn id="10298" idx="2"/>
              <a:endCxn id="10251" idx="0"/>
            </p:cNvCxnSpPr>
            <p:nvPr/>
          </p:nvCxnSpPr>
          <p:spPr bwMode="auto">
            <a:xfrm rot="16200000" flipH="1">
              <a:off x="2159" y="918"/>
              <a:ext cx="223" cy="403"/>
            </a:xfrm>
            <a:prstGeom prst="curvedConnector3">
              <a:avLst>
                <a:gd name="adj1" fmla="val 49778"/>
              </a:avLst>
            </a:prstGeom>
            <a:noFill/>
            <a:ln w="25400">
              <a:solidFill>
                <a:srgbClr val="000080"/>
              </a:solidFill>
              <a:round/>
              <a:headEnd/>
              <a:tailEnd type="triangle" w="med" len="med"/>
            </a:ln>
            <a:effectLst/>
          </p:spPr>
        </p:cxn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1"/>
                                        </p:tgtEl>
                                        <p:attrNameLst>
                                          <p:attrName>style.visibility</p:attrName>
                                        </p:attrNameLst>
                                      </p:cBhvr>
                                      <p:to>
                                        <p:strVal val="visible"/>
                                      </p:to>
                                    </p:set>
                                    <p:anim calcmode="lin" valueType="num">
                                      <p:cBhvr additive="base">
                                        <p:cTn id="7" dur="1000" fill="hold"/>
                                        <p:tgtEl>
                                          <p:spTgt spid="10241"/>
                                        </p:tgtEl>
                                        <p:attrNameLst>
                                          <p:attrName>ppt_x</p:attrName>
                                        </p:attrNameLst>
                                      </p:cBhvr>
                                      <p:tavLst>
                                        <p:tav tm="0">
                                          <p:val>
                                            <p:strVal val="#ppt_x"/>
                                          </p:val>
                                        </p:tav>
                                        <p:tav tm="100000">
                                          <p:val>
                                            <p:strVal val="#ppt_x"/>
                                          </p:val>
                                        </p:tav>
                                      </p:tavLst>
                                    </p:anim>
                                    <p:anim calcmode="lin" valueType="num">
                                      <p:cBhvr additive="base">
                                        <p:cTn id="8" dur="1000" fill="hold"/>
                                        <p:tgtEl>
                                          <p:spTgt spid="102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97"/>
                                        </p:tgtEl>
                                        <p:attrNameLst>
                                          <p:attrName>style.visibility</p:attrName>
                                        </p:attrNameLst>
                                      </p:cBhvr>
                                      <p:to>
                                        <p:strVal val="visible"/>
                                      </p:to>
                                    </p:set>
                                    <p:anim calcmode="lin" valueType="num">
                                      <p:cBhvr additive="base">
                                        <p:cTn id="13" dur="1000" fill="hold"/>
                                        <p:tgtEl>
                                          <p:spTgt spid="10297"/>
                                        </p:tgtEl>
                                        <p:attrNameLst>
                                          <p:attrName>ppt_x</p:attrName>
                                        </p:attrNameLst>
                                      </p:cBhvr>
                                      <p:tavLst>
                                        <p:tav tm="0">
                                          <p:val>
                                            <p:strVal val="#ppt_x"/>
                                          </p:val>
                                        </p:tav>
                                        <p:tav tm="100000">
                                          <p:val>
                                            <p:strVal val="#ppt_x"/>
                                          </p:val>
                                        </p:tav>
                                      </p:tavLst>
                                    </p:anim>
                                    <p:anim calcmode="lin" valueType="num">
                                      <p:cBhvr additive="base">
                                        <p:cTn id="14" dur="1000" fill="hold"/>
                                        <p:tgtEl>
                                          <p:spTgt spid="102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10264"/>
                                        </p:tgtEl>
                                        <p:attrNameLst>
                                          <p:attrName>style.visibility</p:attrName>
                                        </p:attrNameLst>
                                      </p:cBhvr>
                                      <p:to>
                                        <p:strVal val="visible"/>
                                      </p:to>
                                    </p:set>
                                    <p:animEffect transition="in" filter="diamond(in)">
                                      <p:cBhvr>
                                        <p:cTn id="48" dur="2000"/>
                                        <p:tgtEl>
                                          <p:spTgt spid="1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animBg="1"/>
      <p:bldP spid="10264" grpId="0"/>
      <p:bldP spid="102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Addressing  Caches</a:t>
            </a:r>
          </a:p>
        </p:txBody>
      </p:sp>
      <p:sp>
        <p:nvSpPr>
          <p:cNvPr id="12290" name="Rectangle 2"/>
          <p:cNvSpPr>
            <a:spLocks noChangeArrowheads="1"/>
          </p:cNvSpPr>
          <p:nvPr/>
        </p:nvSpPr>
        <p:spPr bwMode="auto">
          <a:xfrm>
            <a:off x="4478338" y="1331913"/>
            <a:ext cx="83026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t</a:t>
            </a:r>
            <a:r>
              <a:rPr lang="en-GB" sz="2000">
                <a:solidFill>
                  <a:srgbClr val="000066"/>
                </a:solidFill>
                <a:latin typeface="Comic Sans MS" pitchFamily="66" charset="0"/>
              </a:rPr>
              <a:t> bits</a:t>
            </a:r>
          </a:p>
        </p:txBody>
      </p:sp>
      <p:sp>
        <p:nvSpPr>
          <p:cNvPr id="12291" name="Rectangle 3"/>
          <p:cNvSpPr>
            <a:spLocks noChangeArrowheads="1"/>
          </p:cNvSpPr>
          <p:nvPr/>
        </p:nvSpPr>
        <p:spPr bwMode="auto">
          <a:xfrm>
            <a:off x="6059488" y="1331913"/>
            <a:ext cx="835025"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s</a:t>
            </a:r>
            <a:r>
              <a:rPr lang="en-GB" sz="2000">
                <a:solidFill>
                  <a:srgbClr val="000066"/>
                </a:solidFill>
                <a:latin typeface="Comic Sans MS" pitchFamily="66" charset="0"/>
              </a:rPr>
              <a:t> bits</a:t>
            </a:r>
          </a:p>
        </p:txBody>
      </p:sp>
      <p:sp>
        <p:nvSpPr>
          <p:cNvPr id="12292" name="Rectangle 4"/>
          <p:cNvSpPr>
            <a:spLocks noChangeArrowheads="1"/>
          </p:cNvSpPr>
          <p:nvPr/>
        </p:nvSpPr>
        <p:spPr bwMode="auto">
          <a:xfrm>
            <a:off x="7561263" y="1301750"/>
            <a:ext cx="86201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b</a:t>
            </a:r>
            <a:r>
              <a:rPr lang="en-GB" sz="2000">
                <a:solidFill>
                  <a:srgbClr val="000066"/>
                </a:solidFill>
                <a:latin typeface="Comic Sans MS" pitchFamily="66" charset="0"/>
              </a:rPr>
              <a:t> bits</a:t>
            </a:r>
          </a:p>
        </p:txBody>
      </p:sp>
      <p:sp>
        <p:nvSpPr>
          <p:cNvPr id="12293" name="Rectangle 5"/>
          <p:cNvSpPr>
            <a:spLocks noChangeArrowheads="1"/>
          </p:cNvSpPr>
          <p:nvPr/>
        </p:nvSpPr>
        <p:spPr bwMode="auto">
          <a:xfrm>
            <a:off x="4556125" y="2416175"/>
            <a:ext cx="749300"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&lt;tag&gt;</a:t>
            </a:r>
          </a:p>
        </p:txBody>
      </p:sp>
      <p:sp>
        <p:nvSpPr>
          <p:cNvPr id="12294" name="Rectangle 6"/>
          <p:cNvSpPr>
            <a:spLocks noChangeArrowheads="1"/>
          </p:cNvSpPr>
          <p:nvPr/>
        </p:nvSpPr>
        <p:spPr bwMode="auto">
          <a:xfrm>
            <a:off x="5729288" y="2416175"/>
            <a:ext cx="1454150"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&lt;set index&gt;</a:t>
            </a:r>
          </a:p>
        </p:txBody>
      </p:sp>
      <p:sp>
        <p:nvSpPr>
          <p:cNvPr id="12295" name="Rectangle 7"/>
          <p:cNvSpPr>
            <a:spLocks noChangeArrowheads="1"/>
          </p:cNvSpPr>
          <p:nvPr/>
        </p:nvSpPr>
        <p:spPr bwMode="auto">
          <a:xfrm>
            <a:off x="7191375" y="2416175"/>
            <a:ext cx="1816100"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&lt;block offset&gt;</a:t>
            </a:r>
          </a:p>
        </p:txBody>
      </p:sp>
      <p:grpSp>
        <p:nvGrpSpPr>
          <p:cNvPr id="2" name="Group 8"/>
          <p:cNvGrpSpPr>
            <a:grpSpLocks/>
          </p:cNvGrpSpPr>
          <p:nvPr/>
        </p:nvGrpSpPr>
        <p:grpSpPr bwMode="auto">
          <a:xfrm>
            <a:off x="4151313" y="1711325"/>
            <a:ext cx="4814887" cy="731838"/>
            <a:chOff x="2615" y="1078"/>
            <a:chExt cx="3033" cy="461"/>
          </a:xfrm>
        </p:grpSpPr>
        <p:sp>
          <p:nvSpPr>
            <p:cNvPr id="12297" name="Rectangle 9"/>
            <p:cNvSpPr>
              <a:spLocks noChangeArrowheads="1"/>
            </p:cNvSpPr>
            <p:nvPr/>
          </p:nvSpPr>
          <p:spPr bwMode="auto">
            <a:xfrm>
              <a:off x="4596" y="1078"/>
              <a:ext cx="961" cy="146"/>
            </a:xfrm>
            <a:prstGeom prst="rect">
              <a:avLst/>
            </a:prstGeom>
            <a:noFill/>
            <a:ln w="12600">
              <a:solidFill>
                <a:srgbClr val="000066"/>
              </a:solidFill>
              <a:miter lim="800000"/>
              <a:headEnd/>
              <a:tailEnd/>
            </a:ln>
            <a:effectLst/>
          </p:spPr>
          <p:txBody>
            <a:bodyPr wrap="none" anchor="ctr"/>
            <a:lstStyle/>
            <a:p>
              <a:endParaRPr lang="en-US"/>
            </a:p>
          </p:txBody>
        </p:sp>
        <p:sp>
          <p:nvSpPr>
            <p:cNvPr id="12298" name="Rectangle 10"/>
            <p:cNvSpPr>
              <a:spLocks noChangeArrowheads="1"/>
            </p:cNvSpPr>
            <p:nvPr/>
          </p:nvSpPr>
          <p:spPr bwMode="auto">
            <a:xfrm>
              <a:off x="3635" y="1078"/>
              <a:ext cx="961" cy="146"/>
            </a:xfrm>
            <a:prstGeom prst="rect">
              <a:avLst/>
            </a:prstGeom>
            <a:noFill/>
            <a:ln w="12600">
              <a:solidFill>
                <a:srgbClr val="000066"/>
              </a:solidFill>
              <a:miter lim="800000"/>
              <a:headEnd/>
              <a:tailEnd/>
            </a:ln>
            <a:effectLst/>
          </p:spPr>
          <p:txBody>
            <a:bodyPr wrap="none" anchor="ctr"/>
            <a:lstStyle/>
            <a:p>
              <a:endParaRPr lang="en-US"/>
            </a:p>
          </p:txBody>
        </p:sp>
        <p:sp>
          <p:nvSpPr>
            <p:cNvPr id="12299" name="Rectangle 11"/>
            <p:cNvSpPr>
              <a:spLocks noChangeArrowheads="1"/>
            </p:cNvSpPr>
            <p:nvPr/>
          </p:nvSpPr>
          <p:spPr bwMode="auto">
            <a:xfrm>
              <a:off x="2674" y="1078"/>
              <a:ext cx="961" cy="146"/>
            </a:xfrm>
            <a:prstGeom prst="rect">
              <a:avLst/>
            </a:prstGeom>
            <a:solidFill>
              <a:srgbClr val="FF99CC"/>
            </a:solidFill>
            <a:ln w="12600">
              <a:solidFill>
                <a:srgbClr val="000066"/>
              </a:solidFill>
              <a:miter lim="800000"/>
              <a:headEnd/>
              <a:tailEnd/>
            </a:ln>
            <a:effectLst/>
          </p:spPr>
          <p:txBody>
            <a:bodyPr wrap="none" anchor="ctr"/>
            <a:lstStyle/>
            <a:p>
              <a:endParaRPr lang="en-US"/>
            </a:p>
          </p:txBody>
        </p:sp>
        <p:sp>
          <p:nvSpPr>
            <p:cNvPr id="12300" name="Text Box 12"/>
            <p:cNvSpPr txBox="1">
              <a:spLocks noChangeArrowheads="1"/>
            </p:cNvSpPr>
            <p:nvPr/>
          </p:nvSpPr>
          <p:spPr bwMode="auto">
            <a:xfrm>
              <a:off x="5468" y="1174"/>
              <a:ext cx="181" cy="216"/>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12301" name="Text Box 13"/>
            <p:cNvSpPr txBox="1">
              <a:spLocks noChangeArrowheads="1"/>
            </p:cNvSpPr>
            <p:nvPr/>
          </p:nvSpPr>
          <p:spPr bwMode="auto">
            <a:xfrm>
              <a:off x="2615" y="1174"/>
              <a:ext cx="295" cy="216"/>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m-1</a:t>
              </a:r>
            </a:p>
          </p:txBody>
        </p:sp>
        <p:sp>
          <p:nvSpPr>
            <p:cNvPr id="12302" name="AutoShape 14"/>
            <p:cNvSpPr>
              <a:spLocks/>
            </p:cNvSpPr>
            <p:nvPr/>
          </p:nvSpPr>
          <p:spPr bwMode="auto">
            <a:xfrm rot="5400000">
              <a:off x="3029" y="996"/>
              <a:ext cx="192" cy="897"/>
            </a:xfrm>
            <a:prstGeom prst="rightBrace">
              <a:avLst>
                <a:gd name="adj1" fmla="val 38932"/>
                <a:gd name="adj2" fmla="val 50000"/>
              </a:avLst>
            </a:prstGeom>
            <a:noFill/>
            <a:ln w="12600">
              <a:solidFill>
                <a:srgbClr val="000066"/>
              </a:solidFill>
              <a:miter lim="800000"/>
              <a:headEnd/>
              <a:tailEnd/>
            </a:ln>
            <a:effectLst/>
          </p:spPr>
          <p:txBody>
            <a:bodyPr wrap="none" anchor="ctr"/>
            <a:lstStyle/>
            <a:p>
              <a:endParaRPr lang="en-US"/>
            </a:p>
          </p:txBody>
        </p:sp>
        <p:sp>
          <p:nvSpPr>
            <p:cNvPr id="12303" name="AutoShape 15"/>
            <p:cNvSpPr>
              <a:spLocks/>
            </p:cNvSpPr>
            <p:nvPr/>
          </p:nvSpPr>
          <p:spPr bwMode="auto">
            <a:xfrm rot="5400000">
              <a:off x="3990" y="996"/>
              <a:ext cx="192" cy="897"/>
            </a:xfrm>
            <a:prstGeom prst="rightBrace">
              <a:avLst>
                <a:gd name="adj1" fmla="val 38932"/>
                <a:gd name="adj2" fmla="val 50000"/>
              </a:avLst>
            </a:prstGeom>
            <a:noFill/>
            <a:ln w="12600">
              <a:solidFill>
                <a:srgbClr val="000066"/>
              </a:solidFill>
              <a:miter lim="800000"/>
              <a:headEnd/>
              <a:tailEnd/>
            </a:ln>
            <a:effectLst/>
          </p:spPr>
          <p:txBody>
            <a:bodyPr wrap="none" anchor="ctr"/>
            <a:lstStyle/>
            <a:p>
              <a:endParaRPr lang="en-US"/>
            </a:p>
          </p:txBody>
        </p:sp>
        <p:sp>
          <p:nvSpPr>
            <p:cNvPr id="12304" name="AutoShape 16"/>
            <p:cNvSpPr>
              <a:spLocks/>
            </p:cNvSpPr>
            <p:nvPr/>
          </p:nvSpPr>
          <p:spPr bwMode="auto">
            <a:xfrm rot="5400000">
              <a:off x="5015" y="996"/>
              <a:ext cx="192" cy="897"/>
            </a:xfrm>
            <a:prstGeom prst="rightBrace">
              <a:avLst>
                <a:gd name="adj1" fmla="val 38932"/>
                <a:gd name="adj2" fmla="val 50000"/>
              </a:avLst>
            </a:prstGeom>
            <a:noFill/>
            <a:ln w="12600">
              <a:solidFill>
                <a:srgbClr val="000066"/>
              </a:solidFill>
              <a:miter lim="800000"/>
              <a:headEnd/>
              <a:tailEnd/>
            </a:ln>
            <a:effectLst/>
          </p:spPr>
          <p:txBody>
            <a:bodyPr wrap="none" anchor="ctr"/>
            <a:lstStyle/>
            <a:p>
              <a:endParaRPr lang="en-US"/>
            </a:p>
          </p:txBody>
        </p:sp>
      </p:grpSp>
      <p:sp>
        <p:nvSpPr>
          <p:cNvPr id="12305" name="Text Box 17"/>
          <p:cNvSpPr txBox="1">
            <a:spLocks noChangeArrowheads="1"/>
          </p:cNvSpPr>
          <p:nvPr/>
        </p:nvSpPr>
        <p:spPr bwMode="auto">
          <a:xfrm>
            <a:off x="3457575" y="936625"/>
            <a:ext cx="1490663" cy="44926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66"/>
                </a:solidFill>
                <a:latin typeface="Comic Sans MS" pitchFamily="66" charset="0"/>
              </a:rPr>
              <a:t>Address A:</a:t>
            </a:r>
          </a:p>
        </p:txBody>
      </p:sp>
      <p:sp>
        <p:nvSpPr>
          <p:cNvPr id="12306" name="Rectangle 18"/>
          <p:cNvSpPr>
            <a:spLocks noChangeArrowheads="1"/>
          </p:cNvSpPr>
          <p:nvPr/>
        </p:nvSpPr>
        <p:spPr bwMode="auto">
          <a:xfrm>
            <a:off x="798513" y="2001838"/>
            <a:ext cx="3087687" cy="874712"/>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2307" name="Rectangle 19"/>
          <p:cNvSpPr>
            <a:spLocks noChangeArrowheads="1"/>
          </p:cNvSpPr>
          <p:nvPr/>
        </p:nvSpPr>
        <p:spPr bwMode="auto">
          <a:xfrm>
            <a:off x="2894013" y="2057400"/>
            <a:ext cx="4953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08" name="Rectangle 20"/>
          <p:cNvSpPr>
            <a:spLocks noChangeArrowheads="1"/>
          </p:cNvSpPr>
          <p:nvPr/>
        </p:nvSpPr>
        <p:spPr bwMode="auto">
          <a:xfrm>
            <a:off x="3389313" y="2057400"/>
            <a:ext cx="331787"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B–1</a:t>
            </a:r>
          </a:p>
        </p:txBody>
      </p:sp>
      <p:sp>
        <p:nvSpPr>
          <p:cNvPr id="12309" name="Rectangle 21"/>
          <p:cNvSpPr>
            <a:spLocks noChangeArrowheads="1"/>
          </p:cNvSpPr>
          <p:nvPr/>
        </p:nvSpPr>
        <p:spPr bwMode="auto">
          <a:xfrm>
            <a:off x="2562225" y="2057400"/>
            <a:ext cx="331788"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1</a:t>
            </a:r>
          </a:p>
        </p:txBody>
      </p:sp>
      <p:sp>
        <p:nvSpPr>
          <p:cNvPr id="12310" name="Rectangle 22"/>
          <p:cNvSpPr>
            <a:spLocks noChangeArrowheads="1"/>
          </p:cNvSpPr>
          <p:nvPr/>
        </p:nvSpPr>
        <p:spPr bwMode="auto">
          <a:xfrm>
            <a:off x="2232025" y="205740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0</a:t>
            </a:r>
          </a:p>
        </p:txBody>
      </p:sp>
      <p:sp>
        <p:nvSpPr>
          <p:cNvPr id="12311" name="Rectangle 23"/>
          <p:cNvSpPr>
            <a:spLocks noChangeArrowheads="1"/>
          </p:cNvSpPr>
          <p:nvPr/>
        </p:nvSpPr>
        <p:spPr bwMode="auto">
          <a:xfrm>
            <a:off x="2894013" y="2544763"/>
            <a:ext cx="4953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12" name="Rectangle 24"/>
          <p:cNvSpPr>
            <a:spLocks noChangeArrowheads="1"/>
          </p:cNvSpPr>
          <p:nvPr/>
        </p:nvSpPr>
        <p:spPr bwMode="auto">
          <a:xfrm>
            <a:off x="3389313" y="2544763"/>
            <a:ext cx="331787"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B–1</a:t>
            </a:r>
          </a:p>
        </p:txBody>
      </p:sp>
      <p:sp>
        <p:nvSpPr>
          <p:cNvPr id="12313" name="Rectangle 25"/>
          <p:cNvSpPr>
            <a:spLocks noChangeArrowheads="1"/>
          </p:cNvSpPr>
          <p:nvPr/>
        </p:nvSpPr>
        <p:spPr bwMode="auto">
          <a:xfrm>
            <a:off x="2562225" y="2544763"/>
            <a:ext cx="331788"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1</a:t>
            </a:r>
          </a:p>
        </p:txBody>
      </p:sp>
      <p:sp>
        <p:nvSpPr>
          <p:cNvPr id="12314" name="Rectangle 26"/>
          <p:cNvSpPr>
            <a:spLocks noChangeArrowheads="1"/>
          </p:cNvSpPr>
          <p:nvPr/>
        </p:nvSpPr>
        <p:spPr bwMode="auto">
          <a:xfrm>
            <a:off x="2232025" y="254476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0</a:t>
            </a:r>
          </a:p>
        </p:txBody>
      </p:sp>
      <p:sp>
        <p:nvSpPr>
          <p:cNvPr id="12315" name="Rectangle 27"/>
          <p:cNvSpPr>
            <a:spLocks noChangeArrowheads="1"/>
          </p:cNvSpPr>
          <p:nvPr/>
        </p:nvSpPr>
        <p:spPr bwMode="auto">
          <a:xfrm>
            <a:off x="963613" y="205740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v</a:t>
            </a:r>
          </a:p>
        </p:txBody>
      </p:sp>
      <p:sp>
        <p:nvSpPr>
          <p:cNvPr id="12316" name="Rectangle 28"/>
          <p:cNvSpPr>
            <a:spLocks noChangeArrowheads="1"/>
          </p:cNvSpPr>
          <p:nvPr/>
        </p:nvSpPr>
        <p:spPr bwMode="auto">
          <a:xfrm>
            <a:off x="963613" y="254476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v</a:t>
            </a:r>
          </a:p>
        </p:txBody>
      </p:sp>
      <p:sp>
        <p:nvSpPr>
          <p:cNvPr id="12317" name="Rectangle 29"/>
          <p:cNvSpPr>
            <a:spLocks noChangeArrowheads="1"/>
          </p:cNvSpPr>
          <p:nvPr/>
        </p:nvSpPr>
        <p:spPr bwMode="auto">
          <a:xfrm>
            <a:off x="1460500" y="2057400"/>
            <a:ext cx="6604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tag</a:t>
            </a:r>
          </a:p>
        </p:txBody>
      </p:sp>
      <p:sp>
        <p:nvSpPr>
          <p:cNvPr id="12318" name="Rectangle 30"/>
          <p:cNvSpPr>
            <a:spLocks noChangeArrowheads="1"/>
          </p:cNvSpPr>
          <p:nvPr/>
        </p:nvSpPr>
        <p:spPr bwMode="auto">
          <a:xfrm>
            <a:off x="1460500" y="2544763"/>
            <a:ext cx="6604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tag</a:t>
            </a:r>
          </a:p>
        </p:txBody>
      </p:sp>
      <p:sp>
        <p:nvSpPr>
          <p:cNvPr id="12319" name="Text Box 31"/>
          <p:cNvSpPr txBox="1">
            <a:spLocks noChangeArrowheads="1"/>
          </p:cNvSpPr>
          <p:nvPr/>
        </p:nvSpPr>
        <p:spPr bwMode="auto">
          <a:xfrm>
            <a:off x="71438" y="2274888"/>
            <a:ext cx="731837" cy="377825"/>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set 0:</a:t>
            </a:r>
          </a:p>
        </p:txBody>
      </p:sp>
      <p:sp>
        <p:nvSpPr>
          <p:cNvPr id="12320" name="Rectangle 32"/>
          <p:cNvSpPr>
            <a:spLocks noChangeArrowheads="1"/>
          </p:cNvSpPr>
          <p:nvPr/>
        </p:nvSpPr>
        <p:spPr bwMode="auto">
          <a:xfrm>
            <a:off x="2084388" y="2305050"/>
            <a:ext cx="496887" cy="220663"/>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21" name="Rectangle 33"/>
          <p:cNvSpPr>
            <a:spLocks noChangeArrowheads="1"/>
          </p:cNvSpPr>
          <p:nvPr/>
        </p:nvSpPr>
        <p:spPr bwMode="auto">
          <a:xfrm>
            <a:off x="787400" y="3022600"/>
            <a:ext cx="3089275" cy="874713"/>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2322" name="Rectangle 34"/>
          <p:cNvSpPr>
            <a:spLocks noChangeArrowheads="1"/>
          </p:cNvSpPr>
          <p:nvPr/>
        </p:nvSpPr>
        <p:spPr bwMode="auto">
          <a:xfrm>
            <a:off x="2890838" y="3060700"/>
            <a:ext cx="496887"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23" name="Rectangle 35"/>
          <p:cNvSpPr>
            <a:spLocks noChangeArrowheads="1"/>
          </p:cNvSpPr>
          <p:nvPr/>
        </p:nvSpPr>
        <p:spPr bwMode="auto">
          <a:xfrm>
            <a:off x="3387725" y="306070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B–1</a:t>
            </a:r>
          </a:p>
        </p:txBody>
      </p:sp>
      <p:sp>
        <p:nvSpPr>
          <p:cNvPr id="12324" name="Rectangle 36"/>
          <p:cNvSpPr>
            <a:spLocks noChangeArrowheads="1"/>
          </p:cNvSpPr>
          <p:nvPr/>
        </p:nvSpPr>
        <p:spPr bwMode="auto">
          <a:xfrm>
            <a:off x="2560638" y="306070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1</a:t>
            </a:r>
          </a:p>
        </p:txBody>
      </p:sp>
      <p:sp>
        <p:nvSpPr>
          <p:cNvPr id="12325" name="Rectangle 37"/>
          <p:cNvSpPr>
            <a:spLocks noChangeArrowheads="1"/>
          </p:cNvSpPr>
          <p:nvPr/>
        </p:nvSpPr>
        <p:spPr bwMode="auto">
          <a:xfrm>
            <a:off x="2228850" y="3060700"/>
            <a:ext cx="331788"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0</a:t>
            </a:r>
          </a:p>
        </p:txBody>
      </p:sp>
      <p:sp>
        <p:nvSpPr>
          <p:cNvPr id="12326" name="Rectangle 38"/>
          <p:cNvSpPr>
            <a:spLocks noChangeArrowheads="1"/>
          </p:cNvSpPr>
          <p:nvPr/>
        </p:nvSpPr>
        <p:spPr bwMode="auto">
          <a:xfrm>
            <a:off x="2890838" y="3548063"/>
            <a:ext cx="496887"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27" name="Rectangle 39"/>
          <p:cNvSpPr>
            <a:spLocks noChangeArrowheads="1"/>
          </p:cNvSpPr>
          <p:nvPr/>
        </p:nvSpPr>
        <p:spPr bwMode="auto">
          <a:xfrm>
            <a:off x="3387725" y="354806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B–1</a:t>
            </a:r>
          </a:p>
        </p:txBody>
      </p:sp>
      <p:sp>
        <p:nvSpPr>
          <p:cNvPr id="12328" name="Rectangle 40"/>
          <p:cNvSpPr>
            <a:spLocks noChangeArrowheads="1"/>
          </p:cNvSpPr>
          <p:nvPr/>
        </p:nvSpPr>
        <p:spPr bwMode="auto">
          <a:xfrm>
            <a:off x="2560638" y="354806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1</a:t>
            </a:r>
          </a:p>
        </p:txBody>
      </p:sp>
      <p:sp>
        <p:nvSpPr>
          <p:cNvPr id="12329" name="Rectangle 41"/>
          <p:cNvSpPr>
            <a:spLocks noChangeArrowheads="1"/>
          </p:cNvSpPr>
          <p:nvPr/>
        </p:nvSpPr>
        <p:spPr bwMode="auto">
          <a:xfrm>
            <a:off x="2228850" y="3548063"/>
            <a:ext cx="331788"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0</a:t>
            </a:r>
          </a:p>
        </p:txBody>
      </p:sp>
      <p:sp>
        <p:nvSpPr>
          <p:cNvPr id="12330" name="Rectangle 42"/>
          <p:cNvSpPr>
            <a:spLocks noChangeArrowheads="1"/>
          </p:cNvSpPr>
          <p:nvPr/>
        </p:nvSpPr>
        <p:spPr bwMode="auto">
          <a:xfrm>
            <a:off x="962025" y="306070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v</a:t>
            </a:r>
          </a:p>
        </p:txBody>
      </p:sp>
      <p:sp>
        <p:nvSpPr>
          <p:cNvPr id="12331" name="Rectangle 43"/>
          <p:cNvSpPr>
            <a:spLocks noChangeArrowheads="1"/>
          </p:cNvSpPr>
          <p:nvPr/>
        </p:nvSpPr>
        <p:spPr bwMode="auto">
          <a:xfrm>
            <a:off x="962025" y="354806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v</a:t>
            </a:r>
          </a:p>
        </p:txBody>
      </p:sp>
      <p:sp>
        <p:nvSpPr>
          <p:cNvPr id="12332" name="Rectangle 44"/>
          <p:cNvSpPr>
            <a:spLocks noChangeArrowheads="1"/>
          </p:cNvSpPr>
          <p:nvPr/>
        </p:nvSpPr>
        <p:spPr bwMode="auto">
          <a:xfrm>
            <a:off x="1457325" y="3060700"/>
            <a:ext cx="661988"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tag</a:t>
            </a:r>
          </a:p>
        </p:txBody>
      </p:sp>
      <p:sp>
        <p:nvSpPr>
          <p:cNvPr id="12333" name="Rectangle 45"/>
          <p:cNvSpPr>
            <a:spLocks noChangeArrowheads="1"/>
          </p:cNvSpPr>
          <p:nvPr/>
        </p:nvSpPr>
        <p:spPr bwMode="auto">
          <a:xfrm>
            <a:off x="1457325" y="3548063"/>
            <a:ext cx="661988" cy="220662"/>
          </a:xfrm>
          <a:prstGeom prst="rect">
            <a:avLst/>
          </a:prstGeom>
          <a:solidFill>
            <a:srgbClr val="FF99CC"/>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tag</a:t>
            </a:r>
          </a:p>
        </p:txBody>
      </p:sp>
      <p:sp>
        <p:nvSpPr>
          <p:cNvPr id="12334" name="Text Box 46"/>
          <p:cNvSpPr txBox="1">
            <a:spLocks noChangeArrowheads="1"/>
          </p:cNvSpPr>
          <p:nvPr/>
        </p:nvSpPr>
        <p:spPr bwMode="auto">
          <a:xfrm>
            <a:off x="68263" y="3279775"/>
            <a:ext cx="701675" cy="377825"/>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set 1:</a:t>
            </a:r>
          </a:p>
        </p:txBody>
      </p:sp>
      <p:sp>
        <p:nvSpPr>
          <p:cNvPr id="12335" name="Rectangle 47"/>
          <p:cNvSpPr>
            <a:spLocks noChangeArrowheads="1"/>
          </p:cNvSpPr>
          <p:nvPr/>
        </p:nvSpPr>
        <p:spPr bwMode="auto">
          <a:xfrm>
            <a:off x="2082800" y="3308350"/>
            <a:ext cx="495300" cy="220663"/>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36" name="Rectangle 48"/>
          <p:cNvSpPr>
            <a:spLocks noChangeArrowheads="1"/>
          </p:cNvSpPr>
          <p:nvPr/>
        </p:nvSpPr>
        <p:spPr bwMode="auto">
          <a:xfrm>
            <a:off x="795338" y="4281488"/>
            <a:ext cx="3089275" cy="874712"/>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2337" name="Rectangle 49"/>
          <p:cNvSpPr>
            <a:spLocks noChangeArrowheads="1"/>
          </p:cNvSpPr>
          <p:nvPr/>
        </p:nvSpPr>
        <p:spPr bwMode="auto">
          <a:xfrm>
            <a:off x="2890838" y="4337050"/>
            <a:ext cx="496887"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38" name="Rectangle 50"/>
          <p:cNvSpPr>
            <a:spLocks noChangeArrowheads="1"/>
          </p:cNvSpPr>
          <p:nvPr/>
        </p:nvSpPr>
        <p:spPr bwMode="auto">
          <a:xfrm>
            <a:off x="3387725" y="433705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B–1</a:t>
            </a:r>
          </a:p>
        </p:txBody>
      </p:sp>
      <p:sp>
        <p:nvSpPr>
          <p:cNvPr id="12339" name="Rectangle 51"/>
          <p:cNvSpPr>
            <a:spLocks noChangeArrowheads="1"/>
          </p:cNvSpPr>
          <p:nvPr/>
        </p:nvSpPr>
        <p:spPr bwMode="auto">
          <a:xfrm>
            <a:off x="2560638" y="433705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1</a:t>
            </a:r>
          </a:p>
        </p:txBody>
      </p:sp>
      <p:sp>
        <p:nvSpPr>
          <p:cNvPr id="12340" name="Rectangle 52"/>
          <p:cNvSpPr>
            <a:spLocks noChangeArrowheads="1"/>
          </p:cNvSpPr>
          <p:nvPr/>
        </p:nvSpPr>
        <p:spPr bwMode="auto">
          <a:xfrm>
            <a:off x="2228850" y="4337050"/>
            <a:ext cx="331788"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0</a:t>
            </a:r>
          </a:p>
        </p:txBody>
      </p:sp>
      <p:sp>
        <p:nvSpPr>
          <p:cNvPr id="12341" name="Rectangle 53"/>
          <p:cNvSpPr>
            <a:spLocks noChangeArrowheads="1"/>
          </p:cNvSpPr>
          <p:nvPr/>
        </p:nvSpPr>
        <p:spPr bwMode="auto">
          <a:xfrm>
            <a:off x="2890838" y="4824413"/>
            <a:ext cx="496887"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42" name="Rectangle 54"/>
          <p:cNvSpPr>
            <a:spLocks noChangeArrowheads="1"/>
          </p:cNvSpPr>
          <p:nvPr/>
        </p:nvSpPr>
        <p:spPr bwMode="auto">
          <a:xfrm>
            <a:off x="3387725" y="482441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B–1</a:t>
            </a:r>
          </a:p>
        </p:txBody>
      </p:sp>
      <p:sp>
        <p:nvSpPr>
          <p:cNvPr id="12343" name="Rectangle 55"/>
          <p:cNvSpPr>
            <a:spLocks noChangeArrowheads="1"/>
          </p:cNvSpPr>
          <p:nvPr/>
        </p:nvSpPr>
        <p:spPr bwMode="auto">
          <a:xfrm>
            <a:off x="2560638" y="482441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1</a:t>
            </a:r>
          </a:p>
        </p:txBody>
      </p:sp>
      <p:sp>
        <p:nvSpPr>
          <p:cNvPr id="12344" name="Rectangle 56"/>
          <p:cNvSpPr>
            <a:spLocks noChangeArrowheads="1"/>
          </p:cNvSpPr>
          <p:nvPr/>
        </p:nvSpPr>
        <p:spPr bwMode="auto">
          <a:xfrm>
            <a:off x="2228850" y="4824413"/>
            <a:ext cx="331788"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0</a:t>
            </a:r>
          </a:p>
        </p:txBody>
      </p:sp>
      <p:sp>
        <p:nvSpPr>
          <p:cNvPr id="12345" name="Rectangle 57"/>
          <p:cNvSpPr>
            <a:spLocks noChangeArrowheads="1"/>
          </p:cNvSpPr>
          <p:nvPr/>
        </p:nvSpPr>
        <p:spPr bwMode="auto">
          <a:xfrm>
            <a:off x="962025" y="4337050"/>
            <a:ext cx="330200"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v</a:t>
            </a:r>
          </a:p>
        </p:txBody>
      </p:sp>
      <p:sp>
        <p:nvSpPr>
          <p:cNvPr id="12346" name="Rectangle 58"/>
          <p:cNvSpPr>
            <a:spLocks noChangeArrowheads="1"/>
          </p:cNvSpPr>
          <p:nvPr/>
        </p:nvSpPr>
        <p:spPr bwMode="auto">
          <a:xfrm>
            <a:off x="962025" y="4824413"/>
            <a:ext cx="330200"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v</a:t>
            </a:r>
          </a:p>
        </p:txBody>
      </p:sp>
      <p:sp>
        <p:nvSpPr>
          <p:cNvPr id="12347" name="Rectangle 59"/>
          <p:cNvSpPr>
            <a:spLocks noChangeArrowheads="1"/>
          </p:cNvSpPr>
          <p:nvPr/>
        </p:nvSpPr>
        <p:spPr bwMode="auto">
          <a:xfrm>
            <a:off x="1457325" y="4337050"/>
            <a:ext cx="661988" cy="22066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tag</a:t>
            </a:r>
          </a:p>
        </p:txBody>
      </p:sp>
      <p:sp>
        <p:nvSpPr>
          <p:cNvPr id="12348" name="Rectangle 60"/>
          <p:cNvSpPr>
            <a:spLocks noChangeArrowheads="1"/>
          </p:cNvSpPr>
          <p:nvPr/>
        </p:nvSpPr>
        <p:spPr bwMode="auto">
          <a:xfrm>
            <a:off x="1457325" y="4824413"/>
            <a:ext cx="661988" cy="22066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tag</a:t>
            </a:r>
          </a:p>
        </p:txBody>
      </p:sp>
      <p:sp>
        <p:nvSpPr>
          <p:cNvPr id="12349" name="Text Box 61"/>
          <p:cNvSpPr txBox="1">
            <a:spLocks noChangeArrowheads="1"/>
          </p:cNvSpPr>
          <p:nvPr/>
        </p:nvSpPr>
        <p:spPr bwMode="auto">
          <a:xfrm>
            <a:off x="-74613" y="4554538"/>
            <a:ext cx="925513" cy="377825"/>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a:solidFill>
                  <a:srgbClr val="000066"/>
                </a:solidFill>
                <a:latin typeface="Comic Sans MS" pitchFamily="66" charset="0"/>
              </a:rPr>
              <a:t>set S-1:</a:t>
            </a:r>
          </a:p>
        </p:txBody>
      </p:sp>
      <p:sp>
        <p:nvSpPr>
          <p:cNvPr id="12350" name="Rectangle 62"/>
          <p:cNvSpPr>
            <a:spLocks noChangeArrowheads="1"/>
          </p:cNvSpPr>
          <p:nvPr/>
        </p:nvSpPr>
        <p:spPr bwMode="auto">
          <a:xfrm>
            <a:off x="2082800" y="4584700"/>
            <a:ext cx="495300" cy="220663"/>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sp>
        <p:nvSpPr>
          <p:cNvPr id="12351" name="Rectangle 63"/>
          <p:cNvSpPr>
            <a:spLocks noChangeArrowheads="1"/>
          </p:cNvSpPr>
          <p:nvPr/>
        </p:nvSpPr>
        <p:spPr bwMode="auto">
          <a:xfrm>
            <a:off x="2120900" y="3997325"/>
            <a:ext cx="496888" cy="220663"/>
          </a:xfrm>
          <a:prstGeom prst="rect">
            <a:avLst/>
          </a:prstGeom>
          <a:noFill/>
          <a:ln w="9525">
            <a:noFill/>
            <a:round/>
            <a:headEnd/>
            <a:tailEnd/>
          </a:ln>
          <a:effectLst/>
        </p:spPr>
        <p:txBody>
          <a:bodyPr wrap="none" lIns="90000" tIns="46800" rIns="90000" bIns="46800" anchor="ct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mic Sans MS" pitchFamily="66" charset="0"/>
              </a:rPr>
              <a:t>• • •</a:t>
            </a:r>
          </a:p>
        </p:txBody>
      </p:sp>
      <p:grpSp>
        <p:nvGrpSpPr>
          <p:cNvPr id="3" name="Group 64"/>
          <p:cNvGrpSpPr>
            <a:grpSpLocks/>
          </p:cNvGrpSpPr>
          <p:nvPr/>
        </p:nvGrpSpPr>
        <p:grpSpPr bwMode="auto">
          <a:xfrm>
            <a:off x="3060700" y="2749550"/>
            <a:ext cx="5002213" cy="804863"/>
            <a:chOff x="1928" y="1732"/>
            <a:chExt cx="3151" cy="507"/>
          </a:xfrm>
        </p:grpSpPr>
        <p:sp>
          <p:nvSpPr>
            <p:cNvPr id="12353" name="Line 65"/>
            <p:cNvSpPr>
              <a:spLocks noChangeShapeType="1"/>
            </p:cNvSpPr>
            <p:nvPr/>
          </p:nvSpPr>
          <p:spPr bwMode="auto">
            <a:xfrm>
              <a:off x="5080" y="1732"/>
              <a:ext cx="1" cy="364"/>
            </a:xfrm>
            <a:prstGeom prst="line">
              <a:avLst/>
            </a:prstGeom>
            <a:noFill/>
            <a:ln w="28440">
              <a:solidFill>
                <a:srgbClr val="000066"/>
              </a:solidFill>
              <a:miter lim="800000"/>
              <a:headEnd/>
              <a:tailEnd/>
            </a:ln>
            <a:effectLst/>
          </p:spPr>
          <p:txBody>
            <a:bodyPr/>
            <a:lstStyle/>
            <a:p>
              <a:endParaRPr lang="en-US"/>
            </a:p>
          </p:txBody>
        </p:sp>
        <p:sp>
          <p:nvSpPr>
            <p:cNvPr id="12354" name="Line 66"/>
            <p:cNvSpPr>
              <a:spLocks noChangeShapeType="1"/>
            </p:cNvSpPr>
            <p:nvPr/>
          </p:nvSpPr>
          <p:spPr bwMode="auto">
            <a:xfrm>
              <a:off x="1940" y="2101"/>
              <a:ext cx="1" cy="139"/>
            </a:xfrm>
            <a:prstGeom prst="line">
              <a:avLst/>
            </a:prstGeom>
            <a:noFill/>
            <a:ln w="28440">
              <a:solidFill>
                <a:srgbClr val="000066"/>
              </a:solidFill>
              <a:miter lim="800000"/>
              <a:headEnd/>
              <a:tailEnd type="triangle" w="med" len="med"/>
            </a:ln>
            <a:effectLst/>
          </p:spPr>
          <p:txBody>
            <a:bodyPr/>
            <a:lstStyle/>
            <a:p>
              <a:endParaRPr lang="en-US"/>
            </a:p>
          </p:txBody>
        </p:sp>
        <p:sp>
          <p:nvSpPr>
            <p:cNvPr id="12355" name="Line 67"/>
            <p:cNvSpPr>
              <a:spLocks noChangeShapeType="1"/>
            </p:cNvSpPr>
            <p:nvPr/>
          </p:nvSpPr>
          <p:spPr bwMode="auto">
            <a:xfrm flipH="1">
              <a:off x="1927" y="2088"/>
              <a:ext cx="3154" cy="8"/>
            </a:xfrm>
            <a:prstGeom prst="line">
              <a:avLst/>
            </a:prstGeom>
            <a:noFill/>
            <a:ln w="28440">
              <a:solidFill>
                <a:srgbClr val="000066"/>
              </a:solidFill>
              <a:miter lim="800000"/>
              <a:headEnd/>
              <a:tailEnd/>
            </a:ln>
            <a:effectLst/>
          </p:spPr>
          <p:txBody>
            <a:bodyPr/>
            <a:lstStyle/>
            <a:p>
              <a:endParaRPr lang="en-US"/>
            </a:p>
          </p:txBody>
        </p:sp>
      </p:grpSp>
      <p:grpSp>
        <p:nvGrpSpPr>
          <p:cNvPr id="4" name="Group 68"/>
          <p:cNvGrpSpPr>
            <a:grpSpLocks/>
          </p:cNvGrpSpPr>
          <p:nvPr/>
        </p:nvGrpSpPr>
        <p:grpSpPr bwMode="auto">
          <a:xfrm>
            <a:off x="3886200" y="2736850"/>
            <a:ext cx="2614613" cy="303213"/>
            <a:chOff x="2448" y="1724"/>
            <a:chExt cx="1647" cy="191"/>
          </a:xfrm>
        </p:grpSpPr>
        <p:sp>
          <p:nvSpPr>
            <p:cNvPr id="12357" name="Line 69"/>
            <p:cNvSpPr>
              <a:spLocks noChangeShapeType="1"/>
            </p:cNvSpPr>
            <p:nvPr/>
          </p:nvSpPr>
          <p:spPr bwMode="auto">
            <a:xfrm>
              <a:off x="4088" y="1724"/>
              <a:ext cx="1" cy="192"/>
            </a:xfrm>
            <a:prstGeom prst="line">
              <a:avLst/>
            </a:prstGeom>
            <a:noFill/>
            <a:ln w="28440">
              <a:solidFill>
                <a:srgbClr val="000066"/>
              </a:solidFill>
              <a:miter lim="800000"/>
              <a:headEnd/>
              <a:tailEnd/>
            </a:ln>
            <a:effectLst/>
          </p:spPr>
          <p:txBody>
            <a:bodyPr/>
            <a:lstStyle/>
            <a:p>
              <a:endParaRPr lang="en-US"/>
            </a:p>
          </p:txBody>
        </p:sp>
        <p:sp>
          <p:nvSpPr>
            <p:cNvPr id="12358" name="Line 70"/>
            <p:cNvSpPr>
              <a:spLocks noChangeShapeType="1"/>
            </p:cNvSpPr>
            <p:nvPr/>
          </p:nvSpPr>
          <p:spPr bwMode="auto">
            <a:xfrm flipH="1">
              <a:off x="2447" y="1904"/>
              <a:ext cx="1650" cy="1"/>
            </a:xfrm>
            <a:prstGeom prst="line">
              <a:avLst/>
            </a:prstGeom>
            <a:noFill/>
            <a:ln w="28440">
              <a:solidFill>
                <a:srgbClr val="000066"/>
              </a:solidFill>
              <a:miter lim="800000"/>
              <a:headEnd/>
              <a:tailEnd type="triangle" w="med" len="med"/>
            </a:ln>
            <a:effectLst/>
          </p:spPr>
          <p:txBody>
            <a:bodyPr/>
            <a:lstStyle/>
            <a:p>
              <a:endParaRPr lang="en-US"/>
            </a:p>
          </p:txBody>
        </p:sp>
      </p:grpSp>
      <p:sp>
        <p:nvSpPr>
          <p:cNvPr id="12359" name="Text Box 71"/>
          <p:cNvSpPr txBox="1">
            <a:spLocks noChangeArrowheads="1"/>
          </p:cNvSpPr>
          <p:nvPr/>
        </p:nvSpPr>
        <p:spPr bwMode="auto">
          <a:xfrm>
            <a:off x="4086225" y="4067175"/>
            <a:ext cx="4810125" cy="2579688"/>
          </a:xfrm>
          <a:prstGeom prst="rect">
            <a:avLst/>
          </a:prstGeom>
          <a:noFill/>
          <a:ln w="25560">
            <a:solidFill>
              <a:srgbClr val="000066"/>
            </a:solidFill>
            <a:miter lim="800000"/>
            <a:headEnd/>
            <a:tailEnd/>
          </a:ln>
          <a:effectLst/>
        </p:spPr>
        <p:txBody>
          <a:bodyPr wrap="none" lIns="90000" tIns="46800" rIns="90000" bIns="46800">
            <a:spAutoFit/>
          </a:bodyPr>
          <a:lstStyle/>
          <a:p>
            <a:pPr marL="457200" indent="-457200">
              <a:lnSpc>
                <a:spcPct val="116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a:solidFill>
                  <a:srgbClr val="000066"/>
                </a:solidFill>
                <a:latin typeface="Comic Sans MS" pitchFamily="66" charset="0"/>
              </a:rPr>
              <a:t>Locate the set based on </a:t>
            </a:r>
            <a:br>
              <a:rPr lang="en-GB" sz="2000">
                <a:solidFill>
                  <a:srgbClr val="000066"/>
                </a:solidFill>
                <a:latin typeface="Comic Sans MS" pitchFamily="66" charset="0"/>
              </a:rPr>
            </a:br>
            <a:r>
              <a:rPr lang="en-GB" sz="2000">
                <a:solidFill>
                  <a:srgbClr val="000066"/>
                </a:solidFill>
                <a:latin typeface="Comic Sans MS" pitchFamily="66" charset="0"/>
              </a:rPr>
              <a:t>&lt;set index&gt;</a:t>
            </a:r>
          </a:p>
          <a:p>
            <a:pPr marL="457200" indent="-457200">
              <a:lnSpc>
                <a:spcPct val="116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a:solidFill>
                  <a:srgbClr val="000066"/>
                </a:solidFill>
                <a:latin typeface="Comic Sans MS" pitchFamily="66" charset="0"/>
              </a:rPr>
              <a:t>Locate the line in the set based on </a:t>
            </a:r>
            <a:br>
              <a:rPr lang="en-GB" sz="2000">
                <a:solidFill>
                  <a:srgbClr val="000066"/>
                </a:solidFill>
                <a:latin typeface="Comic Sans MS" pitchFamily="66" charset="0"/>
              </a:rPr>
            </a:br>
            <a:r>
              <a:rPr lang="en-GB" sz="2000">
                <a:solidFill>
                  <a:srgbClr val="000066"/>
                </a:solidFill>
                <a:latin typeface="Comic Sans MS" pitchFamily="66" charset="0"/>
              </a:rPr>
              <a:t>&lt;tag&gt;</a:t>
            </a:r>
          </a:p>
          <a:p>
            <a:pPr marL="457200" indent="-457200">
              <a:lnSpc>
                <a:spcPct val="116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a:solidFill>
                  <a:srgbClr val="000066"/>
                </a:solidFill>
                <a:latin typeface="Comic Sans MS" pitchFamily="66" charset="0"/>
              </a:rPr>
              <a:t>Check that the line is valid</a:t>
            </a:r>
          </a:p>
          <a:p>
            <a:pPr marL="457200" indent="-457200">
              <a:lnSpc>
                <a:spcPct val="116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a:solidFill>
                  <a:srgbClr val="000066"/>
                </a:solidFill>
                <a:latin typeface="Comic Sans MS" pitchFamily="66" charset="0"/>
              </a:rPr>
              <a:t>Locate the data in the line based on</a:t>
            </a:r>
            <a:br>
              <a:rPr lang="en-GB" sz="2000">
                <a:solidFill>
                  <a:srgbClr val="000066"/>
                </a:solidFill>
                <a:latin typeface="Comic Sans MS" pitchFamily="66" charset="0"/>
              </a:rPr>
            </a:br>
            <a:r>
              <a:rPr lang="en-GB" sz="2000">
                <a:solidFill>
                  <a:srgbClr val="000066"/>
                </a:solidFill>
                <a:latin typeface="Comic Sans MS" pitchFamily="66" charset="0"/>
              </a:rPr>
              <a:t>&lt;block offset&gt;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06400" y="150813"/>
            <a:ext cx="8204200"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Cache operation – overview</a:t>
            </a:r>
          </a:p>
        </p:txBody>
      </p:sp>
      <p:sp>
        <p:nvSpPr>
          <p:cNvPr id="24578" name="Rectangle 2"/>
          <p:cNvSpPr>
            <a:spLocks noGrp="1" noChangeArrowheads="1"/>
          </p:cNvSpPr>
          <p:nvPr>
            <p:ph type="body" idx="4294967295"/>
          </p:nvPr>
        </p:nvSpPr>
        <p:spPr>
          <a:xfrm>
            <a:off x="457200" y="1066800"/>
            <a:ext cx="8178800" cy="5638800"/>
          </a:xfrm>
          <a:ln/>
        </p:spPr>
        <p:txBody>
          <a:bodyPr/>
          <a:lstStyle/>
          <a:p>
            <a:pPr marL="341313" indent="-341313">
              <a:buClr>
                <a:srgbClr val="008080"/>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CPU requests contents of memory location</a:t>
            </a:r>
          </a:p>
          <a:p>
            <a:pPr marL="341313" indent="-341313">
              <a:buClr>
                <a:srgbClr val="008080"/>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Check cache for this data</a:t>
            </a:r>
          </a:p>
          <a:p>
            <a:pPr marL="341313" indent="-341313">
              <a:buClr>
                <a:srgbClr val="008080"/>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If present, get from cache (fast)</a:t>
            </a:r>
          </a:p>
          <a:p>
            <a:pPr marL="341313" indent="-341313">
              <a:buClr>
                <a:srgbClr val="008080"/>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If not present, read required block from main memory to cache</a:t>
            </a:r>
          </a:p>
          <a:p>
            <a:pPr marL="341313" indent="-341313">
              <a:buClr>
                <a:srgbClr val="008080"/>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Then deliver from cache to CPU</a:t>
            </a:r>
          </a:p>
          <a:p>
            <a:pPr marL="341313" indent="-341313">
              <a:buClr>
                <a:srgbClr val="008080"/>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Cache includes tags to identify which block of main memory is in each cache slot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0"/>
            <a:ext cx="7772400" cy="609600"/>
          </a:xfrm>
        </p:spPr>
        <p:txBody>
          <a:bodyPr>
            <a:normAutofit fontScale="90000"/>
          </a:bodyPr>
          <a:lstStyle/>
          <a:p>
            <a:r>
              <a:rPr lang="en-US" sz="3600" b="1" smtClean="0"/>
              <a:t>Cache Memory</a:t>
            </a:r>
            <a:endParaRPr lang="en-US" sz="3600" smtClean="0"/>
          </a:p>
        </p:txBody>
      </p:sp>
      <p:sp>
        <p:nvSpPr>
          <p:cNvPr id="31747" name="Content Placeholder 2"/>
          <p:cNvSpPr>
            <a:spLocks noGrp="1"/>
          </p:cNvSpPr>
          <p:nvPr>
            <p:ph idx="1"/>
          </p:nvPr>
        </p:nvSpPr>
        <p:spPr>
          <a:xfrm>
            <a:off x="304800" y="609600"/>
            <a:ext cx="8458200" cy="5791200"/>
          </a:xfrm>
        </p:spPr>
        <p:txBody>
          <a:bodyPr>
            <a:normAutofit lnSpcReduction="10000"/>
          </a:bodyPr>
          <a:lstStyle/>
          <a:p>
            <a:pPr algn="just"/>
            <a:r>
              <a:rPr lang="en-US" sz="2400" dirty="0" smtClean="0"/>
              <a:t>Cache memory is operated based on </a:t>
            </a:r>
            <a:r>
              <a:rPr lang="en-US" sz="2400" b="1" dirty="0" smtClean="0"/>
              <a:t>locality principle</a:t>
            </a:r>
            <a:r>
              <a:rPr lang="en-US" sz="2400" dirty="0" smtClean="0"/>
              <a:t> in order to improve performance. </a:t>
            </a:r>
          </a:p>
          <a:p>
            <a:pPr algn="just"/>
            <a:r>
              <a:rPr lang="en-US" sz="2400" b="1" dirty="0" smtClean="0"/>
              <a:t>Temporal locality - </a:t>
            </a:r>
            <a:r>
              <a:rPr lang="en-US" sz="2400" dirty="0" smtClean="0"/>
              <a:t>When a program references a memory location, it is likely to reference that same memory location again soon. i.e. same data item is often reused many times. </a:t>
            </a:r>
          </a:p>
          <a:p>
            <a:pPr algn="just">
              <a:buFontTx/>
              <a:buNone/>
            </a:pPr>
            <a:r>
              <a:rPr lang="en-US" dirty="0" smtClean="0"/>
              <a:t>		- </a:t>
            </a:r>
            <a:r>
              <a:rPr lang="en-US" sz="2400" dirty="0" smtClean="0"/>
              <a:t>Temporal locality arises because programs spend much of their time in iteration and thus the same section of code is visited a disproportionately large number of times.</a:t>
            </a:r>
            <a:endParaRPr lang="en-US" dirty="0" smtClean="0"/>
          </a:p>
          <a:p>
            <a:pPr algn="just"/>
            <a:r>
              <a:rPr lang="en-US" sz="2400" b="1" dirty="0" smtClean="0"/>
              <a:t>Spatial locality </a:t>
            </a:r>
            <a:r>
              <a:rPr lang="en-US" sz="2800" b="1" dirty="0" smtClean="0"/>
              <a:t>- </a:t>
            </a:r>
            <a:r>
              <a:rPr lang="en-US" sz="2400" dirty="0" smtClean="0"/>
              <a:t>in which a memory location that is near a recently referenced location is more likely to be referenced than a memory location that is farther away. i.e. next instruction to be executed or the next data item to be processed is likely to be the next in line.</a:t>
            </a:r>
          </a:p>
          <a:p>
            <a:pPr algn="just">
              <a:buFontTx/>
              <a:buNone/>
            </a:pPr>
            <a:r>
              <a:rPr lang="en-US" sz="2800" dirty="0" smtClean="0"/>
              <a:t>		-  </a:t>
            </a:r>
            <a:r>
              <a:rPr lang="en-US" sz="2400" dirty="0" smtClean="0"/>
              <a:t>Spatial locality arises because data tends to be stored in contiguous locations.</a:t>
            </a:r>
          </a:p>
          <a:p>
            <a:pPr algn="just">
              <a:buFontTx/>
              <a:buNone/>
            </a:pPr>
            <a:endParaRPr lang="en-US" dirty="0" smtClean="0"/>
          </a:p>
          <a:p>
            <a:pPr>
              <a:buFontTx/>
              <a:buNone/>
            </a:pPr>
            <a:endParaRPr lang="en-US" dirty="0" smtClean="0"/>
          </a:p>
          <a:p>
            <a:endParaRPr lang="en-US" b="1" dirty="0" smtClean="0"/>
          </a:p>
          <a:p>
            <a:endParaRPr lang="en-US" dirty="0" smtClean="0"/>
          </a:p>
          <a:p>
            <a:endParaRPr lang="en-US" b="1"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7772400" cy="1143000"/>
          </a:xfrm>
        </p:spPr>
        <p:txBody>
          <a:bodyPr/>
          <a:lstStyle/>
          <a:p>
            <a:r>
              <a:rPr lang="en-US" smtClean="0"/>
              <a:t>Types of cache memory</a:t>
            </a:r>
          </a:p>
        </p:txBody>
      </p:sp>
      <p:sp>
        <p:nvSpPr>
          <p:cNvPr id="33795" name="Rectangle 3"/>
          <p:cNvSpPr>
            <a:spLocks noGrp="1" noChangeArrowheads="1"/>
          </p:cNvSpPr>
          <p:nvPr>
            <p:ph type="body" idx="1"/>
          </p:nvPr>
        </p:nvSpPr>
        <p:spPr>
          <a:xfrm>
            <a:off x="685800" y="990600"/>
            <a:ext cx="7543800" cy="2286000"/>
          </a:xfrm>
        </p:spPr>
        <p:txBody>
          <a:bodyPr/>
          <a:lstStyle/>
          <a:p>
            <a:r>
              <a:rPr lang="en-US" smtClean="0"/>
              <a:t>Split Cache –Harvard architecture</a:t>
            </a:r>
          </a:p>
          <a:p>
            <a:pPr lvl="1"/>
            <a:r>
              <a:rPr lang="en-US" smtClean="0"/>
              <a:t>Data cache</a:t>
            </a:r>
          </a:p>
          <a:p>
            <a:pPr lvl="1"/>
            <a:r>
              <a:rPr lang="en-US" smtClean="0"/>
              <a:t>Instruction cache</a:t>
            </a:r>
          </a:p>
          <a:p>
            <a:r>
              <a:rPr lang="en-US" smtClean="0"/>
              <a:t>Unified cache</a:t>
            </a:r>
          </a:p>
        </p:txBody>
      </p:sp>
      <p:grpSp>
        <p:nvGrpSpPr>
          <p:cNvPr id="2" name="Group 26"/>
          <p:cNvGrpSpPr>
            <a:grpSpLocks/>
          </p:cNvGrpSpPr>
          <p:nvPr/>
        </p:nvGrpSpPr>
        <p:grpSpPr bwMode="auto">
          <a:xfrm>
            <a:off x="1295400" y="3228975"/>
            <a:ext cx="7239000" cy="3629025"/>
            <a:chOff x="726" y="1236"/>
            <a:chExt cx="4272" cy="2810"/>
          </a:xfrm>
        </p:grpSpPr>
        <p:sp>
          <p:nvSpPr>
            <p:cNvPr id="33797" name="Rectangle 3"/>
            <p:cNvSpPr>
              <a:spLocks noChangeArrowheads="1"/>
            </p:cNvSpPr>
            <p:nvPr/>
          </p:nvSpPr>
          <p:spPr bwMode="auto">
            <a:xfrm>
              <a:off x="726" y="1344"/>
              <a:ext cx="966" cy="822"/>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798" name="Rectangle 4"/>
            <p:cNvSpPr>
              <a:spLocks noChangeArrowheads="1"/>
            </p:cNvSpPr>
            <p:nvPr/>
          </p:nvSpPr>
          <p:spPr bwMode="auto">
            <a:xfrm>
              <a:off x="750" y="2892"/>
              <a:ext cx="966" cy="738"/>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799" name="Rectangle 5"/>
            <p:cNvSpPr>
              <a:spLocks noChangeArrowheads="1"/>
            </p:cNvSpPr>
            <p:nvPr/>
          </p:nvSpPr>
          <p:spPr bwMode="auto">
            <a:xfrm>
              <a:off x="2280" y="1236"/>
              <a:ext cx="1242" cy="396"/>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800" name="Rectangle 6"/>
            <p:cNvSpPr>
              <a:spLocks noChangeArrowheads="1"/>
            </p:cNvSpPr>
            <p:nvPr/>
          </p:nvSpPr>
          <p:spPr bwMode="auto">
            <a:xfrm>
              <a:off x="2286" y="1806"/>
              <a:ext cx="1242" cy="624"/>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801" name="Rectangle 7"/>
            <p:cNvSpPr>
              <a:spLocks noChangeArrowheads="1"/>
            </p:cNvSpPr>
            <p:nvPr/>
          </p:nvSpPr>
          <p:spPr bwMode="auto">
            <a:xfrm>
              <a:off x="3990" y="2898"/>
              <a:ext cx="966" cy="822"/>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802" name="Rectangle 8"/>
            <p:cNvSpPr>
              <a:spLocks noChangeArrowheads="1"/>
            </p:cNvSpPr>
            <p:nvPr/>
          </p:nvSpPr>
          <p:spPr bwMode="auto">
            <a:xfrm>
              <a:off x="2340" y="2868"/>
              <a:ext cx="966" cy="822"/>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803" name="Rectangle 9"/>
            <p:cNvSpPr>
              <a:spLocks noChangeArrowheads="1"/>
            </p:cNvSpPr>
            <p:nvPr/>
          </p:nvSpPr>
          <p:spPr bwMode="auto">
            <a:xfrm>
              <a:off x="4032" y="1236"/>
              <a:ext cx="966" cy="1182"/>
            </a:xfrm>
            <a:prstGeom prst="rect">
              <a:avLst/>
            </a:prstGeom>
            <a:noFill/>
            <a:ln w="25400">
              <a:solidFill>
                <a:schemeClr val="tx1"/>
              </a:solidFill>
              <a:miter lim="800000"/>
              <a:headEnd/>
              <a:tailEnd/>
            </a:ln>
          </p:spPr>
          <p:txBody>
            <a:bodyPr wrap="none" anchor="ctr"/>
            <a:lstStyle/>
            <a:p>
              <a:pPr eaLnBrk="0" hangingPunct="0"/>
              <a:endParaRPr lang="en-US" sz="1800">
                <a:latin typeface="Arial" pitchFamily="34" charset="0"/>
                <a:cs typeface="Arial" pitchFamily="34" charset="0"/>
              </a:endParaRPr>
            </a:p>
          </p:txBody>
        </p:sp>
        <p:sp>
          <p:nvSpPr>
            <p:cNvPr id="33804" name="Text Box 10"/>
            <p:cNvSpPr txBox="1">
              <a:spLocks noChangeArrowheads="1"/>
            </p:cNvSpPr>
            <p:nvPr/>
          </p:nvSpPr>
          <p:spPr bwMode="auto">
            <a:xfrm>
              <a:off x="950" y="1591"/>
              <a:ext cx="489" cy="354"/>
            </a:xfrm>
            <a:prstGeom prst="rect">
              <a:avLst/>
            </a:prstGeom>
            <a:noFill/>
            <a:ln w="12700">
              <a:noFill/>
              <a:miter lim="800000"/>
              <a:headEnd/>
              <a:tailEnd/>
            </a:ln>
          </p:spPr>
          <p:txBody>
            <a:bodyPr wrap="none">
              <a:spAutoFit/>
            </a:bodyPr>
            <a:lstStyle/>
            <a:p>
              <a:pPr eaLnBrk="0" hangingPunct="0"/>
              <a:r>
                <a:rPr lang="en-US" b="1">
                  <a:latin typeface="Arial" pitchFamily="34" charset="0"/>
                  <a:cs typeface="Arial" pitchFamily="34" charset="0"/>
                </a:rPr>
                <a:t>CPU</a:t>
              </a:r>
            </a:p>
          </p:txBody>
        </p:sp>
        <p:sp>
          <p:nvSpPr>
            <p:cNvPr id="33805" name="Text Box 11"/>
            <p:cNvSpPr txBox="1">
              <a:spLocks noChangeArrowheads="1"/>
            </p:cNvSpPr>
            <p:nvPr/>
          </p:nvSpPr>
          <p:spPr bwMode="auto">
            <a:xfrm>
              <a:off x="932" y="3087"/>
              <a:ext cx="489" cy="354"/>
            </a:xfrm>
            <a:prstGeom prst="rect">
              <a:avLst/>
            </a:prstGeom>
            <a:noFill/>
            <a:ln w="12700">
              <a:noFill/>
              <a:miter lim="800000"/>
              <a:headEnd/>
              <a:tailEnd/>
            </a:ln>
          </p:spPr>
          <p:txBody>
            <a:bodyPr wrap="none">
              <a:spAutoFit/>
            </a:bodyPr>
            <a:lstStyle/>
            <a:p>
              <a:pPr eaLnBrk="0" hangingPunct="0"/>
              <a:r>
                <a:rPr lang="en-US" b="1">
                  <a:latin typeface="Arial" pitchFamily="34" charset="0"/>
                  <a:cs typeface="Arial" pitchFamily="34" charset="0"/>
                </a:rPr>
                <a:t>CPU</a:t>
              </a:r>
            </a:p>
          </p:txBody>
        </p:sp>
        <p:sp>
          <p:nvSpPr>
            <p:cNvPr id="33806" name="Text Box 12"/>
            <p:cNvSpPr txBox="1">
              <a:spLocks noChangeArrowheads="1"/>
            </p:cNvSpPr>
            <p:nvPr/>
          </p:nvSpPr>
          <p:spPr bwMode="auto">
            <a:xfrm>
              <a:off x="2324" y="1275"/>
              <a:ext cx="1090" cy="354"/>
            </a:xfrm>
            <a:prstGeom prst="rect">
              <a:avLst/>
            </a:prstGeom>
            <a:noFill/>
            <a:ln w="12700">
              <a:noFill/>
              <a:miter lim="800000"/>
              <a:headEnd/>
              <a:tailEnd/>
            </a:ln>
          </p:spPr>
          <p:txBody>
            <a:bodyPr wrap="none">
              <a:spAutoFit/>
            </a:bodyPr>
            <a:lstStyle/>
            <a:p>
              <a:pPr eaLnBrk="0" hangingPunct="0"/>
              <a:r>
                <a:rPr lang="en-US" b="1">
                  <a:latin typeface="Arial" pitchFamily="34" charset="0"/>
                  <a:cs typeface="Arial" pitchFamily="34" charset="0"/>
                </a:rPr>
                <a:t>Data Cache</a:t>
              </a:r>
            </a:p>
          </p:txBody>
        </p:sp>
        <p:sp>
          <p:nvSpPr>
            <p:cNvPr id="33807" name="Text Box 13"/>
            <p:cNvSpPr txBox="1">
              <a:spLocks noChangeArrowheads="1"/>
            </p:cNvSpPr>
            <p:nvPr/>
          </p:nvSpPr>
          <p:spPr bwMode="auto">
            <a:xfrm>
              <a:off x="2360" y="1856"/>
              <a:ext cx="1263" cy="636"/>
            </a:xfrm>
            <a:prstGeom prst="rect">
              <a:avLst/>
            </a:prstGeom>
            <a:noFill/>
            <a:ln w="12700">
              <a:noFill/>
              <a:miter lim="800000"/>
              <a:headEnd/>
              <a:tailEnd/>
            </a:ln>
          </p:spPr>
          <p:txBody>
            <a:bodyPr>
              <a:spAutoFit/>
            </a:bodyPr>
            <a:lstStyle/>
            <a:p>
              <a:pPr eaLnBrk="0" hangingPunct="0"/>
              <a:r>
                <a:rPr lang="en-US" b="1">
                  <a:latin typeface="Arial" pitchFamily="34" charset="0"/>
                  <a:cs typeface="Arial" pitchFamily="34" charset="0"/>
                </a:rPr>
                <a:t>Instruction Cache</a:t>
              </a:r>
            </a:p>
          </p:txBody>
        </p:sp>
        <p:sp>
          <p:nvSpPr>
            <p:cNvPr id="33808" name="Text Box 14"/>
            <p:cNvSpPr txBox="1">
              <a:spLocks noChangeArrowheads="1"/>
            </p:cNvSpPr>
            <p:nvPr/>
          </p:nvSpPr>
          <p:spPr bwMode="auto">
            <a:xfrm>
              <a:off x="4094" y="1554"/>
              <a:ext cx="869" cy="637"/>
            </a:xfrm>
            <a:prstGeom prst="rect">
              <a:avLst/>
            </a:prstGeom>
            <a:noFill/>
            <a:ln w="12700">
              <a:noFill/>
              <a:miter lim="800000"/>
              <a:headEnd/>
              <a:tailEnd/>
            </a:ln>
          </p:spPr>
          <p:txBody>
            <a:bodyPr>
              <a:spAutoFit/>
            </a:bodyPr>
            <a:lstStyle/>
            <a:p>
              <a:pPr eaLnBrk="0" hangingPunct="0"/>
              <a:r>
                <a:rPr lang="en-US" b="1">
                  <a:latin typeface="Arial" pitchFamily="34" charset="0"/>
                  <a:cs typeface="Arial" pitchFamily="34" charset="0"/>
                </a:rPr>
                <a:t>Main Memory</a:t>
              </a:r>
            </a:p>
          </p:txBody>
        </p:sp>
        <p:sp>
          <p:nvSpPr>
            <p:cNvPr id="33809" name="Text Box 15"/>
            <p:cNvSpPr txBox="1">
              <a:spLocks noChangeArrowheads="1"/>
            </p:cNvSpPr>
            <p:nvPr/>
          </p:nvSpPr>
          <p:spPr bwMode="auto">
            <a:xfrm>
              <a:off x="2474" y="3133"/>
              <a:ext cx="649" cy="354"/>
            </a:xfrm>
            <a:prstGeom prst="rect">
              <a:avLst/>
            </a:prstGeom>
            <a:noFill/>
            <a:ln w="12700">
              <a:noFill/>
              <a:miter lim="800000"/>
              <a:headEnd/>
              <a:tailEnd/>
            </a:ln>
          </p:spPr>
          <p:txBody>
            <a:bodyPr wrap="none">
              <a:spAutoFit/>
            </a:bodyPr>
            <a:lstStyle/>
            <a:p>
              <a:pPr eaLnBrk="0" hangingPunct="0"/>
              <a:r>
                <a:rPr lang="en-US" b="1">
                  <a:latin typeface="Arial" pitchFamily="34" charset="0"/>
                  <a:cs typeface="Arial" pitchFamily="34" charset="0"/>
                </a:rPr>
                <a:t>Cache</a:t>
              </a:r>
            </a:p>
          </p:txBody>
        </p:sp>
        <p:sp>
          <p:nvSpPr>
            <p:cNvPr id="33810" name="Text Box 16"/>
            <p:cNvSpPr txBox="1">
              <a:spLocks noChangeArrowheads="1"/>
            </p:cNvSpPr>
            <p:nvPr/>
          </p:nvSpPr>
          <p:spPr bwMode="auto">
            <a:xfrm>
              <a:off x="4052" y="3025"/>
              <a:ext cx="869" cy="636"/>
            </a:xfrm>
            <a:prstGeom prst="rect">
              <a:avLst/>
            </a:prstGeom>
            <a:noFill/>
            <a:ln w="12700">
              <a:noFill/>
              <a:miter lim="800000"/>
              <a:headEnd/>
              <a:tailEnd/>
            </a:ln>
          </p:spPr>
          <p:txBody>
            <a:bodyPr>
              <a:spAutoFit/>
            </a:bodyPr>
            <a:lstStyle/>
            <a:p>
              <a:pPr eaLnBrk="0" hangingPunct="0"/>
              <a:r>
                <a:rPr lang="en-US" b="1">
                  <a:latin typeface="Arial" pitchFamily="34" charset="0"/>
                  <a:cs typeface="Arial" pitchFamily="34" charset="0"/>
                </a:rPr>
                <a:t>Main Memory</a:t>
              </a:r>
            </a:p>
          </p:txBody>
        </p:sp>
        <p:sp>
          <p:nvSpPr>
            <p:cNvPr id="33811" name="Line 17"/>
            <p:cNvSpPr>
              <a:spLocks noChangeShapeType="1"/>
            </p:cNvSpPr>
            <p:nvPr/>
          </p:nvSpPr>
          <p:spPr bwMode="auto">
            <a:xfrm flipH="1">
              <a:off x="1710" y="2028"/>
              <a:ext cx="564" cy="0"/>
            </a:xfrm>
            <a:prstGeom prst="line">
              <a:avLst/>
            </a:prstGeom>
            <a:noFill/>
            <a:ln w="12700">
              <a:solidFill>
                <a:schemeClr val="tx1"/>
              </a:solidFill>
              <a:round/>
              <a:headEnd/>
              <a:tailEnd type="triangle" w="med" len="med"/>
            </a:ln>
          </p:spPr>
          <p:txBody>
            <a:bodyPr wrap="none" anchor="ctr"/>
            <a:lstStyle/>
            <a:p>
              <a:endParaRPr lang="en-US"/>
            </a:p>
          </p:txBody>
        </p:sp>
        <p:sp>
          <p:nvSpPr>
            <p:cNvPr id="33812" name="Line 18"/>
            <p:cNvSpPr>
              <a:spLocks noChangeShapeType="1"/>
            </p:cNvSpPr>
            <p:nvPr/>
          </p:nvSpPr>
          <p:spPr bwMode="auto">
            <a:xfrm flipH="1">
              <a:off x="1698" y="1536"/>
              <a:ext cx="564"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3813" name="Line 19"/>
            <p:cNvSpPr>
              <a:spLocks noChangeShapeType="1"/>
            </p:cNvSpPr>
            <p:nvPr/>
          </p:nvSpPr>
          <p:spPr bwMode="auto">
            <a:xfrm flipH="1">
              <a:off x="3534" y="2178"/>
              <a:ext cx="474"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3814" name="Line 20"/>
            <p:cNvSpPr>
              <a:spLocks noChangeShapeType="1"/>
            </p:cNvSpPr>
            <p:nvPr/>
          </p:nvSpPr>
          <p:spPr bwMode="auto">
            <a:xfrm flipH="1">
              <a:off x="3540" y="1506"/>
              <a:ext cx="468"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3815" name="Line 21"/>
            <p:cNvSpPr>
              <a:spLocks noChangeShapeType="1"/>
            </p:cNvSpPr>
            <p:nvPr/>
          </p:nvSpPr>
          <p:spPr bwMode="auto">
            <a:xfrm flipH="1">
              <a:off x="1746" y="3222"/>
              <a:ext cx="564"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3816" name="Line 22"/>
            <p:cNvSpPr>
              <a:spLocks noChangeShapeType="1"/>
            </p:cNvSpPr>
            <p:nvPr/>
          </p:nvSpPr>
          <p:spPr bwMode="auto">
            <a:xfrm flipH="1">
              <a:off x="3336" y="3222"/>
              <a:ext cx="636"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3817" name="Text Box 23"/>
            <p:cNvSpPr txBox="1">
              <a:spLocks noChangeArrowheads="1"/>
            </p:cNvSpPr>
            <p:nvPr/>
          </p:nvSpPr>
          <p:spPr bwMode="auto">
            <a:xfrm>
              <a:off x="2000" y="2419"/>
              <a:ext cx="1900" cy="354"/>
            </a:xfrm>
            <a:prstGeom prst="rect">
              <a:avLst/>
            </a:prstGeom>
            <a:noFill/>
            <a:ln w="12700">
              <a:noFill/>
              <a:miter lim="800000"/>
              <a:headEnd/>
              <a:tailEnd/>
            </a:ln>
          </p:spPr>
          <p:txBody>
            <a:bodyPr wrap="none">
              <a:spAutoFit/>
            </a:bodyPr>
            <a:lstStyle/>
            <a:p>
              <a:pPr eaLnBrk="0" hangingPunct="0"/>
              <a:r>
                <a:rPr lang="en-US" b="1">
                  <a:solidFill>
                    <a:srgbClr val="C00000"/>
                  </a:solidFill>
                  <a:latin typeface="Arial" pitchFamily="34" charset="0"/>
                  <a:cs typeface="Arial" pitchFamily="34" charset="0"/>
                </a:rPr>
                <a:t>Harvard Architecture</a:t>
              </a:r>
            </a:p>
          </p:txBody>
        </p:sp>
        <p:sp>
          <p:nvSpPr>
            <p:cNvPr id="33818" name="Text Box 24"/>
            <p:cNvSpPr txBox="1">
              <a:spLocks noChangeArrowheads="1"/>
            </p:cNvSpPr>
            <p:nvPr/>
          </p:nvSpPr>
          <p:spPr bwMode="auto">
            <a:xfrm>
              <a:off x="1994" y="3692"/>
              <a:ext cx="1827" cy="354"/>
            </a:xfrm>
            <a:prstGeom prst="rect">
              <a:avLst/>
            </a:prstGeom>
            <a:noFill/>
            <a:ln w="12700">
              <a:noFill/>
              <a:miter lim="800000"/>
              <a:headEnd/>
              <a:tailEnd/>
            </a:ln>
          </p:spPr>
          <p:txBody>
            <a:bodyPr wrap="none">
              <a:spAutoFit/>
            </a:bodyPr>
            <a:lstStyle/>
            <a:p>
              <a:pPr eaLnBrk="0" hangingPunct="0"/>
              <a:r>
                <a:rPr lang="en-US" b="1">
                  <a:solidFill>
                    <a:srgbClr val="C00000"/>
                  </a:solidFill>
                  <a:latin typeface="Arial" pitchFamily="34" charset="0"/>
                  <a:cs typeface="Arial" pitchFamily="34" charset="0"/>
                </a:rPr>
                <a:t>Unified Architecture</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ig6_41"/>
          <p:cNvPicPr>
            <a:picLocks noChangeAspect="1" noChangeArrowheads="1"/>
          </p:cNvPicPr>
          <p:nvPr/>
        </p:nvPicPr>
        <p:blipFill>
          <a:blip r:embed="rId3" cstate="print"/>
          <a:srcRect/>
          <a:stretch>
            <a:fillRect/>
          </a:stretch>
        </p:blipFill>
        <p:spPr bwMode="auto">
          <a:xfrm>
            <a:off x="4148138" y="304800"/>
            <a:ext cx="4513262" cy="6143625"/>
          </a:xfrm>
          <a:prstGeom prst="rect">
            <a:avLst/>
          </a:prstGeom>
          <a:noFill/>
          <a:ln w="9525">
            <a:noFill/>
            <a:miter lim="800000"/>
            <a:headEnd/>
            <a:tailEnd/>
          </a:ln>
        </p:spPr>
      </p:pic>
      <p:sp>
        <p:nvSpPr>
          <p:cNvPr id="35843" name="Text Box 3"/>
          <p:cNvSpPr txBox="1">
            <a:spLocks noChangeArrowheads="1"/>
          </p:cNvSpPr>
          <p:nvPr/>
        </p:nvSpPr>
        <p:spPr bwMode="auto">
          <a:xfrm>
            <a:off x="0" y="1295400"/>
            <a:ext cx="4343400" cy="3937000"/>
          </a:xfrm>
          <a:prstGeom prst="rect">
            <a:avLst/>
          </a:prstGeom>
          <a:noFill/>
          <a:ln w="9525">
            <a:noFill/>
            <a:miter lim="800000"/>
            <a:headEnd/>
            <a:tailEnd/>
          </a:ln>
        </p:spPr>
        <p:txBody>
          <a:bodyPr>
            <a:spAutoFit/>
          </a:bodyPr>
          <a:lstStyle/>
          <a:p>
            <a:r>
              <a:rPr lang="en-US" altLang="ko-KR" sz="1800" b="1" dirty="0">
                <a:ea typeface="굴림" pitchFamily="34" charset="-127"/>
              </a:rPr>
              <a:t>look-aside:</a:t>
            </a:r>
            <a:r>
              <a:rPr lang="en-US" altLang="ko-KR" sz="1800" dirty="0">
                <a:ea typeface="굴림" pitchFamily="34" charset="-127"/>
              </a:rPr>
              <a:t> the cache and the main memory </a:t>
            </a:r>
          </a:p>
          <a:p>
            <a:r>
              <a:rPr lang="en-US" altLang="ko-KR" sz="1800" dirty="0">
                <a:ea typeface="굴림" pitchFamily="34" charset="-127"/>
              </a:rPr>
              <a:t>                  are directly connected to the             </a:t>
            </a:r>
          </a:p>
          <a:p>
            <a:r>
              <a:rPr lang="en-US" altLang="ko-KR" sz="1800" dirty="0">
                <a:ea typeface="굴림" pitchFamily="34" charset="-127"/>
              </a:rPr>
              <a:t>                  system bus</a:t>
            </a:r>
          </a:p>
          <a:p>
            <a:endParaRPr lang="en-US" altLang="ko-KR" sz="1800" dirty="0">
              <a:ea typeface="굴림" pitchFamily="34" charset="-127"/>
            </a:endParaRPr>
          </a:p>
          <a:p>
            <a:endParaRPr lang="en-US" altLang="ko-KR" sz="1800" dirty="0">
              <a:ea typeface="굴림" pitchFamily="34" charset="-127"/>
            </a:endParaRPr>
          </a:p>
          <a:p>
            <a:r>
              <a:rPr lang="en-US" altLang="ko-KR" sz="1800" b="1" dirty="0">
                <a:ea typeface="굴림" pitchFamily="34" charset="-127"/>
              </a:rPr>
              <a:t>look-through:</a:t>
            </a:r>
            <a:r>
              <a:rPr lang="en-US" altLang="ko-KR" sz="1800" dirty="0">
                <a:ea typeface="굴림" pitchFamily="34" charset="-127"/>
              </a:rPr>
              <a:t> faster, but more expensive</a:t>
            </a:r>
          </a:p>
          <a:p>
            <a:r>
              <a:rPr lang="en-US" altLang="ko-KR" sz="1800" dirty="0">
                <a:ea typeface="굴림" pitchFamily="34" charset="-127"/>
              </a:rPr>
              <a:t> CPU communicates with the cache via a  </a:t>
            </a:r>
          </a:p>
          <a:p>
            <a:r>
              <a:rPr lang="en-US" altLang="ko-KR" sz="1800" dirty="0">
                <a:ea typeface="굴림" pitchFamily="34" charset="-127"/>
              </a:rPr>
              <a:t>  separate bus.</a:t>
            </a:r>
          </a:p>
          <a:p>
            <a:r>
              <a:rPr lang="en-US" altLang="ko-KR" sz="1800" dirty="0">
                <a:ea typeface="굴림" pitchFamily="34" charset="-127"/>
              </a:rPr>
              <a:t>  </a:t>
            </a:r>
          </a:p>
          <a:p>
            <a:r>
              <a:rPr lang="en-US" altLang="ko-KR" sz="1800" dirty="0">
                <a:ea typeface="굴림" pitchFamily="34" charset="-127"/>
              </a:rPr>
              <a:t>  The system bus is available for use by other</a:t>
            </a:r>
          </a:p>
          <a:p>
            <a:r>
              <a:rPr lang="en-US" altLang="ko-KR" sz="1800" dirty="0">
                <a:ea typeface="굴림" pitchFamily="34" charset="-127"/>
              </a:rPr>
              <a:t>  units to communicate with main memory</a:t>
            </a:r>
          </a:p>
          <a:p>
            <a:endParaRPr lang="en-US" altLang="ko-KR" sz="1800" dirty="0">
              <a:ea typeface="굴림" pitchFamily="34" charset="-127"/>
            </a:endParaRPr>
          </a:p>
          <a:p>
            <a:r>
              <a:rPr lang="en-US" altLang="ko-KR" sz="1800" dirty="0">
                <a:ea typeface="굴림" pitchFamily="34" charset="-127"/>
                <a:sym typeface="Wingdings" pitchFamily="2" charset="2"/>
              </a:rPr>
              <a:t>Only after a cache miss, CPU sends  </a:t>
            </a:r>
          </a:p>
          <a:p>
            <a:r>
              <a:rPr lang="en-US" altLang="ko-KR" sz="1800" dirty="0">
                <a:ea typeface="굴림" pitchFamily="34" charset="-127"/>
                <a:sym typeface="Wingdings" pitchFamily="2" charset="2"/>
              </a:rPr>
              <a:t>  memory requests to main memory</a:t>
            </a:r>
            <a:endParaRPr lang="en-US" sz="1800" dirty="0"/>
          </a:p>
        </p:txBody>
      </p:sp>
      <p:sp>
        <p:nvSpPr>
          <p:cNvPr id="4" name="Title 3"/>
          <p:cNvSpPr>
            <a:spLocks noGrp="1"/>
          </p:cNvSpPr>
          <p:nvPr>
            <p:ph type="title"/>
          </p:nvPr>
        </p:nvSpPr>
        <p:spPr>
          <a:xfrm>
            <a:off x="457200" y="0"/>
            <a:ext cx="3962400" cy="1143000"/>
          </a:xfrm>
        </p:spPr>
        <p:txBody>
          <a:bodyPr/>
          <a:lstStyle/>
          <a:p>
            <a:r>
              <a:rPr lang="en-US" dirty="0" smtClean="0"/>
              <a:t>Cache Read</a:t>
            </a:r>
            <a:endParaRPr lang="en-US"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Cache Write</a:t>
            </a:r>
            <a:endParaRPr lang="en-US" dirty="0"/>
          </a:p>
        </p:txBody>
      </p:sp>
      <p:sp>
        <p:nvSpPr>
          <p:cNvPr id="3" name="Content Placeholder 2"/>
          <p:cNvSpPr>
            <a:spLocks noGrp="1"/>
          </p:cNvSpPr>
          <p:nvPr>
            <p:ph idx="1"/>
          </p:nvPr>
        </p:nvSpPr>
        <p:spPr>
          <a:xfrm>
            <a:off x="457200" y="838200"/>
            <a:ext cx="8229600" cy="4525963"/>
          </a:xfrm>
        </p:spPr>
        <p:txBody>
          <a:bodyPr>
            <a:noAutofit/>
          </a:bodyPr>
          <a:lstStyle/>
          <a:p>
            <a:r>
              <a:rPr lang="en-US" sz="2400" b="1" dirty="0" smtClean="0"/>
              <a:t>Write through: </a:t>
            </a:r>
            <a:r>
              <a:rPr lang="en-US" sz="2400" dirty="0" smtClean="0"/>
              <a:t>The information is written to both the block in the cache and to the block in the lower-level memory. </a:t>
            </a:r>
          </a:p>
          <a:p>
            <a:r>
              <a:rPr lang="en-US" sz="2400" b="1" dirty="0" smtClean="0"/>
              <a:t>Write back: </a:t>
            </a:r>
            <a:r>
              <a:rPr lang="en-US" sz="2400" dirty="0" smtClean="0"/>
              <a:t>The information is written only to the block in the cache. The modified cache block is written to main memory only when it is replaced. </a:t>
            </a:r>
          </a:p>
          <a:p>
            <a:r>
              <a:rPr lang="en-US" sz="2400" b="1" dirty="0" smtClean="0"/>
              <a:t>Pros and Cons of each: </a:t>
            </a:r>
          </a:p>
          <a:p>
            <a:pPr>
              <a:buNone/>
            </a:pPr>
            <a:r>
              <a:rPr lang="en-US" sz="2400" dirty="0" smtClean="0"/>
              <a:t>	–  </a:t>
            </a:r>
            <a:r>
              <a:rPr lang="en-US" sz="2400" b="1" dirty="0" smtClean="0"/>
              <a:t>WT:</a:t>
            </a:r>
            <a:r>
              <a:rPr lang="en-US" sz="2400" dirty="0" smtClean="0"/>
              <a:t> read misses do not need to write back evicted line contents </a:t>
            </a:r>
          </a:p>
          <a:p>
            <a:pPr>
              <a:buNone/>
            </a:pPr>
            <a:r>
              <a:rPr lang="en-US" sz="2400" dirty="0" smtClean="0"/>
              <a:t>	–  </a:t>
            </a:r>
            <a:r>
              <a:rPr lang="en-US" sz="2400" b="1" dirty="0" smtClean="0"/>
              <a:t>WB:</a:t>
            </a:r>
            <a:r>
              <a:rPr lang="en-US" sz="2400" dirty="0" smtClean="0"/>
              <a:t> no writes of repeated writes </a:t>
            </a:r>
          </a:p>
          <a:p>
            <a:r>
              <a:rPr lang="en-US" sz="2400" b="1" dirty="0" smtClean="0"/>
              <a:t>During Write Miss</a:t>
            </a:r>
          </a:p>
          <a:p>
            <a:pPr lvl="1"/>
            <a:r>
              <a:rPr lang="en-US" sz="2000" dirty="0" smtClean="0"/>
              <a:t>Write allocate: The block is loaded into cache on a write miss </a:t>
            </a:r>
          </a:p>
          <a:p>
            <a:pPr lvl="1"/>
            <a:r>
              <a:rPr lang="en-US" sz="2000" dirty="0" smtClean="0"/>
              <a:t>No-Write allocate: The block is modified in the lower levels of memory but not in cache</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9600" y="0"/>
            <a:ext cx="7772400" cy="457200"/>
          </a:xfrm>
        </p:spPr>
        <p:txBody>
          <a:bodyPr>
            <a:normAutofit fontScale="90000"/>
          </a:bodyPr>
          <a:lstStyle/>
          <a:p>
            <a:r>
              <a:rPr lang="en-US" sz="3200" b="1" smtClean="0"/>
              <a:t>Cache read and write policies</a:t>
            </a:r>
            <a:endParaRPr lang="en-US" sz="3200" smtClean="0"/>
          </a:p>
        </p:txBody>
      </p:sp>
      <p:pic>
        <p:nvPicPr>
          <p:cNvPr id="36867" name="Picture 2"/>
          <p:cNvPicPr>
            <a:picLocks noGrp="1" noChangeAspect="1" noChangeArrowheads="1"/>
          </p:cNvPicPr>
          <p:nvPr>
            <p:ph idx="1"/>
          </p:nvPr>
        </p:nvPicPr>
        <p:blipFill>
          <a:blip r:embed="rId2" cstate="print"/>
          <a:srcRect/>
          <a:stretch>
            <a:fillRect/>
          </a:stretch>
        </p:blipFill>
        <p:spPr>
          <a:xfrm>
            <a:off x="228600" y="381000"/>
            <a:ext cx="8342313" cy="59436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5800" y="0"/>
            <a:ext cx="7772400" cy="1143000"/>
          </a:xfrm>
        </p:spPr>
        <p:txBody>
          <a:bodyPr/>
          <a:lstStyle/>
          <a:p>
            <a:r>
              <a:rPr lang="en-US" dirty="0" smtClean="0"/>
              <a:t>Cache Mapping Schemes</a:t>
            </a:r>
          </a:p>
        </p:txBody>
      </p:sp>
      <p:sp>
        <p:nvSpPr>
          <p:cNvPr id="39939" name="Content Placeholder 2"/>
          <p:cNvSpPr>
            <a:spLocks noGrp="1"/>
          </p:cNvSpPr>
          <p:nvPr>
            <p:ph idx="1"/>
          </p:nvPr>
        </p:nvSpPr>
        <p:spPr>
          <a:xfrm>
            <a:off x="685800" y="1143000"/>
            <a:ext cx="8153400" cy="4953000"/>
          </a:xfrm>
        </p:spPr>
        <p:txBody>
          <a:bodyPr>
            <a:normAutofit lnSpcReduction="10000"/>
          </a:bodyPr>
          <a:lstStyle/>
          <a:p>
            <a:pPr algn="just">
              <a:buFont typeface="Wingdings" pitchFamily="2" charset="2"/>
              <a:buChar char="Ø"/>
            </a:pPr>
            <a:r>
              <a:rPr lang="en-US" sz="2800" dirty="0" smtClean="0"/>
              <a:t>Since there are few cache slots  than main memory blocks, an algorithm is needed for mapping main memory blocks into cache slots.</a:t>
            </a:r>
          </a:p>
          <a:p>
            <a:pPr algn="just">
              <a:buFont typeface="Wingdings" pitchFamily="2" charset="2"/>
              <a:buChar char="Ø"/>
            </a:pPr>
            <a:r>
              <a:rPr lang="en-US" sz="2800" dirty="0" smtClean="0"/>
              <a:t>The choice of the mapping function dictates how the cache is organized.</a:t>
            </a:r>
          </a:p>
          <a:p>
            <a:pPr algn="just">
              <a:buFont typeface="Wingdings" pitchFamily="2" charset="2"/>
              <a:buChar char="Ø"/>
            </a:pPr>
            <a:r>
              <a:rPr lang="en-US" sz="2800" dirty="0" smtClean="0"/>
              <a:t> The choice of cache mapping scheme affects cost and performance.</a:t>
            </a:r>
            <a:endParaRPr lang="en-US" sz="2800" i="1" dirty="0" smtClean="0"/>
          </a:p>
          <a:p>
            <a:r>
              <a:rPr lang="en-US" i="1" dirty="0" smtClean="0"/>
              <a:t>ASSOCIATIVE MAPPED CACHE</a:t>
            </a:r>
          </a:p>
          <a:p>
            <a:r>
              <a:rPr lang="en-US" i="1" dirty="0" smtClean="0"/>
              <a:t>DIRECT MAPPED CACHE</a:t>
            </a:r>
          </a:p>
          <a:p>
            <a:r>
              <a:rPr lang="en-US" i="1" dirty="0" smtClean="0"/>
              <a:t>SET ASSOCIATIVE MAPPED CACHE</a:t>
            </a:r>
          </a:p>
          <a:p>
            <a:pPr>
              <a:buFontTx/>
              <a:buNone/>
            </a:pPr>
            <a:endParaRPr lang="en-US" sz="2400" i="1" dirty="0" smtClean="0"/>
          </a:p>
          <a:p>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0"/>
            <a:ext cx="7772400" cy="1143000"/>
          </a:xfrm>
        </p:spPr>
        <p:txBody>
          <a:bodyPr/>
          <a:lstStyle/>
          <a:p>
            <a:r>
              <a:rPr lang="en-US" smtClean="0"/>
              <a:t>Example for mapping schemes </a:t>
            </a:r>
          </a:p>
        </p:txBody>
      </p:sp>
      <p:sp>
        <p:nvSpPr>
          <p:cNvPr id="40963" name="Content Placeholder 2"/>
          <p:cNvSpPr>
            <a:spLocks noGrp="1"/>
          </p:cNvSpPr>
          <p:nvPr>
            <p:ph idx="1"/>
          </p:nvPr>
        </p:nvSpPr>
        <p:spPr>
          <a:xfrm>
            <a:off x="685800" y="990600"/>
            <a:ext cx="7772400" cy="5334000"/>
          </a:xfrm>
        </p:spPr>
        <p:txBody>
          <a:bodyPr/>
          <a:lstStyle/>
          <a:p>
            <a:pPr algn="just"/>
            <a:r>
              <a:rPr lang="en-US" dirty="0" smtClean="0"/>
              <a:t>Main memory size </a:t>
            </a:r>
            <a:r>
              <a:rPr lang="en-US" smtClean="0"/>
              <a:t>= 4G(2</a:t>
            </a:r>
            <a:r>
              <a:rPr lang="en-US" baseline="30000" smtClean="0"/>
              <a:t>32</a:t>
            </a:r>
            <a:r>
              <a:rPr lang="en-US" smtClean="0"/>
              <a:t>)words </a:t>
            </a:r>
            <a:r>
              <a:rPr lang="en-US" dirty="0" smtClean="0"/>
              <a:t>memory. Assume the memory is divided into 128M(2</a:t>
            </a:r>
            <a:r>
              <a:rPr lang="en-US" baseline="30000" dirty="0" smtClean="0"/>
              <a:t>27</a:t>
            </a:r>
            <a:r>
              <a:rPr lang="en-US" dirty="0" smtClean="0"/>
              <a:t>) blocks of 2</a:t>
            </a:r>
            <a:r>
              <a:rPr lang="en-US" baseline="30000" dirty="0" smtClean="0"/>
              <a:t>5</a:t>
            </a:r>
            <a:r>
              <a:rPr lang="en-US" dirty="0" smtClean="0"/>
              <a:t> = 32 words per block, and the cache consists of 2</a:t>
            </a:r>
            <a:r>
              <a:rPr lang="en-US" baseline="30000" dirty="0" smtClean="0"/>
              <a:t>14</a:t>
            </a:r>
            <a:r>
              <a:rPr lang="en-US" dirty="0" smtClean="0"/>
              <a:t> slots. </a:t>
            </a:r>
          </a:p>
          <a:p>
            <a:pPr algn="just"/>
            <a:r>
              <a:rPr lang="en-US" dirty="0" smtClean="0"/>
              <a:t>The main memory is not physically partitioned in this way, but this is the view of main memory that the cache sees.</a:t>
            </a:r>
          </a:p>
          <a:p>
            <a:pPr algn="just"/>
            <a:r>
              <a:rPr lang="en-US" dirty="0" smtClean="0"/>
              <a:t>The cache for this example consists of 2</a:t>
            </a:r>
            <a:r>
              <a:rPr lang="en-US" baseline="30000" dirty="0" smtClean="0"/>
              <a:t>14 </a:t>
            </a:r>
            <a:r>
              <a:rPr lang="en-US" b="1" dirty="0" smtClean="0"/>
              <a:t>slots </a:t>
            </a:r>
            <a:r>
              <a:rPr lang="en-US" dirty="0" smtClean="0"/>
              <a:t>into which main memory blocks are placed. </a:t>
            </a:r>
          </a:p>
          <a:p>
            <a:pPr algn="just"/>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8CE0C6-D80A-45AF-BE4E-E4B06793D962}" type="slidenum">
              <a:rPr lang="ar-SA"/>
              <a:pPr/>
              <a:t>3</a:t>
            </a:fld>
            <a:endParaRPr lang="en-US"/>
          </a:p>
        </p:txBody>
      </p:sp>
      <p:pic>
        <p:nvPicPr>
          <p:cNvPr id="114692" name="Picture 1028" descr="4-1"/>
          <p:cNvPicPr>
            <a:picLocks noChangeAspect="1" noChangeArrowheads="1"/>
          </p:cNvPicPr>
          <p:nvPr/>
        </p:nvPicPr>
        <p:blipFill>
          <a:blip r:embed="rId2" cstate="print"/>
          <a:srcRect/>
          <a:stretch>
            <a:fillRect/>
          </a:stretch>
        </p:blipFill>
        <p:spPr bwMode="auto">
          <a:xfrm>
            <a:off x="457200" y="22225"/>
            <a:ext cx="8153400" cy="68357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i="1" dirty="0" smtClean="0"/>
              <a:t>DIRECT MAPPED CACHE</a:t>
            </a:r>
            <a:endParaRPr lang="en-US" dirty="0"/>
          </a:p>
        </p:txBody>
      </p:sp>
      <p:sp>
        <p:nvSpPr>
          <p:cNvPr id="3" name="Content Placeholder 2"/>
          <p:cNvSpPr>
            <a:spLocks noGrp="1"/>
          </p:cNvSpPr>
          <p:nvPr>
            <p:ph idx="1"/>
          </p:nvPr>
        </p:nvSpPr>
        <p:spPr>
          <a:xfrm>
            <a:off x="304800" y="5943600"/>
            <a:ext cx="8839200" cy="914400"/>
          </a:xfrm>
        </p:spPr>
        <p:txBody>
          <a:bodyPr>
            <a:normAutofit fontScale="92500" lnSpcReduction="10000"/>
          </a:bodyPr>
          <a:lstStyle/>
          <a:p>
            <a:pPr>
              <a:spcBef>
                <a:spcPts val="0"/>
              </a:spcBef>
            </a:pPr>
            <a:r>
              <a:rPr lang="en-US" sz="2000" dirty="0" smtClean="0"/>
              <a:t>s – to identify the main memory block</a:t>
            </a:r>
          </a:p>
          <a:p>
            <a:pPr>
              <a:spcBef>
                <a:spcPts val="0"/>
              </a:spcBef>
            </a:pPr>
            <a:r>
              <a:rPr lang="en-US" sz="2000" dirty="0" smtClean="0"/>
              <a:t>w – to identify the word in the memory block                 m=2</a:t>
            </a:r>
            <a:r>
              <a:rPr lang="en-US" sz="2000" baseline="30000" dirty="0" smtClean="0"/>
              <a:t>r</a:t>
            </a:r>
            <a:r>
              <a:rPr lang="en-US" sz="2000" dirty="0" smtClean="0"/>
              <a:t> ; </a:t>
            </a:r>
            <a:r>
              <a:rPr lang="en-US" sz="2000" dirty="0" err="1" smtClean="0"/>
              <a:t>No.of</a:t>
            </a:r>
            <a:r>
              <a:rPr lang="en-US" sz="2000" dirty="0" smtClean="0"/>
              <a:t> lines in cache</a:t>
            </a:r>
          </a:p>
          <a:p>
            <a:pPr>
              <a:spcBef>
                <a:spcPts val="0"/>
              </a:spcBef>
            </a:pPr>
            <a:r>
              <a:rPr lang="en-US" sz="2000" dirty="0" smtClean="0"/>
              <a:t>r – to identify the line in cache         (s-r)  - No. of Tag bits</a:t>
            </a:r>
            <a:endParaRPr lang="en-US" sz="2000" dirty="0"/>
          </a:p>
        </p:txBody>
      </p:sp>
      <p:pic>
        <p:nvPicPr>
          <p:cNvPr id="5" name="Picture 4"/>
          <p:cNvPicPr>
            <a:picLocks noChangeAspect="1" noChangeArrowheads="1"/>
          </p:cNvPicPr>
          <p:nvPr/>
        </p:nvPicPr>
        <p:blipFill>
          <a:blip r:embed="rId3" cstate="print"/>
          <a:srcRect/>
          <a:stretch>
            <a:fillRect/>
          </a:stretch>
        </p:blipFill>
        <p:spPr bwMode="auto">
          <a:xfrm>
            <a:off x="0" y="533400"/>
            <a:ext cx="8610600" cy="552291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0"/>
            <a:ext cx="7772400" cy="914400"/>
          </a:xfrm>
        </p:spPr>
        <p:txBody>
          <a:bodyPr/>
          <a:lstStyle/>
          <a:p>
            <a:r>
              <a:rPr lang="en-US" sz="3600" i="1" dirty="0" smtClean="0"/>
              <a:t>DIRECT MAPPED CACHE</a:t>
            </a:r>
          </a:p>
        </p:txBody>
      </p:sp>
      <p:sp>
        <p:nvSpPr>
          <p:cNvPr id="45059" name="Rectangle 3"/>
          <p:cNvSpPr>
            <a:spLocks noGrp="1" noChangeArrowheads="1"/>
          </p:cNvSpPr>
          <p:nvPr>
            <p:ph type="body" idx="1"/>
          </p:nvPr>
        </p:nvSpPr>
        <p:spPr>
          <a:xfrm>
            <a:off x="228600" y="1371600"/>
            <a:ext cx="4191000" cy="3276600"/>
          </a:xfrm>
        </p:spPr>
        <p:txBody>
          <a:bodyPr>
            <a:normAutofit/>
          </a:bodyPr>
          <a:lstStyle/>
          <a:p>
            <a:pPr>
              <a:lnSpc>
                <a:spcPct val="90000"/>
              </a:lnSpc>
            </a:pPr>
            <a:r>
              <a:rPr lang="en-US" sz="2400" dirty="0" smtClean="0"/>
              <a:t>Any one of 2</a:t>
            </a:r>
            <a:r>
              <a:rPr lang="en-US" sz="2400" baseline="30000" dirty="0" smtClean="0"/>
              <a:t>27</a:t>
            </a:r>
            <a:r>
              <a:rPr lang="en-US" sz="2400" dirty="0" smtClean="0"/>
              <a:t>/2</a:t>
            </a:r>
            <a:r>
              <a:rPr lang="en-US" sz="2400" baseline="30000" dirty="0" smtClean="0"/>
              <a:t>14</a:t>
            </a:r>
            <a:r>
              <a:rPr lang="en-US" sz="2400" dirty="0" smtClean="0"/>
              <a:t> = 2</a:t>
            </a:r>
            <a:r>
              <a:rPr lang="en-US" sz="2400" baseline="30000" dirty="0" smtClean="0"/>
              <a:t>13</a:t>
            </a:r>
            <a:r>
              <a:rPr lang="en-US" sz="2400" dirty="0" smtClean="0"/>
              <a:t> main memory blocks can be mapped onto cache slot. </a:t>
            </a:r>
          </a:p>
          <a:p>
            <a:pPr>
              <a:lnSpc>
                <a:spcPct val="90000"/>
              </a:lnSpc>
            </a:pPr>
            <a:r>
              <a:rPr lang="en-US" sz="2400" dirty="0" smtClean="0"/>
              <a:t>In order to keep track of which of the 2</a:t>
            </a:r>
            <a:r>
              <a:rPr lang="en-US" sz="2400" baseline="30000" dirty="0" smtClean="0"/>
              <a:t>13</a:t>
            </a:r>
            <a:r>
              <a:rPr lang="en-US" sz="2400" dirty="0" smtClean="0"/>
              <a:t> possible blocks is in each slot, a 13-bit tag field is added to each slot which holds an identifier in the range from 0 to 2</a:t>
            </a:r>
            <a:r>
              <a:rPr lang="en-US" sz="2400" baseline="30000" dirty="0" smtClean="0"/>
              <a:t>13</a:t>
            </a:r>
            <a:r>
              <a:rPr lang="en-US" sz="2400" dirty="0" smtClean="0"/>
              <a:t> – 1.</a:t>
            </a:r>
          </a:p>
        </p:txBody>
      </p:sp>
      <p:pic>
        <p:nvPicPr>
          <p:cNvPr id="45060" name="Picture 4"/>
          <p:cNvPicPr>
            <a:picLocks noChangeAspect="1" noChangeArrowheads="1"/>
          </p:cNvPicPr>
          <p:nvPr/>
        </p:nvPicPr>
        <p:blipFill>
          <a:blip r:embed="rId2" cstate="print"/>
          <a:srcRect/>
          <a:stretch>
            <a:fillRect/>
          </a:stretch>
        </p:blipFill>
        <p:spPr bwMode="auto">
          <a:xfrm>
            <a:off x="4267200" y="1371600"/>
            <a:ext cx="4648200" cy="3092450"/>
          </a:xfrm>
          <a:prstGeom prst="rect">
            <a:avLst/>
          </a:prstGeom>
          <a:noFill/>
          <a:ln w="9525">
            <a:noFill/>
            <a:miter lim="800000"/>
            <a:headEnd/>
            <a:tailEnd/>
          </a:ln>
        </p:spPr>
      </p:pic>
      <p:sp>
        <p:nvSpPr>
          <p:cNvPr id="45061" name="Rectangle 4"/>
          <p:cNvSpPr>
            <a:spLocks noChangeArrowheads="1"/>
          </p:cNvSpPr>
          <p:nvPr/>
        </p:nvSpPr>
        <p:spPr bwMode="auto">
          <a:xfrm>
            <a:off x="533400" y="4724400"/>
            <a:ext cx="8305800" cy="1089529"/>
          </a:xfrm>
          <a:prstGeom prst="rect">
            <a:avLst/>
          </a:prstGeom>
          <a:noFill/>
          <a:ln w="9525">
            <a:noFill/>
            <a:miter lim="800000"/>
            <a:headEnd/>
            <a:tailEnd/>
          </a:ln>
        </p:spPr>
        <p:txBody>
          <a:bodyPr>
            <a:spAutoFit/>
          </a:bodyPr>
          <a:lstStyle/>
          <a:p>
            <a:pPr algn="just">
              <a:lnSpc>
                <a:spcPct val="90000"/>
              </a:lnSpc>
              <a:buFont typeface="Arial" pitchFamily="34" charset="0"/>
              <a:buChar char="•"/>
            </a:pPr>
            <a:r>
              <a:rPr lang="en-US" dirty="0"/>
              <a:t>  </a:t>
            </a:r>
            <a:r>
              <a:rPr lang="en-US" sz="2400" dirty="0"/>
              <a:t>For a direct mapped cache, each main memory block can be mapped to only </a:t>
            </a:r>
            <a:r>
              <a:rPr lang="en-US" sz="2400" dirty="0" smtClean="0"/>
              <a:t>one possible </a:t>
            </a:r>
            <a:r>
              <a:rPr lang="en-US" sz="2400" dirty="0"/>
              <a:t>slot, but each slot can receive more than one block.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en-US" smtClean="0"/>
          </a:p>
        </p:txBody>
      </p:sp>
      <p:sp>
        <p:nvSpPr>
          <p:cNvPr id="46083" name="Rectangle 3"/>
          <p:cNvSpPr>
            <a:spLocks noGrp="1" noChangeArrowheads="1"/>
          </p:cNvSpPr>
          <p:nvPr>
            <p:ph type="body" idx="1"/>
          </p:nvPr>
        </p:nvSpPr>
        <p:spPr/>
        <p:txBody>
          <a:bodyPr/>
          <a:lstStyle/>
          <a:p>
            <a:r>
              <a:rPr lang="en-US" sz="2400" dirty="0" smtClean="0"/>
              <a:t>The mapping from main memory blocks to cache slots is performed by partitioning an address into fields for the tag, the slot, and the word as shown below:</a:t>
            </a:r>
          </a:p>
          <a:p>
            <a:endParaRPr lang="en-US" sz="2400" dirty="0" smtClean="0"/>
          </a:p>
          <a:p>
            <a:endParaRPr lang="en-US" sz="2400" dirty="0" smtClean="0"/>
          </a:p>
          <a:p>
            <a:endParaRPr lang="en-US" sz="2400" dirty="0" smtClean="0"/>
          </a:p>
          <a:p>
            <a:r>
              <a:rPr lang="en-US" sz="2400" dirty="0" smtClean="0"/>
              <a:t>The 32-bit main memory address is partitioned into a 13-bit tag field, followed by a 14-bit slot field, followed by a five-bit word field.</a:t>
            </a:r>
          </a:p>
          <a:p>
            <a:endParaRPr lang="en-US" sz="2400" dirty="0" smtClean="0"/>
          </a:p>
          <a:p>
            <a:endParaRPr lang="en-US" dirty="0" smtClean="0"/>
          </a:p>
        </p:txBody>
      </p:sp>
      <p:grpSp>
        <p:nvGrpSpPr>
          <p:cNvPr id="2" name="Group 9"/>
          <p:cNvGrpSpPr>
            <a:grpSpLocks/>
          </p:cNvGrpSpPr>
          <p:nvPr/>
        </p:nvGrpSpPr>
        <p:grpSpPr bwMode="auto">
          <a:xfrm>
            <a:off x="1905000" y="2895600"/>
            <a:ext cx="5372100" cy="838200"/>
            <a:chOff x="1248" y="2064"/>
            <a:chExt cx="3384" cy="528"/>
          </a:xfrm>
        </p:grpSpPr>
        <p:pic>
          <p:nvPicPr>
            <p:cNvPr id="46085" name="Picture 4"/>
            <p:cNvPicPr>
              <a:picLocks noChangeAspect="1" noChangeArrowheads="1"/>
            </p:cNvPicPr>
            <p:nvPr/>
          </p:nvPicPr>
          <p:blipFill>
            <a:blip r:embed="rId2" cstate="print"/>
            <a:srcRect/>
            <a:stretch>
              <a:fillRect/>
            </a:stretch>
          </p:blipFill>
          <p:spPr bwMode="auto">
            <a:xfrm>
              <a:off x="1248" y="2112"/>
              <a:ext cx="3310" cy="418"/>
            </a:xfrm>
            <a:prstGeom prst="rect">
              <a:avLst/>
            </a:prstGeom>
            <a:noFill/>
            <a:ln w="9525">
              <a:noFill/>
              <a:miter lim="800000"/>
              <a:headEnd/>
              <a:tailEnd/>
            </a:ln>
          </p:spPr>
        </p:pic>
        <p:sp>
          <p:nvSpPr>
            <p:cNvPr id="46086" name="Rectangle 8"/>
            <p:cNvSpPr>
              <a:spLocks noChangeArrowheads="1"/>
            </p:cNvSpPr>
            <p:nvPr/>
          </p:nvSpPr>
          <p:spPr bwMode="auto">
            <a:xfrm>
              <a:off x="4552" y="2064"/>
              <a:ext cx="80" cy="528"/>
            </a:xfrm>
            <a:prstGeom prst="rect">
              <a:avLst/>
            </a:prstGeom>
            <a:solidFill>
              <a:schemeClr val="bg1"/>
            </a:soli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5800" y="152400"/>
            <a:ext cx="7772400" cy="685800"/>
          </a:xfrm>
        </p:spPr>
        <p:txBody>
          <a:bodyPr/>
          <a:lstStyle/>
          <a:p>
            <a:r>
              <a:rPr lang="en-US" sz="3600" i="1" smtClean="0"/>
              <a:t>Advantages and Disadvantages of DMC</a:t>
            </a:r>
            <a:endParaRPr lang="en-US" smtClean="0"/>
          </a:p>
        </p:txBody>
      </p:sp>
      <p:sp>
        <p:nvSpPr>
          <p:cNvPr id="47107" name="Content Placeholder 2"/>
          <p:cNvSpPr>
            <a:spLocks noGrp="1"/>
          </p:cNvSpPr>
          <p:nvPr>
            <p:ph idx="1"/>
          </p:nvPr>
        </p:nvSpPr>
        <p:spPr>
          <a:xfrm>
            <a:off x="685800" y="1066800"/>
            <a:ext cx="7772400" cy="5029200"/>
          </a:xfrm>
        </p:spPr>
        <p:txBody>
          <a:bodyPr/>
          <a:lstStyle/>
          <a:p>
            <a:pPr>
              <a:buFontTx/>
              <a:buNone/>
            </a:pPr>
            <a:r>
              <a:rPr lang="en-US" sz="2400" b="1" smtClean="0">
                <a:solidFill>
                  <a:schemeClr val="tx2"/>
                </a:solidFill>
              </a:rPr>
              <a:t>Advantages: </a:t>
            </a:r>
          </a:p>
          <a:p>
            <a:pPr algn="just"/>
            <a:r>
              <a:rPr lang="en-US" sz="2400" smtClean="0"/>
              <a:t>The tag memory in the example above is only 13 x 2</a:t>
            </a:r>
            <a:r>
              <a:rPr lang="en-US" sz="2400" baseline="30000" smtClean="0"/>
              <a:t>14 </a:t>
            </a:r>
            <a:r>
              <a:rPr lang="en-US" sz="2400" smtClean="0"/>
              <a:t>bits in size, less than half of the associative mapped cache.</a:t>
            </a:r>
          </a:p>
          <a:p>
            <a:pPr algn="just"/>
            <a:r>
              <a:rPr lang="en-US" sz="2400" smtClean="0"/>
              <a:t>There is no need for an associative search, since the slot field of the main memory address from the CPU is used to “direct” the comparison to the single slot.</a:t>
            </a:r>
          </a:p>
          <a:p>
            <a:pPr algn="just">
              <a:buFontTx/>
              <a:buNone/>
            </a:pPr>
            <a:r>
              <a:rPr lang="en-US" sz="2400" b="1" smtClean="0">
                <a:solidFill>
                  <a:schemeClr val="tx2"/>
                </a:solidFill>
              </a:rPr>
              <a:t>Disadvantages:</a:t>
            </a:r>
            <a:endParaRPr lang="en-US" sz="2400" b="1" smtClean="0"/>
          </a:p>
          <a:p>
            <a:pPr algn="just"/>
            <a:r>
              <a:rPr lang="en-US" sz="2400" smtClean="0"/>
              <a:t>The cache’s hit ratio drops sharply if two or more frequently used blocks happen to map into the same slot in the cache. </a:t>
            </a:r>
          </a:p>
          <a:p>
            <a:pPr algn="just"/>
            <a:r>
              <a:rPr lang="en-US" sz="2400" smtClean="0"/>
              <a:t>This possibility is minimized by the fact that such blocks are relatively far apart in the memory address space.</a:t>
            </a:r>
          </a:p>
          <a:p>
            <a:pPr algn="just"/>
            <a:endParaRPr lang="en-US" sz="2400" smtClean="0"/>
          </a:p>
          <a:p>
            <a:pPr algn="just"/>
            <a:endParaRPr lang="en-US" sz="2400" smtClean="0"/>
          </a:p>
          <a:p>
            <a:endParaRPr lang="en-US" sz="2400" smtClean="0"/>
          </a:p>
          <a:p>
            <a:endParaRPr lang="en-US"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Direct-Mapped Cache</a:t>
            </a:r>
          </a:p>
        </p:txBody>
      </p:sp>
      <p:sp>
        <p:nvSpPr>
          <p:cNvPr id="13314" name="Rectangle 2"/>
          <p:cNvSpPr>
            <a:spLocks noGrp="1" noChangeArrowheads="1"/>
          </p:cNvSpPr>
          <p:nvPr>
            <p:ph type="body" idx="1"/>
          </p:nvPr>
        </p:nvSpPr>
        <p:spPr>
          <a:xfrm>
            <a:off x="290513" y="1220788"/>
            <a:ext cx="8307387" cy="5224462"/>
          </a:xfrm>
          <a:ln/>
        </p:spPr>
        <p:txBody>
          <a:bodyPr lIns="90360" tIns="44280" rIns="90360" bIns="44280"/>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Simplest kind of cache, easy to build</a:t>
            </a:r>
            <a:br>
              <a:rPr lang="en-GB"/>
            </a:br>
            <a:r>
              <a:rPr lang="en-GB"/>
              <a:t>(only 1 tag compare required per access)</a:t>
            </a:r>
          </a:p>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Characterized by exactly one line per set.</a:t>
            </a:r>
          </a:p>
        </p:txBody>
      </p:sp>
      <p:sp>
        <p:nvSpPr>
          <p:cNvPr id="13315" name="Rectangle 3"/>
          <p:cNvSpPr>
            <a:spLocks noChangeArrowheads="1"/>
          </p:cNvSpPr>
          <p:nvPr/>
        </p:nvSpPr>
        <p:spPr bwMode="auto">
          <a:xfrm>
            <a:off x="2044700" y="2865438"/>
            <a:ext cx="4449763" cy="530225"/>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3316" name="Rectangle 4"/>
          <p:cNvSpPr>
            <a:spLocks noChangeArrowheads="1"/>
          </p:cNvSpPr>
          <p:nvPr/>
        </p:nvSpPr>
        <p:spPr bwMode="auto">
          <a:xfrm>
            <a:off x="2044700" y="3500438"/>
            <a:ext cx="4449763" cy="528637"/>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3317" name="Rectangle 5"/>
          <p:cNvSpPr>
            <a:spLocks noChangeArrowheads="1"/>
          </p:cNvSpPr>
          <p:nvPr/>
        </p:nvSpPr>
        <p:spPr bwMode="auto">
          <a:xfrm>
            <a:off x="2044700" y="4470400"/>
            <a:ext cx="4449763" cy="530225"/>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3318" name="Rectangle 6"/>
          <p:cNvSpPr>
            <a:spLocks noChangeArrowheads="1"/>
          </p:cNvSpPr>
          <p:nvPr/>
        </p:nvSpPr>
        <p:spPr bwMode="auto">
          <a:xfrm>
            <a:off x="2138363" y="2954338"/>
            <a:ext cx="622300"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3319" name="Rectangle 7"/>
          <p:cNvSpPr>
            <a:spLocks noChangeArrowheads="1"/>
          </p:cNvSpPr>
          <p:nvPr/>
        </p:nvSpPr>
        <p:spPr bwMode="auto">
          <a:xfrm>
            <a:off x="2138363" y="3587750"/>
            <a:ext cx="622300" cy="35401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3320" name="Rectangle 8"/>
          <p:cNvSpPr>
            <a:spLocks noChangeArrowheads="1"/>
          </p:cNvSpPr>
          <p:nvPr/>
        </p:nvSpPr>
        <p:spPr bwMode="auto">
          <a:xfrm>
            <a:off x="2138363" y="4559300"/>
            <a:ext cx="622300"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3321" name="Rectangle 9"/>
          <p:cNvSpPr>
            <a:spLocks noChangeArrowheads="1"/>
          </p:cNvSpPr>
          <p:nvPr/>
        </p:nvSpPr>
        <p:spPr bwMode="auto">
          <a:xfrm>
            <a:off x="2998788" y="2954338"/>
            <a:ext cx="952500"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3322" name="Rectangle 10"/>
          <p:cNvSpPr>
            <a:spLocks noChangeArrowheads="1"/>
          </p:cNvSpPr>
          <p:nvPr/>
        </p:nvSpPr>
        <p:spPr bwMode="auto">
          <a:xfrm>
            <a:off x="2998788" y="3587750"/>
            <a:ext cx="952500" cy="354013"/>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3323" name="Rectangle 11"/>
          <p:cNvSpPr>
            <a:spLocks noChangeArrowheads="1"/>
          </p:cNvSpPr>
          <p:nvPr/>
        </p:nvSpPr>
        <p:spPr bwMode="auto">
          <a:xfrm>
            <a:off x="2998788" y="4559300"/>
            <a:ext cx="952500"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3324" name="Text Box 12"/>
          <p:cNvSpPr txBox="1">
            <a:spLocks noChangeArrowheads="1"/>
          </p:cNvSpPr>
          <p:nvPr/>
        </p:nvSpPr>
        <p:spPr bwMode="auto">
          <a:xfrm>
            <a:off x="3986213" y="4002088"/>
            <a:ext cx="627062"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 • •</a:t>
            </a:r>
          </a:p>
        </p:txBody>
      </p:sp>
      <p:sp>
        <p:nvSpPr>
          <p:cNvPr id="13325" name="Text Box 13"/>
          <p:cNvSpPr txBox="1">
            <a:spLocks noChangeArrowheads="1"/>
          </p:cNvSpPr>
          <p:nvPr/>
        </p:nvSpPr>
        <p:spPr bwMode="auto">
          <a:xfrm>
            <a:off x="1254125" y="2905125"/>
            <a:ext cx="858838" cy="44926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0:</a:t>
            </a:r>
          </a:p>
        </p:txBody>
      </p:sp>
      <p:sp>
        <p:nvSpPr>
          <p:cNvPr id="13326" name="Text Box 14"/>
          <p:cNvSpPr txBox="1">
            <a:spLocks noChangeArrowheads="1"/>
          </p:cNvSpPr>
          <p:nvPr/>
        </p:nvSpPr>
        <p:spPr bwMode="auto">
          <a:xfrm>
            <a:off x="1290638" y="3560763"/>
            <a:ext cx="819150"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1:</a:t>
            </a:r>
          </a:p>
        </p:txBody>
      </p:sp>
      <p:sp>
        <p:nvSpPr>
          <p:cNvPr id="13327" name="Text Box 15"/>
          <p:cNvSpPr txBox="1">
            <a:spLocks noChangeArrowheads="1"/>
          </p:cNvSpPr>
          <p:nvPr/>
        </p:nvSpPr>
        <p:spPr bwMode="auto">
          <a:xfrm>
            <a:off x="1035050" y="4532313"/>
            <a:ext cx="1095375"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S-1:</a:t>
            </a:r>
          </a:p>
        </p:txBody>
      </p:sp>
      <p:sp>
        <p:nvSpPr>
          <p:cNvPr id="13328" name="AutoShape 16"/>
          <p:cNvSpPr>
            <a:spLocks/>
          </p:cNvSpPr>
          <p:nvPr/>
        </p:nvSpPr>
        <p:spPr bwMode="auto">
          <a:xfrm>
            <a:off x="6573838" y="2865438"/>
            <a:ext cx="158750" cy="546100"/>
          </a:xfrm>
          <a:prstGeom prst="rightBrace">
            <a:avLst>
              <a:gd name="adj1" fmla="val 28667"/>
              <a:gd name="adj2" fmla="val 50000"/>
            </a:avLst>
          </a:prstGeom>
          <a:noFill/>
          <a:ln w="28440">
            <a:solidFill>
              <a:srgbClr val="000066"/>
            </a:solidFill>
            <a:miter lim="800000"/>
            <a:headEnd/>
            <a:tailEnd/>
          </a:ln>
          <a:effectLst/>
        </p:spPr>
        <p:txBody>
          <a:bodyPr wrap="none" anchor="ctr"/>
          <a:lstStyle/>
          <a:p>
            <a:endParaRPr lang="en-US"/>
          </a:p>
        </p:txBody>
      </p:sp>
      <p:sp>
        <p:nvSpPr>
          <p:cNvPr id="13329" name="Text Box 17"/>
          <p:cNvSpPr txBox="1">
            <a:spLocks noChangeArrowheads="1"/>
          </p:cNvSpPr>
          <p:nvPr/>
        </p:nvSpPr>
        <p:spPr bwMode="auto">
          <a:xfrm>
            <a:off x="6846888" y="2884488"/>
            <a:ext cx="2173287"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E=1  lines per set</a:t>
            </a:r>
          </a:p>
        </p:txBody>
      </p:sp>
      <p:sp>
        <p:nvSpPr>
          <p:cNvPr id="13330" name="Rectangle 18"/>
          <p:cNvSpPr>
            <a:spLocks noChangeArrowheads="1"/>
          </p:cNvSpPr>
          <p:nvPr/>
        </p:nvSpPr>
        <p:spPr bwMode="auto">
          <a:xfrm>
            <a:off x="4111625" y="2954338"/>
            <a:ext cx="2144713"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3331" name="Rectangle 19"/>
          <p:cNvSpPr>
            <a:spLocks noChangeArrowheads="1"/>
          </p:cNvSpPr>
          <p:nvPr/>
        </p:nvSpPr>
        <p:spPr bwMode="auto">
          <a:xfrm>
            <a:off x="4111625" y="3571875"/>
            <a:ext cx="2144713"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3332" name="Rectangle 20"/>
          <p:cNvSpPr>
            <a:spLocks noChangeArrowheads="1"/>
          </p:cNvSpPr>
          <p:nvPr/>
        </p:nvSpPr>
        <p:spPr bwMode="auto">
          <a:xfrm>
            <a:off x="4111625" y="4543425"/>
            <a:ext cx="2144713" cy="352425"/>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3333" name="Text Box 21"/>
          <p:cNvSpPr txBox="1">
            <a:spLocks noChangeArrowheads="1"/>
          </p:cNvSpPr>
          <p:nvPr/>
        </p:nvSpPr>
        <p:spPr bwMode="auto">
          <a:xfrm>
            <a:off x="3829050" y="6022975"/>
            <a:ext cx="4010025" cy="449263"/>
          </a:xfrm>
          <a:prstGeom prst="rect">
            <a:avLst/>
          </a:prstGeom>
          <a:noFill/>
          <a:ln w="9525">
            <a:noFill/>
            <a:round/>
            <a:headEnd/>
            <a:tailEnd/>
          </a:ln>
          <a:effectLst/>
        </p:spPr>
        <p:txBody>
          <a:bodyPr wrap="none" lIns="90000" tIns="46800" rIns="90000" bIns="46800" anchor="ctr">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size:  C = B x S data bytes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Accessing Direct-Mapped Caches</a:t>
            </a:r>
          </a:p>
        </p:txBody>
      </p:sp>
      <p:sp>
        <p:nvSpPr>
          <p:cNvPr id="14338" name="Rectangle 2"/>
          <p:cNvSpPr>
            <a:spLocks noGrp="1" noChangeArrowheads="1"/>
          </p:cNvSpPr>
          <p:nvPr>
            <p:ph type="body" idx="1"/>
          </p:nvPr>
        </p:nvSpPr>
        <p:spPr>
          <a:xfrm>
            <a:off x="290513" y="1220788"/>
            <a:ext cx="8307387" cy="1077912"/>
          </a:xfrm>
          <a:ln/>
        </p:spPr>
        <p:txBody>
          <a:bodyPr lIns="90360" tIns="44280" rIns="90360" bIns="44280">
            <a:normAutofit fontScale="92500"/>
          </a:bodyPr>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Set selection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Use the set index bits to determine the set of interest.</a:t>
            </a:r>
          </a:p>
        </p:txBody>
      </p:sp>
      <p:sp>
        <p:nvSpPr>
          <p:cNvPr id="14339" name="Rectangle 3"/>
          <p:cNvSpPr>
            <a:spLocks noChangeArrowheads="1"/>
          </p:cNvSpPr>
          <p:nvPr/>
        </p:nvSpPr>
        <p:spPr bwMode="auto">
          <a:xfrm>
            <a:off x="1011238" y="5191125"/>
            <a:ext cx="83026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t</a:t>
            </a:r>
            <a:r>
              <a:rPr lang="en-GB" sz="2000">
                <a:solidFill>
                  <a:srgbClr val="000066"/>
                </a:solidFill>
                <a:latin typeface="Comic Sans MS" pitchFamily="66" charset="0"/>
              </a:rPr>
              <a:t> bits</a:t>
            </a:r>
          </a:p>
        </p:txBody>
      </p:sp>
      <p:sp>
        <p:nvSpPr>
          <p:cNvPr id="14340" name="Rectangle 4"/>
          <p:cNvSpPr>
            <a:spLocks noChangeArrowheads="1"/>
          </p:cNvSpPr>
          <p:nvPr/>
        </p:nvSpPr>
        <p:spPr bwMode="auto">
          <a:xfrm>
            <a:off x="2767013" y="5191125"/>
            <a:ext cx="835025"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s</a:t>
            </a:r>
            <a:r>
              <a:rPr lang="en-GB" sz="2000">
                <a:solidFill>
                  <a:srgbClr val="000066"/>
                </a:solidFill>
                <a:latin typeface="Comic Sans MS" pitchFamily="66" charset="0"/>
              </a:rPr>
              <a:t> bits</a:t>
            </a:r>
          </a:p>
        </p:txBody>
      </p:sp>
      <p:sp>
        <p:nvSpPr>
          <p:cNvPr id="14341" name="Rectangle 5"/>
          <p:cNvSpPr>
            <a:spLocks noChangeArrowheads="1"/>
          </p:cNvSpPr>
          <p:nvPr/>
        </p:nvSpPr>
        <p:spPr bwMode="auto">
          <a:xfrm>
            <a:off x="4175125" y="5626100"/>
            <a:ext cx="1827213" cy="331788"/>
          </a:xfrm>
          <a:prstGeom prst="rect">
            <a:avLst/>
          </a:prstGeom>
          <a:noFill/>
          <a:ln w="28440">
            <a:solidFill>
              <a:srgbClr val="000066"/>
            </a:solidFill>
            <a:miter lim="800000"/>
            <a:headEnd/>
            <a:tailEnd/>
          </a:ln>
          <a:effectLst/>
        </p:spPr>
        <p:txBody>
          <a:bodyPr wrap="none" anchor="ctr"/>
          <a:lstStyle/>
          <a:p>
            <a:endParaRPr lang="en-US"/>
          </a:p>
        </p:txBody>
      </p:sp>
      <p:sp>
        <p:nvSpPr>
          <p:cNvPr id="14342" name="Rectangle 6"/>
          <p:cNvSpPr>
            <a:spLocks noChangeArrowheads="1"/>
          </p:cNvSpPr>
          <p:nvPr/>
        </p:nvSpPr>
        <p:spPr bwMode="auto">
          <a:xfrm>
            <a:off x="2347913" y="5626100"/>
            <a:ext cx="1827212" cy="331788"/>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0 0 0 0 1</a:t>
            </a:r>
          </a:p>
        </p:txBody>
      </p:sp>
      <p:sp>
        <p:nvSpPr>
          <p:cNvPr id="14343" name="Rectangle 7"/>
          <p:cNvSpPr>
            <a:spLocks noChangeArrowheads="1"/>
          </p:cNvSpPr>
          <p:nvPr/>
        </p:nvSpPr>
        <p:spPr bwMode="auto">
          <a:xfrm>
            <a:off x="520700" y="5626100"/>
            <a:ext cx="1827213" cy="331788"/>
          </a:xfrm>
          <a:prstGeom prst="rect">
            <a:avLst/>
          </a:prstGeom>
          <a:noFill/>
          <a:ln w="28440">
            <a:solidFill>
              <a:srgbClr val="000066"/>
            </a:solidFill>
            <a:miter lim="800000"/>
            <a:headEnd/>
            <a:tailEnd/>
          </a:ln>
          <a:effectLst/>
        </p:spPr>
        <p:txBody>
          <a:bodyPr wrap="none" anchor="ctr"/>
          <a:lstStyle/>
          <a:p>
            <a:endParaRPr lang="en-US"/>
          </a:p>
        </p:txBody>
      </p:sp>
      <p:sp>
        <p:nvSpPr>
          <p:cNvPr id="14344" name="Text Box 8"/>
          <p:cNvSpPr txBox="1">
            <a:spLocks noChangeArrowheads="1"/>
          </p:cNvSpPr>
          <p:nvPr/>
        </p:nvSpPr>
        <p:spPr bwMode="auto">
          <a:xfrm>
            <a:off x="5805488" y="5956300"/>
            <a:ext cx="287337"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14345" name="Text Box 9"/>
          <p:cNvSpPr txBox="1">
            <a:spLocks noChangeArrowheads="1"/>
          </p:cNvSpPr>
          <p:nvPr/>
        </p:nvSpPr>
        <p:spPr bwMode="auto">
          <a:xfrm>
            <a:off x="409575" y="5956300"/>
            <a:ext cx="468313"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m-1</a:t>
            </a:r>
          </a:p>
        </p:txBody>
      </p:sp>
      <p:sp>
        <p:nvSpPr>
          <p:cNvPr id="14346" name="Rectangle 10"/>
          <p:cNvSpPr>
            <a:spLocks noChangeArrowheads="1"/>
          </p:cNvSpPr>
          <p:nvPr/>
        </p:nvSpPr>
        <p:spPr bwMode="auto">
          <a:xfrm>
            <a:off x="4546600" y="5211763"/>
            <a:ext cx="862013"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b</a:t>
            </a:r>
            <a:r>
              <a:rPr lang="en-GB" sz="2000">
                <a:solidFill>
                  <a:srgbClr val="000066"/>
                </a:solidFill>
                <a:latin typeface="Comic Sans MS" pitchFamily="66" charset="0"/>
              </a:rPr>
              <a:t> bits</a:t>
            </a:r>
          </a:p>
        </p:txBody>
      </p:sp>
      <p:sp>
        <p:nvSpPr>
          <p:cNvPr id="14347" name="Rectangle 11"/>
          <p:cNvSpPr>
            <a:spLocks noChangeArrowheads="1"/>
          </p:cNvSpPr>
          <p:nvPr/>
        </p:nvSpPr>
        <p:spPr bwMode="auto">
          <a:xfrm>
            <a:off x="1122363" y="5975350"/>
            <a:ext cx="560387"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4348" name="Rectangle 12"/>
          <p:cNvSpPr>
            <a:spLocks noChangeArrowheads="1"/>
          </p:cNvSpPr>
          <p:nvPr/>
        </p:nvSpPr>
        <p:spPr bwMode="auto">
          <a:xfrm>
            <a:off x="2730500" y="5975350"/>
            <a:ext cx="126523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index</a:t>
            </a:r>
          </a:p>
        </p:txBody>
      </p:sp>
      <p:sp>
        <p:nvSpPr>
          <p:cNvPr id="14349" name="Rectangle 13"/>
          <p:cNvSpPr>
            <a:spLocks noChangeArrowheads="1"/>
          </p:cNvSpPr>
          <p:nvPr/>
        </p:nvSpPr>
        <p:spPr bwMode="auto">
          <a:xfrm>
            <a:off x="4217988" y="5975350"/>
            <a:ext cx="1627187"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block offset</a:t>
            </a:r>
          </a:p>
        </p:txBody>
      </p:sp>
      <p:sp>
        <p:nvSpPr>
          <p:cNvPr id="14350" name="AutoShape 14"/>
          <p:cNvSpPr>
            <a:spLocks/>
          </p:cNvSpPr>
          <p:nvPr/>
        </p:nvSpPr>
        <p:spPr bwMode="auto">
          <a:xfrm rot="16200000">
            <a:off x="3041650" y="4321175"/>
            <a:ext cx="436563" cy="1827213"/>
          </a:xfrm>
          <a:prstGeom prst="rightBrace">
            <a:avLst>
              <a:gd name="adj1" fmla="val 34879"/>
              <a:gd name="adj2" fmla="val 50000"/>
            </a:avLst>
          </a:prstGeom>
          <a:noFill/>
          <a:ln w="28440">
            <a:solidFill>
              <a:srgbClr val="000066"/>
            </a:solidFill>
            <a:miter lim="800000"/>
            <a:headEnd/>
            <a:tailEnd/>
          </a:ln>
          <a:effectLst/>
        </p:spPr>
        <p:txBody>
          <a:bodyPr wrap="none" anchor="ctr"/>
          <a:lstStyle/>
          <a:p>
            <a:endParaRPr lang="en-US"/>
          </a:p>
        </p:txBody>
      </p:sp>
      <p:sp>
        <p:nvSpPr>
          <p:cNvPr id="14351" name="Text Box 15"/>
          <p:cNvSpPr txBox="1">
            <a:spLocks noChangeArrowheads="1"/>
          </p:cNvSpPr>
          <p:nvPr/>
        </p:nvSpPr>
        <p:spPr bwMode="auto">
          <a:xfrm>
            <a:off x="450850" y="2800350"/>
            <a:ext cx="1944688" cy="517525"/>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mic Sans MS" pitchFamily="66" charset="0"/>
              </a:rPr>
              <a:t>selected set</a:t>
            </a:r>
          </a:p>
        </p:txBody>
      </p:sp>
      <p:grpSp>
        <p:nvGrpSpPr>
          <p:cNvPr id="2" name="Group 16"/>
          <p:cNvGrpSpPr>
            <a:grpSpLocks/>
          </p:cNvGrpSpPr>
          <p:nvPr/>
        </p:nvGrpSpPr>
        <p:grpSpPr bwMode="auto">
          <a:xfrm>
            <a:off x="2490788" y="2489200"/>
            <a:ext cx="6288087" cy="2120900"/>
            <a:chOff x="1569" y="1568"/>
            <a:chExt cx="3961" cy="1336"/>
          </a:xfrm>
        </p:grpSpPr>
        <p:sp>
          <p:nvSpPr>
            <p:cNvPr id="14353" name="Rectangle 17"/>
            <p:cNvSpPr>
              <a:spLocks noChangeArrowheads="1"/>
            </p:cNvSpPr>
            <p:nvPr/>
          </p:nvSpPr>
          <p:spPr bwMode="auto">
            <a:xfrm>
              <a:off x="2229" y="1568"/>
              <a:ext cx="3302" cy="332"/>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4354" name="Rectangle 18"/>
            <p:cNvSpPr>
              <a:spLocks noChangeArrowheads="1"/>
            </p:cNvSpPr>
            <p:nvPr/>
          </p:nvSpPr>
          <p:spPr bwMode="auto">
            <a:xfrm>
              <a:off x="2229" y="1965"/>
              <a:ext cx="3302" cy="332"/>
            </a:xfrm>
            <a:prstGeom prst="rect">
              <a:avLst/>
            </a:prstGeom>
            <a:solidFill>
              <a:srgbClr val="00FFFF"/>
            </a:solidFill>
            <a:ln w="38160">
              <a:solidFill>
                <a:srgbClr val="000066"/>
              </a:solidFill>
              <a:miter lim="800000"/>
              <a:headEnd/>
              <a:tailEnd/>
            </a:ln>
            <a:effectLst/>
          </p:spPr>
          <p:txBody>
            <a:bodyPr wrap="none" anchor="ctr"/>
            <a:lstStyle/>
            <a:p>
              <a:endParaRPr lang="en-US"/>
            </a:p>
          </p:txBody>
        </p:sp>
        <p:sp>
          <p:nvSpPr>
            <p:cNvPr id="14355" name="Rectangle 19"/>
            <p:cNvSpPr>
              <a:spLocks noChangeArrowheads="1"/>
            </p:cNvSpPr>
            <p:nvPr/>
          </p:nvSpPr>
          <p:spPr bwMode="auto">
            <a:xfrm>
              <a:off x="2229" y="2573"/>
              <a:ext cx="3302" cy="332"/>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4356" name="Rectangle 20"/>
            <p:cNvSpPr>
              <a:spLocks noChangeArrowheads="1"/>
            </p:cNvSpPr>
            <p:nvPr/>
          </p:nvSpPr>
          <p:spPr bwMode="auto">
            <a:xfrm>
              <a:off x="2352" y="1623"/>
              <a:ext cx="366" cy="221"/>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4357" name="Rectangle 21"/>
            <p:cNvSpPr>
              <a:spLocks noChangeArrowheads="1"/>
            </p:cNvSpPr>
            <p:nvPr/>
          </p:nvSpPr>
          <p:spPr bwMode="auto">
            <a:xfrm>
              <a:off x="2352" y="2021"/>
              <a:ext cx="366" cy="221"/>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4358" name="Rectangle 22"/>
            <p:cNvSpPr>
              <a:spLocks noChangeArrowheads="1"/>
            </p:cNvSpPr>
            <p:nvPr/>
          </p:nvSpPr>
          <p:spPr bwMode="auto">
            <a:xfrm>
              <a:off x="2352" y="2629"/>
              <a:ext cx="366" cy="221"/>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4359" name="Rectangle 23"/>
            <p:cNvSpPr>
              <a:spLocks noChangeArrowheads="1"/>
            </p:cNvSpPr>
            <p:nvPr/>
          </p:nvSpPr>
          <p:spPr bwMode="auto">
            <a:xfrm>
              <a:off x="2902" y="1623"/>
              <a:ext cx="734" cy="221"/>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4360" name="Rectangle 24"/>
            <p:cNvSpPr>
              <a:spLocks noChangeArrowheads="1"/>
            </p:cNvSpPr>
            <p:nvPr/>
          </p:nvSpPr>
          <p:spPr bwMode="auto">
            <a:xfrm>
              <a:off x="2902" y="2021"/>
              <a:ext cx="734" cy="221"/>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4361" name="Rectangle 25"/>
            <p:cNvSpPr>
              <a:spLocks noChangeArrowheads="1"/>
            </p:cNvSpPr>
            <p:nvPr/>
          </p:nvSpPr>
          <p:spPr bwMode="auto">
            <a:xfrm>
              <a:off x="2902" y="2629"/>
              <a:ext cx="734" cy="221"/>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4362" name="Text Box 26"/>
            <p:cNvSpPr txBox="1">
              <a:spLocks noChangeArrowheads="1"/>
            </p:cNvSpPr>
            <p:nvPr/>
          </p:nvSpPr>
          <p:spPr bwMode="auto">
            <a:xfrm>
              <a:off x="3707" y="2279"/>
              <a:ext cx="395"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 • •</a:t>
              </a:r>
            </a:p>
          </p:txBody>
        </p:sp>
        <p:sp>
          <p:nvSpPr>
            <p:cNvPr id="14363" name="Text Box 27"/>
            <p:cNvSpPr txBox="1">
              <a:spLocks noChangeArrowheads="1"/>
            </p:cNvSpPr>
            <p:nvPr/>
          </p:nvSpPr>
          <p:spPr bwMode="auto">
            <a:xfrm>
              <a:off x="1719" y="1593"/>
              <a:ext cx="541"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0:</a:t>
              </a:r>
            </a:p>
          </p:txBody>
        </p:sp>
        <p:sp>
          <p:nvSpPr>
            <p:cNvPr id="14364" name="Text Box 28"/>
            <p:cNvSpPr txBox="1">
              <a:spLocks noChangeArrowheads="1"/>
            </p:cNvSpPr>
            <p:nvPr/>
          </p:nvSpPr>
          <p:spPr bwMode="auto">
            <a:xfrm>
              <a:off x="1746" y="2003"/>
              <a:ext cx="516"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a:t>
              </a:r>
              <a:r>
                <a:rPr lang="en-GB" sz="2000">
                  <a:solidFill>
                    <a:srgbClr val="FF0000"/>
                  </a:solidFill>
                  <a:latin typeface="Comic Sans MS" pitchFamily="66" charset="0"/>
                </a:rPr>
                <a:t>1</a:t>
              </a:r>
              <a:r>
                <a:rPr lang="en-GB" sz="2000">
                  <a:solidFill>
                    <a:srgbClr val="000066"/>
                  </a:solidFill>
                  <a:latin typeface="Comic Sans MS" pitchFamily="66" charset="0"/>
                </a:rPr>
                <a:t>:</a:t>
              </a:r>
            </a:p>
          </p:txBody>
        </p:sp>
        <p:sp>
          <p:nvSpPr>
            <p:cNvPr id="14365" name="Text Box 29"/>
            <p:cNvSpPr txBox="1">
              <a:spLocks noChangeArrowheads="1"/>
            </p:cNvSpPr>
            <p:nvPr/>
          </p:nvSpPr>
          <p:spPr bwMode="auto">
            <a:xfrm>
              <a:off x="1569" y="2611"/>
              <a:ext cx="690"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S-1:</a:t>
              </a:r>
            </a:p>
          </p:txBody>
        </p:sp>
        <p:sp>
          <p:nvSpPr>
            <p:cNvPr id="14366" name="Rectangle 30"/>
            <p:cNvSpPr>
              <a:spLocks noChangeArrowheads="1"/>
            </p:cNvSpPr>
            <p:nvPr/>
          </p:nvSpPr>
          <p:spPr bwMode="auto">
            <a:xfrm>
              <a:off x="3748" y="1632"/>
              <a:ext cx="1651" cy="22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4367" name="Rectangle 31"/>
            <p:cNvSpPr>
              <a:spLocks noChangeArrowheads="1"/>
            </p:cNvSpPr>
            <p:nvPr/>
          </p:nvSpPr>
          <p:spPr bwMode="auto">
            <a:xfrm>
              <a:off x="3748" y="2019"/>
              <a:ext cx="1651" cy="22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4368" name="Rectangle 32"/>
            <p:cNvSpPr>
              <a:spLocks noChangeArrowheads="1"/>
            </p:cNvSpPr>
            <p:nvPr/>
          </p:nvSpPr>
          <p:spPr bwMode="auto">
            <a:xfrm>
              <a:off x="3748" y="2627"/>
              <a:ext cx="1651" cy="22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grpSp>
      <p:sp>
        <p:nvSpPr>
          <p:cNvPr id="14369" name="Freeform 33"/>
          <p:cNvSpPr>
            <a:spLocks/>
          </p:cNvSpPr>
          <p:nvPr/>
        </p:nvSpPr>
        <p:spPr bwMode="auto">
          <a:xfrm>
            <a:off x="1277938" y="3316288"/>
            <a:ext cx="2063750" cy="1746250"/>
          </a:xfrm>
          <a:custGeom>
            <a:avLst/>
            <a:gdLst/>
            <a:ahLst/>
            <a:cxnLst>
              <a:cxn ang="0">
                <a:pos x="1253" y="1100"/>
              </a:cxn>
              <a:cxn ang="0">
                <a:pos x="1117" y="932"/>
              </a:cxn>
              <a:cxn ang="0">
                <a:pos x="155" y="823"/>
              </a:cxn>
              <a:cxn ang="0">
                <a:pos x="185" y="131"/>
              </a:cxn>
              <a:cxn ang="0">
                <a:pos x="947" y="39"/>
              </a:cxn>
            </a:cxnLst>
            <a:rect l="0" t="0" r="r" b="b"/>
            <a:pathLst>
              <a:path w="1300" h="1100">
                <a:moveTo>
                  <a:pt x="1253" y="1100"/>
                </a:moveTo>
                <a:cubicBezTo>
                  <a:pt x="1230" y="1073"/>
                  <a:pt x="1300" y="978"/>
                  <a:pt x="1117" y="932"/>
                </a:cubicBezTo>
                <a:cubicBezTo>
                  <a:pt x="934" y="886"/>
                  <a:pt x="310" y="956"/>
                  <a:pt x="155" y="823"/>
                </a:cubicBezTo>
                <a:cubicBezTo>
                  <a:pt x="0" y="690"/>
                  <a:pt x="53" y="262"/>
                  <a:pt x="185" y="131"/>
                </a:cubicBezTo>
                <a:cubicBezTo>
                  <a:pt x="317" y="0"/>
                  <a:pt x="788" y="58"/>
                  <a:pt x="947" y="39"/>
                </a:cubicBezTo>
              </a:path>
            </a:pathLst>
          </a:custGeom>
          <a:noFill/>
          <a:ln w="28440">
            <a:solidFill>
              <a:srgbClr val="000066"/>
            </a:solidFill>
            <a:round/>
            <a:headEnd/>
            <a:tailEnd type="triangle" w="med" len="me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Accessing Direct-Mapped Caches</a:t>
            </a:r>
          </a:p>
        </p:txBody>
      </p:sp>
      <p:sp>
        <p:nvSpPr>
          <p:cNvPr id="15362" name="Rectangle 2"/>
          <p:cNvSpPr>
            <a:spLocks noGrp="1" noChangeArrowheads="1"/>
          </p:cNvSpPr>
          <p:nvPr>
            <p:ph type="body" idx="1"/>
          </p:nvPr>
        </p:nvSpPr>
        <p:spPr>
          <a:xfrm>
            <a:off x="290513" y="1131888"/>
            <a:ext cx="8307387" cy="1681162"/>
          </a:xfrm>
          <a:ln/>
        </p:spPr>
        <p:txBody>
          <a:bodyPr lIns="90360" tIns="44280" rIns="90360" bIns="44280">
            <a:normAutofit fontScale="92500" lnSpcReduction="20000"/>
          </a:bodyPr>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Line matching and word selection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solidFill>
                  <a:srgbClr val="FF0000"/>
                </a:solidFill>
              </a:rPr>
              <a:t>Line matching</a:t>
            </a:r>
            <a:r>
              <a:rPr lang="en-GB"/>
              <a:t>: Find a valid line in the selected set with a matching tag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solidFill>
                  <a:srgbClr val="FF0000"/>
                </a:solidFill>
              </a:rPr>
              <a:t>Word selection</a:t>
            </a:r>
            <a:r>
              <a:rPr lang="en-GB"/>
              <a:t>: Then extract the word</a:t>
            </a:r>
          </a:p>
        </p:txBody>
      </p:sp>
      <p:sp>
        <p:nvSpPr>
          <p:cNvPr id="15363" name="Rectangle 3"/>
          <p:cNvSpPr>
            <a:spLocks noChangeArrowheads="1"/>
          </p:cNvSpPr>
          <p:nvPr/>
        </p:nvSpPr>
        <p:spPr bwMode="auto">
          <a:xfrm>
            <a:off x="2678113" y="5329238"/>
            <a:ext cx="83026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t</a:t>
            </a:r>
            <a:r>
              <a:rPr lang="en-GB" sz="2000">
                <a:solidFill>
                  <a:srgbClr val="000066"/>
                </a:solidFill>
                <a:latin typeface="Comic Sans MS" pitchFamily="66" charset="0"/>
              </a:rPr>
              <a:t> bits</a:t>
            </a:r>
          </a:p>
        </p:txBody>
      </p:sp>
      <p:sp>
        <p:nvSpPr>
          <p:cNvPr id="15364" name="Rectangle 4"/>
          <p:cNvSpPr>
            <a:spLocks noChangeArrowheads="1"/>
          </p:cNvSpPr>
          <p:nvPr/>
        </p:nvSpPr>
        <p:spPr bwMode="auto">
          <a:xfrm>
            <a:off x="4106863" y="5329238"/>
            <a:ext cx="835025"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s</a:t>
            </a:r>
            <a:r>
              <a:rPr lang="en-GB" sz="2000">
                <a:solidFill>
                  <a:srgbClr val="000066"/>
                </a:solidFill>
                <a:latin typeface="Comic Sans MS" pitchFamily="66" charset="0"/>
              </a:rPr>
              <a:t> bits</a:t>
            </a:r>
          </a:p>
        </p:txBody>
      </p:sp>
      <p:sp>
        <p:nvSpPr>
          <p:cNvPr id="15365" name="Rectangle 5"/>
          <p:cNvSpPr>
            <a:spLocks noChangeArrowheads="1"/>
          </p:cNvSpPr>
          <p:nvPr/>
        </p:nvSpPr>
        <p:spPr bwMode="auto">
          <a:xfrm>
            <a:off x="5251450" y="5707063"/>
            <a:ext cx="1487488"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100</a:t>
            </a:r>
          </a:p>
        </p:txBody>
      </p:sp>
      <p:sp>
        <p:nvSpPr>
          <p:cNvPr id="15366" name="Rectangle 6"/>
          <p:cNvSpPr>
            <a:spLocks noChangeArrowheads="1"/>
          </p:cNvSpPr>
          <p:nvPr/>
        </p:nvSpPr>
        <p:spPr bwMode="auto">
          <a:xfrm>
            <a:off x="3763963" y="5707063"/>
            <a:ext cx="1487487"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i</a:t>
            </a:r>
          </a:p>
        </p:txBody>
      </p:sp>
      <p:sp>
        <p:nvSpPr>
          <p:cNvPr id="15367" name="Rectangle 7"/>
          <p:cNvSpPr>
            <a:spLocks noChangeArrowheads="1"/>
          </p:cNvSpPr>
          <p:nvPr/>
        </p:nvSpPr>
        <p:spPr bwMode="auto">
          <a:xfrm>
            <a:off x="2276475" y="5707063"/>
            <a:ext cx="1487488"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0110</a:t>
            </a:r>
          </a:p>
        </p:txBody>
      </p:sp>
      <p:sp>
        <p:nvSpPr>
          <p:cNvPr id="15368" name="Text Box 8"/>
          <p:cNvSpPr txBox="1">
            <a:spLocks noChangeArrowheads="1"/>
          </p:cNvSpPr>
          <p:nvPr/>
        </p:nvSpPr>
        <p:spPr bwMode="auto">
          <a:xfrm>
            <a:off x="6632575" y="5973763"/>
            <a:ext cx="287338"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15369" name="Text Box 9"/>
          <p:cNvSpPr txBox="1">
            <a:spLocks noChangeArrowheads="1"/>
          </p:cNvSpPr>
          <p:nvPr/>
        </p:nvSpPr>
        <p:spPr bwMode="auto">
          <a:xfrm>
            <a:off x="2182813" y="5973763"/>
            <a:ext cx="468312"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m-1</a:t>
            </a:r>
          </a:p>
        </p:txBody>
      </p:sp>
      <p:sp>
        <p:nvSpPr>
          <p:cNvPr id="15370" name="Rectangle 10"/>
          <p:cNvSpPr>
            <a:spLocks noChangeArrowheads="1"/>
          </p:cNvSpPr>
          <p:nvPr/>
        </p:nvSpPr>
        <p:spPr bwMode="auto">
          <a:xfrm>
            <a:off x="5556250" y="5346700"/>
            <a:ext cx="862013"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b</a:t>
            </a:r>
            <a:r>
              <a:rPr lang="en-GB" sz="2000">
                <a:solidFill>
                  <a:srgbClr val="000066"/>
                </a:solidFill>
                <a:latin typeface="Comic Sans MS" pitchFamily="66" charset="0"/>
              </a:rPr>
              <a:t> bits</a:t>
            </a:r>
          </a:p>
        </p:txBody>
      </p:sp>
      <p:sp>
        <p:nvSpPr>
          <p:cNvPr id="15371" name="Rectangle 11"/>
          <p:cNvSpPr>
            <a:spLocks noChangeArrowheads="1"/>
          </p:cNvSpPr>
          <p:nvPr/>
        </p:nvSpPr>
        <p:spPr bwMode="auto">
          <a:xfrm>
            <a:off x="2768600" y="6010275"/>
            <a:ext cx="5603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5372" name="Rectangle 12"/>
          <p:cNvSpPr>
            <a:spLocks noChangeArrowheads="1"/>
          </p:cNvSpPr>
          <p:nvPr/>
        </p:nvSpPr>
        <p:spPr bwMode="auto">
          <a:xfrm>
            <a:off x="3873500" y="6010275"/>
            <a:ext cx="126523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index</a:t>
            </a:r>
          </a:p>
        </p:txBody>
      </p:sp>
      <p:sp>
        <p:nvSpPr>
          <p:cNvPr id="15373" name="Rectangle 13"/>
          <p:cNvSpPr>
            <a:spLocks noChangeArrowheads="1"/>
          </p:cNvSpPr>
          <p:nvPr/>
        </p:nvSpPr>
        <p:spPr bwMode="auto">
          <a:xfrm>
            <a:off x="5165725" y="6010275"/>
            <a:ext cx="16271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block offset</a:t>
            </a:r>
          </a:p>
        </p:txBody>
      </p:sp>
      <p:sp>
        <p:nvSpPr>
          <p:cNvPr id="15374" name="Text Box 14"/>
          <p:cNvSpPr txBox="1">
            <a:spLocks noChangeArrowheads="1"/>
          </p:cNvSpPr>
          <p:nvPr/>
        </p:nvSpPr>
        <p:spPr bwMode="auto">
          <a:xfrm>
            <a:off x="14288" y="3529013"/>
            <a:ext cx="2028825"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selected set (i):</a:t>
            </a:r>
          </a:p>
        </p:txBody>
      </p:sp>
      <p:sp>
        <p:nvSpPr>
          <p:cNvPr id="15375" name="Rectangle 15"/>
          <p:cNvSpPr>
            <a:spLocks noChangeArrowheads="1"/>
          </p:cNvSpPr>
          <p:nvPr/>
        </p:nvSpPr>
        <p:spPr bwMode="auto">
          <a:xfrm>
            <a:off x="1998663" y="3494088"/>
            <a:ext cx="6602412" cy="609600"/>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5376" name="Rectangle 16"/>
          <p:cNvSpPr>
            <a:spLocks noChangeArrowheads="1"/>
          </p:cNvSpPr>
          <p:nvPr/>
        </p:nvSpPr>
        <p:spPr bwMode="auto">
          <a:xfrm>
            <a:off x="5727700" y="3595688"/>
            <a:ext cx="517525" cy="4064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15377" name="Rectangle 17"/>
          <p:cNvSpPr>
            <a:spLocks noChangeArrowheads="1"/>
          </p:cNvSpPr>
          <p:nvPr/>
        </p:nvSpPr>
        <p:spPr bwMode="auto">
          <a:xfrm>
            <a:off x="4237038" y="3595688"/>
            <a:ext cx="515937" cy="4064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15378" name="Rectangle 18"/>
          <p:cNvSpPr>
            <a:spLocks noChangeArrowheads="1"/>
          </p:cNvSpPr>
          <p:nvPr/>
        </p:nvSpPr>
        <p:spPr bwMode="auto">
          <a:xfrm>
            <a:off x="2257425" y="3595688"/>
            <a:ext cx="515938" cy="406400"/>
          </a:xfrm>
          <a:prstGeom prst="rect">
            <a:avLst/>
          </a:prstGeom>
          <a:solidFill>
            <a:srgbClr val="FFFFFF"/>
          </a:solidFill>
          <a:ln w="3816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a:t>
            </a:r>
          </a:p>
        </p:txBody>
      </p:sp>
      <p:sp>
        <p:nvSpPr>
          <p:cNvPr id="15379" name="Rectangle 19"/>
          <p:cNvSpPr>
            <a:spLocks noChangeArrowheads="1"/>
          </p:cNvSpPr>
          <p:nvPr/>
        </p:nvSpPr>
        <p:spPr bwMode="auto">
          <a:xfrm>
            <a:off x="3032125" y="3595688"/>
            <a:ext cx="1031875" cy="406400"/>
          </a:xfrm>
          <a:prstGeom prst="rect">
            <a:avLst/>
          </a:prstGeom>
          <a:solidFill>
            <a:srgbClr val="FFFFFF"/>
          </a:solidFill>
          <a:ln w="3816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0110</a:t>
            </a:r>
          </a:p>
        </p:txBody>
      </p:sp>
      <p:sp>
        <p:nvSpPr>
          <p:cNvPr id="15380" name="Rectangle 20"/>
          <p:cNvSpPr>
            <a:spLocks noChangeArrowheads="1"/>
          </p:cNvSpPr>
          <p:nvPr/>
        </p:nvSpPr>
        <p:spPr bwMode="auto">
          <a:xfrm>
            <a:off x="4752975" y="3595688"/>
            <a:ext cx="515938" cy="4064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15381" name="Rectangle 21"/>
          <p:cNvSpPr>
            <a:spLocks noChangeArrowheads="1"/>
          </p:cNvSpPr>
          <p:nvPr/>
        </p:nvSpPr>
        <p:spPr bwMode="auto">
          <a:xfrm>
            <a:off x="5211763" y="3595688"/>
            <a:ext cx="515937" cy="4064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15382" name="Rectangle 22"/>
          <p:cNvSpPr>
            <a:spLocks noChangeArrowheads="1"/>
          </p:cNvSpPr>
          <p:nvPr/>
        </p:nvSpPr>
        <p:spPr bwMode="auto">
          <a:xfrm>
            <a:off x="7707313" y="3595688"/>
            <a:ext cx="517525" cy="4064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a:t>
            </a:r>
            <a:r>
              <a:rPr lang="en-GB" sz="2000" baseline="-25000">
                <a:solidFill>
                  <a:srgbClr val="000066"/>
                </a:solidFill>
                <a:latin typeface="Comic Sans MS" pitchFamily="66" charset="0"/>
              </a:rPr>
              <a:t>3</a:t>
            </a:r>
          </a:p>
        </p:txBody>
      </p:sp>
      <p:sp>
        <p:nvSpPr>
          <p:cNvPr id="15383" name="Rectangle 23"/>
          <p:cNvSpPr>
            <a:spLocks noChangeArrowheads="1"/>
          </p:cNvSpPr>
          <p:nvPr/>
        </p:nvSpPr>
        <p:spPr bwMode="auto">
          <a:xfrm>
            <a:off x="6216650" y="3595688"/>
            <a:ext cx="515938" cy="4064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a:t>
            </a:r>
            <a:r>
              <a:rPr lang="en-GB" sz="2000" baseline="-25000">
                <a:solidFill>
                  <a:srgbClr val="000066"/>
                </a:solidFill>
                <a:latin typeface="Comic Sans MS" pitchFamily="66" charset="0"/>
              </a:rPr>
              <a:t>0</a:t>
            </a:r>
          </a:p>
        </p:txBody>
      </p:sp>
      <p:sp>
        <p:nvSpPr>
          <p:cNvPr id="15384" name="Rectangle 24"/>
          <p:cNvSpPr>
            <a:spLocks noChangeArrowheads="1"/>
          </p:cNvSpPr>
          <p:nvPr/>
        </p:nvSpPr>
        <p:spPr bwMode="auto">
          <a:xfrm>
            <a:off x="6732588" y="3595688"/>
            <a:ext cx="515937" cy="4064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a:t>
            </a:r>
            <a:r>
              <a:rPr lang="en-GB" sz="2000" baseline="-25000">
                <a:solidFill>
                  <a:srgbClr val="000066"/>
                </a:solidFill>
                <a:latin typeface="Comic Sans MS" pitchFamily="66" charset="0"/>
              </a:rPr>
              <a:t>1</a:t>
            </a:r>
          </a:p>
        </p:txBody>
      </p:sp>
      <p:sp>
        <p:nvSpPr>
          <p:cNvPr id="15385" name="Rectangle 25"/>
          <p:cNvSpPr>
            <a:spLocks noChangeArrowheads="1"/>
          </p:cNvSpPr>
          <p:nvPr/>
        </p:nvSpPr>
        <p:spPr bwMode="auto">
          <a:xfrm>
            <a:off x="7191375" y="3595688"/>
            <a:ext cx="515938" cy="4064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a:t>
            </a:r>
            <a:r>
              <a:rPr lang="en-GB" sz="2000" baseline="-25000">
                <a:solidFill>
                  <a:srgbClr val="000066"/>
                </a:solidFill>
                <a:latin typeface="Comic Sans MS" pitchFamily="66" charset="0"/>
              </a:rPr>
              <a:t>2</a:t>
            </a:r>
          </a:p>
        </p:txBody>
      </p:sp>
      <p:sp>
        <p:nvSpPr>
          <p:cNvPr id="15386" name="Rectangle 26"/>
          <p:cNvSpPr>
            <a:spLocks noChangeArrowheads="1"/>
          </p:cNvSpPr>
          <p:nvPr/>
        </p:nvSpPr>
        <p:spPr bwMode="auto">
          <a:xfrm>
            <a:off x="5727700" y="3189288"/>
            <a:ext cx="517525"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3</a:t>
            </a:r>
          </a:p>
        </p:txBody>
      </p:sp>
      <p:sp>
        <p:nvSpPr>
          <p:cNvPr id="15387" name="Rectangle 27"/>
          <p:cNvSpPr>
            <a:spLocks noChangeArrowheads="1"/>
          </p:cNvSpPr>
          <p:nvPr/>
        </p:nvSpPr>
        <p:spPr bwMode="auto">
          <a:xfrm>
            <a:off x="4237038" y="3189288"/>
            <a:ext cx="515937"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15388" name="Rectangle 28"/>
          <p:cNvSpPr>
            <a:spLocks noChangeArrowheads="1"/>
          </p:cNvSpPr>
          <p:nvPr/>
        </p:nvSpPr>
        <p:spPr bwMode="auto">
          <a:xfrm>
            <a:off x="4752975" y="3189288"/>
            <a:ext cx="515938"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1</a:t>
            </a:r>
          </a:p>
        </p:txBody>
      </p:sp>
      <p:sp>
        <p:nvSpPr>
          <p:cNvPr id="15389" name="Rectangle 29"/>
          <p:cNvSpPr>
            <a:spLocks noChangeArrowheads="1"/>
          </p:cNvSpPr>
          <p:nvPr/>
        </p:nvSpPr>
        <p:spPr bwMode="auto">
          <a:xfrm>
            <a:off x="5211763" y="3189288"/>
            <a:ext cx="515937"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2</a:t>
            </a:r>
          </a:p>
        </p:txBody>
      </p:sp>
      <p:sp>
        <p:nvSpPr>
          <p:cNvPr id="15390" name="Rectangle 30"/>
          <p:cNvSpPr>
            <a:spLocks noChangeArrowheads="1"/>
          </p:cNvSpPr>
          <p:nvPr/>
        </p:nvSpPr>
        <p:spPr bwMode="auto">
          <a:xfrm>
            <a:off x="7707313" y="3189288"/>
            <a:ext cx="517525"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7</a:t>
            </a:r>
          </a:p>
        </p:txBody>
      </p:sp>
      <p:sp>
        <p:nvSpPr>
          <p:cNvPr id="15391" name="Rectangle 31"/>
          <p:cNvSpPr>
            <a:spLocks noChangeArrowheads="1"/>
          </p:cNvSpPr>
          <p:nvPr/>
        </p:nvSpPr>
        <p:spPr bwMode="auto">
          <a:xfrm>
            <a:off x="6216650" y="3189288"/>
            <a:ext cx="515938"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4</a:t>
            </a:r>
          </a:p>
        </p:txBody>
      </p:sp>
      <p:sp>
        <p:nvSpPr>
          <p:cNvPr id="15392" name="Rectangle 32"/>
          <p:cNvSpPr>
            <a:spLocks noChangeArrowheads="1"/>
          </p:cNvSpPr>
          <p:nvPr/>
        </p:nvSpPr>
        <p:spPr bwMode="auto">
          <a:xfrm>
            <a:off x="6732588" y="3189288"/>
            <a:ext cx="515937"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5</a:t>
            </a:r>
          </a:p>
        </p:txBody>
      </p:sp>
      <p:sp>
        <p:nvSpPr>
          <p:cNvPr id="15393" name="Rectangle 33"/>
          <p:cNvSpPr>
            <a:spLocks noChangeArrowheads="1"/>
          </p:cNvSpPr>
          <p:nvPr/>
        </p:nvSpPr>
        <p:spPr bwMode="auto">
          <a:xfrm>
            <a:off x="7191375" y="3189288"/>
            <a:ext cx="515938" cy="4064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6</a:t>
            </a:r>
          </a:p>
        </p:txBody>
      </p:sp>
      <p:grpSp>
        <p:nvGrpSpPr>
          <p:cNvPr id="2" name="Group 34"/>
          <p:cNvGrpSpPr>
            <a:grpSpLocks/>
          </p:cNvGrpSpPr>
          <p:nvPr/>
        </p:nvGrpSpPr>
        <p:grpSpPr bwMode="auto">
          <a:xfrm>
            <a:off x="2243138" y="2733675"/>
            <a:ext cx="4013200" cy="842963"/>
            <a:chOff x="1413" y="1722"/>
            <a:chExt cx="2528" cy="531"/>
          </a:xfrm>
        </p:grpSpPr>
        <p:sp>
          <p:nvSpPr>
            <p:cNvPr id="15395" name="Line 35"/>
            <p:cNvSpPr>
              <a:spLocks noChangeShapeType="1"/>
            </p:cNvSpPr>
            <p:nvPr/>
          </p:nvSpPr>
          <p:spPr bwMode="auto">
            <a:xfrm flipV="1">
              <a:off x="1584" y="1965"/>
              <a:ext cx="1" cy="290"/>
            </a:xfrm>
            <a:prstGeom prst="line">
              <a:avLst/>
            </a:prstGeom>
            <a:noFill/>
            <a:ln w="28440">
              <a:solidFill>
                <a:srgbClr val="000066"/>
              </a:solidFill>
              <a:miter lim="800000"/>
              <a:headEnd/>
              <a:tailEnd type="triangle" w="med" len="med"/>
            </a:ln>
            <a:effectLst/>
          </p:spPr>
          <p:txBody>
            <a:bodyPr/>
            <a:lstStyle/>
            <a:p>
              <a:endParaRPr lang="en-US"/>
            </a:p>
          </p:txBody>
        </p:sp>
        <p:sp>
          <p:nvSpPr>
            <p:cNvPr id="15396" name="Text Box 36"/>
            <p:cNvSpPr txBox="1">
              <a:spLocks noChangeArrowheads="1"/>
            </p:cNvSpPr>
            <p:nvPr/>
          </p:nvSpPr>
          <p:spPr bwMode="auto">
            <a:xfrm>
              <a:off x="1413" y="1722"/>
              <a:ext cx="348"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a:t>
              </a:r>
            </a:p>
          </p:txBody>
        </p:sp>
        <p:sp>
          <p:nvSpPr>
            <p:cNvPr id="15397" name="Text Box 37"/>
            <p:cNvSpPr txBox="1">
              <a:spLocks noChangeArrowheads="1"/>
            </p:cNvSpPr>
            <p:nvPr/>
          </p:nvSpPr>
          <p:spPr bwMode="auto">
            <a:xfrm>
              <a:off x="1756" y="1724"/>
              <a:ext cx="2186"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 The valid bit must be set</a:t>
              </a:r>
            </a:p>
          </p:txBody>
        </p:sp>
      </p:grpSp>
      <p:grpSp>
        <p:nvGrpSpPr>
          <p:cNvPr id="3" name="Group 38"/>
          <p:cNvGrpSpPr>
            <a:grpSpLocks/>
          </p:cNvGrpSpPr>
          <p:nvPr/>
        </p:nvGrpSpPr>
        <p:grpSpPr bwMode="auto">
          <a:xfrm>
            <a:off x="-25400" y="4035425"/>
            <a:ext cx="3797300" cy="1527175"/>
            <a:chOff x="-16" y="2542"/>
            <a:chExt cx="2392" cy="962"/>
          </a:xfrm>
        </p:grpSpPr>
        <p:grpSp>
          <p:nvGrpSpPr>
            <p:cNvPr id="4" name="Group 39"/>
            <p:cNvGrpSpPr>
              <a:grpSpLocks/>
            </p:cNvGrpSpPr>
            <p:nvPr/>
          </p:nvGrpSpPr>
          <p:grpSpPr bwMode="auto">
            <a:xfrm>
              <a:off x="-16" y="2542"/>
              <a:ext cx="2392" cy="962"/>
              <a:chOff x="-16" y="2542"/>
              <a:chExt cx="2392" cy="962"/>
            </a:xfrm>
          </p:grpSpPr>
          <p:sp>
            <p:nvSpPr>
              <p:cNvPr id="15400" name="AutoShape 40"/>
              <p:cNvSpPr>
                <a:spLocks/>
              </p:cNvSpPr>
              <p:nvPr/>
            </p:nvSpPr>
            <p:spPr bwMode="auto">
              <a:xfrm rot="16200000">
                <a:off x="1937" y="3000"/>
                <a:ext cx="96" cy="700"/>
              </a:xfrm>
              <a:prstGeom prst="rightBrace">
                <a:avLst>
                  <a:gd name="adj1" fmla="val 60764"/>
                  <a:gd name="adj2" fmla="val 50000"/>
                </a:avLst>
              </a:prstGeom>
              <a:noFill/>
              <a:ln w="28440">
                <a:solidFill>
                  <a:srgbClr val="000066"/>
                </a:solidFill>
                <a:miter lim="800000"/>
                <a:headEnd/>
                <a:tailEnd/>
              </a:ln>
              <a:effectLst/>
            </p:spPr>
            <p:txBody>
              <a:bodyPr wrap="none" anchor="ctr"/>
              <a:lstStyle/>
              <a:p>
                <a:endParaRPr lang="en-US"/>
              </a:p>
            </p:txBody>
          </p:sp>
          <p:sp>
            <p:nvSpPr>
              <p:cNvPr id="15401" name="Text Box 41"/>
              <p:cNvSpPr txBox="1">
                <a:spLocks noChangeArrowheads="1"/>
              </p:cNvSpPr>
              <p:nvPr/>
            </p:nvSpPr>
            <p:spPr bwMode="auto">
              <a:xfrm>
                <a:off x="2053" y="2832"/>
                <a:ext cx="324"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 ?</a:t>
                </a:r>
              </a:p>
            </p:txBody>
          </p:sp>
          <p:sp>
            <p:nvSpPr>
              <p:cNvPr id="15402" name="Text Box 42"/>
              <p:cNvSpPr txBox="1">
                <a:spLocks noChangeArrowheads="1"/>
              </p:cNvSpPr>
              <p:nvPr/>
            </p:nvSpPr>
            <p:spPr bwMode="auto">
              <a:xfrm>
                <a:off x="-16" y="2551"/>
                <a:ext cx="1966" cy="954"/>
              </a:xfrm>
              <a:prstGeom prst="rect">
                <a:avLst/>
              </a:prstGeom>
              <a:noFill/>
              <a:ln w="9525">
                <a:noFill/>
                <a:round/>
                <a:headEnd/>
                <a:tailEnd/>
              </a:ln>
              <a:effectLst/>
            </p:spPr>
            <p:txBody>
              <a:bodyPr lIns="90000" tIns="46800" rIns="90000" bIns="46800" anchor="ctr">
                <a:spAutoFit/>
              </a:bodyPr>
              <a:lstStyle/>
              <a:p>
                <a:pPr marL="457200" indent="-457200">
                  <a:lnSpc>
                    <a:spcPct val="116000"/>
                  </a:lnSpc>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(2)	The tag bits in the cache line must match the tag bits in the address</a:t>
                </a:r>
              </a:p>
            </p:txBody>
          </p:sp>
          <p:sp>
            <p:nvSpPr>
              <p:cNvPr id="15403" name="Line 43"/>
              <p:cNvSpPr>
                <a:spLocks noChangeShapeType="1"/>
              </p:cNvSpPr>
              <p:nvPr/>
            </p:nvSpPr>
            <p:spPr bwMode="auto">
              <a:xfrm>
                <a:off x="2204" y="2542"/>
                <a:ext cx="1" cy="313"/>
              </a:xfrm>
              <a:prstGeom prst="line">
                <a:avLst/>
              </a:prstGeom>
              <a:noFill/>
              <a:ln w="28440">
                <a:solidFill>
                  <a:srgbClr val="000066"/>
                </a:solidFill>
                <a:miter lim="800000"/>
                <a:headEnd/>
                <a:tailEnd type="triangle" w="med" len="med"/>
              </a:ln>
              <a:effectLst/>
            </p:spPr>
            <p:txBody>
              <a:bodyPr/>
              <a:lstStyle/>
              <a:p>
                <a:endParaRPr lang="en-US"/>
              </a:p>
            </p:txBody>
          </p:sp>
        </p:grpSp>
        <p:sp>
          <p:nvSpPr>
            <p:cNvPr id="15404" name="Line 44"/>
            <p:cNvSpPr>
              <a:spLocks noChangeShapeType="1"/>
            </p:cNvSpPr>
            <p:nvPr/>
          </p:nvSpPr>
          <p:spPr bwMode="auto">
            <a:xfrm flipV="1">
              <a:off x="1986" y="3097"/>
              <a:ext cx="148" cy="206"/>
            </a:xfrm>
            <a:prstGeom prst="line">
              <a:avLst/>
            </a:prstGeom>
            <a:noFill/>
            <a:ln w="28440">
              <a:solidFill>
                <a:srgbClr val="000066"/>
              </a:solidFill>
              <a:miter lim="800000"/>
              <a:headEnd/>
              <a:tailEnd type="triangle" w="med" len="med"/>
            </a:ln>
            <a:effectLst/>
          </p:spPr>
          <p:txBody>
            <a:bodyPr/>
            <a:lstStyle/>
            <a:p>
              <a:endParaRPr lang="en-US"/>
            </a:p>
          </p:txBody>
        </p:sp>
      </p:grpSp>
      <p:sp>
        <p:nvSpPr>
          <p:cNvPr id="15405" name="Text Box 45"/>
          <p:cNvSpPr txBox="1">
            <a:spLocks noChangeArrowheads="1"/>
          </p:cNvSpPr>
          <p:nvPr/>
        </p:nvSpPr>
        <p:spPr bwMode="auto">
          <a:xfrm>
            <a:off x="4643438" y="4430713"/>
            <a:ext cx="3970337" cy="449262"/>
          </a:xfrm>
          <a:prstGeom prst="rect">
            <a:avLst/>
          </a:prstGeom>
          <a:noFill/>
          <a:ln w="9525">
            <a:noFill/>
            <a:round/>
            <a:headEnd/>
            <a:tailEnd/>
          </a:ln>
          <a:effectLst/>
        </p:spPr>
        <p:txBody>
          <a:bodyPr lIns="90000" tIns="46800" rIns="90000" bIns="46800" anchor="ctr">
            <a:spAutoFit/>
          </a:bodyPr>
          <a:lstStyle/>
          <a:p>
            <a:pPr marL="457200" indent="-457200">
              <a:lnSpc>
                <a:spcPct val="116000"/>
              </a:lnSpc>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a:solidFill>
                  <a:srgbClr val="000066"/>
                </a:solidFill>
                <a:latin typeface="Comic Sans MS" pitchFamily="66" charset="0"/>
              </a:rPr>
              <a:t>If (1) and (2), then </a:t>
            </a:r>
            <a:r>
              <a:rPr lang="en-GB" sz="2000">
                <a:solidFill>
                  <a:srgbClr val="FF0000"/>
                </a:solidFill>
                <a:latin typeface="Comic Sans MS" pitchFamily="66" charset="0"/>
              </a:rPr>
              <a:t>cache hit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457200" y="0"/>
            <a:ext cx="8229600" cy="685800"/>
          </a:xfrm>
        </p:spPr>
        <p:txBody>
          <a:bodyPr/>
          <a:lstStyle/>
          <a:p>
            <a:r>
              <a:rPr lang="en-US" sz="3200" dirty="0"/>
              <a:t>Fully Associative Cache Organization</a:t>
            </a:r>
            <a:endParaRPr lang="en-US" sz="2800" dirty="0"/>
          </a:p>
        </p:txBody>
      </p:sp>
      <p:pic>
        <p:nvPicPr>
          <p:cNvPr id="604164" name="Picture 4"/>
          <p:cNvPicPr>
            <a:picLocks noChangeAspect="1" noChangeArrowheads="1"/>
          </p:cNvPicPr>
          <p:nvPr/>
        </p:nvPicPr>
        <p:blipFill>
          <a:blip r:embed="rId2" cstate="print"/>
          <a:srcRect/>
          <a:stretch>
            <a:fillRect/>
          </a:stretch>
        </p:blipFill>
        <p:spPr bwMode="auto">
          <a:xfrm>
            <a:off x="228600" y="914400"/>
            <a:ext cx="8686800" cy="5297488"/>
          </a:xfrm>
          <a:prstGeom prst="rect">
            <a:avLst/>
          </a:prstGeom>
          <a:noFill/>
        </p:spPr>
      </p:pic>
      <p:sp>
        <p:nvSpPr>
          <p:cNvPr id="5" name="TextBox 4"/>
          <p:cNvSpPr txBox="1"/>
          <p:nvPr/>
        </p:nvSpPr>
        <p:spPr>
          <a:xfrm>
            <a:off x="1143000" y="6172200"/>
            <a:ext cx="6248400" cy="461665"/>
          </a:xfrm>
          <a:prstGeom prst="rect">
            <a:avLst/>
          </a:prstGeom>
          <a:noFill/>
        </p:spPr>
        <p:txBody>
          <a:bodyPr wrap="square" rtlCol="0">
            <a:spAutoFit/>
          </a:bodyPr>
          <a:lstStyle/>
          <a:p>
            <a:r>
              <a:rPr lang="en-US" sz="2400" dirty="0" smtClean="0"/>
              <a:t>Tag identifies the memory block</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85800" y="0"/>
            <a:ext cx="7772400" cy="685800"/>
          </a:xfrm>
        </p:spPr>
        <p:txBody>
          <a:bodyPr/>
          <a:lstStyle/>
          <a:p>
            <a:r>
              <a:rPr lang="en-US" sz="3600" dirty="0" smtClean="0">
                <a:solidFill>
                  <a:schemeClr val="tx1"/>
                </a:solidFill>
              </a:rPr>
              <a:t>ASSOCIATIVE MAPPED CACHE</a:t>
            </a:r>
            <a:endParaRPr lang="en-US" sz="4000" dirty="0" smtClean="0"/>
          </a:p>
        </p:txBody>
      </p:sp>
      <p:sp>
        <p:nvSpPr>
          <p:cNvPr id="41987" name="Content Placeholder 2"/>
          <p:cNvSpPr>
            <a:spLocks noGrp="1"/>
          </p:cNvSpPr>
          <p:nvPr>
            <p:ph idx="1"/>
          </p:nvPr>
        </p:nvSpPr>
        <p:spPr>
          <a:xfrm>
            <a:off x="0" y="685800"/>
            <a:ext cx="4114800" cy="5638800"/>
          </a:xfrm>
        </p:spPr>
        <p:txBody>
          <a:bodyPr>
            <a:normAutofit fontScale="77500" lnSpcReduction="20000"/>
          </a:bodyPr>
          <a:lstStyle/>
          <a:p>
            <a:pPr algn="just"/>
            <a:r>
              <a:rPr lang="en-US" sz="2600" dirty="0" smtClean="0"/>
              <a:t>In an associative mapped cache, each main memory block can be mapped to any slot. (with only one block placed in a slot at a time). </a:t>
            </a:r>
          </a:p>
          <a:p>
            <a:pPr algn="just"/>
            <a:r>
              <a:rPr lang="en-US" sz="2600" dirty="0" smtClean="0"/>
              <a:t>To keep track of which one of the 2</a:t>
            </a:r>
            <a:r>
              <a:rPr lang="en-US" sz="2600" baseline="30000" dirty="0" smtClean="0"/>
              <a:t>27 </a:t>
            </a:r>
            <a:r>
              <a:rPr lang="en-US" sz="2600" dirty="0" smtClean="0"/>
              <a:t>possible blocks is in each slot, a 27-bit </a:t>
            </a:r>
            <a:r>
              <a:rPr lang="en-US" sz="2600" b="1" dirty="0" smtClean="0"/>
              <a:t>tag field </a:t>
            </a:r>
            <a:r>
              <a:rPr lang="en-US" sz="2600" dirty="0" smtClean="0"/>
              <a:t>is added to each slot which holds an identifier in the range from 0 to 2</a:t>
            </a:r>
            <a:r>
              <a:rPr lang="en-US" sz="2600" baseline="30000" dirty="0" smtClean="0"/>
              <a:t>27</a:t>
            </a:r>
            <a:r>
              <a:rPr lang="en-US" sz="2600" dirty="0" smtClean="0"/>
              <a:t> – 1.</a:t>
            </a:r>
          </a:p>
          <a:p>
            <a:pPr algn="just">
              <a:lnSpc>
                <a:spcPct val="90000"/>
              </a:lnSpc>
            </a:pPr>
            <a:r>
              <a:rPr lang="en-US" sz="2600" dirty="0" smtClean="0"/>
              <a:t>a </a:t>
            </a:r>
            <a:r>
              <a:rPr lang="en-US" sz="2600" b="1" dirty="0" smtClean="0"/>
              <a:t>valid </a:t>
            </a:r>
            <a:r>
              <a:rPr lang="en-US" sz="2600" dirty="0" smtClean="0"/>
              <a:t>bit is needed to indicate whether or not the slot holds a block that belongs to the program being executed. </a:t>
            </a:r>
          </a:p>
          <a:p>
            <a:pPr algn="just">
              <a:lnSpc>
                <a:spcPct val="90000"/>
              </a:lnSpc>
            </a:pPr>
            <a:r>
              <a:rPr lang="en-US" sz="2600" dirty="0" smtClean="0"/>
              <a:t>The </a:t>
            </a:r>
            <a:r>
              <a:rPr lang="en-US" sz="2600" b="1" dirty="0" smtClean="0"/>
              <a:t>dirty </a:t>
            </a:r>
            <a:r>
              <a:rPr lang="en-US" sz="2600" dirty="0" smtClean="0"/>
              <a:t>bit keeps track of whether or not a block has been modified while it is in the cache. </a:t>
            </a:r>
          </a:p>
          <a:p>
            <a:pPr algn="just">
              <a:lnSpc>
                <a:spcPct val="90000"/>
              </a:lnSpc>
            </a:pPr>
            <a:r>
              <a:rPr lang="en-US" sz="2600" dirty="0" smtClean="0"/>
              <a:t>A slot that is modified must be written back to the main memory before the slot is reused for another block.</a:t>
            </a:r>
          </a:p>
          <a:p>
            <a:pPr algn="just"/>
            <a:endParaRPr lang="en-US" sz="2000" dirty="0" smtClean="0"/>
          </a:p>
        </p:txBody>
      </p:sp>
      <p:pic>
        <p:nvPicPr>
          <p:cNvPr id="41988" name="Picture 2"/>
          <p:cNvPicPr>
            <a:picLocks noChangeAspect="1" noChangeArrowheads="1"/>
          </p:cNvPicPr>
          <p:nvPr/>
        </p:nvPicPr>
        <p:blipFill>
          <a:blip r:embed="rId2" cstate="print"/>
          <a:srcRect/>
          <a:stretch>
            <a:fillRect/>
          </a:stretch>
        </p:blipFill>
        <p:spPr bwMode="auto">
          <a:xfrm>
            <a:off x="4219575" y="1447800"/>
            <a:ext cx="4924425" cy="3251200"/>
          </a:xfrm>
          <a:prstGeom prst="rect">
            <a:avLst/>
          </a:prstGeom>
          <a:noFill/>
          <a:ln w="9525">
            <a:noFill/>
            <a:miter lim="800000"/>
            <a:headEnd/>
            <a:tailEnd/>
          </a:ln>
        </p:spPr>
      </p:pic>
      <p:sp>
        <p:nvSpPr>
          <p:cNvPr id="41989" name="Text Box 5"/>
          <p:cNvSpPr txBox="1">
            <a:spLocks noChangeArrowheads="1"/>
          </p:cNvSpPr>
          <p:nvPr/>
        </p:nvSpPr>
        <p:spPr bwMode="auto">
          <a:xfrm>
            <a:off x="7086600" y="4724400"/>
            <a:ext cx="1676400" cy="336550"/>
          </a:xfrm>
          <a:prstGeom prst="rect">
            <a:avLst/>
          </a:prstGeom>
          <a:noFill/>
          <a:ln w="9525">
            <a:noFill/>
            <a:miter lim="800000"/>
            <a:headEnd/>
            <a:tailEnd/>
          </a:ln>
        </p:spPr>
        <p:txBody>
          <a:bodyPr>
            <a:spAutoFit/>
          </a:bodyPr>
          <a:lstStyle/>
          <a:p>
            <a:pPr>
              <a:spcBef>
                <a:spcPct val="50000"/>
              </a:spcBef>
            </a:pPr>
            <a:r>
              <a:rPr lang="en-US" sz="1600"/>
              <a:t>(Size = 2</a:t>
            </a:r>
            <a:r>
              <a:rPr lang="en-US" sz="1600" baseline="30000"/>
              <a:t>32 </a:t>
            </a:r>
            <a:r>
              <a:rPr lang="en-US" sz="1600"/>
              <a:t>word)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body" idx="4294967295"/>
          </p:nvPr>
        </p:nvSpPr>
        <p:spPr>
          <a:xfrm>
            <a:off x="381000" y="609600"/>
            <a:ext cx="8229600" cy="5486400"/>
          </a:xfrm>
        </p:spPr>
        <p:txBody>
          <a:bodyPr>
            <a:normAutofit lnSpcReduction="10000"/>
          </a:bodyPr>
          <a:lstStyle/>
          <a:p>
            <a:pPr>
              <a:lnSpc>
                <a:spcPct val="90000"/>
              </a:lnSpc>
            </a:pPr>
            <a:r>
              <a:rPr lang="en-US" sz="2400" smtClean="0"/>
              <a:t>All the tags are stored in a special tag memory where they can be searched in parallel. </a:t>
            </a:r>
          </a:p>
          <a:p>
            <a:pPr>
              <a:lnSpc>
                <a:spcPct val="90000"/>
              </a:lnSpc>
            </a:pPr>
            <a:r>
              <a:rPr lang="en-US" sz="2400" smtClean="0"/>
              <a:t>Memories that can be searched for their contents, in parallel, are referred to as </a:t>
            </a:r>
            <a:r>
              <a:rPr lang="en-US" sz="2400" b="1" smtClean="0"/>
              <a:t>associative</a:t>
            </a:r>
            <a:r>
              <a:rPr lang="en-US" sz="2400" smtClean="0"/>
              <a:t>, or </a:t>
            </a:r>
            <a:r>
              <a:rPr lang="en-US" sz="2400" b="1" smtClean="0"/>
              <a:t>content-addressable </a:t>
            </a:r>
            <a:r>
              <a:rPr lang="en-US" sz="2400" smtClean="0"/>
              <a:t>memories.</a:t>
            </a:r>
          </a:p>
          <a:p>
            <a:pPr>
              <a:lnSpc>
                <a:spcPct val="90000"/>
              </a:lnSpc>
            </a:pPr>
            <a:r>
              <a:rPr lang="en-US" sz="2400" smtClean="0"/>
              <a:t>Whenever a new block is stored in the cache, its tag is stored in the corresponding tag memory location.</a:t>
            </a:r>
          </a:p>
          <a:p>
            <a:pPr>
              <a:lnSpc>
                <a:spcPct val="90000"/>
              </a:lnSpc>
            </a:pPr>
            <a:r>
              <a:rPr lang="en-US" sz="2400" smtClean="0"/>
              <a:t>The mapping from main memory blocks to cache slots is performed by partitioning an address into fields for the tag and the word (also known as the “byte” field) as shown below:</a:t>
            </a:r>
          </a:p>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r>
              <a:rPr lang="en-US" sz="2400" smtClean="0"/>
              <a:t> </a:t>
            </a:r>
            <a:r>
              <a:rPr lang="en-US" sz="2400" b="1" smtClean="0"/>
              <a:t>Tag</a:t>
            </a:r>
            <a:r>
              <a:rPr lang="en-US" sz="2400" smtClean="0"/>
              <a:t> identifies the particular block and </a:t>
            </a:r>
            <a:r>
              <a:rPr lang="en-US" sz="2400" b="1" smtClean="0"/>
              <a:t>word</a:t>
            </a:r>
            <a:r>
              <a:rPr lang="en-US" sz="2400" smtClean="0"/>
              <a:t> identifies the corresponding word(out of 32words) in the block.</a:t>
            </a:r>
          </a:p>
        </p:txBody>
      </p:sp>
      <p:grpSp>
        <p:nvGrpSpPr>
          <p:cNvPr id="2" name="Group 10"/>
          <p:cNvGrpSpPr>
            <a:grpSpLocks/>
          </p:cNvGrpSpPr>
          <p:nvPr/>
        </p:nvGrpSpPr>
        <p:grpSpPr bwMode="auto">
          <a:xfrm>
            <a:off x="1752600" y="4343400"/>
            <a:ext cx="5410200" cy="914400"/>
            <a:chOff x="1104" y="3216"/>
            <a:chExt cx="3408" cy="576"/>
          </a:xfrm>
        </p:grpSpPr>
        <p:pic>
          <p:nvPicPr>
            <p:cNvPr id="43012" name="Picture 8"/>
            <p:cNvPicPr>
              <a:picLocks noChangeAspect="1" noChangeArrowheads="1"/>
            </p:cNvPicPr>
            <p:nvPr/>
          </p:nvPicPr>
          <p:blipFill>
            <a:blip r:embed="rId2" cstate="print"/>
            <a:srcRect/>
            <a:stretch>
              <a:fillRect/>
            </a:stretch>
          </p:blipFill>
          <p:spPr bwMode="auto">
            <a:xfrm>
              <a:off x="1104" y="3264"/>
              <a:ext cx="3338" cy="425"/>
            </a:xfrm>
            <a:prstGeom prst="rect">
              <a:avLst/>
            </a:prstGeom>
            <a:noFill/>
            <a:ln w="9525">
              <a:noFill/>
              <a:miter lim="800000"/>
              <a:headEnd/>
              <a:tailEnd/>
            </a:ln>
          </p:spPr>
        </p:pic>
        <p:sp>
          <p:nvSpPr>
            <p:cNvPr id="43013" name="Rectangle 9"/>
            <p:cNvSpPr>
              <a:spLocks noChangeArrowheads="1"/>
            </p:cNvSpPr>
            <p:nvPr/>
          </p:nvSpPr>
          <p:spPr bwMode="auto">
            <a:xfrm>
              <a:off x="4416" y="3216"/>
              <a:ext cx="96" cy="576"/>
            </a:xfrm>
            <a:prstGeom prst="rect">
              <a:avLst/>
            </a:prstGeom>
            <a:solidFill>
              <a:schemeClr val="bg1"/>
            </a:soli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ED7386-45D9-407E-8446-492E427334BF}" type="slidenum">
              <a:rPr lang="ar-SA"/>
              <a:pPr/>
              <a:t>4</a:t>
            </a:fld>
            <a:endParaRPr lang="en-US"/>
          </a:p>
        </p:txBody>
      </p:sp>
      <p:sp>
        <p:nvSpPr>
          <p:cNvPr id="111618" name="Rectangle 2"/>
          <p:cNvSpPr>
            <a:spLocks noGrp="1" noChangeArrowheads="1"/>
          </p:cNvSpPr>
          <p:nvPr>
            <p:ph type="title"/>
          </p:nvPr>
        </p:nvSpPr>
        <p:spPr/>
        <p:txBody>
          <a:bodyPr/>
          <a:lstStyle/>
          <a:p>
            <a:r>
              <a:rPr lang="en-GB" dirty="0"/>
              <a:t>Memory Hierarchy </a:t>
            </a:r>
            <a:endParaRPr lang="en-US" dirty="0"/>
          </a:p>
        </p:txBody>
      </p:sp>
      <p:sp>
        <p:nvSpPr>
          <p:cNvPr id="111619" name="Rectangle 3"/>
          <p:cNvSpPr>
            <a:spLocks noGrp="1" noChangeArrowheads="1"/>
          </p:cNvSpPr>
          <p:nvPr>
            <p:ph type="body" idx="1"/>
          </p:nvPr>
        </p:nvSpPr>
        <p:spPr>
          <a:xfrm>
            <a:off x="457200" y="1676400"/>
            <a:ext cx="8178800" cy="4419600"/>
          </a:xfrm>
        </p:spPr>
        <p:txBody>
          <a:bodyPr>
            <a:normAutofit/>
          </a:bodyPr>
          <a:lstStyle/>
          <a:p>
            <a:r>
              <a:rPr lang="en-GB" dirty="0"/>
              <a:t>Major design objective of memory systems</a:t>
            </a:r>
          </a:p>
          <a:p>
            <a:pPr lvl="1"/>
            <a:r>
              <a:rPr lang="en-GB" dirty="0"/>
              <a:t>Provision of adequate storage capacity at</a:t>
            </a:r>
          </a:p>
          <a:p>
            <a:pPr lvl="2"/>
            <a:r>
              <a:rPr lang="en-GB" dirty="0"/>
              <a:t>an acceptable level of performance</a:t>
            </a:r>
          </a:p>
          <a:p>
            <a:pPr lvl="2"/>
            <a:r>
              <a:rPr lang="en-GB" dirty="0"/>
              <a:t>a reasonable cost</a:t>
            </a:r>
          </a:p>
          <a:p>
            <a:r>
              <a:rPr lang="en-GB" dirty="0"/>
              <a:t>Memory technologies</a:t>
            </a:r>
          </a:p>
          <a:p>
            <a:pPr lvl="1"/>
            <a:r>
              <a:rPr lang="en-US" dirty="0"/>
              <a:t>Smaller access time </a:t>
            </a:r>
            <a:r>
              <a:rPr lang="en-US" dirty="0">
                <a:sym typeface="Wingdings" pitchFamily="2" charset="2"/>
              </a:rPr>
              <a:t></a:t>
            </a:r>
            <a:r>
              <a:rPr lang="en-US" dirty="0"/>
              <a:t> greater cost/bit</a:t>
            </a:r>
          </a:p>
          <a:p>
            <a:pPr lvl="1"/>
            <a:r>
              <a:rPr lang="en-US" dirty="0"/>
              <a:t>Greater capacity </a:t>
            </a:r>
            <a:r>
              <a:rPr lang="en-US" dirty="0">
                <a:sym typeface="Wingdings" pitchFamily="2" charset="2"/>
              </a:rPr>
              <a:t></a:t>
            </a:r>
            <a:r>
              <a:rPr lang="en-US" dirty="0"/>
              <a:t> smaller cost/bit</a:t>
            </a:r>
          </a:p>
          <a:p>
            <a:pPr lvl="1"/>
            <a:r>
              <a:rPr lang="en-US" dirty="0"/>
              <a:t>Greater capacity </a:t>
            </a:r>
            <a:r>
              <a:rPr lang="en-US" dirty="0">
                <a:sym typeface="Wingdings" pitchFamily="2" charset="2"/>
              </a:rPr>
              <a:t></a:t>
            </a:r>
            <a:r>
              <a:rPr lang="en-US" dirty="0"/>
              <a:t> greater access </a:t>
            </a:r>
            <a:r>
              <a:rPr lang="en-US" dirty="0" smtClean="0"/>
              <a:t>time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609600"/>
            <a:ext cx="7772400" cy="533400"/>
          </a:xfrm>
        </p:spPr>
        <p:txBody>
          <a:bodyPr>
            <a:normAutofit fontScale="90000"/>
          </a:bodyPr>
          <a:lstStyle/>
          <a:p>
            <a:r>
              <a:rPr lang="en-US" sz="3600" smtClean="0"/>
              <a:t>Advantages and Disadvantages of AMC</a:t>
            </a:r>
          </a:p>
        </p:txBody>
      </p:sp>
      <p:sp>
        <p:nvSpPr>
          <p:cNvPr id="44035" name="Rectangle 3"/>
          <p:cNvSpPr>
            <a:spLocks noGrp="1" noChangeArrowheads="1"/>
          </p:cNvSpPr>
          <p:nvPr>
            <p:ph type="body" idx="1"/>
          </p:nvPr>
        </p:nvSpPr>
        <p:spPr>
          <a:xfrm>
            <a:off x="685800" y="1524000"/>
            <a:ext cx="7620000" cy="4343400"/>
          </a:xfrm>
        </p:spPr>
        <p:txBody>
          <a:bodyPr/>
          <a:lstStyle/>
          <a:p>
            <a:pPr algn="just">
              <a:lnSpc>
                <a:spcPct val="90000"/>
              </a:lnSpc>
              <a:buFontTx/>
              <a:buNone/>
            </a:pPr>
            <a:r>
              <a:rPr lang="en-US" sz="2000" b="1" smtClean="0"/>
              <a:t>Advantages:</a:t>
            </a:r>
          </a:p>
          <a:p>
            <a:pPr>
              <a:lnSpc>
                <a:spcPct val="90000"/>
              </a:lnSpc>
            </a:pPr>
            <a:r>
              <a:rPr lang="en-US" sz="2000" smtClean="0"/>
              <a:t>any main memory block can be placed into any cache slot.</a:t>
            </a:r>
          </a:p>
          <a:p>
            <a:pPr>
              <a:lnSpc>
                <a:spcPct val="90000"/>
              </a:lnSpc>
              <a:buFontTx/>
              <a:buNone/>
            </a:pPr>
            <a:endParaRPr lang="en-US" sz="2000" smtClean="0"/>
          </a:p>
          <a:p>
            <a:pPr>
              <a:lnSpc>
                <a:spcPct val="90000"/>
              </a:lnSpc>
              <a:buFontTx/>
              <a:buNone/>
            </a:pPr>
            <a:r>
              <a:rPr lang="en-US" sz="2000" b="1" smtClean="0"/>
              <a:t>Disadvantages:</a:t>
            </a:r>
          </a:p>
          <a:p>
            <a:pPr algn="just">
              <a:lnSpc>
                <a:spcPct val="90000"/>
              </a:lnSpc>
            </a:pPr>
            <a:r>
              <a:rPr lang="en-US" sz="2000" smtClean="0"/>
              <a:t>First, the process of deciding which slot should be freed when a new block is brought into the cache can be complex. This process requires a significant amount of hardware and introduces delays in memory accesses. </a:t>
            </a:r>
          </a:p>
          <a:p>
            <a:pPr algn="just">
              <a:lnSpc>
                <a:spcPct val="90000"/>
              </a:lnSpc>
              <a:buFontTx/>
              <a:buNone/>
            </a:pPr>
            <a:endParaRPr lang="en-US" sz="2000" smtClean="0"/>
          </a:p>
          <a:p>
            <a:pPr algn="just">
              <a:lnSpc>
                <a:spcPct val="90000"/>
              </a:lnSpc>
            </a:pPr>
            <a:r>
              <a:rPr lang="en-US" sz="2000" smtClean="0"/>
              <a:t>Second problem is that when the cache is searched, the tag field of the referenced address must be compared with all 2</a:t>
            </a:r>
            <a:r>
              <a:rPr lang="en-US" sz="2000" baseline="30000" smtClean="0"/>
              <a:t>14</a:t>
            </a:r>
            <a:r>
              <a:rPr lang="en-US" sz="2000" smtClean="0"/>
              <a:t> tag fields in the cache.</a:t>
            </a:r>
          </a:p>
          <a:p>
            <a:pPr algn="just">
              <a:lnSpc>
                <a:spcPct val="90000"/>
              </a:lnSpc>
            </a:pPr>
            <a:r>
              <a:rPr lang="en-US" sz="2000" smtClean="0"/>
              <a:t>Need of associative memory.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0" y="0"/>
            <a:ext cx="9144000" cy="762000"/>
          </a:xfrm>
        </p:spPr>
        <p:txBody>
          <a:bodyPr/>
          <a:lstStyle/>
          <a:p>
            <a:r>
              <a:rPr lang="en-US" sz="3200"/>
              <a:t>K-Way Set Associative Cache Organization</a:t>
            </a:r>
            <a:endParaRPr lang="en-US" sz="2800"/>
          </a:p>
        </p:txBody>
      </p:sp>
      <p:pic>
        <p:nvPicPr>
          <p:cNvPr id="752644" name="Picture 4"/>
          <p:cNvPicPr>
            <a:picLocks noChangeAspect="1" noChangeArrowheads="1"/>
          </p:cNvPicPr>
          <p:nvPr/>
        </p:nvPicPr>
        <p:blipFill>
          <a:blip r:embed="rId2" cstate="print"/>
          <a:srcRect/>
          <a:stretch>
            <a:fillRect/>
          </a:stretch>
        </p:blipFill>
        <p:spPr bwMode="auto">
          <a:xfrm>
            <a:off x="533400" y="762000"/>
            <a:ext cx="8153400" cy="5680075"/>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85800" y="228600"/>
            <a:ext cx="7772400" cy="1143000"/>
          </a:xfrm>
        </p:spPr>
        <p:txBody>
          <a:bodyPr/>
          <a:lstStyle/>
          <a:p>
            <a:r>
              <a:rPr lang="en-US" sz="3600" i="1" smtClean="0"/>
              <a:t>SET ASSOCIATIVE MAPPED CACHE</a:t>
            </a:r>
            <a:endParaRPr lang="en-US" sz="3600" smtClean="0"/>
          </a:p>
        </p:txBody>
      </p:sp>
      <p:sp>
        <p:nvSpPr>
          <p:cNvPr id="48131" name="Content Placeholder 2"/>
          <p:cNvSpPr>
            <a:spLocks noGrp="1"/>
          </p:cNvSpPr>
          <p:nvPr>
            <p:ph idx="1"/>
          </p:nvPr>
        </p:nvSpPr>
        <p:spPr>
          <a:xfrm>
            <a:off x="0" y="1219200"/>
            <a:ext cx="4267200" cy="5257800"/>
          </a:xfrm>
        </p:spPr>
        <p:txBody>
          <a:bodyPr/>
          <a:lstStyle/>
          <a:p>
            <a:pPr algn="just"/>
            <a:r>
              <a:rPr lang="en-US" sz="2000" dirty="0" smtClean="0"/>
              <a:t>combines the simplicity of direct mapping with the flexibility of associative mapping.</a:t>
            </a:r>
          </a:p>
          <a:p>
            <a:pPr algn="just"/>
            <a:r>
              <a:rPr lang="en-US" sz="2000" dirty="0" smtClean="0"/>
              <a:t>also known as </a:t>
            </a:r>
            <a:r>
              <a:rPr lang="en-US" sz="2000" b="1" dirty="0" smtClean="0"/>
              <a:t>set-direct mapping.</a:t>
            </a:r>
          </a:p>
          <a:p>
            <a:pPr algn="just"/>
            <a:r>
              <a:rPr lang="en-US" sz="2000" dirty="0" smtClean="0"/>
              <a:t>two slots make up a set, and so it is a </a:t>
            </a:r>
            <a:r>
              <a:rPr lang="en-US" sz="2000" b="1" dirty="0" smtClean="0"/>
              <a:t>two-way set associative cache.</a:t>
            </a:r>
          </a:p>
          <a:p>
            <a:pPr algn="just"/>
            <a:r>
              <a:rPr lang="en-US" sz="2000" dirty="0" smtClean="0"/>
              <a:t>If there are four slots per set, then it is a four-way set associative cache.</a:t>
            </a:r>
          </a:p>
          <a:p>
            <a:pPr algn="just"/>
            <a:r>
              <a:rPr lang="en-US" sz="2000" dirty="0" smtClean="0"/>
              <a:t>Since there are 2</a:t>
            </a:r>
            <a:r>
              <a:rPr lang="en-US" sz="2000" baseline="30000" dirty="0" smtClean="0"/>
              <a:t>14</a:t>
            </a:r>
            <a:r>
              <a:rPr lang="en-US" sz="2000" dirty="0" smtClean="0"/>
              <a:t> slots in the cache, there are 2</a:t>
            </a:r>
            <a:r>
              <a:rPr lang="en-US" sz="2000" baseline="30000" dirty="0" smtClean="0"/>
              <a:t>14</a:t>
            </a:r>
            <a:r>
              <a:rPr lang="en-US" sz="2000" dirty="0" smtClean="0"/>
              <a:t>/2 = 2</a:t>
            </a:r>
            <a:r>
              <a:rPr lang="en-US" sz="2000" baseline="30000" dirty="0" smtClean="0"/>
              <a:t>13</a:t>
            </a:r>
            <a:r>
              <a:rPr lang="en-US" sz="2000" dirty="0" smtClean="0"/>
              <a:t> sets. </a:t>
            </a:r>
          </a:p>
          <a:p>
            <a:pPr algn="just"/>
            <a:r>
              <a:rPr lang="en-US" sz="2000" dirty="0" smtClean="0"/>
              <a:t>When an address is mapped to a set, the direct mapping scheme is used, and then associative mapping is used within a set.</a:t>
            </a:r>
            <a:endParaRPr lang="en-US" sz="2400" dirty="0" smtClean="0"/>
          </a:p>
          <a:p>
            <a:pPr algn="just"/>
            <a:endParaRPr lang="en-US" sz="2400" dirty="0" smtClean="0"/>
          </a:p>
          <a:p>
            <a:pPr algn="just"/>
            <a:endParaRPr lang="en-US" sz="2400" b="1" dirty="0" smtClean="0"/>
          </a:p>
          <a:p>
            <a:pPr algn="just"/>
            <a:endParaRPr lang="en-US" sz="2400" b="1" dirty="0" smtClean="0"/>
          </a:p>
          <a:p>
            <a:pPr algn="just"/>
            <a:endParaRPr lang="en-US" dirty="0" smtClean="0"/>
          </a:p>
          <a:p>
            <a:endParaRPr lang="en-US" dirty="0" smtClean="0"/>
          </a:p>
        </p:txBody>
      </p:sp>
      <p:pic>
        <p:nvPicPr>
          <p:cNvPr id="48132" name="Picture 2"/>
          <p:cNvPicPr>
            <a:picLocks noChangeAspect="1" noChangeArrowheads="1"/>
          </p:cNvPicPr>
          <p:nvPr/>
        </p:nvPicPr>
        <p:blipFill>
          <a:blip r:embed="rId2" cstate="print"/>
          <a:srcRect/>
          <a:stretch>
            <a:fillRect/>
          </a:stretch>
        </p:blipFill>
        <p:spPr bwMode="auto">
          <a:xfrm>
            <a:off x="4238625" y="1828800"/>
            <a:ext cx="4905375" cy="3136900"/>
          </a:xfrm>
          <a:prstGeom prst="rect">
            <a:avLst/>
          </a:prstGeom>
          <a:noFill/>
          <a:ln w="9525">
            <a:noFill/>
            <a:miter lim="800000"/>
            <a:headEnd/>
            <a:tailEnd/>
          </a:ln>
        </p:spPr>
      </p:pic>
      <p:pic>
        <p:nvPicPr>
          <p:cNvPr id="48133" name="Picture 3"/>
          <p:cNvPicPr>
            <a:picLocks noChangeAspect="1" noChangeArrowheads="1"/>
          </p:cNvPicPr>
          <p:nvPr/>
        </p:nvPicPr>
        <p:blipFill>
          <a:blip r:embed="rId3" cstate="print"/>
          <a:srcRect/>
          <a:stretch>
            <a:fillRect/>
          </a:stretch>
        </p:blipFill>
        <p:spPr bwMode="auto">
          <a:xfrm>
            <a:off x="3048000" y="5867400"/>
            <a:ext cx="5686425"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304800"/>
            <a:ext cx="7772400" cy="762000"/>
          </a:xfrm>
        </p:spPr>
        <p:txBody>
          <a:bodyPr/>
          <a:lstStyle/>
          <a:p>
            <a:r>
              <a:rPr lang="en-US" sz="3600" i="1" smtClean="0"/>
              <a:t>Advantages and Disadvantages of SAMC</a:t>
            </a:r>
            <a:endParaRPr lang="en-US" smtClean="0"/>
          </a:p>
        </p:txBody>
      </p:sp>
      <p:sp>
        <p:nvSpPr>
          <p:cNvPr id="49155" name="Content Placeholder 2"/>
          <p:cNvSpPr>
            <a:spLocks noGrp="1"/>
          </p:cNvSpPr>
          <p:nvPr>
            <p:ph idx="1"/>
          </p:nvPr>
        </p:nvSpPr>
        <p:spPr>
          <a:xfrm>
            <a:off x="685800" y="1371600"/>
            <a:ext cx="8229600" cy="4724400"/>
          </a:xfrm>
        </p:spPr>
        <p:txBody>
          <a:bodyPr/>
          <a:lstStyle/>
          <a:p>
            <a:pPr>
              <a:buFontTx/>
              <a:buNone/>
            </a:pPr>
            <a:r>
              <a:rPr lang="en-US" i="1" smtClean="0">
                <a:solidFill>
                  <a:schemeClr val="tx2"/>
                </a:solidFill>
              </a:rPr>
              <a:t>Advantages </a:t>
            </a:r>
          </a:p>
          <a:p>
            <a:r>
              <a:rPr lang="en-US" smtClean="0"/>
              <a:t>only two tags need to be searched for each memory reference.</a:t>
            </a:r>
          </a:p>
          <a:p>
            <a:pPr>
              <a:buFontTx/>
              <a:buNone/>
            </a:pPr>
            <a:r>
              <a:rPr lang="en-US" i="1" smtClean="0">
                <a:solidFill>
                  <a:schemeClr val="tx2"/>
                </a:solidFill>
              </a:rPr>
              <a:t>Disadvantages</a:t>
            </a:r>
          </a:p>
          <a:p>
            <a:r>
              <a:rPr lang="en-US" smtClean="0"/>
              <a:t>The tag memory size increases.</a:t>
            </a:r>
          </a:p>
          <a:p>
            <a:pPr>
              <a:buFontTx/>
              <a:buNone/>
            </a:pPr>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Set Associative Cache</a:t>
            </a:r>
          </a:p>
        </p:txBody>
      </p:sp>
      <p:sp>
        <p:nvSpPr>
          <p:cNvPr id="18434" name="Rectangle 2"/>
          <p:cNvSpPr>
            <a:spLocks noGrp="1" noChangeArrowheads="1"/>
          </p:cNvSpPr>
          <p:nvPr>
            <p:ph type="body" idx="1"/>
          </p:nvPr>
        </p:nvSpPr>
        <p:spPr>
          <a:xfrm>
            <a:off x="290513" y="1220788"/>
            <a:ext cx="8307387" cy="5224462"/>
          </a:xfrm>
          <a:ln/>
        </p:spPr>
        <p:txBody>
          <a:bodyPr lIns="90360" tIns="44280" rIns="90360" bIns="44280"/>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Characterized by more than one line per set</a:t>
            </a:r>
          </a:p>
        </p:txBody>
      </p:sp>
      <p:sp>
        <p:nvSpPr>
          <p:cNvPr id="18435" name="Text Box 3"/>
          <p:cNvSpPr txBox="1">
            <a:spLocks noChangeArrowheads="1"/>
          </p:cNvSpPr>
          <p:nvPr/>
        </p:nvSpPr>
        <p:spPr bwMode="auto">
          <a:xfrm>
            <a:off x="7491413" y="2314575"/>
            <a:ext cx="1627187" cy="80486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66"/>
                </a:solidFill>
                <a:latin typeface="Comic Sans MS" pitchFamily="66" charset="0"/>
              </a:rPr>
              <a:t>E=2</a:t>
            </a:r>
          </a:p>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lines per set</a:t>
            </a:r>
          </a:p>
        </p:txBody>
      </p:sp>
      <p:grpSp>
        <p:nvGrpSpPr>
          <p:cNvPr id="2" name="Group 4"/>
          <p:cNvGrpSpPr>
            <a:grpSpLocks/>
          </p:cNvGrpSpPr>
          <p:nvPr/>
        </p:nvGrpSpPr>
        <p:grpSpPr bwMode="auto">
          <a:xfrm>
            <a:off x="274638" y="2139950"/>
            <a:ext cx="7023100" cy="3675063"/>
            <a:chOff x="173" y="1348"/>
            <a:chExt cx="4424" cy="2315"/>
          </a:xfrm>
        </p:grpSpPr>
        <p:sp>
          <p:nvSpPr>
            <p:cNvPr id="18437" name="Rectangle 5"/>
            <p:cNvSpPr>
              <a:spLocks noChangeArrowheads="1"/>
            </p:cNvSpPr>
            <p:nvPr/>
          </p:nvSpPr>
          <p:spPr bwMode="auto">
            <a:xfrm>
              <a:off x="922" y="1348"/>
              <a:ext cx="3676" cy="666"/>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8438" name="Rectangle 6"/>
            <p:cNvSpPr>
              <a:spLocks noChangeArrowheads="1"/>
            </p:cNvSpPr>
            <p:nvPr/>
          </p:nvSpPr>
          <p:spPr bwMode="auto">
            <a:xfrm>
              <a:off x="1119" y="1423"/>
              <a:ext cx="394"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8439" name="Rectangle 7"/>
            <p:cNvSpPr>
              <a:spLocks noChangeArrowheads="1"/>
            </p:cNvSpPr>
            <p:nvPr/>
          </p:nvSpPr>
          <p:spPr bwMode="auto">
            <a:xfrm>
              <a:off x="1710" y="1423"/>
              <a:ext cx="788"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8440" name="Text Box 8"/>
            <p:cNvSpPr txBox="1">
              <a:spLocks noChangeArrowheads="1"/>
            </p:cNvSpPr>
            <p:nvPr/>
          </p:nvSpPr>
          <p:spPr bwMode="auto">
            <a:xfrm>
              <a:off x="358" y="1503"/>
              <a:ext cx="541"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0:</a:t>
              </a:r>
            </a:p>
          </p:txBody>
        </p:sp>
        <p:sp>
          <p:nvSpPr>
            <p:cNvPr id="18441" name="Rectangle 9"/>
            <p:cNvSpPr>
              <a:spLocks noChangeArrowheads="1"/>
            </p:cNvSpPr>
            <p:nvPr/>
          </p:nvSpPr>
          <p:spPr bwMode="auto">
            <a:xfrm>
              <a:off x="919" y="2113"/>
              <a:ext cx="3676" cy="666"/>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8442" name="Text Box 10"/>
            <p:cNvSpPr txBox="1">
              <a:spLocks noChangeArrowheads="1"/>
            </p:cNvSpPr>
            <p:nvPr/>
          </p:nvSpPr>
          <p:spPr bwMode="auto">
            <a:xfrm>
              <a:off x="367" y="2268"/>
              <a:ext cx="516"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1:</a:t>
              </a:r>
            </a:p>
          </p:txBody>
        </p:sp>
        <p:sp>
          <p:nvSpPr>
            <p:cNvPr id="18443" name="Rectangle 11"/>
            <p:cNvSpPr>
              <a:spLocks noChangeArrowheads="1"/>
            </p:cNvSpPr>
            <p:nvPr/>
          </p:nvSpPr>
          <p:spPr bwMode="auto">
            <a:xfrm>
              <a:off x="919" y="2998"/>
              <a:ext cx="3676" cy="666"/>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8444" name="Text Box 12"/>
            <p:cNvSpPr txBox="1">
              <a:spLocks noChangeArrowheads="1"/>
            </p:cNvSpPr>
            <p:nvPr/>
          </p:nvSpPr>
          <p:spPr bwMode="auto">
            <a:xfrm>
              <a:off x="173" y="3151"/>
              <a:ext cx="690"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S-1:</a:t>
              </a:r>
            </a:p>
          </p:txBody>
        </p:sp>
        <p:sp>
          <p:nvSpPr>
            <p:cNvPr id="18445" name="Rectangle 13"/>
            <p:cNvSpPr>
              <a:spLocks noChangeArrowheads="1"/>
            </p:cNvSpPr>
            <p:nvPr/>
          </p:nvSpPr>
          <p:spPr bwMode="auto">
            <a:xfrm>
              <a:off x="2497" y="2779"/>
              <a:ext cx="591" cy="219"/>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 • •</a:t>
              </a:r>
            </a:p>
          </p:txBody>
        </p:sp>
        <p:sp>
          <p:nvSpPr>
            <p:cNvPr id="18446" name="Rectangle 14"/>
            <p:cNvSpPr>
              <a:spLocks noChangeArrowheads="1"/>
            </p:cNvSpPr>
            <p:nvPr/>
          </p:nvSpPr>
          <p:spPr bwMode="auto">
            <a:xfrm>
              <a:off x="2695" y="1423"/>
              <a:ext cx="1772"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8447" name="Rectangle 15"/>
            <p:cNvSpPr>
              <a:spLocks noChangeArrowheads="1"/>
            </p:cNvSpPr>
            <p:nvPr/>
          </p:nvSpPr>
          <p:spPr bwMode="auto">
            <a:xfrm>
              <a:off x="1119" y="1696"/>
              <a:ext cx="394"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8448" name="Rectangle 16"/>
            <p:cNvSpPr>
              <a:spLocks noChangeArrowheads="1"/>
            </p:cNvSpPr>
            <p:nvPr/>
          </p:nvSpPr>
          <p:spPr bwMode="auto">
            <a:xfrm>
              <a:off x="1710" y="1696"/>
              <a:ext cx="788"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8449" name="Rectangle 17"/>
            <p:cNvSpPr>
              <a:spLocks noChangeArrowheads="1"/>
            </p:cNvSpPr>
            <p:nvPr/>
          </p:nvSpPr>
          <p:spPr bwMode="auto">
            <a:xfrm>
              <a:off x="2695" y="1696"/>
              <a:ext cx="1772"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8450" name="Rectangle 18"/>
            <p:cNvSpPr>
              <a:spLocks noChangeArrowheads="1"/>
            </p:cNvSpPr>
            <p:nvPr/>
          </p:nvSpPr>
          <p:spPr bwMode="auto">
            <a:xfrm>
              <a:off x="1119" y="2188"/>
              <a:ext cx="394"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8451" name="Rectangle 19"/>
            <p:cNvSpPr>
              <a:spLocks noChangeArrowheads="1"/>
            </p:cNvSpPr>
            <p:nvPr/>
          </p:nvSpPr>
          <p:spPr bwMode="auto">
            <a:xfrm>
              <a:off x="1710" y="2188"/>
              <a:ext cx="788"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8452" name="Rectangle 20"/>
            <p:cNvSpPr>
              <a:spLocks noChangeArrowheads="1"/>
            </p:cNvSpPr>
            <p:nvPr/>
          </p:nvSpPr>
          <p:spPr bwMode="auto">
            <a:xfrm>
              <a:off x="2695" y="2188"/>
              <a:ext cx="1772"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8453" name="Rectangle 21"/>
            <p:cNvSpPr>
              <a:spLocks noChangeArrowheads="1"/>
            </p:cNvSpPr>
            <p:nvPr/>
          </p:nvSpPr>
          <p:spPr bwMode="auto">
            <a:xfrm>
              <a:off x="1119" y="2461"/>
              <a:ext cx="394"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8454" name="Rectangle 22"/>
            <p:cNvSpPr>
              <a:spLocks noChangeArrowheads="1"/>
            </p:cNvSpPr>
            <p:nvPr/>
          </p:nvSpPr>
          <p:spPr bwMode="auto">
            <a:xfrm>
              <a:off x="1710" y="2461"/>
              <a:ext cx="788"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8455" name="Rectangle 23"/>
            <p:cNvSpPr>
              <a:spLocks noChangeArrowheads="1"/>
            </p:cNvSpPr>
            <p:nvPr/>
          </p:nvSpPr>
          <p:spPr bwMode="auto">
            <a:xfrm>
              <a:off x="2695" y="2461"/>
              <a:ext cx="1772"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8456" name="Rectangle 24"/>
            <p:cNvSpPr>
              <a:spLocks noChangeArrowheads="1"/>
            </p:cNvSpPr>
            <p:nvPr/>
          </p:nvSpPr>
          <p:spPr bwMode="auto">
            <a:xfrm>
              <a:off x="1119" y="3063"/>
              <a:ext cx="394"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8457" name="Rectangle 25"/>
            <p:cNvSpPr>
              <a:spLocks noChangeArrowheads="1"/>
            </p:cNvSpPr>
            <p:nvPr/>
          </p:nvSpPr>
          <p:spPr bwMode="auto">
            <a:xfrm>
              <a:off x="1710" y="3063"/>
              <a:ext cx="788"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8458" name="Rectangle 26"/>
            <p:cNvSpPr>
              <a:spLocks noChangeArrowheads="1"/>
            </p:cNvSpPr>
            <p:nvPr/>
          </p:nvSpPr>
          <p:spPr bwMode="auto">
            <a:xfrm>
              <a:off x="2695" y="3063"/>
              <a:ext cx="1772"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8459" name="Rectangle 27"/>
            <p:cNvSpPr>
              <a:spLocks noChangeArrowheads="1"/>
            </p:cNvSpPr>
            <p:nvPr/>
          </p:nvSpPr>
          <p:spPr bwMode="auto">
            <a:xfrm>
              <a:off x="1119" y="3336"/>
              <a:ext cx="394"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8460" name="Rectangle 28"/>
            <p:cNvSpPr>
              <a:spLocks noChangeArrowheads="1"/>
            </p:cNvSpPr>
            <p:nvPr/>
          </p:nvSpPr>
          <p:spPr bwMode="auto">
            <a:xfrm>
              <a:off x="1710" y="3336"/>
              <a:ext cx="788"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8461" name="Rectangle 29"/>
            <p:cNvSpPr>
              <a:spLocks noChangeArrowheads="1"/>
            </p:cNvSpPr>
            <p:nvPr/>
          </p:nvSpPr>
          <p:spPr bwMode="auto">
            <a:xfrm>
              <a:off x="2695" y="3336"/>
              <a:ext cx="1772" cy="219"/>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grpSp>
      <p:sp>
        <p:nvSpPr>
          <p:cNvPr id="18462" name="AutoShape 30"/>
          <p:cNvSpPr>
            <a:spLocks/>
          </p:cNvSpPr>
          <p:nvPr/>
        </p:nvSpPr>
        <p:spPr bwMode="auto">
          <a:xfrm>
            <a:off x="7323138" y="1946275"/>
            <a:ext cx="219075" cy="1408113"/>
          </a:xfrm>
          <a:prstGeom prst="rightBrace">
            <a:avLst>
              <a:gd name="adj1" fmla="val 53563"/>
              <a:gd name="adj2" fmla="val 50000"/>
            </a:avLst>
          </a:prstGeom>
          <a:noFill/>
          <a:ln w="28440">
            <a:solidFill>
              <a:srgbClr val="000066"/>
            </a:solidFill>
            <a:miter lim="800000"/>
            <a:headEnd/>
            <a:tailEnd/>
          </a:ln>
          <a:effectLst/>
        </p:spPr>
        <p:txBody>
          <a:bodyPr wrap="none" anchor="ctr"/>
          <a:lstStyle/>
          <a:p>
            <a:endParaRPr lang="en-US"/>
          </a:p>
        </p:txBody>
      </p:sp>
      <p:sp>
        <p:nvSpPr>
          <p:cNvPr id="18463" name="Text Box 31"/>
          <p:cNvSpPr txBox="1">
            <a:spLocks noChangeArrowheads="1"/>
          </p:cNvSpPr>
          <p:nvPr/>
        </p:nvSpPr>
        <p:spPr bwMode="auto">
          <a:xfrm>
            <a:off x="5029200" y="6092825"/>
            <a:ext cx="3571875" cy="512763"/>
          </a:xfrm>
          <a:prstGeom prst="rect">
            <a:avLst/>
          </a:prstGeom>
          <a:noFill/>
          <a:ln w="9525">
            <a:noFill/>
            <a:round/>
            <a:headEnd/>
            <a:tailEnd/>
          </a:ln>
          <a:effectLst/>
        </p:spPr>
        <p:txBody>
          <a:bodyPr wrap="none" lIns="90360" tIns="44280" rIns="90360" bIns="44280">
            <a:spAutoFit/>
          </a:bodyPr>
          <a:lstStyle/>
          <a:p>
            <a:pPr algn="ctr">
              <a:lnSpc>
                <a:spcPct val="75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mic Sans MS" pitchFamily="66" charset="0"/>
              </a:rPr>
              <a:t>E-way associative cache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Accessing Set Associative Caches</a:t>
            </a:r>
          </a:p>
        </p:txBody>
      </p:sp>
      <p:sp>
        <p:nvSpPr>
          <p:cNvPr id="19458" name="Rectangle 2"/>
          <p:cNvSpPr>
            <a:spLocks noGrp="1" noChangeArrowheads="1"/>
          </p:cNvSpPr>
          <p:nvPr>
            <p:ph type="body" idx="1"/>
          </p:nvPr>
        </p:nvSpPr>
        <p:spPr>
          <a:xfrm>
            <a:off x="290513" y="1092200"/>
            <a:ext cx="8307387" cy="966788"/>
          </a:xfrm>
          <a:ln/>
        </p:spPr>
        <p:txBody>
          <a:bodyPr lIns="90360" tIns="44280" rIns="90360" bIns="44280">
            <a:normAutofit fontScale="92500" lnSpcReduction="10000"/>
          </a:bodyPr>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Set selection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identical to direct-mapped cache</a:t>
            </a:r>
          </a:p>
        </p:txBody>
      </p:sp>
      <p:grpSp>
        <p:nvGrpSpPr>
          <p:cNvPr id="2" name="Group 3"/>
          <p:cNvGrpSpPr>
            <a:grpSpLocks/>
          </p:cNvGrpSpPr>
          <p:nvPr/>
        </p:nvGrpSpPr>
        <p:grpSpPr bwMode="auto">
          <a:xfrm>
            <a:off x="2455863" y="1868488"/>
            <a:ext cx="6310312" cy="3227387"/>
            <a:chOff x="1547" y="1177"/>
            <a:chExt cx="3975" cy="2033"/>
          </a:xfrm>
        </p:grpSpPr>
        <p:sp>
          <p:nvSpPr>
            <p:cNvPr id="19460" name="Rectangle 4"/>
            <p:cNvSpPr>
              <a:spLocks noChangeArrowheads="1"/>
            </p:cNvSpPr>
            <p:nvPr/>
          </p:nvSpPr>
          <p:spPr bwMode="auto">
            <a:xfrm>
              <a:off x="2252" y="1177"/>
              <a:ext cx="3271" cy="585"/>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9461" name="Rectangle 5"/>
            <p:cNvSpPr>
              <a:spLocks noChangeArrowheads="1"/>
            </p:cNvSpPr>
            <p:nvPr/>
          </p:nvSpPr>
          <p:spPr bwMode="auto">
            <a:xfrm>
              <a:off x="2427" y="1225"/>
              <a:ext cx="35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9462" name="Rectangle 6"/>
            <p:cNvSpPr>
              <a:spLocks noChangeArrowheads="1"/>
            </p:cNvSpPr>
            <p:nvPr/>
          </p:nvSpPr>
          <p:spPr bwMode="auto">
            <a:xfrm>
              <a:off x="2427" y="1474"/>
              <a:ext cx="35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9463" name="Rectangle 7"/>
            <p:cNvSpPr>
              <a:spLocks noChangeArrowheads="1"/>
            </p:cNvSpPr>
            <p:nvPr/>
          </p:nvSpPr>
          <p:spPr bwMode="auto">
            <a:xfrm>
              <a:off x="2953" y="1225"/>
              <a:ext cx="70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64" name="Rectangle 8"/>
            <p:cNvSpPr>
              <a:spLocks noChangeArrowheads="1"/>
            </p:cNvSpPr>
            <p:nvPr/>
          </p:nvSpPr>
          <p:spPr bwMode="auto">
            <a:xfrm>
              <a:off x="2953" y="1474"/>
              <a:ext cx="70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65" name="Text Box 9"/>
            <p:cNvSpPr txBox="1">
              <a:spLocks noChangeArrowheads="1"/>
            </p:cNvSpPr>
            <p:nvPr/>
          </p:nvSpPr>
          <p:spPr bwMode="auto">
            <a:xfrm>
              <a:off x="1720" y="1296"/>
              <a:ext cx="541"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0:</a:t>
              </a:r>
            </a:p>
          </p:txBody>
        </p:sp>
        <p:sp>
          <p:nvSpPr>
            <p:cNvPr id="19466" name="Rectangle 10"/>
            <p:cNvSpPr>
              <a:spLocks noChangeArrowheads="1"/>
            </p:cNvSpPr>
            <p:nvPr/>
          </p:nvSpPr>
          <p:spPr bwMode="auto">
            <a:xfrm>
              <a:off x="2249" y="1849"/>
              <a:ext cx="3271" cy="585"/>
            </a:xfrm>
            <a:prstGeom prst="rect">
              <a:avLst/>
            </a:prstGeom>
            <a:solidFill>
              <a:srgbClr val="00FFFF"/>
            </a:solidFill>
            <a:ln w="38160">
              <a:solidFill>
                <a:srgbClr val="000066"/>
              </a:solidFill>
              <a:miter lim="800000"/>
              <a:headEnd/>
              <a:tailEnd/>
            </a:ln>
            <a:effectLst/>
          </p:spPr>
          <p:txBody>
            <a:bodyPr wrap="none" anchor="ctr"/>
            <a:lstStyle/>
            <a:p>
              <a:endParaRPr lang="en-US"/>
            </a:p>
          </p:txBody>
        </p:sp>
        <p:sp>
          <p:nvSpPr>
            <p:cNvPr id="19467" name="Rectangle 11"/>
            <p:cNvSpPr>
              <a:spLocks noChangeArrowheads="1"/>
            </p:cNvSpPr>
            <p:nvPr/>
          </p:nvSpPr>
          <p:spPr bwMode="auto">
            <a:xfrm>
              <a:off x="2425" y="1897"/>
              <a:ext cx="35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9468" name="Rectangle 12"/>
            <p:cNvSpPr>
              <a:spLocks noChangeArrowheads="1"/>
            </p:cNvSpPr>
            <p:nvPr/>
          </p:nvSpPr>
          <p:spPr bwMode="auto">
            <a:xfrm>
              <a:off x="2425" y="2146"/>
              <a:ext cx="35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9469" name="Rectangle 13"/>
            <p:cNvSpPr>
              <a:spLocks noChangeArrowheads="1"/>
            </p:cNvSpPr>
            <p:nvPr/>
          </p:nvSpPr>
          <p:spPr bwMode="auto">
            <a:xfrm>
              <a:off x="2950" y="1897"/>
              <a:ext cx="70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70" name="Rectangle 14"/>
            <p:cNvSpPr>
              <a:spLocks noChangeArrowheads="1"/>
            </p:cNvSpPr>
            <p:nvPr/>
          </p:nvSpPr>
          <p:spPr bwMode="auto">
            <a:xfrm>
              <a:off x="2950" y="2146"/>
              <a:ext cx="70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71" name="Text Box 15"/>
            <p:cNvSpPr txBox="1">
              <a:spLocks noChangeArrowheads="1"/>
            </p:cNvSpPr>
            <p:nvPr/>
          </p:nvSpPr>
          <p:spPr bwMode="auto">
            <a:xfrm>
              <a:off x="1730" y="1968"/>
              <a:ext cx="516"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a:t>
              </a:r>
              <a:r>
                <a:rPr lang="en-GB" sz="2000">
                  <a:solidFill>
                    <a:srgbClr val="FF0000"/>
                  </a:solidFill>
                  <a:latin typeface="Comic Sans MS" pitchFamily="66" charset="0"/>
                </a:rPr>
                <a:t>1</a:t>
              </a:r>
              <a:r>
                <a:rPr lang="en-GB" sz="2000">
                  <a:solidFill>
                    <a:srgbClr val="000066"/>
                  </a:solidFill>
                  <a:latin typeface="Comic Sans MS" pitchFamily="66" charset="0"/>
                </a:rPr>
                <a:t>:</a:t>
              </a:r>
            </a:p>
          </p:txBody>
        </p:sp>
        <p:sp>
          <p:nvSpPr>
            <p:cNvPr id="19472" name="Rectangle 16"/>
            <p:cNvSpPr>
              <a:spLocks noChangeArrowheads="1"/>
            </p:cNvSpPr>
            <p:nvPr/>
          </p:nvSpPr>
          <p:spPr bwMode="auto">
            <a:xfrm>
              <a:off x="2249" y="2626"/>
              <a:ext cx="3271" cy="585"/>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19473" name="Rectangle 17"/>
            <p:cNvSpPr>
              <a:spLocks noChangeArrowheads="1"/>
            </p:cNvSpPr>
            <p:nvPr/>
          </p:nvSpPr>
          <p:spPr bwMode="auto">
            <a:xfrm>
              <a:off x="2425" y="2674"/>
              <a:ext cx="35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9474" name="Rectangle 18"/>
            <p:cNvSpPr>
              <a:spLocks noChangeArrowheads="1"/>
            </p:cNvSpPr>
            <p:nvPr/>
          </p:nvSpPr>
          <p:spPr bwMode="auto">
            <a:xfrm>
              <a:off x="2425" y="2923"/>
              <a:ext cx="35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valid</a:t>
              </a:r>
            </a:p>
          </p:txBody>
        </p:sp>
        <p:sp>
          <p:nvSpPr>
            <p:cNvPr id="19475" name="Rectangle 19"/>
            <p:cNvSpPr>
              <a:spLocks noChangeArrowheads="1"/>
            </p:cNvSpPr>
            <p:nvPr/>
          </p:nvSpPr>
          <p:spPr bwMode="auto">
            <a:xfrm>
              <a:off x="2950" y="2674"/>
              <a:ext cx="70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76" name="Rectangle 20"/>
            <p:cNvSpPr>
              <a:spLocks noChangeArrowheads="1"/>
            </p:cNvSpPr>
            <p:nvPr/>
          </p:nvSpPr>
          <p:spPr bwMode="auto">
            <a:xfrm>
              <a:off x="2950" y="2923"/>
              <a:ext cx="701"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77" name="Text Box 21"/>
            <p:cNvSpPr txBox="1">
              <a:spLocks noChangeArrowheads="1"/>
            </p:cNvSpPr>
            <p:nvPr/>
          </p:nvSpPr>
          <p:spPr bwMode="auto">
            <a:xfrm>
              <a:off x="1547" y="2775"/>
              <a:ext cx="690"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S-1:</a:t>
              </a:r>
            </a:p>
          </p:txBody>
        </p:sp>
        <p:sp>
          <p:nvSpPr>
            <p:cNvPr id="19478" name="Rectangle 22"/>
            <p:cNvSpPr>
              <a:spLocks noChangeArrowheads="1"/>
            </p:cNvSpPr>
            <p:nvPr/>
          </p:nvSpPr>
          <p:spPr bwMode="auto">
            <a:xfrm>
              <a:off x="3654" y="2434"/>
              <a:ext cx="526" cy="192"/>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 • •</a:t>
              </a:r>
            </a:p>
          </p:txBody>
        </p:sp>
        <p:sp>
          <p:nvSpPr>
            <p:cNvPr id="19479" name="Rectangle 23"/>
            <p:cNvSpPr>
              <a:spLocks noChangeArrowheads="1"/>
            </p:cNvSpPr>
            <p:nvPr/>
          </p:nvSpPr>
          <p:spPr bwMode="auto">
            <a:xfrm>
              <a:off x="3790" y="1225"/>
              <a:ext cx="157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9480" name="Rectangle 24"/>
            <p:cNvSpPr>
              <a:spLocks noChangeArrowheads="1"/>
            </p:cNvSpPr>
            <p:nvPr/>
          </p:nvSpPr>
          <p:spPr bwMode="auto">
            <a:xfrm>
              <a:off x="3790" y="1465"/>
              <a:ext cx="157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9481" name="Rectangle 25"/>
            <p:cNvSpPr>
              <a:spLocks noChangeArrowheads="1"/>
            </p:cNvSpPr>
            <p:nvPr/>
          </p:nvSpPr>
          <p:spPr bwMode="auto">
            <a:xfrm>
              <a:off x="3790" y="1897"/>
              <a:ext cx="157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9482" name="Rectangle 26"/>
            <p:cNvSpPr>
              <a:spLocks noChangeArrowheads="1"/>
            </p:cNvSpPr>
            <p:nvPr/>
          </p:nvSpPr>
          <p:spPr bwMode="auto">
            <a:xfrm>
              <a:off x="3790" y="2137"/>
              <a:ext cx="157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9483" name="Rectangle 27"/>
            <p:cNvSpPr>
              <a:spLocks noChangeArrowheads="1"/>
            </p:cNvSpPr>
            <p:nvPr/>
          </p:nvSpPr>
          <p:spPr bwMode="auto">
            <a:xfrm>
              <a:off x="3790" y="2665"/>
              <a:ext cx="157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sp>
          <p:nvSpPr>
            <p:cNvPr id="19484" name="Rectangle 28"/>
            <p:cNvSpPr>
              <a:spLocks noChangeArrowheads="1"/>
            </p:cNvSpPr>
            <p:nvPr/>
          </p:nvSpPr>
          <p:spPr bwMode="auto">
            <a:xfrm>
              <a:off x="3790" y="2905"/>
              <a:ext cx="1577" cy="192"/>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cache block</a:t>
              </a:r>
            </a:p>
          </p:txBody>
        </p:sp>
      </p:grpSp>
      <p:sp>
        <p:nvSpPr>
          <p:cNvPr id="19485" name="Rectangle 29"/>
          <p:cNvSpPr>
            <a:spLocks noChangeArrowheads="1"/>
          </p:cNvSpPr>
          <p:nvPr/>
        </p:nvSpPr>
        <p:spPr bwMode="auto">
          <a:xfrm>
            <a:off x="1139825" y="5419725"/>
            <a:ext cx="830263"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t</a:t>
            </a:r>
            <a:r>
              <a:rPr lang="en-GB" sz="2000">
                <a:solidFill>
                  <a:srgbClr val="000066"/>
                </a:solidFill>
                <a:latin typeface="Comic Sans MS" pitchFamily="66" charset="0"/>
              </a:rPr>
              <a:t> bits</a:t>
            </a:r>
          </a:p>
        </p:txBody>
      </p:sp>
      <p:sp>
        <p:nvSpPr>
          <p:cNvPr id="19486" name="Rectangle 30"/>
          <p:cNvSpPr>
            <a:spLocks noChangeArrowheads="1"/>
          </p:cNvSpPr>
          <p:nvPr/>
        </p:nvSpPr>
        <p:spPr bwMode="auto">
          <a:xfrm>
            <a:off x="2894013" y="5419725"/>
            <a:ext cx="835025"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s</a:t>
            </a:r>
            <a:r>
              <a:rPr lang="en-GB" sz="2000">
                <a:solidFill>
                  <a:srgbClr val="000066"/>
                </a:solidFill>
                <a:latin typeface="Comic Sans MS" pitchFamily="66" charset="0"/>
              </a:rPr>
              <a:t> bits</a:t>
            </a:r>
          </a:p>
        </p:txBody>
      </p:sp>
      <p:sp>
        <p:nvSpPr>
          <p:cNvPr id="19487" name="Rectangle 31"/>
          <p:cNvSpPr>
            <a:spLocks noChangeArrowheads="1"/>
          </p:cNvSpPr>
          <p:nvPr/>
        </p:nvSpPr>
        <p:spPr bwMode="auto">
          <a:xfrm>
            <a:off x="4303713" y="5854700"/>
            <a:ext cx="1827212" cy="331788"/>
          </a:xfrm>
          <a:prstGeom prst="rect">
            <a:avLst/>
          </a:prstGeom>
          <a:noFill/>
          <a:ln w="28440">
            <a:solidFill>
              <a:srgbClr val="000066"/>
            </a:solidFill>
            <a:miter lim="800000"/>
            <a:headEnd/>
            <a:tailEnd/>
          </a:ln>
          <a:effectLst/>
        </p:spPr>
        <p:txBody>
          <a:bodyPr wrap="none" anchor="ctr"/>
          <a:lstStyle/>
          <a:p>
            <a:endParaRPr lang="en-US"/>
          </a:p>
        </p:txBody>
      </p:sp>
      <p:sp>
        <p:nvSpPr>
          <p:cNvPr id="19488" name="Rectangle 32"/>
          <p:cNvSpPr>
            <a:spLocks noChangeArrowheads="1"/>
          </p:cNvSpPr>
          <p:nvPr/>
        </p:nvSpPr>
        <p:spPr bwMode="auto">
          <a:xfrm>
            <a:off x="2476500" y="5854700"/>
            <a:ext cx="1827213" cy="331788"/>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0 0 0 1</a:t>
            </a:r>
          </a:p>
        </p:txBody>
      </p:sp>
      <p:sp>
        <p:nvSpPr>
          <p:cNvPr id="19489" name="Rectangle 33"/>
          <p:cNvSpPr>
            <a:spLocks noChangeArrowheads="1"/>
          </p:cNvSpPr>
          <p:nvPr/>
        </p:nvSpPr>
        <p:spPr bwMode="auto">
          <a:xfrm>
            <a:off x="649288" y="5854700"/>
            <a:ext cx="1827212" cy="331788"/>
          </a:xfrm>
          <a:prstGeom prst="rect">
            <a:avLst/>
          </a:prstGeom>
          <a:noFill/>
          <a:ln w="28440">
            <a:solidFill>
              <a:srgbClr val="000066"/>
            </a:solidFill>
            <a:miter lim="800000"/>
            <a:headEnd/>
            <a:tailEnd/>
          </a:ln>
          <a:effectLst/>
        </p:spPr>
        <p:txBody>
          <a:bodyPr wrap="none" anchor="ctr"/>
          <a:lstStyle/>
          <a:p>
            <a:endParaRPr lang="en-US"/>
          </a:p>
        </p:txBody>
      </p:sp>
      <p:sp>
        <p:nvSpPr>
          <p:cNvPr id="19490" name="Text Box 34"/>
          <p:cNvSpPr txBox="1">
            <a:spLocks noChangeArrowheads="1"/>
          </p:cNvSpPr>
          <p:nvPr/>
        </p:nvSpPr>
        <p:spPr bwMode="auto">
          <a:xfrm>
            <a:off x="5934075" y="6184900"/>
            <a:ext cx="287338"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19491" name="Text Box 35"/>
          <p:cNvSpPr txBox="1">
            <a:spLocks noChangeArrowheads="1"/>
          </p:cNvSpPr>
          <p:nvPr/>
        </p:nvSpPr>
        <p:spPr bwMode="auto">
          <a:xfrm>
            <a:off x="538163" y="6184900"/>
            <a:ext cx="468312"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m-1</a:t>
            </a:r>
          </a:p>
        </p:txBody>
      </p:sp>
      <p:sp>
        <p:nvSpPr>
          <p:cNvPr id="19492" name="Rectangle 36"/>
          <p:cNvSpPr>
            <a:spLocks noChangeArrowheads="1"/>
          </p:cNvSpPr>
          <p:nvPr/>
        </p:nvSpPr>
        <p:spPr bwMode="auto">
          <a:xfrm>
            <a:off x="4675188" y="5440363"/>
            <a:ext cx="86201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b</a:t>
            </a:r>
            <a:r>
              <a:rPr lang="en-GB" sz="2000">
                <a:solidFill>
                  <a:srgbClr val="000066"/>
                </a:solidFill>
                <a:latin typeface="Comic Sans MS" pitchFamily="66" charset="0"/>
              </a:rPr>
              <a:t> bits</a:t>
            </a:r>
          </a:p>
        </p:txBody>
      </p:sp>
      <p:sp>
        <p:nvSpPr>
          <p:cNvPr id="19493" name="Rectangle 37"/>
          <p:cNvSpPr>
            <a:spLocks noChangeArrowheads="1"/>
          </p:cNvSpPr>
          <p:nvPr/>
        </p:nvSpPr>
        <p:spPr bwMode="auto">
          <a:xfrm>
            <a:off x="1250950" y="6203950"/>
            <a:ext cx="5603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19494" name="Rectangle 38"/>
          <p:cNvSpPr>
            <a:spLocks noChangeArrowheads="1"/>
          </p:cNvSpPr>
          <p:nvPr/>
        </p:nvSpPr>
        <p:spPr bwMode="auto">
          <a:xfrm>
            <a:off x="2859088" y="6203950"/>
            <a:ext cx="1265237"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index</a:t>
            </a:r>
          </a:p>
        </p:txBody>
      </p:sp>
      <p:sp>
        <p:nvSpPr>
          <p:cNvPr id="19495" name="Rectangle 39"/>
          <p:cNvSpPr>
            <a:spLocks noChangeArrowheads="1"/>
          </p:cNvSpPr>
          <p:nvPr/>
        </p:nvSpPr>
        <p:spPr bwMode="auto">
          <a:xfrm>
            <a:off x="4346575" y="6203950"/>
            <a:ext cx="16271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block offset</a:t>
            </a:r>
          </a:p>
        </p:txBody>
      </p:sp>
      <p:sp>
        <p:nvSpPr>
          <p:cNvPr id="19496" name="AutoShape 40"/>
          <p:cNvSpPr>
            <a:spLocks/>
          </p:cNvSpPr>
          <p:nvPr/>
        </p:nvSpPr>
        <p:spPr bwMode="auto">
          <a:xfrm rot="16200000">
            <a:off x="3170237" y="4549776"/>
            <a:ext cx="436563" cy="1827212"/>
          </a:xfrm>
          <a:prstGeom prst="rightBrace">
            <a:avLst>
              <a:gd name="adj1" fmla="val 34879"/>
              <a:gd name="adj2" fmla="val 50000"/>
            </a:avLst>
          </a:prstGeom>
          <a:noFill/>
          <a:ln w="28440">
            <a:solidFill>
              <a:srgbClr val="000066"/>
            </a:solidFill>
            <a:miter lim="800000"/>
            <a:headEnd/>
            <a:tailEnd/>
          </a:ln>
          <a:effectLst/>
        </p:spPr>
        <p:txBody>
          <a:bodyPr wrap="none" anchor="ctr"/>
          <a:lstStyle/>
          <a:p>
            <a:endParaRPr lang="en-US"/>
          </a:p>
        </p:txBody>
      </p:sp>
      <p:sp>
        <p:nvSpPr>
          <p:cNvPr id="19497" name="Text Box 41"/>
          <p:cNvSpPr txBox="1">
            <a:spLocks noChangeArrowheads="1"/>
          </p:cNvSpPr>
          <p:nvPr/>
        </p:nvSpPr>
        <p:spPr bwMode="auto">
          <a:xfrm>
            <a:off x="579438" y="3028950"/>
            <a:ext cx="1944687" cy="517525"/>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Comic Sans MS" pitchFamily="66" charset="0"/>
              </a:rPr>
              <a:t>selected set</a:t>
            </a:r>
          </a:p>
        </p:txBody>
      </p:sp>
      <p:sp>
        <p:nvSpPr>
          <p:cNvPr id="19498" name="Freeform 42"/>
          <p:cNvSpPr>
            <a:spLocks/>
          </p:cNvSpPr>
          <p:nvPr/>
        </p:nvSpPr>
        <p:spPr bwMode="auto">
          <a:xfrm>
            <a:off x="1538288" y="3371850"/>
            <a:ext cx="1906587" cy="1906588"/>
          </a:xfrm>
          <a:custGeom>
            <a:avLst/>
            <a:gdLst/>
            <a:ahLst/>
            <a:cxnLst>
              <a:cxn ang="0">
                <a:pos x="1173" y="1201"/>
              </a:cxn>
              <a:cxn ang="0">
                <a:pos x="1031" y="1039"/>
              </a:cxn>
              <a:cxn ang="0">
                <a:pos x="152" y="913"/>
              </a:cxn>
              <a:cxn ang="0">
                <a:pos x="120" y="180"/>
              </a:cxn>
              <a:cxn ang="0">
                <a:pos x="723" y="0"/>
              </a:cxn>
            </a:cxnLst>
            <a:rect l="0" t="0" r="r" b="b"/>
            <a:pathLst>
              <a:path w="1201" h="1201">
                <a:moveTo>
                  <a:pt x="1173" y="1201"/>
                </a:moveTo>
                <a:cubicBezTo>
                  <a:pt x="1149" y="1174"/>
                  <a:pt x="1201" y="1087"/>
                  <a:pt x="1031" y="1039"/>
                </a:cubicBezTo>
                <a:cubicBezTo>
                  <a:pt x="861" y="991"/>
                  <a:pt x="304" y="1056"/>
                  <a:pt x="152" y="913"/>
                </a:cubicBezTo>
                <a:cubicBezTo>
                  <a:pt x="0" y="770"/>
                  <a:pt x="25" y="332"/>
                  <a:pt x="120" y="180"/>
                </a:cubicBezTo>
                <a:cubicBezTo>
                  <a:pt x="215" y="28"/>
                  <a:pt x="598" y="37"/>
                  <a:pt x="723" y="0"/>
                </a:cubicBezTo>
              </a:path>
            </a:pathLst>
          </a:custGeom>
          <a:noFill/>
          <a:ln w="28440">
            <a:solidFill>
              <a:srgbClr val="000066"/>
            </a:solidFill>
            <a:round/>
            <a:headEnd/>
            <a:tailEnd type="triangle" w="med" len="me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Accessing Set Associative Caches</a:t>
            </a:r>
          </a:p>
        </p:txBody>
      </p:sp>
      <p:sp>
        <p:nvSpPr>
          <p:cNvPr id="20482" name="Rectangle 2"/>
          <p:cNvSpPr>
            <a:spLocks noGrp="1" noChangeArrowheads="1"/>
          </p:cNvSpPr>
          <p:nvPr>
            <p:ph type="body" idx="1"/>
          </p:nvPr>
        </p:nvSpPr>
        <p:spPr>
          <a:xfrm>
            <a:off x="290513" y="1220788"/>
            <a:ext cx="8307387" cy="5224462"/>
          </a:xfrm>
          <a:ln/>
        </p:spPr>
        <p:txBody>
          <a:bodyPr lIns="90360" tIns="44280" rIns="90360" bIns="44280"/>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Line matching and word selection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must compare the tag in each valid line in the selected set.</a:t>
            </a:r>
          </a:p>
        </p:txBody>
      </p:sp>
      <p:sp>
        <p:nvSpPr>
          <p:cNvPr id="20483" name="Rectangle 3"/>
          <p:cNvSpPr>
            <a:spLocks noChangeArrowheads="1"/>
          </p:cNvSpPr>
          <p:nvPr/>
        </p:nvSpPr>
        <p:spPr bwMode="auto">
          <a:xfrm>
            <a:off x="2114550" y="3040063"/>
            <a:ext cx="5816600" cy="925512"/>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20484" name="Rectangle 4"/>
          <p:cNvSpPr>
            <a:spLocks noChangeArrowheads="1"/>
          </p:cNvSpPr>
          <p:nvPr/>
        </p:nvSpPr>
        <p:spPr bwMode="auto">
          <a:xfrm>
            <a:off x="54165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40957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2343150" y="3541713"/>
            <a:ext cx="457200" cy="304800"/>
          </a:xfrm>
          <a:prstGeom prst="rect">
            <a:avLst/>
          </a:prstGeom>
          <a:solidFill>
            <a:srgbClr val="FFFFFF"/>
          </a:solidFill>
          <a:ln w="3816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1</a:t>
            </a:r>
          </a:p>
        </p:txBody>
      </p:sp>
      <p:sp>
        <p:nvSpPr>
          <p:cNvPr id="20487" name="Rectangle 7"/>
          <p:cNvSpPr>
            <a:spLocks noChangeArrowheads="1"/>
          </p:cNvSpPr>
          <p:nvPr/>
        </p:nvSpPr>
        <p:spPr bwMode="auto">
          <a:xfrm>
            <a:off x="3028950" y="3541713"/>
            <a:ext cx="914400" cy="304800"/>
          </a:xfrm>
          <a:prstGeom prst="rect">
            <a:avLst/>
          </a:prstGeom>
          <a:solidFill>
            <a:srgbClr val="FFFFFF"/>
          </a:solidFill>
          <a:ln w="3816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0110</a:t>
            </a:r>
          </a:p>
        </p:txBody>
      </p:sp>
      <p:sp>
        <p:nvSpPr>
          <p:cNvPr id="20488" name="Rectangle 8"/>
          <p:cNvSpPr>
            <a:spLocks noChangeArrowheads="1"/>
          </p:cNvSpPr>
          <p:nvPr/>
        </p:nvSpPr>
        <p:spPr bwMode="auto">
          <a:xfrm>
            <a:off x="45529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489" name="Rectangle 9"/>
          <p:cNvSpPr>
            <a:spLocks noChangeArrowheads="1"/>
          </p:cNvSpPr>
          <p:nvPr/>
        </p:nvSpPr>
        <p:spPr bwMode="auto">
          <a:xfrm>
            <a:off x="49593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490" name="Rectangle 10"/>
          <p:cNvSpPr>
            <a:spLocks noChangeArrowheads="1"/>
          </p:cNvSpPr>
          <p:nvPr/>
        </p:nvSpPr>
        <p:spPr bwMode="auto">
          <a:xfrm>
            <a:off x="71691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3</a:t>
            </a:r>
          </a:p>
        </p:txBody>
      </p:sp>
      <p:sp>
        <p:nvSpPr>
          <p:cNvPr id="20491" name="Rectangle 11"/>
          <p:cNvSpPr>
            <a:spLocks noChangeArrowheads="1"/>
          </p:cNvSpPr>
          <p:nvPr/>
        </p:nvSpPr>
        <p:spPr bwMode="auto">
          <a:xfrm>
            <a:off x="58483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0</a:t>
            </a:r>
          </a:p>
        </p:txBody>
      </p:sp>
      <p:sp>
        <p:nvSpPr>
          <p:cNvPr id="20492" name="Rectangle 12"/>
          <p:cNvSpPr>
            <a:spLocks noChangeArrowheads="1"/>
          </p:cNvSpPr>
          <p:nvPr/>
        </p:nvSpPr>
        <p:spPr bwMode="auto">
          <a:xfrm>
            <a:off x="63055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1</a:t>
            </a:r>
          </a:p>
        </p:txBody>
      </p:sp>
      <p:sp>
        <p:nvSpPr>
          <p:cNvPr id="20493" name="Rectangle 13"/>
          <p:cNvSpPr>
            <a:spLocks noChangeArrowheads="1"/>
          </p:cNvSpPr>
          <p:nvPr/>
        </p:nvSpPr>
        <p:spPr bwMode="auto">
          <a:xfrm>
            <a:off x="67119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2</a:t>
            </a:r>
          </a:p>
        </p:txBody>
      </p:sp>
      <p:sp>
        <p:nvSpPr>
          <p:cNvPr id="20494" name="Rectangle 14"/>
          <p:cNvSpPr>
            <a:spLocks noChangeArrowheads="1"/>
          </p:cNvSpPr>
          <p:nvPr/>
        </p:nvSpPr>
        <p:spPr bwMode="auto">
          <a:xfrm>
            <a:off x="5826125" y="3540125"/>
            <a:ext cx="1828800" cy="304800"/>
          </a:xfrm>
          <a:prstGeom prst="rect">
            <a:avLst/>
          </a:prstGeom>
          <a:noFill/>
          <a:ln w="38160">
            <a:solidFill>
              <a:srgbClr val="000066"/>
            </a:solidFill>
            <a:miter lim="800000"/>
            <a:headEnd/>
            <a:tailEnd/>
          </a:ln>
          <a:effectLst/>
        </p:spPr>
        <p:txBody>
          <a:bodyPr wrap="none" anchor="ctr"/>
          <a:lstStyle/>
          <a:p>
            <a:endParaRPr lang="en-US"/>
          </a:p>
        </p:txBody>
      </p:sp>
      <p:sp>
        <p:nvSpPr>
          <p:cNvPr id="20495" name="Rectangle 15"/>
          <p:cNvSpPr>
            <a:spLocks noChangeArrowheads="1"/>
          </p:cNvSpPr>
          <p:nvPr/>
        </p:nvSpPr>
        <p:spPr bwMode="auto">
          <a:xfrm>
            <a:off x="54419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496" name="Rectangle 16"/>
          <p:cNvSpPr>
            <a:spLocks noChangeArrowheads="1"/>
          </p:cNvSpPr>
          <p:nvPr/>
        </p:nvSpPr>
        <p:spPr bwMode="auto">
          <a:xfrm>
            <a:off x="41211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497" name="Rectangle 17"/>
          <p:cNvSpPr>
            <a:spLocks noChangeArrowheads="1"/>
          </p:cNvSpPr>
          <p:nvPr/>
        </p:nvSpPr>
        <p:spPr bwMode="auto">
          <a:xfrm>
            <a:off x="2368550" y="31480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1</a:t>
            </a:r>
          </a:p>
        </p:txBody>
      </p:sp>
      <p:sp>
        <p:nvSpPr>
          <p:cNvPr id="20498" name="Rectangle 18"/>
          <p:cNvSpPr>
            <a:spLocks noChangeArrowheads="1"/>
          </p:cNvSpPr>
          <p:nvPr/>
        </p:nvSpPr>
        <p:spPr bwMode="auto">
          <a:xfrm>
            <a:off x="3054350" y="3148013"/>
            <a:ext cx="9144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1001</a:t>
            </a:r>
          </a:p>
        </p:txBody>
      </p:sp>
      <p:sp>
        <p:nvSpPr>
          <p:cNvPr id="20499" name="Rectangle 19"/>
          <p:cNvSpPr>
            <a:spLocks noChangeArrowheads="1"/>
          </p:cNvSpPr>
          <p:nvPr/>
        </p:nvSpPr>
        <p:spPr bwMode="auto">
          <a:xfrm>
            <a:off x="45783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49847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501" name="Rectangle 21"/>
          <p:cNvSpPr>
            <a:spLocks noChangeArrowheads="1"/>
          </p:cNvSpPr>
          <p:nvPr/>
        </p:nvSpPr>
        <p:spPr bwMode="auto">
          <a:xfrm>
            <a:off x="71945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502" name="Rectangle 22"/>
          <p:cNvSpPr>
            <a:spLocks noChangeArrowheads="1"/>
          </p:cNvSpPr>
          <p:nvPr/>
        </p:nvSpPr>
        <p:spPr bwMode="auto">
          <a:xfrm>
            <a:off x="58737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503" name="Rectangle 23"/>
          <p:cNvSpPr>
            <a:spLocks noChangeArrowheads="1"/>
          </p:cNvSpPr>
          <p:nvPr/>
        </p:nvSpPr>
        <p:spPr bwMode="auto">
          <a:xfrm>
            <a:off x="63309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504" name="Rectangle 24"/>
          <p:cNvSpPr>
            <a:spLocks noChangeArrowheads="1"/>
          </p:cNvSpPr>
          <p:nvPr/>
        </p:nvSpPr>
        <p:spPr bwMode="auto">
          <a:xfrm>
            <a:off x="67373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0505" name="Text Box 25"/>
          <p:cNvSpPr txBox="1">
            <a:spLocks noChangeArrowheads="1"/>
          </p:cNvSpPr>
          <p:nvPr/>
        </p:nvSpPr>
        <p:spPr bwMode="auto">
          <a:xfrm>
            <a:off x="122238" y="3316288"/>
            <a:ext cx="2028825"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selected set (i):</a:t>
            </a:r>
          </a:p>
        </p:txBody>
      </p:sp>
      <p:sp>
        <p:nvSpPr>
          <p:cNvPr id="20506" name="Rectangle 26"/>
          <p:cNvSpPr>
            <a:spLocks noChangeArrowheads="1"/>
          </p:cNvSpPr>
          <p:nvPr/>
        </p:nvSpPr>
        <p:spPr bwMode="auto">
          <a:xfrm>
            <a:off x="54451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3</a:t>
            </a:r>
          </a:p>
        </p:txBody>
      </p:sp>
      <p:sp>
        <p:nvSpPr>
          <p:cNvPr id="20507" name="Rectangle 27"/>
          <p:cNvSpPr>
            <a:spLocks noChangeArrowheads="1"/>
          </p:cNvSpPr>
          <p:nvPr/>
        </p:nvSpPr>
        <p:spPr bwMode="auto">
          <a:xfrm>
            <a:off x="41243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0</a:t>
            </a:r>
          </a:p>
        </p:txBody>
      </p:sp>
      <p:sp>
        <p:nvSpPr>
          <p:cNvPr id="20508" name="Rectangle 28"/>
          <p:cNvSpPr>
            <a:spLocks noChangeArrowheads="1"/>
          </p:cNvSpPr>
          <p:nvPr/>
        </p:nvSpPr>
        <p:spPr bwMode="auto">
          <a:xfrm>
            <a:off x="45815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1</a:t>
            </a:r>
          </a:p>
        </p:txBody>
      </p:sp>
      <p:sp>
        <p:nvSpPr>
          <p:cNvPr id="20509" name="Rectangle 29"/>
          <p:cNvSpPr>
            <a:spLocks noChangeArrowheads="1"/>
          </p:cNvSpPr>
          <p:nvPr/>
        </p:nvSpPr>
        <p:spPr bwMode="auto">
          <a:xfrm>
            <a:off x="49879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2</a:t>
            </a:r>
          </a:p>
        </p:txBody>
      </p:sp>
      <p:sp>
        <p:nvSpPr>
          <p:cNvPr id="20510" name="Rectangle 30"/>
          <p:cNvSpPr>
            <a:spLocks noChangeArrowheads="1"/>
          </p:cNvSpPr>
          <p:nvPr/>
        </p:nvSpPr>
        <p:spPr bwMode="auto">
          <a:xfrm>
            <a:off x="71977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7</a:t>
            </a:r>
          </a:p>
        </p:txBody>
      </p:sp>
      <p:sp>
        <p:nvSpPr>
          <p:cNvPr id="20511" name="Rectangle 31"/>
          <p:cNvSpPr>
            <a:spLocks noChangeArrowheads="1"/>
          </p:cNvSpPr>
          <p:nvPr/>
        </p:nvSpPr>
        <p:spPr bwMode="auto">
          <a:xfrm>
            <a:off x="58769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4</a:t>
            </a:r>
          </a:p>
        </p:txBody>
      </p:sp>
      <p:sp>
        <p:nvSpPr>
          <p:cNvPr id="20512" name="Rectangle 32"/>
          <p:cNvSpPr>
            <a:spLocks noChangeArrowheads="1"/>
          </p:cNvSpPr>
          <p:nvPr/>
        </p:nvSpPr>
        <p:spPr bwMode="auto">
          <a:xfrm>
            <a:off x="63341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5</a:t>
            </a:r>
          </a:p>
        </p:txBody>
      </p:sp>
      <p:sp>
        <p:nvSpPr>
          <p:cNvPr id="20513" name="Rectangle 33"/>
          <p:cNvSpPr>
            <a:spLocks noChangeArrowheads="1"/>
          </p:cNvSpPr>
          <p:nvPr/>
        </p:nvSpPr>
        <p:spPr bwMode="auto">
          <a:xfrm>
            <a:off x="67405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6</a:t>
            </a:r>
          </a:p>
        </p:txBody>
      </p:sp>
      <p:sp>
        <p:nvSpPr>
          <p:cNvPr id="20514" name="Rectangle 34"/>
          <p:cNvSpPr>
            <a:spLocks noChangeArrowheads="1"/>
          </p:cNvSpPr>
          <p:nvPr/>
        </p:nvSpPr>
        <p:spPr bwMode="auto">
          <a:xfrm>
            <a:off x="2678113" y="5329238"/>
            <a:ext cx="83026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t</a:t>
            </a:r>
            <a:r>
              <a:rPr lang="en-GB" sz="2000">
                <a:solidFill>
                  <a:srgbClr val="000066"/>
                </a:solidFill>
                <a:latin typeface="Comic Sans MS" pitchFamily="66" charset="0"/>
              </a:rPr>
              <a:t> bits</a:t>
            </a:r>
          </a:p>
        </p:txBody>
      </p:sp>
      <p:sp>
        <p:nvSpPr>
          <p:cNvPr id="20515" name="Rectangle 35"/>
          <p:cNvSpPr>
            <a:spLocks noChangeArrowheads="1"/>
          </p:cNvSpPr>
          <p:nvPr/>
        </p:nvSpPr>
        <p:spPr bwMode="auto">
          <a:xfrm>
            <a:off x="4106863" y="5329238"/>
            <a:ext cx="835025"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s</a:t>
            </a:r>
            <a:r>
              <a:rPr lang="en-GB" sz="2000">
                <a:solidFill>
                  <a:srgbClr val="000066"/>
                </a:solidFill>
                <a:latin typeface="Comic Sans MS" pitchFamily="66" charset="0"/>
              </a:rPr>
              <a:t> bits</a:t>
            </a:r>
          </a:p>
        </p:txBody>
      </p:sp>
      <p:sp>
        <p:nvSpPr>
          <p:cNvPr id="20516" name="Rectangle 36"/>
          <p:cNvSpPr>
            <a:spLocks noChangeArrowheads="1"/>
          </p:cNvSpPr>
          <p:nvPr/>
        </p:nvSpPr>
        <p:spPr bwMode="auto">
          <a:xfrm>
            <a:off x="5251450" y="5707063"/>
            <a:ext cx="1487488"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100</a:t>
            </a:r>
          </a:p>
        </p:txBody>
      </p:sp>
      <p:sp>
        <p:nvSpPr>
          <p:cNvPr id="20517" name="Rectangle 37"/>
          <p:cNvSpPr>
            <a:spLocks noChangeArrowheads="1"/>
          </p:cNvSpPr>
          <p:nvPr/>
        </p:nvSpPr>
        <p:spPr bwMode="auto">
          <a:xfrm>
            <a:off x="3763963" y="5707063"/>
            <a:ext cx="1487487"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i</a:t>
            </a:r>
          </a:p>
        </p:txBody>
      </p:sp>
      <p:sp>
        <p:nvSpPr>
          <p:cNvPr id="20518" name="Rectangle 38"/>
          <p:cNvSpPr>
            <a:spLocks noChangeArrowheads="1"/>
          </p:cNvSpPr>
          <p:nvPr/>
        </p:nvSpPr>
        <p:spPr bwMode="auto">
          <a:xfrm>
            <a:off x="2276475" y="5707063"/>
            <a:ext cx="1487488"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0110</a:t>
            </a:r>
          </a:p>
        </p:txBody>
      </p:sp>
      <p:sp>
        <p:nvSpPr>
          <p:cNvPr id="20519" name="Text Box 39"/>
          <p:cNvSpPr txBox="1">
            <a:spLocks noChangeArrowheads="1"/>
          </p:cNvSpPr>
          <p:nvPr/>
        </p:nvSpPr>
        <p:spPr bwMode="auto">
          <a:xfrm>
            <a:off x="6632575" y="5973763"/>
            <a:ext cx="287338"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20520" name="Text Box 40"/>
          <p:cNvSpPr txBox="1">
            <a:spLocks noChangeArrowheads="1"/>
          </p:cNvSpPr>
          <p:nvPr/>
        </p:nvSpPr>
        <p:spPr bwMode="auto">
          <a:xfrm>
            <a:off x="2182813" y="5973763"/>
            <a:ext cx="468312"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m-1</a:t>
            </a:r>
          </a:p>
        </p:txBody>
      </p:sp>
      <p:sp>
        <p:nvSpPr>
          <p:cNvPr id="20521" name="Rectangle 41"/>
          <p:cNvSpPr>
            <a:spLocks noChangeArrowheads="1"/>
          </p:cNvSpPr>
          <p:nvPr/>
        </p:nvSpPr>
        <p:spPr bwMode="auto">
          <a:xfrm>
            <a:off x="5556250" y="5346700"/>
            <a:ext cx="862013"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b</a:t>
            </a:r>
            <a:r>
              <a:rPr lang="en-GB" sz="2000">
                <a:solidFill>
                  <a:srgbClr val="000066"/>
                </a:solidFill>
                <a:latin typeface="Comic Sans MS" pitchFamily="66" charset="0"/>
              </a:rPr>
              <a:t> bits</a:t>
            </a:r>
          </a:p>
        </p:txBody>
      </p:sp>
      <p:sp>
        <p:nvSpPr>
          <p:cNvPr id="20522" name="Rectangle 42"/>
          <p:cNvSpPr>
            <a:spLocks noChangeArrowheads="1"/>
          </p:cNvSpPr>
          <p:nvPr/>
        </p:nvSpPr>
        <p:spPr bwMode="auto">
          <a:xfrm>
            <a:off x="2768600" y="6010275"/>
            <a:ext cx="5603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20523" name="Rectangle 43"/>
          <p:cNvSpPr>
            <a:spLocks noChangeArrowheads="1"/>
          </p:cNvSpPr>
          <p:nvPr/>
        </p:nvSpPr>
        <p:spPr bwMode="auto">
          <a:xfrm>
            <a:off x="3873500" y="6010275"/>
            <a:ext cx="126523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index</a:t>
            </a:r>
          </a:p>
        </p:txBody>
      </p:sp>
      <p:sp>
        <p:nvSpPr>
          <p:cNvPr id="20524" name="Rectangle 44"/>
          <p:cNvSpPr>
            <a:spLocks noChangeArrowheads="1"/>
          </p:cNvSpPr>
          <p:nvPr/>
        </p:nvSpPr>
        <p:spPr bwMode="auto">
          <a:xfrm>
            <a:off x="5165725" y="6010275"/>
            <a:ext cx="16271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block offset</a:t>
            </a:r>
          </a:p>
        </p:txBody>
      </p:sp>
      <p:grpSp>
        <p:nvGrpSpPr>
          <p:cNvPr id="2" name="Group 45"/>
          <p:cNvGrpSpPr>
            <a:grpSpLocks/>
          </p:cNvGrpSpPr>
          <p:nvPr/>
        </p:nvGrpSpPr>
        <p:grpSpPr bwMode="auto">
          <a:xfrm>
            <a:off x="2271713" y="2262188"/>
            <a:ext cx="4013200" cy="1277937"/>
            <a:chOff x="1431" y="1425"/>
            <a:chExt cx="2528" cy="805"/>
          </a:xfrm>
        </p:grpSpPr>
        <p:grpSp>
          <p:nvGrpSpPr>
            <p:cNvPr id="3" name="Group 46"/>
            <p:cNvGrpSpPr>
              <a:grpSpLocks/>
            </p:cNvGrpSpPr>
            <p:nvPr/>
          </p:nvGrpSpPr>
          <p:grpSpPr bwMode="auto">
            <a:xfrm>
              <a:off x="1431" y="1425"/>
              <a:ext cx="2528" cy="557"/>
              <a:chOff x="1431" y="1425"/>
              <a:chExt cx="2528" cy="557"/>
            </a:xfrm>
          </p:grpSpPr>
          <p:sp>
            <p:nvSpPr>
              <p:cNvPr id="20527" name="Line 47"/>
              <p:cNvSpPr>
                <a:spLocks noChangeShapeType="1"/>
              </p:cNvSpPr>
              <p:nvPr/>
            </p:nvSpPr>
            <p:spPr bwMode="auto">
              <a:xfrm flipV="1">
                <a:off x="1602" y="1668"/>
                <a:ext cx="1" cy="316"/>
              </a:xfrm>
              <a:prstGeom prst="line">
                <a:avLst/>
              </a:prstGeom>
              <a:noFill/>
              <a:ln w="28440">
                <a:solidFill>
                  <a:srgbClr val="000066"/>
                </a:solidFill>
                <a:miter lim="800000"/>
                <a:headEnd/>
                <a:tailEnd type="triangle" w="med" len="med"/>
              </a:ln>
              <a:effectLst/>
            </p:spPr>
            <p:txBody>
              <a:bodyPr/>
              <a:lstStyle/>
              <a:p>
                <a:endParaRPr lang="en-US"/>
              </a:p>
            </p:txBody>
          </p:sp>
          <p:sp>
            <p:nvSpPr>
              <p:cNvPr id="20528" name="Text Box 48"/>
              <p:cNvSpPr txBox="1">
                <a:spLocks noChangeArrowheads="1"/>
              </p:cNvSpPr>
              <p:nvPr/>
            </p:nvSpPr>
            <p:spPr bwMode="auto">
              <a:xfrm>
                <a:off x="1431" y="1425"/>
                <a:ext cx="348"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a:t>
                </a:r>
              </a:p>
            </p:txBody>
          </p:sp>
          <p:sp>
            <p:nvSpPr>
              <p:cNvPr id="20529" name="Text Box 49"/>
              <p:cNvSpPr txBox="1">
                <a:spLocks noChangeArrowheads="1"/>
              </p:cNvSpPr>
              <p:nvPr/>
            </p:nvSpPr>
            <p:spPr bwMode="auto">
              <a:xfrm>
                <a:off x="1774" y="1427"/>
                <a:ext cx="2186"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 The valid bit must be set</a:t>
                </a:r>
              </a:p>
            </p:txBody>
          </p:sp>
        </p:grpSp>
        <p:sp>
          <p:nvSpPr>
            <p:cNvPr id="20530" name="Line 50"/>
            <p:cNvSpPr>
              <a:spLocks noChangeShapeType="1"/>
            </p:cNvSpPr>
            <p:nvPr/>
          </p:nvSpPr>
          <p:spPr bwMode="auto">
            <a:xfrm flipV="1">
              <a:off x="1673" y="1668"/>
              <a:ext cx="1" cy="564"/>
            </a:xfrm>
            <a:prstGeom prst="line">
              <a:avLst/>
            </a:prstGeom>
            <a:noFill/>
            <a:ln w="28440">
              <a:solidFill>
                <a:srgbClr val="000066"/>
              </a:solidFill>
              <a:miter lim="800000"/>
              <a:headEnd/>
              <a:tailEnd type="triangle" w="med" len="med"/>
            </a:ln>
            <a:effectLst/>
          </p:spPr>
          <p:txBody>
            <a:bodyPr/>
            <a:lstStyle/>
            <a:p>
              <a:endParaRPr lang="en-US"/>
            </a:p>
          </p:txBody>
        </p:sp>
      </p:grpSp>
      <p:grpSp>
        <p:nvGrpSpPr>
          <p:cNvPr id="4" name="Group 51"/>
          <p:cNvGrpSpPr>
            <a:grpSpLocks/>
          </p:cNvGrpSpPr>
          <p:nvPr/>
        </p:nvGrpSpPr>
        <p:grpSpPr bwMode="auto">
          <a:xfrm>
            <a:off x="-25400" y="3452813"/>
            <a:ext cx="3797300" cy="1981200"/>
            <a:chOff x="-16" y="2175"/>
            <a:chExt cx="2392" cy="1248"/>
          </a:xfrm>
        </p:grpSpPr>
        <p:sp>
          <p:nvSpPr>
            <p:cNvPr id="20532" name="AutoShape 52"/>
            <p:cNvSpPr>
              <a:spLocks/>
            </p:cNvSpPr>
            <p:nvPr/>
          </p:nvSpPr>
          <p:spPr bwMode="auto">
            <a:xfrm rot="16200000">
              <a:off x="1937" y="3000"/>
              <a:ext cx="96" cy="700"/>
            </a:xfrm>
            <a:prstGeom prst="rightBrace">
              <a:avLst>
                <a:gd name="adj1" fmla="val 60764"/>
                <a:gd name="adj2" fmla="val 50000"/>
              </a:avLst>
            </a:prstGeom>
            <a:noFill/>
            <a:ln w="28440">
              <a:solidFill>
                <a:srgbClr val="000066"/>
              </a:solidFill>
              <a:miter lim="800000"/>
              <a:headEnd/>
              <a:tailEnd/>
            </a:ln>
            <a:effectLst/>
          </p:spPr>
          <p:txBody>
            <a:bodyPr wrap="none" anchor="ctr"/>
            <a:lstStyle/>
            <a:p>
              <a:endParaRPr lang="en-US"/>
            </a:p>
          </p:txBody>
        </p:sp>
        <p:sp>
          <p:nvSpPr>
            <p:cNvPr id="20533" name="Text Box 53"/>
            <p:cNvSpPr txBox="1">
              <a:spLocks noChangeArrowheads="1"/>
            </p:cNvSpPr>
            <p:nvPr/>
          </p:nvSpPr>
          <p:spPr bwMode="auto">
            <a:xfrm>
              <a:off x="2053" y="2832"/>
              <a:ext cx="324" cy="283"/>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 ?</a:t>
              </a:r>
            </a:p>
          </p:txBody>
        </p:sp>
        <p:sp>
          <p:nvSpPr>
            <p:cNvPr id="20534" name="Line 54"/>
            <p:cNvSpPr>
              <a:spLocks noChangeShapeType="1"/>
            </p:cNvSpPr>
            <p:nvPr/>
          </p:nvSpPr>
          <p:spPr bwMode="auto">
            <a:xfrm>
              <a:off x="2204" y="2422"/>
              <a:ext cx="1" cy="433"/>
            </a:xfrm>
            <a:prstGeom prst="line">
              <a:avLst/>
            </a:prstGeom>
            <a:noFill/>
            <a:ln w="28440">
              <a:solidFill>
                <a:srgbClr val="000066"/>
              </a:solidFill>
              <a:miter lim="800000"/>
              <a:headEnd/>
              <a:tailEnd type="triangle" w="med" len="med"/>
            </a:ln>
            <a:effectLst/>
          </p:spPr>
          <p:txBody>
            <a:bodyPr/>
            <a:lstStyle/>
            <a:p>
              <a:endParaRPr lang="en-US"/>
            </a:p>
          </p:txBody>
        </p:sp>
        <p:sp>
          <p:nvSpPr>
            <p:cNvPr id="20535" name="Line 55"/>
            <p:cNvSpPr>
              <a:spLocks noChangeShapeType="1"/>
            </p:cNvSpPr>
            <p:nvPr/>
          </p:nvSpPr>
          <p:spPr bwMode="auto">
            <a:xfrm flipV="1">
              <a:off x="1986" y="3097"/>
              <a:ext cx="148" cy="206"/>
            </a:xfrm>
            <a:prstGeom prst="line">
              <a:avLst/>
            </a:prstGeom>
            <a:noFill/>
            <a:ln w="28440">
              <a:solidFill>
                <a:srgbClr val="000066"/>
              </a:solidFill>
              <a:miter lim="800000"/>
              <a:headEnd/>
              <a:tailEnd type="triangle" w="med" len="med"/>
            </a:ln>
            <a:effectLst/>
          </p:spPr>
          <p:txBody>
            <a:bodyPr/>
            <a:lstStyle/>
            <a:p>
              <a:endParaRPr lang="en-US"/>
            </a:p>
          </p:txBody>
        </p:sp>
        <p:sp>
          <p:nvSpPr>
            <p:cNvPr id="20536" name="Line 56"/>
            <p:cNvSpPr>
              <a:spLocks noChangeShapeType="1"/>
            </p:cNvSpPr>
            <p:nvPr/>
          </p:nvSpPr>
          <p:spPr bwMode="auto">
            <a:xfrm>
              <a:off x="2014" y="2175"/>
              <a:ext cx="1" cy="680"/>
            </a:xfrm>
            <a:prstGeom prst="line">
              <a:avLst/>
            </a:prstGeom>
            <a:noFill/>
            <a:ln w="28440">
              <a:solidFill>
                <a:srgbClr val="000066"/>
              </a:solidFill>
              <a:miter lim="800000"/>
              <a:headEnd/>
              <a:tailEnd type="triangle" w="med" len="med"/>
            </a:ln>
            <a:effectLst/>
          </p:spPr>
          <p:txBody>
            <a:bodyPr/>
            <a:lstStyle/>
            <a:p>
              <a:endParaRPr lang="en-US"/>
            </a:p>
          </p:txBody>
        </p:sp>
        <p:sp>
          <p:nvSpPr>
            <p:cNvPr id="20537" name="Text Box 57"/>
            <p:cNvSpPr txBox="1">
              <a:spLocks noChangeArrowheads="1"/>
            </p:cNvSpPr>
            <p:nvPr/>
          </p:nvSpPr>
          <p:spPr bwMode="auto">
            <a:xfrm>
              <a:off x="-16" y="2470"/>
              <a:ext cx="1966" cy="954"/>
            </a:xfrm>
            <a:prstGeom prst="rect">
              <a:avLst/>
            </a:prstGeom>
            <a:noFill/>
            <a:ln w="9525">
              <a:noFill/>
              <a:round/>
              <a:headEnd/>
              <a:tailEnd/>
            </a:ln>
            <a:effectLst/>
          </p:spPr>
          <p:txBody>
            <a:bodyPr lIns="90000" tIns="46800" rIns="90000" bIns="46800" anchor="ctr">
              <a:spAutoFit/>
            </a:bodyPr>
            <a:lstStyle/>
            <a:p>
              <a:pPr marL="457200" indent="-457200">
                <a:lnSpc>
                  <a:spcPct val="116000"/>
                </a:lnSpc>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(2)	The tag bits in one of the cache lines must match the tag bits in the address</a:t>
              </a:r>
            </a:p>
          </p:txBody>
        </p:sp>
      </p:grpSp>
      <p:sp>
        <p:nvSpPr>
          <p:cNvPr id="20538" name="Text Box 58"/>
          <p:cNvSpPr txBox="1">
            <a:spLocks noChangeArrowheads="1"/>
          </p:cNvSpPr>
          <p:nvPr/>
        </p:nvSpPr>
        <p:spPr bwMode="auto">
          <a:xfrm>
            <a:off x="4643438" y="4430713"/>
            <a:ext cx="3970337" cy="449262"/>
          </a:xfrm>
          <a:prstGeom prst="rect">
            <a:avLst/>
          </a:prstGeom>
          <a:noFill/>
          <a:ln w="9525">
            <a:noFill/>
            <a:round/>
            <a:headEnd/>
            <a:tailEnd/>
          </a:ln>
          <a:effectLst/>
        </p:spPr>
        <p:txBody>
          <a:bodyPr lIns="90000" tIns="46800" rIns="90000" bIns="46800" anchor="ctr">
            <a:spAutoFit/>
          </a:bodyPr>
          <a:lstStyle/>
          <a:p>
            <a:pPr marL="457200" indent="-457200">
              <a:lnSpc>
                <a:spcPct val="116000"/>
              </a:lnSpc>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sz="2000">
                <a:solidFill>
                  <a:srgbClr val="000066"/>
                </a:solidFill>
                <a:latin typeface="Comic Sans MS" pitchFamily="66" charset="0"/>
              </a:rPr>
              <a:t>If (1) and (2), then </a:t>
            </a:r>
            <a:r>
              <a:rPr lang="en-GB" sz="2000">
                <a:solidFill>
                  <a:srgbClr val="FF0000"/>
                </a:solidFill>
                <a:latin typeface="Comic Sans MS" pitchFamily="66" charset="0"/>
              </a:rPr>
              <a:t>cache hit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04813" y="24765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Accessing Set Associative Caches</a:t>
            </a:r>
          </a:p>
        </p:txBody>
      </p:sp>
      <p:sp>
        <p:nvSpPr>
          <p:cNvPr id="21506" name="Rectangle 2"/>
          <p:cNvSpPr>
            <a:spLocks noGrp="1" noChangeArrowheads="1"/>
          </p:cNvSpPr>
          <p:nvPr>
            <p:ph type="body" idx="1"/>
          </p:nvPr>
        </p:nvSpPr>
        <p:spPr>
          <a:xfrm>
            <a:off x="290513" y="1220788"/>
            <a:ext cx="8307387" cy="5224462"/>
          </a:xfrm>
          <a:ln/>
        </p:spPr>
        <p:txBody>
          <a:bodyPr lIns="90360" tIns="44280" rIns="90360" bIns="44280"/>
          <a:lstStyle/>
          <a:p>
            <a:pPr>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Line matching and word selection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Word selection is the same as in a direct mapped cache</a:t>
            </a:r>
          </a:p>
        </p:txBody>
      </p:sp>
      <p:sp>
        <p:nvSpPr>
          <p:cNvPr id="21507" name="Rectangle 3"/>
          <p:cNvSpPr>
            <a:spLocks noChangeArrowheads="1"/>
          </p:cNvSpPr>
          <p:nvPr/>
        </p:nvSpPr>
        <p:spPr bwMode="auto">
          <a:xfrm>
            <a:off x="2114550" y="3040063"/>
            <a:ext cx="5816600" cy="925512"/>
          </a:xfrm>
          <a:prstGeom prst="rect">
            <a:avLst/>
          </a:prstGeom>
          <a:solidFill>
            <a:srgbClr val="00FFFF"/>
          </a:solidFill>
          <a:ln w="12600">
            <a:solidFill>
              <a:srgbClr val="000066"/>
            </a:solidFill>
            <a:miter lim="800000"/>
            <a:headEnd/>
            <a:tailEnd/>
          </a:ln>
          <a:effectLst/>
        </p:spPr>
        <p:txBody>
          <a:bodyPr wrap="none" anchor="ctr"/>
          <a:lstStyle/>
          <a:p>
            <a:endParaRPr lang="en-US"/>
          </a:p>
        </p:txBody>
      </p:sp>
      <p:sp>
        <p:nvSpPr>
          <p:cNvPr id="21508" name="Rectangle 4"/>
          <p:cNvSpPr>
            <a:spLocks noChangeArrowheads="1"/>
          </p:cNvSpPr>
          <p:nvPr/>
        </p:nvSpPr>
        <p:spPr bwMode="auto">
          <a:xfrm>
            <a:off x="54165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09" name="Rectangle 5"/>
          <p:cNvSpPr>
            <a:spLocks noChangeArrowheads="1"/>
          </p:cNvSpPr>
          <p:nvPr/>
        </p:nvSpPr>
        <p:spPr bwMode="auto">
          <a:xfrm>
            <a:off x="40957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10" name="Rectangle 6"/>
          <p:cNvSpPr>
            <a:spLocks noChangeArrowheads="1"/>
          </p:cNvSpPr>
          <p:nvPr/>
        </p:nvSpPr>
        <p:spPr bwMode="auto">
          <a:xfrm>
            <a:off x="2343150" y="3541713"/>
            <a:ext cx="457200" cy="304800"/>
          </a:xfrm>
          <a:prstGeom prst="rect">
            <a:avLst/>
          </a:prstGeom>
          <a:solidFill>
            <a:srgbClr val="FFFFFF"/>
          </a:solidFill>
          <a:ln w="3816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1</a:t>
            </a:r>
          </a:p>
        </p:txBody>
      </p:sp>
      <p:sp>
        <p:nvSpPr>
          <p:cNvPr id="21511" name="Rectangle 7"/>
          <p:cNvSpPr>
            <a:spLocks noChangeArrowheads="1"/>
          </p:cNvSpPr>
          <p:nvPr/>
        </p:nvSpPr>
        <p:spPr bwMode="auto">
          <a:xfrm>
            <a:off x="3028950" y="3541713"/>
            <a:ext cx="914400" cy="304800"/>
          </a:xfrm>
          <a:prstGeom prst="rect">
            <a:avLst/>
          </a:prstGeom>
          <a:solidFill>
            <a:srgbClr val="FFFFFF"/>
          </a:solidFill>
          <a:ln w="3816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0110</a:t>
            </a:r>
          </a:p>
        </p:txBody>
      </p:sp>
      <p:sp>
        <p:nvSpPr>
          <p:cNvPr id="21512" name="Rectangle 8"/>
          <p:cNvSpPr>
            <a:spLocks noChangeArrowheads="1"/>
          </p:cNvSpPr>
          <p:nvPr/>
        </p:nvSpPr>
        <p:spPr bwMode="auto">
          <a:xfrm>
            <a:off x="45529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13" name="Rectangle 9"/>
          <p:cNvSpPr>
            <a:spLocks noChangeArrowheads="1"/>
          </p:cNvSpPr>
          <p:nvPr/>
        </p:nvSpPr>
        <p:spPr bwMode="auto">
          <a:xfrm>
            <a:off x="4959350" y="35417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14" name="Rectangle 10"/>
          <p:cNvSpPr>
            <a:spLocks noChangeArrowheads="1"/>
          </p:cNvSpPr>
          <p:nvPr/>
        </p:nvSpPr>
        <p:spPr bwMode="auto">
          <a:xfrm>
            <a:off x="71691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3</a:t>
            </a:r>
          </a:p>
        </p:txBody>
      </p:sp>
      <p:sp>
        <p:nvSpPr>
          <p:cNvPr id="21515" name="Rectangle 11"/>
          <p:cNvSpPr>
            <a:spLocks noChangeArrowheads="1"/>
          </p:cNvSpPr>
          <p:nvPr/>
        </p:nvSpPr>
        <p:spPr bwMode="auto">
          <a:xfrm>
            <a:off x="58483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0</a:t>
            </a:r>
          </a:p>
        </p:txBody>
      </p:sp>
      <p:sp>
        <p:nvSpPr>
          <p:cNvPr id="21516" name="Rectangle 12"/>
          <p:cNvSpPr>
            <a:spLocks noChangeArrowheads="1"/>
          </p:cNvSpPr>
          <p:nvPr/>
        </p:nvSpPr>
        <p:spPr bwMode="auto">
          <a:xfrm>
            <a:off x="63055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1</a:t>
            </a:r>
          </a:p>
        </p:txBody>
      </p:sp>
      <p:sp>
        <p:nvSpPr>
          <p:cNvPr id="21517" name="Rectangle 13"/>
          <p:cNvSpPr>
            <a:spLocks noChangeArrowheads="1"/>
          </p:cNvSpPr>
          <p:nvPr/>
        </p:nvSpPr>
        <p:spPr bwMode="auto">
          <a:xfrm>
            <a:off x="6711950" y="35417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b</a:t>
            </a:r>
            <a:r>
              <a:rPr lang="en-GB" sz="1600" b="1" baseline="-25000">
                <a:solidFill>
                  <a:srgbClr val="000066"/>
                </a:solidFill>
                <a:latin typeface="Comic Sans MS" pitchFamily="66" charset="0"/>
              </a:rPr>
              <a:t>2</a:t>
            </a:r>
          </a:p>
        </p:txBody>
      </p:sp>
      <p:sp>
        <p:nvSpPr>
          <p:cNvPr id="21518" name="Rectangle 14"/>
          <p:cNvSpPr>
            <a:spLocks noChangeArrowheads="1"/>
          </p:cNvSpPr>
          <p:nvPr/>
        </p:nvSpPr>
        <p:spPr bwMode="auto">
          <a:xfrm>
            <a:off x="5826125" y="3540125"/>
            <a:ext cx="1828800" cy="304800"/>
          </a:xfrm>
          <a:prstGeom prst="rect">
            <a:avLst/>
          </a:prstGeom>
          <a:noFill/>
          <a:ln w="38160">
            <a:solidFill>
              <a:srgbClr val="000066"/>
            </a:solidFill>
            <a:miter lim="800000"/>
            <a:headEnd/>
            <a:tailEnd/>
          </a:ln>
          <a:effectLst/>
        </p:spPr>
        <p:txBody>
          <a:bodyPr wrap="none" anchor="ctr"/>
          <a:lstStyle/>
          <a:p>
            <a:endParaRPr lang="en-US"/>
          </a:p>
        </p:txBody>
      </p:sp>
      <p:sp>
        <p:nvSpPr>
          <p:cNvPr id="21519" name="Rectangle 15"/>
          <p:cNvSpPr>
            <a:spLocks noChangeArrowheads="1"/>
          </p:cNvSpPr>
          <p:nvPr/>
        </p:nvSpPr>
        <p:spPr bwMode="auto">
          <a:xfrm>
            <a:off x="54419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0" name="Rectangle 16"/>
          <p:cNvSpPr>
            <a:spLocks noChangeArrowheads="1"/>
          </p:cNvSpPr>
          <p:nvPr/>
        </p:nvSpPr>
        <p:spPr bwMode="auto">
          <a:xfrm>
            <a:off x="41211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1" name="Rectangle 17"/>
          <p:cNvSpPr>
            <a:spLocks noChangeArrowheads="1"/>
          </p:cNvSpPr>
          <p:nvPr/>
        </p:nvSpPr>
        <p:spPr bwMode="auto">
          <a:xfrm>
            <a:off x="2368550" y="3148013"/>
            <a:ext cx="4572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1</a:t>
            </a:r>
          </a:p>
        </p:txBody>
      </p:sp>
      <p:sp>
        <p:nvSpPr>
          <p:cNvPr id="21522" name="Rectangle 18"/>
          <p:cNvSpPr>
            <a:spLocks noChangeArrowheads="1"/>
          </p:cNvSpPr>
          <p:nvPr/>
        </p:nvSpPr>
        <p:spPr bwMode="auto">
          <a:xfrm>
            <a:off x="3054350" y="3148013"/>
            <a:ext cx="914400" cy="304800"/>
          </a:xfrm>
          <a:prstGeom prst="rect">
            <a:avLst/>
          </a:prstGeom>
          <a:solidFill>
            <a:srgbClr val="FFFFFF"/>
          </a:solidFill>
          <a:ln w="1260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omic Sans MS" pitchFamily="66" charset="0"/>
              </a:rPr>
              <a:t>1001</a:t>
            </a:r>
          </a:p>
        </p:txBody>
      </p:sp>
      <p:sp>
        <p:nvSpPr>
          <p:cNvPr id="21523" name="Rectangle 19"/>
          <p:cNvSpPr>
            <a:spLocks noChangeArrowheads="1"/>
          </p:cNvSpPr>
          <p:nvPr/>
        </p:nvSpPr>
        <p:spPr bwMode="auto">
          <a:xfrm>
            <a:off x="45783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4" name="Rectangle 20"/>
          <p:cNvSpPr>
            <a:spLocks noChangeArrowheads="1"/>
          </p:cNvSpPr>
          <p:nvPr/>
        </p:nvSpPr>
        <p:spPr bwMode="auto">
          <a:xfrm>
            <a:off x="49847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5" name="Rectangle 21"/>
          <p:cNvSpPr>
            <a:spLocks noChangeArrowheads="1"/>
          </p:cNvSpPr>
          <p:nvPr/>
        </p:nvSpPr>
        <p:spPr bwMode="auto">
          <a:xfrm>
            <a:off x="71945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6" name="Rectangle 22"/>
          <p:cNvSpPr>
            <a:spLocks noChangeArrowheads="1"/>
          </p:cNvSpPr>
          <p:nvPr/>
        </p:nvSpPr>
        <p:spPr bwMode="auto">
          <a:xfrm>
            <a:off x="58737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7" name="Rectangle 23"/>
          <p:cNvSpPr>
            <a:spLocks noChangeArrowheads="1"/>
          </p:cNvSpPr>
          <p:nvPr/>
        </p:nvSpPr>
        <p:spPr bwMode="auto">
          <a:xfrm>
            <a:off x="63309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8" name="Rectangle 24"/>
          <p:cNvSpPr>
            <a:spLocks noChangeArrowheads="1"/>
          </p:cNvSpPr>
          <p:nvPr/>
        </p:nvSpPr>
        <p:spPr bwMode="auto">
          <a:xfrm>
            <a:off x="6737350" y="3148013"/>
            <a:ext cx="457200" cy="304800"/>
          </a:xfrm>
          <a:prstGeom prst="rect">
            <a:avLst/>
          </a:prstGeom>
          <a:solidFill>
            <a:srgbClr val="FFFFFF"/>
          </a:solidFill>
          <a:ln w="12600">
            <a:solidFill>
              <a:srgbClr val="000066"/>
            </a:solidFill>
            <a:miter lim="800000"/>
            <a:headEnd/>
            <a:tailEnd/>
          </a:ln>
          <a:effectLst/>
        </p:spPr>
        <p:txBody>
          <a:bodyPr wrap="none" anchor="ctr"/>
          <a:lstStyle/>
          <a:p>
            <a:endParaRPr lang="en-US"/>
          </a:p>
        </p:txBody>
      </p:sp>
      <p:sp>
        <p:nvSpPr>
          <p:cNvPr id="21529" name="Text Box 25"/>
          <p:cNvSpPr txBox="1">
            <a:spLocks noChangeArrowheads="1"/>
          </p:cNvSpPr>
          <p:nvPr/>
        </p:nvSpPr>
        <p:spPr bwMode="auto">
          <a:xfrm>
            <a:off x="122238" y="3316288"/>
            <a:ext cx="2028825" cy="449262"/>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selected set (i):</a:t>
            </a:r>
          </a:p>
        </p:txBody>
      </p:sp>
      <p:sp>
        <p:nvSpPr>
          <p:cNvPr id="21530" name="Rectangle 26"/>
          <p:cNvSpPr>
            <a:spLocks noChangeArrowheads="1"/>
          </p:cNvSpPr>
          <p:nvPr/>
        </p:nvSpPr>
        <p:spPr bwMode="auto">
          <a:xfrm>
            <a:off x="54451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3</a:t>
            </a:r>
          </a:p>
        </p:txBody>
      </p:sp>
      <p:sp>
        <p:nvSpPr>
          <p:cNvPr id="21531" name="Rectangle 27"/>
          <p:cNvSpPr>
            <a:spLocks noChangeArrowheads="1"/>
          </p:cNvSpPr>
          <p:nvPr/>
        </p:nvSpPr>
        <p:spPr bwMode="auto">
          <a:xfrm>
            <a:off x="41243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0</a:t>
            </a:r>
          </a:p>
        </p:txBody>
      </p:sp>
      <p:sp>
        <p:nvSpPr>
          <p:cNvPr id="21532" name="Rectangle 28"/>
          <p:cNvSpPr>
            <a:spLocks noChangeArrowheads="1"/>
          </p:cNvSpPr>
          <p:nvPr/>
        </p:nvSpPr>
        <p:spPr bwMode="auto">
          <a:xfrm>
            <a:off x="45815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1</a:t>
            </a:r>
          </a:p>
        </p:txBody>
      </p:sp>
      <p:sp>
        <p:nvSpPr>
          <p:cNvPr id="21533" name="Rectangle 29"/>
          <p:cNvSpPr>
            <a:spLocks noChangeArrowheads="1"/>
          </p:cNvSpPr>
          <p:nvPr/>
        </p:nvSpPr>
        <p:spPr bwMode="auto">
          <a:xfrm>
            <a:off x="49879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2</a:t>
            </a:r>
          </a:p>
        </p:txBody>
      </p:sp>
      <p:sp>
        <p:nvSpPr>
          <p:cNvPr id="21534" name="Rectangle 30"/>
          <p:cNvSpPr>
            <a:spLocks noChangeArrowheads="1"/>
          </p:cNvSpPr>
          <p:nvPr/>
        </p:nvSpPr>
        <p:spPr bwMode="auto">
          <a:xfrm>
            <a:off x="71977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7</a:t>
            </a:r>
          </a:p>
        </p:txBody>
      </p:sp>
      <p:sp>
        <p:nvSpPr>
          <p:cNvPr id="21535" name="Rectangle 31"/>
          <p:cNvSpPr>
            <a:spLocks noChangeArrowheads="1"/>
          </p:cNvSpPr>
          <p:nvPr/>
        </p:nvSpPr>
        <p:spPr bwMode="auto">
          <a:xfrm>
            <a:off x="58769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4</a:t>
            </a:r>
          </a:p>
        </p:txBody>
      </p:sp>
      <p:sp>
        <p:nvSpPr>
          <p:cNvPr id="21536" name="Rectangle 32"/>
          <p:cNvSpPr>
            <a:spLocks noChangeArrowheads="1"/>
          </p:cNvSpPr>
          <p:nvPr/>
        </p:nvSpPr>
        <p:spPr bwMode="auto">
          <a:xfrm>
            <a:off x="63341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5</a:t>
            </a:r>
          </a:p>
        </p:txBody>
      </p:sp>
      <p:sp>
        <p:nvSpPr>
          <p:cNvPr id="21537" name="Rectangle 33"/>
          <p:cNvSpPr>
            <a:spLocks noChangeArrowheads="1"/>
          </p:cNvSpPr>
          <p:nvPr/>
        </p:nvSpPr>
        <p:spPr bwMode="auto">
          <a:xfrm>
            <a:off x="6740525" y="2813050"/>
            <a:ext cx="457200" cy="304800"/>
          </a:xfrm>
          <a:prstGeom prst="rect">
            <a:avLst/>
          </a:prstGeom>
          <a:noFill/>
          <a:ln w="9525">
            <a:noFill/>
            <a:round/>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66"/>
                </a:solidFill>
                <a:latin typeface="Comic Sans MS" pitchFamily="66" charset="0"/>
              </a:rPr>
              <a:t>6</a:t>
            </a:r>
          </a:p>
        </p:txBody>
      </p:sp>
      <p:sp>
        <p:nvSpPr>
          <p:cNvPr id="21538" name="Rectangle 34"/>
          <p:cNvSpPr>
            <a:spLocks noChangeArrowheads="1"/>
          </p:cNvSpPr>
          <p:nvPr/>
        </p:nvSpPr>
        <p:spPr bwMode="auto">
          <a:xfrm>
            <a:off x="2678113" y="5329238"/>
            <a:ext cx="830262"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t</a:t>
            </a:r>
            <a:r>
              <a:rPr lang="en-GB" sz="2000">
                <a:solidFill>
                  <a:srgbClr val="000066"/>
                </a:solidFill>
                <a:latin typeface="Comic Sans MS" pitchFamily="66" charset="0"/>
              </a:rPr>
              <a:t> bits</a:t>
            </a:r>
          </a:p>
        </p:txBody>
      </p:sp>
      <p:sp>
        <p:nvSpPr>
          <p:cNvPr id="21539" name="Rectangle 35"/>
          <p:cNvSpPr>
            <a:spLocks noChangeArrowheads="1"/>
          </p:cNvSpPr>
          <p:nvPr/>
        </p:nvSpPr>
        <p:spPr bwMode="auto">
          <a:xfrm>
            <a:off x="4106863" y="5329238"/>
            <a:ext cx="835025"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s</a:t>
            </a:r>
            <a:r>
              <a:rPr lang="en-GB" sz="2000">
                <a:solidFill>
                  <a:srgbClr val="000066"/>
                </a:solidFill>
                <a:latin typeface="Comic Sans MS" pitchFamily="66" charset="0"/>
              </a:rPr>
              <a:t> bits</a:t>
            </a:r>
          </a:p>
        </p:txBody>
      </p:sp>
      <p:sp>
        <p:nvSpPr>
          <p:cNvPr id="21540" name="Rectangle 36"/>
          <p:cNvSpPr>
            <a:spLocks noChangeArrowheads="1"/>
          </p:cNvSpPr>
          <p:nvPr/>
        </p:nvSpPr>
        <p:spPr bwMode="auto">
          <a:xfrm>
            <a:off x="5251450" y="5707063"/>
            <a:ext cx="1487488"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100</a:t>
            </a:r>
          </a:p>
        </p:txBody>
      </p:sp>
      <p:sp>
        <p:nvSpPr>
          <p:cNvPr id="21541" name="Rectangle 37"/>
          <p:cNvSpPr>
            <a:spLocks noChangeArrowheads="1"/>
          </p:cNvSpPr>
          <p:nvPr/>
        </p:nvSpPr>
        <p:spPr bwMode="auto">
          <a:xfrm>
            <a:off x="3763963" y="5707063"/>
            <a:ext cx="1487487"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i</a:t>
            </a:r>
          </a:p>
        </p:txBody>
      </p:sp>
      <p:sp>
        <p:nvSpPr>
          <p:cNvPr id="21542" name="Rectangle 38"/>
          <p:cNvSpPr>
            <a:spLocks noChangeArrowheads="1"/>
          </p:cNvSpPr>
          <p:nvPr/>
        </p:nvSpPr>
        <p:spPr bwMode="auto">
          <a:xfrm>
            <a:off x="2276475" y="5707063"/>
            <a:ext cx="1487488" cy="287337"/>
          </a:xfrm>
          <a:prstGeom prst="rect">
            <a:avLst/>
          </a:prstGeom>
          <a:noFill/>
          <a:ln w="28440">
            <a:solidFill>
              <a:srgbClr val="000066"/>
            </a:solidFill>
            <a:miter lim="800000"/>
            <a:headEnd/>
            <a:tailEnd/>
          </a:ln>
          <a:effectLst/>
        </p:spPr>
        <p:txBody>
          <a:bodyPr wrap="none" lIns="90000" tIns="46800" rIns="90000" bIns="46800" anchor="ct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0110</a:t>
            </a:r>
          </a:p>
        </p:txBody>
      </p:sp>
      <p:sp>
        <p:nvSpPr>
          <p:cNvPr id="21543" name="Text Box 39"/>
          <p:cNvSpPr txBox="1">
            <a:spLocks noChangeArrowheads="1"/>
          </p:cNvSpPr>
          <p:nvPr/>
        </p:nvSpPr>
        <p:spPr bwMode="auto">
          <a:xfrm>
            <a:off x="6632575" y="5973763"/>
            <a:ext cx="287338"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0</a:t>
            </a:r>
          </a:p>
        </p:txBody>
      </p:sp>
      <p:sp>
        <p:nvSpPr>
          <p:cNvPr id="21544" name="Text Box 40"/>
          <p:cNvSpPr txBox="1">
            <a:spLocks noChangeArrowheads="1"/>
          </p:cNvSpPr>
          <p:nvPr/>
        </p:nvSpPr>
        <p:spPr bwMode="auto">
          <a:xfrm>
            <a:off x="2182813" y="5973763"/>
            <a:ext cx="468312" cy="342900"/>
          </a:xfrm>
          <a:prstGeom prst="rect">
            <a:avLst/>
          </a:prstGeom>
          <a:noFill/>
          <a:ln w="9525">
            <a:noFill/>
            <a:round/>
            <a:headEnd/>
            <a:tailEnd/>
          </a:ln>
          <a:effectLst/>
        </p:spPr>
        <p:txBody>
          <a:bodyPr wrap="none" lIns="90000" tIns="46800" rIns="90000" bIns="46800" anchor="ctr">
            <a:spAutoFit/>
          </a:bodyPr>
          <a:lstStyle/>
          <a:p>
            <a:pPr algn="ct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Comic Sans MS" pitchFamily="66" charset="0"/>
              </a:rPr>
              <a:t>m-1</a:t>
            </a:r>
          </a:p>
        </p:txBody>
      </p:sp>
      <p:sp>
        <p:nvSpPr>
          <p:cNvPr id="21545" name="Rectangle 41"/>
          <p:cNvSpPr>
            <a:spLocks noChangeArrowheads="1"/>
          </p:cNvSpPr>
          <p:nvPr/>
        </p:nvSpPr>
        <p:spPr bwMode="auto">
          <a:xfrm>
            <a:off x="5556250" y="5346700"/>
            <a:ext cx="862013"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Comic Sans MS" pitchFamily="66" charset="0"/>
              </a:rPr>
              <a:t>b</a:t>
            </a:r>
            <a:r>
              <a:rPr lang="en-GB" sz="2000">
                <a:solidFill>
                  <a:srgbClr val="000066"/>
                </a:solidFill>
                <a:latin typeface="Comic Sans MS" pitchFamily="66" charset="0"/>
              </a:rPr>
              <a:t> bits</a:t>
            </a:r>
          </a:p>
        </p:txBody>
      </p:sp>
      <p:sp>
        <p:nvSpPr>
          <p:cNvPr id="21546" name="Rectangle 42"/>
          <p:cNvSpPr>
            <a:spLocks noChangeArrowheads="1"/>
          </p:cNvSpPr>
          <p:nvPr/>
        </p:nvSpPr>
        <p:spPr bwMode="auto">
          <a:xfrm>
            <a:off x="2768600" y="6010275"/>
            <a:ext cx="5603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tag</a:t>
            </a:r>
          </a:p>
        </p:txBody>
      </p:sp>
      <p:sp>
        <p:nvSpPr>
          <p:cNvPr id="21547" name="Rectangle 43"/>
          <p:cNvSpPr>
            <a:spLocks noChangeArrowheads="1"/>
          </p:cNvSpPr>
          <p:nvPr/>
        </p:nvSpPr>
        <p:spPr bwMode="auto">
          <a:xfrm>
            <a:off x="3873500" y="6010275"/>
            <a:ext cx="126523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set index</a:t>
            </a:r>
          </a:p>
        </p:txBody>
      </p:sp>
      <p:sp>
        <p:nvSpPr>
          <p:cNvPr id="21548" name="Rectangle 44"/>
          <p:cNvSpPr>
            <a:spLocks noChangeArrowheads="1"/>
          </p:cNvSpPr>
          <p:nvPr/>
        </p:nvSpPr>
        <p:spPr bwMode="auto">
          <a:xfrm>
            <a:off x="5165725" y="6010275"/>
            <a:ext cx="1627188" cy="444500"/>
          </a:xfrm>
          <a:prstGeom prst="rect">
            <a:avLst/>
          </a:prstGeom>
          <a:noFill/>
          <a:ln w="9525">
            <a:noFill/>
            <a:round/>
            <a:headEnd/>
            <a:tailEnd/>
          </a:ln>
          <a:effectLst/>
        </p:spPr>
        <p:txBody>
          <a:bodyPr wrap="none" lIns="90360" tIns="44280" rIns="90360" bIns="44280">
            <a:spAutoFit/>
          </a:bodyPr>
          <a:lstStyle/>
          <a:p>
            <a:pPr>
              <a:lnSpc>
                <a:spcPct val="116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block offset</a:t>
            </a:r>
          </a:p>
        </p:txBody>
      </p:sp>
      <p:sp>
        <p:nvSpPr>
          <p:cNvPr id="21549" name="AutoShape 45"/>
          <p:cNvSpPr>
            <a:spLocks/>
          </p:cNvSpPr>
          <p:nvPr/>
        </p:nvSpPr>
        <p:spPr bwMode="auto">
          <a:xfrm rot="16200000">
            <a:off x="5849938" y="4762500"/>
            <a:ext cx="152400" cy="1111250"/>
          </a:xfrm>
          <a:prstGeom prst="rightBrace">
            <a:avLst>
              <a:gd name="adj1" fmla="val 60764"/>
              <a:gd name="adj2" fmla="val 50000"/>
            </a:avLst>
          </a:prstGeom>
          <a:noFill/>
          <a:ln w="28440">
            <a:solidFill>
              <a:srgbClr val="000066"/>
            </a:solidFill>
            <a:miter lim="800000"/>
            <a:headEnd/>
            <a:tailEnd/>
          </a:ln>
          <a:effectLst/>
        </p:spPr>
        <p:txBody>
          <a:bodyPr wrap="none" anchor="ctr"/>
          <a:lstStyle/>
          <a:p>
            <a:endParaRPr lang="en-US"/>
          </a:p>
        </p:txBody>
      </p:sp>
      <p:sp>
        <p:nvSpPr>
          <p:cNvPr id="21550" name="Text Box 46"/>
          <p:cNvSpPr txBox="1">
            <a:spLocks noChangeArrowheads="1"/>
          </p:cNvSpPr>
          <p:nvPr/>
        </p:nvSpPr>
        <p:spPr bwMode="auto">
          <a:xfrm>
            <a:off x="1522413" y="4110038"/>
            <a:ext cx="3260725" cy="1158875"/>
          </a:xfrm>
          <a:prstGeom prst="rect">
            <a:avLst/>
          </a:prstGeom>
          <a:solidFill>
            <a:srgbClr val="FFFFFF"/>
          </a:solidFill>
          <a:ln w="9525">
            <a:noFill/>
            <a:round/>
            <a:headEnd/>
            <a:tailEnd/>
          </a:ln>
          <a:effectLst/>
        </p:spPr>
        <p:txBody>
          <a:bodyPr lIns="90000" tIns="46800" rIns="90000" bIns="46800" anchor="ctr">
            <a:spAutoFit/>
          </a:bodyPr>
          <a:lstStyle/>
          <a:p>
            <a:pPr marL="457200" indent="-457200">
              <a:lnSpc>
                <a:spcPct val="116000"/>
              </a:lnSpc>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66"/>
                </a:solidFill>
                <a:latin typeface="Comic Sans MS" pitchFamily="66" charset="0"/>
              </a:rPr>
              <a:t>(3)	If cache hit,</a:t>
            </a:r>
            <a:br>
              <a:rPr lang="en-GB" sz="2000">
                <a:solidFill>
                  <a:srgbClr val="000066"/>
                </a:solidFill>
                <a:latin typeface="Comic Sans MS" pitchFamily="66" charset="0"/>
              </a:rPr>
            </a:br>
            <a:r>
              <a:rPr lang="en-GB" sz="2000">
                <a:solidFill>
                  <a:srgbClr val="000066"/>
                </a:solidFill>
                <a:latin typeface="Comic Sans MS" pitchFamily="66" charset="0"/>
              </a:rPr>
              <a:t>block offset selects starting byte. </a:t>
            </a:r>
          </a:p>
        </p:txBody>
      </p:sp>
      <p:sp>
        <p:nvSpPr>
          <p:cNvPr id="21551" name="Line 47"/>
          <p:cNvSpPr>
            <a:spLocks noChangeShapeType="1"/>
          </p:cNvSpPr>
          <p:nvPr/>
        </p:nvSpPr>
        <p:spPr bwMode="auto">
          <a:xfrm flipV="1">
            <a:off x="5943600" y="3844925"/>
            <a:ext cx="538163" cy="1398588"/>
          </a:xfrm>
          <a:prstGeom prst="line">
            <a:avLst/>
          </a:prstGeom>
          <a:noFill/>
          <a:ln w="28440">
            <a:solidFill>
              <a:srgbClr val="000066"/>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12"/>
          <p:cNvSpPr txBox="1">
            <a:spLocks noChangeArrowheads="1"/>
          </p:cNvSpPr>
          <p:nvPr/>
        </p:nvSpPr>
        <p:spPr bwMode="auto">
          <a:xfrm>
            <a:off x="762000" y="914400"/>
            <a:ext cx="7162800" cy="1604963"/>
          </a:xfrm>
          <a:prstGeom prst="rect">
            <a:avLst/>
          </a:prstGeom>
          <a:noFill/>
          <a:ln w="9525">
            <a:noFill/>
            <a:miter lim="800000"/>
            <a:headEnd/>
            <a:tailEnd/>
          </a:ln>
        </p:spPr>
        <p:txBody>
          <a:bodyPr>
            <a:spAutoFit/>
          </a:bodyPr>
          <a:lstStyle/>
          <a:p>
            <a:pPr>
              <a:spcBef>
                <a:spcPct val="50000"/>
              </a:spcBef>
            </a:pPr>
            <a:r>
              <a:rPr lang="en-US" sz="1800"/>
              <a:t>Consider a two-level hierarchy (M</a:t>
            </a:r>
            <a:r>
              <a:rPr lang="en-US" sz="1800" baseline="-25000"/>
              <a:t>1</a:t>
            </a:r>
            <a:r>
              <a:rPr lang="en-US" sz="1800"/>
              <a:t> &amp; M</a:t>
            </a:r>
            <a:r>
              <a:rPr lang="en-US" sz="1800" baseline="-25000"/>
              <a:t>2</a:t>
            </a:r>
            <a:r>
              <a:rPr lang="en-US" sz="1800"/>
              <a:t>)</a:t>
            </a:r>
          </a:p>
          <a:p>
            <a:pPr>
              <a:spcBef>
                <a:spcPct val="50000"/>
              </a:spcBef>
            </a:pPr>
            <a:r>
              <a:rPr lang="en-US" sz="1800">
                <a:ea typeface="Arial Unicode MS" pitchFamily="34" charset="-128"/>
                <a:cs typeface="Arial Unicode MS" pitchFamily="34" charset="-128"/>
              </a:rPr>
              <a:t>N1: # of address references by M1. 			</a:t>
            </a:r>
          </a:p>
          <a:p>
            <a:pPr>
              <a:spcBef>
                <a:spcPct val="50000"/>
              </a:spcBef>
            </a:pPr>
            <a:r>
              <a:rPr lang="en-US" sz="1800">
                <a:ea typeface="Arial Unicode MS" pitchFamily="34" charset="-128"/>
                <a:cs typeface="Arial Unicode MS" pitchFamily="34" charset="-128"/>
              </a:rPr>
              <a:t>N2: # of address references by M2.</a:t>
            </a:r>
          </a:p>
          <a:p>
            <a:pPr>
              <a:spcBef>
                <a:spcPct val="50000"/>
              </a:spcBef>
            </a:pPr>
            <a:r>
              <a:rPr lang="en-US" sz="1800">
                <a:ea typeface="Arial Unicode MS" pitchFamily="34" charset="-128"/>
                <a:cs typeface="Arial Unicode MS" pitchFamily="34" charset="-128"/>
              </a:rPr>
              <a:t>Miss ratio: 1 – H  </a:t>
            </a:r>
            <a:endParaRPr lang="en-US" sz="1400"/>
          </a:p>
        </p:txBody>
      </p:sp>
      <p:graphicFrame>
        <p:nvGraphicFramePr>
          <p:cNvPr id="3074" name="Object 13"/>
          <p:cNvGraphicFramePr>
            <a:graphicFrameLocks noChangeAspect="1"/>
          </p:cNvGraphicFramePr>
          <p:nvPr/>
        </p:nvGraphicFramePr>
        <p:xfrm>
          <a:off x="1447800" y="2590800"/>
          <a:ext cx="1587500" cy="584200"/>
        </p:xfrm>
        <a:graphic>
          <a:graphicData uri="http://schemas.openxmlformats.org/presentationml/2006/ole">
            <p:oleObj spid="_x0000_s1026" name="Equation" r:id="rId3" imgW="1587240" imgH="583920" progId="Equation.3">
              <p:embed/>
            </p:oleObj>
          </a:graphicData>
        </a:graphic>
      </p:graphicFrame>
      <p:sp>
        <p:nvSpPr>
          <p:cNvPr id="3079" name="Text Box 14"/>
          <p:cNvSpPr txBox="1">
            <a:spLocks noChangeArrowheads="1"/>
          </p:cNvSpPr>
          <p:nvPr/>
        </p:nvSpPr>
        <p:spPr bwMode="auto">
          <a:xfrm>
            <a:off x="4419600" y="2590800"/>
            <a:ext cx="2667000" cy="641350"/>
          </a:xfrm>
          <a:prstGeom prst="rect">
            <a:avLst/>
          </a:prstGeom>
          <a:noFill/>
          <a:ln w="9525">
            <a:noFill/>
            <a:miter lim="800000"/>
            <a:headEnd/>
            <a:tailEnd/>
          </a:ln>
        </p:spPr>
        <p:txBody>
          <a:bodyPr>
            <a:spAutoFit/>
          </a:bodyPr>
          <a:lstStyle/>
          <a:p>
            <a:pPr>
              <a:spcBef>
                <a:spcPct val="50000"/>
              </a:spcBef>
            </a:pPr>
            <a:r>
              <a:rPr lang="en-US" sz="1800"/>
              <a:t>S</a:t>
            </a:r>
            <a:r>
              <a:rPr lang="en-US" sz="1800" baseline="-25000"/>
              <a:t>i</a:t>
            </a:r>
            <a:r>
              <a:rPr lang="en-US" sz="1800"/>
              <a:t>: Storage capacity of M</a:t>
            </a:r>
            <a:r>
              <a:rPr lang="en-US" sz="1800" baseline="-25000"/>
              <a:t>i</a:t>
            </a:r>
            <a:r>
              <a:rPr lang="en-US" sz="1800"/>
              <a:t>                                                          C</a:t>
            </a:r>
            <a:r>
              <a:rPr lang="en-US" sz="1800" baseline="-25000"/>
              <a:t>i</a:t>
            </a:r>
            <a:r>
              <a:rPr lang="en-US" sz="1800"/>
              <a:t>: Cost per bit of M</a:t>
            </a:r>
            <a:r>
              <a:rPr lang="en-US" sz="1800" baseline="-25000"/>
              <a:t>i</a:t>
            </a:r>
          </a:p>
        </p:txBody>
      </p:sp>
      <p:sp>
        <p:nvSpPr>
          <p:cNvPr id="3080" name="Text Box 15"/>
          <p:cNvSpPr txBox="1">
            <a:spLocks noChangeArrowheads="1"/>
          </p:cNvSpPr>
          <p:nvPr/>
        </p:nvSpPr>
        <p:spPr bwMode="auto">
          <a:xfrm>
            <a:off x="990600" y="3200400"/>
            <a:ext cx="5105400" cy="366713"/>
          </a:xfrm>
          <a:prstGeom prst="rect">
            <a:avLst/>
          </a:prstGeom>
          <a:noFill/>
          <a:ln w="9525">
            <a:noFill/>
            <a:miter lim="800000"/>
            <a:headEnd/>
            <a:tailEnd/>
          </a:ln>
        </p:spPr>
        <p:txBody>
          <a:bodyPr>
            <a:spAutoFit/>
          </a:bodyPr>
          <a:lstStyle/>
          <a:p>
            <a:pPr>
              <a:spcBef>
                <a:spcPct val="50000"/>
              </a:spcBef>
            </a:pPr>
            <a:r>
              <a:rPr lang="en-US" sz="1800"/>
              <a:t>For, S</a:t>
            </a:r>
            <a:r>
              <a:rPr lang="en-US" sz="1800" baseline="-25000"/>
              <a:t>1</a:t>
            </a:r>
            <a:r>
              <a:rPr lang="en-US" sz="1800"/>
              <a:t> </a:t>
            </a:r>
            <a:r>
              <a:rPr lang="en-US" sz="1800">
                <a:ea typeface="Arial Unicode MS" pitchFamily="34" charset="-128"/>
                <a:cs typeface="Arial Unicode MS" pitchFamily="34" charset="-128"/>
                <a:sym typeface="Symbol" pitchFamily="18" charset="2"/>
              </a:rPr>
              <a:t></a:t>
            </a:r>
            <a:r>
              <a:rPr lang="en-US" sz="1800"/>
              <a:t> S</a:t>
            </a:r>
            <a:r>
              <a:rPr lang="en-US" sz="1800" baseline="-25000"/>
              <a:t>2</a:t>
            </a:r>
            <a:r>
              <a:rPr lang="en-US" sz="1800"/>
              <a:t> </a:t>
            </a:r>
            <a:r>
              <a:rPr lang="en-US" sz="1800">
                <a:ea typeface="Arial Unicode MS" pitchFamily="34" charset="-128"/>
                <a:cs typeface="Arial Unicode MS" pitchFamily="34" charset="-128"/>
              </a:rPr>
              <a:t>→ C </a:t>
            </a:r>
            <a:r>
              <a:rPr lang="en-US" sz="1800">
                <a:ea typeface="Arial Unicode MS" pitchFamily="34" charset="-128"/>
                <a:cs typeface="Arial Unicode MS" pitchFamily="34" charset="-128"/>
                <a:sym typeface="Symbol" pitchFamily="18" charset="2"/>
              </a:rPr>
              <a:t></a:t>
            </a:r>
            <a:r>
              <a:rPr lang="en-US" sz="1800">
                <a:ea typeface="Arial Unicode MS" pitchFamily="34" charset="-128"/>
                <a:cs typeface="Arial Unicode MS" pitchFamily="34" charset="-128"/>
              </a:rPr>
              <a:t> C</a:t>
            </a:r>
            <a:r>
              <a:rPr lang="en-US" sz="1800" baseline="-25000">
                <a:ea typeface="Arial Unicode MS" pitchFamily="34" charset="-128"/>
                <a:cs typeface="Arial Unicode MS" pitchFamily="34" charset="-128"/>
              </a:rPr>
              <a:t>2</a:t>
            </a:r>
            <a:endParaRPr lang="en-US" sz="1800" baseline="-25000"/>
          </a:p>
        </p:txBody>
      </p:sp>
      <p:sp>
        <p:nvSpPr>
          <p:cNvPr id="3081" name="Rectangle 14"/>
          <p:cNvSpPr>
            <a:spLocks noGrp="1" noChangeArrowheads="1"/>
          </p:cNvSpPr>
          <p:nvPr>
            <p:ph type="title" idx="4294967295"/>
          </p:nvPr>
        </p:nvSpPr>
        <p:spPr>
          <a:xfrm>
            <a:off x="685800" y="0"/>
            <a:ext cx="7772400" cy="762000"/>
          </a:xfrm>
        </p:spPr>
        <p:txBody>
          <a:bodyPr/>
          <a:lstStyle/>
          <a:p>
            <a:r>
              <a:rPr lang="en-US" smtClean="0"/>
              <a:t>Multilevel memory</a:t>
            </a:r>
          </a:p>
        </p:txBody>
      </p:sp>
      <p:sp>
        <p:nvSpPr>
          <p:cNvPr id="3082" name="Rectangle 16"/>
          <p:cNvSpPr>
            <a:spLocks noChangeArrowheads="1"/>
          </p:cNvSpPr>
          <p:nvPr/>
        </p:nvSpPr>
        <p:spPr bwMode="auto">
          <a:xfrm>
            <a:off x="914400" y="4876800"/>
            <a:ext cx="4572000" cy="1466850"/>
          </a:xfrm>
          <a:prstGeom prst="rect">
            <a:avLst/>
          </a:prstGeom>
          <a:noFill/>
          <a:ln w="9525">
            <a:noFill/>
            <a:miter lim="800000"/>
            <a:headEnd/>
            <a:tailEnd/>
          </a:ln>
        </p:spPr>
        <p:txBody>
          <a:bodyPr>
            <a:spAutoFit/>
          </a:bodyPr>
          <a:lstStyle/>
          <a:p>
            <a:pPr>
              <a:spcBef>
                <a:spcPct val="50000"/>
              </a:spcBef>
            </a:pPr>
            <a:r>
              <a:rPr lang="en-US" sz="1800">
                <a:ea typeface="Arial Unicode MS" pitchFamily="34" charset="-128"/>
                <a:cs typeface="Arial Unicode MS" pitchFamily="34" charset="-128"/>
              </a:rPr>
              <a:t>Access efficiency</a:t>
            </a:r>
          </a:p>
          <a:p>
            <a:pPr>
              <a:spcBef>
                <a:spcPct val="50000"/>
              </a:spcBef>
            </a:pPr>
            <a:r>
              <a:rPr lang="en-US" sz="1800">
                <a:ea typeface="Arial Unicode MS" pitchFamily="34" charset="-128"/>
                <a:cs typeface="Arial Unicode MS" pitchFamily="34" charset="-128"/>
              </a:rPr>
              <a:t>				                                    for </a:t>
            </a:r>
          </a:p>
          <a:p>
            <a:pPr>
              <a:spcBef>
                <a:spcPct val="50000"/>
              </a:spcBef>
            </a:pPr>
            <a:r>
              <a:rPr lang="en-US" sz="1800">
                <a:ea typeface="Arial Unicode MS" pitchFamily="34" charset="-128"/>
                <a:cs typeface="Arial Unicode MS" pitchFamily="34" charset="-128"/>
              </a:rPr>
              <a:t>For r =100, to make e &gt; 90% → H &gt; 0.998</a:t>
            </a:r>
          </a:p>
        </p:txBody>
      </p:sp>
      <p:graphicFrame>
        <p:nvGraphicFramePr>
          <p:cNvPr id="3075" name="Object 19"/>
          <p:cNvGraphicFramePr>
            <a:graphicFrameLocks noChangeAspect="1"/>
          </p:cNvGraphicFramePr>
          <p:nvPr/>
        </p:nvGraphicFramePr>
        <p:xfrm>
          <a:off x="2819400" y="4800600"/>
          <a:ext cx="2146300" cy="673100"/>
        </p:xfrm>
        <a:graphic>
          <a:graphicData uri="http://schemas.openxmlformats.org/presentationml/2006/ole">
            <p:oleObj spid="_x0000_s1027" name="Equation" r:id="rId4" imgW="2145960" imgH="672840" progId="Equation.3">
              <p:embed/>
            </p:oleObj>
          </a:graphicData>
        </a:graphic>
      </p:graphicFrame>
      <p:graphicFrame>
        <p:nvGraphicFramePr>
          <p:cNvPr id="3076" name="Object 20"/>
          <p:cNvGraphicFramePr>
            <a:graphicFrameLocks noChangeAspect="1"/>
          </p:cNvGraphicFramePr>
          <p:nvPr/>
        </p:nvGraphicFramePr>
        <p:xfrm>
          <a:off x="1752600" y="5410200"/>
          <a:ext cx="685800" cy="609600"/>
        </p:xfrm>
        <a:graphic>
          <a:graphicData uri="http://schemas.openxmlformats.org/presentationml/2006/ole">
            <p:oleObj spid="_x0000_s1028" name="Equation" r:id="rId5" imgW="685800" imgH="609480" progId="Equation.3">
              <p:embed/>
            </p:oleObj>
          </a:graphicData>
        </a:graphic>
      </p:graphicFrame>
      <p:graphicFrame>
        <p:nvGraphicFramePr>
          <p:cNvPr id="3077" name="Object 15"/>
          <p:cNvGraphicFramePr>
            <a:graphicFrameLocks noChangeAspect="1"/>
          </p:cNvGraphicFramePr>
          <p:nvPr/>
        </p:nvGraphicFramePr>
        <p:xfrm>
          <a:off x="4876800" y="1447800"/>
          <a:ext cx="1282700" cy="558800"/>
        </p:xfrm>
        <a:graphic>
          <a:graphicData uri="http://schemas.openxmlformats.org/presentationml/2006/ole">
            <p:oleObj spid="_x0000_s1029" name="Equation" r:id="rId6" imgW="1282680" imgH="558720" progId="Equation.3">
              <p:embed/>
            </p:oleObj>
          </a:graphicData>
        </a:graphic>
      </p:graphicFrame>
      <p:sp>
        <p:nvSpPr>
          <p:cNvPr id="3083" name="Rectangle 20"/>
          <p:cNvSpPr>
            <a:spLocks noChangeArrowheads="1"/>
          </p:cNvSpPr>
          <p:nvPr/>
        </p:nvSpPr>
        <p:spPr bwMode="auto">
          <a:xfrm>
            <a:off x="762000" y="3581400"/>
            <a:ext cx="5495925" cy="366713"/>
          </a:xfrm>
          <a:prstGeom prst="rect">
            <a:avLst/>
          </a:prstGeom>
          <a:noFill/>
          <a:ln w="9525">
            <a:noFill/>
            <a:miter lim="800000"/>
            <a:headEnd/>
            <a:tailEnd/>
          </a:ln>
        </p:spPr>
        <p:txBody>
          <a:bodyPr wrap="none">
            <a:spAutoFit/>
          </a:bodyPr>
          <a:lstStyle/>
          <a:p>
            <a:pPr>
              <a:spcBef>
                <a:spcPct val="50000"/>
              </a:spcBef>
            </a:pPr>
            <a:r>
              <a:rPr lang="en-US" sz="1800"/>
              <a:t>Let t</a:t>
            </a:r>
            <a:r>
              <a:rPr lang="en-US" sz="1800" baseline="-25000"/>
              <a:t>A1</a:t>
            </a:r>
            <a:r>
              <a:rPr lang="en-US" sz="1800"/>
              <a:t> and t</a:t>
            </a:r>
            <a:r>
              <a:rPr lang="en-US" sz="1800" baseline="-25000"/>
              <a:t>A2 </a:t>
            </a:r>
            <a:r>
              <a:rPr lang="en-US" sz="1800"/>
              <a:t>the access time of M</a:t>
            </a:r>
            <a:r>
              <a:rPr lang="en-US" sz="1800" baseline="-25000"/>
              <a:t>1</a:t>
            </a:r>
            <a:r>
              <a:rPr lang="en-US" sz="1800"/>
              <a:t> and M</a:t>
            </a:r>
            <a:r>
              <a:rPr lang="en-US" sz="1800" baseline="-25000"/>
              <a:t>2</a:t>
            </a:r>
            <a:r>
              <a:rPr lang="en-US" sz="1800"/>
              <a:t>, respectively,</a:t>
            </a:r>
          </a:p>
        </p:txBody>
      </p:sp>
      <p:sp>
        <p:nvSpPr>
          <p:cNvPr id="3084" name="Rectangle 21"/>
          <p:cNvSpPr>
            <a:spLocks noChangeArrowheads="1"/>
          </p:cNvSpPr>
          <p:nvPr/>
        </p:nvSpPr>
        <p:spPr bwMode="auto">
          <a:xfrm>
            <a:off x="1371600" y="4038600"/>
            <a:ext cx="3557588" cy="366713"/>
          </a:xfrm>
          <a:prstGeom prst="rect">
            <a:avLst/>
          </a:prstGeom>
          <a:noFill/>
          <a:ln w="9525">
            <a:noFill/>
            <a:miter lim="800000"/>
            <a:headEnd/>
            <a:tailEnd/>
          </a:ln>
        </p:spPr>
        <p:txBody>
          <a:bodyPr wrap="none">
            <a:spAutoFit/>
          </a:bodyPr>
          <a:lstStyle/>
          <a:p>
            <a:pPr>
              <a:spcBef>
                <a:spcPct val="50000"/>
              </a:spcBef>
            </a:pPr>
            <a:r>
              <a:rPr lang="en-US" sz="1800"/>
              <a:t>t</a:t>
            </a:r>
            <a:r>
              <a:rPr lang="en-US" sz="1800" baseline="-25000"/>
              <a:t>A</a:t>
            </a:r>
            <a:r>
              <a:rPr lang="en-US" sz="1800"/>
              <a:t>(access time) = H </a:t>
            </a:r>
            <a:r>
              <a:rPr lang="en-US" sz="1800">
                <a:cs typeface="Times New Roman" pitchFamily="18" charset="0"/>
              </a:rPr>
              <a:t>· t</a:t>
            </a:r>
            <a:r>
              <a:rPr lang="en-US" sz="1800" baseline="-25000">
                <a:cs typeface="Times New Roman" pitchFamily="18" charset="0"/>
              </a:rPr>
              <a:t>A1</a:t>
            </a:r>
            <a:r>
              <a:rPr lang="en-US" sz="1800">
                <a:cs typeface="Times New Roman" pitchFamily="18" charset="0"/>
              </a:rPr>
              <a:t> + (1-H) · t</a:t>
            </a:r>
            <a:r>
              <a:rPr lang="en-US" sz="1800" baseline="-25000">
                <a:cs typeface="Times New Roman" pitchFamily="18" charset="0"/>
              </a:rPr>
              <a:t>A2</a:t>
            </a:r>
          </a:p>
        </p:txBody>
      </p:sp>
      <p:sp>
        <p:nvSpPr>
          <p:cNvPr id="3085" name="Rectangle 22"/>
          <p:cNvSpPr>
            <a:spLocks noChangeArrowheads="1"/>
          </p:cNvSpPr>
          <p:nvPr/>
        </p:nvSpPr>
        <p:spPr bwMode="auto">
          <a:xfrm>
            <a:off x="381000" y="4419600"/>
            <a:ext cx="9151938" cy="366713"/>
          </a:xfrm>
          <a:prstGeom prst="rect">
            <a:avLst/>
          </a:prstGeom>
          <a:noFill/>
          <a:ln w="9525">
            <a:noFill/>
            <a:miter lim="800000"/>
            <a:headEnd/>
            <a:tailEnd/>
          </a:ln>
        </p:spPr>
        <p:txBody>
          <a:bodyPr>
            <a:spAutoFit/>
          </a:bodyPr>
          <a:lstStyle/>
          <a:p>
            <a:pPr>
              <a:spcBef>
                <a:spcPct val="50000"/>
              </a:spcBef>
            </a:pPr>
            <a:r>
              <a:rPr lang="en-US" sz="1800">
                <a:cs typeface="Times New Roman" pitchFamily="18" charset="0"/>
              </a:rPr>
              <a:t>Let t</a:t>
            </a:r>
            <a:r>
              <a:rPr lang="en-US" sz="1800" baseline="-25000">
                <a:cs typeface="Times New Roman" pitchFamily="18" charset="0"/>
              </a:rPr>
              <a:t>B</a:t>
            </a:r>
            <a:r>
              <a:rPr lang="en-US" sz="1800">
                <a:cs typeface="Times New Roman" pitchFamily="18" charset="0"/>
              </a:rPr>
              <a:t> : block transfer time, t</a:t>
            </a:r>
            <a:r>
              <a:rPr lang="en-US" sz="1800" baseline="-25000">
                <a:cs typeface="Times New Roman" pitchFamily="18" charset="0"/>
              </a:rPr>
              <a:t>A2</a:t>
            </a:r>
            <a:r>
              <a:rPr lang="en-US" sz="1800">
                <a:cs typeface="Times New Roman" pitchFamily="18" charset="0"/>
              </a:rPr>
              <a:t> = t</a:t>
            </a:r>
            <a:r>
              <a:rPr lang="en-US" sz="1800" baseline="-25000">
                <a:cs typeface="Times New Roman" pitchFamily="18" charset="0"/>
              </a:rPr>
              <a:t>B</a:t>
            </a:r>
            <a:r>
              <a:rPr lang="en-US" sz="1800">
                <a:cs typeface="Times New Roman" pitchFamily="18" charset="0"/>
              </a:rPr>
              <a:t> + t</a:t>
            </a:r>
            <a:r>
              <a:rPr lang="en-US" sz="1800" baseline="-25000">
                <a:cs typeface="Times New Roman" pitchFamily="18" charset="0"/>
              </a:rPr>
              <a:t>A1          </a:t>
            </a:r>
            <a:r>
              <a:rPr lang="en-US" sz="1800">
                <a:cs typeface="Times New Roman" pitchFamily="18" charset="0"/>
                <a:sym typeface="Symbol" pitchFamily="18" charset="2"/>
              </a:rPr>
              <a:t> t</a:t>
            </a:r>
            <a:r>
              <a:rPr lang="en-US" sz="1800" baseline="-25000">
                <a:cs typeface="Times New Roman" pitchFamily="18" charset="0"/>
                <a:sym typeface="Symbol" pitchFamily="18" charset="2"/>
              </a:rPr>
              <a:t>A</a:t>
            </a:r>
            <a:r>
              <a:rPr lang="en-US" sz="1800">
                <a:cs typeface="Times New Roman" pitchFamily="18" charset="0"/>
                <a:sym typeface="Symbol" pitchFamily="18" charset="2"/>
              </a:rPr>
              <a:t> = H </a:t>
            </a:r>
            <a:r>
              <a:rPr lang="en-US" sz="1800">
                <a:cs typeface="Times New Roman" pitchFamily="18" charset="0"/>
              </a:rPr>
              <a:t>· t</a:t>
            </a:r>
            <a:r>
              <a:rPr lang="en-US" sz="1800" baseline="-25000">
                <a:cs typeface="Times New Roman" pitchFamily="18" charset="0"/>
              </a:rPr>
              <a:t>A1</a:t>
            </a:r>
            <a:r>
              <a:rPr lang="en-US" sz="1800">
                <a:cs typeface="Times New Roman" pitchFamily="18" charset="0"/>
              </a:rPr>
              <a:t> + (1-H) · (t</a:t>
            </a:r>
            <a:r>
              <a:rPr lang="en-US" sz="1800" baseline="-25000">
                <a:cs typeface="Times New Roman" pitchFamily="18" charset="0"/>
              </a:rPr>
              <a:t>B</a:t>
            </a:r>
            <a:r>
              <a:rPr lang="en-US" sz="1800">
                <a:cs typeface="Times New Roman" pitchFamily="18" charset="0"/>
              </a:rPr>
              <a:t> + t</a:t>
            </a:r>
            <a:r>
              <a:rPr lang="en-US" sz="1800" baseline="-25000">
                <a:cs typeface="Times New Roman" pitchFamily="18" charset="0"/>
              </a:rPr>
              <a:t>A1</a:t>
            </a:r>
            <a:r>
              <a:rPr lang="en-US" sz="1800">
                <a:cs typeface="Times New Roman" pitchFamily="18" charset="0"/>
              </a:rPr>
              <a:t>) = t</a:t>
            </a:r>
            <a:r>
              <a:rPr lang="en-US" sz="1800" baseline="-25000">
                <a:cs typeface="Times New Roman" pitchFamily="18" charset="0"/>
              </a:rPr>
              <a:t>A1</a:t>
            </a:r>
            <a:r>
              <a:rPr lang="en-US" sz="1800">
                <a:cs typeface="Times New Roman" pitchFamily="18" charset="0"/>
              </a:rPr>
              <a:t> + (1-H)t</a:t>
            </a:r>
            <a:r>
              <a:rPr lang="en-US" sz="1800" baseline="-25000">
                <a:cs typeface="Times New Roman" pitchFamily="18" charset="0"/>
              </a:rPr>
              <a:t>B</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142875"/>
            <a:ext cx="7772400" cy="762000"/>
          </a:xfrm>
        </p:spPr>
        <p:txBody>
          <a:bodyPr>
            <a:normAutofit fontScale="90000"/>
          </a:bodyPr>
          <a:lstStyle/>
          <a:p>
            <a:pPr eaLnBrk="1" hangingPunct="1"/>
            <a:r>
              <a:rPr lang="en-US" smtClean="0"/>
              <a:t>MEMORY MANAGEMENT</a:t>
            </a:r>
            <a:br>
              <a:rPr lang="en-US" smtClean="0"/>
            </a:br>
            <a:r>
              <a:rPr lang="en-US" smtClean="0"/>
              <a:t>Virtual Memory</a:t>
            </a:r>
          </a:p>
        </p:txBody>
      </p:sp>
      <p:sp>
        <p:nvSpPr>
          <p:cNvPr id="51203" name="Rectangle 3"/>
          <p:cNvSpPr>
            <a:spLocks noGrp="1" noChangeArrowheads="1"/>
          </p:cNvSpPr>
          <p:nvPr>
            <p:ph type="body" idx="1"/>
          </p:nvPr>
        </p:nvSpPr>
        <p:spPr>
          <a:xfrm>
            <a:off x="457200" y="1143000"/>
            <a:ext cx="8382000" cy="5486400"/>
          </a:xfrm>
        </p:spPr>
        <p:txBody>
          <a:bodyPr/>
          <a:lstStyle/>
          <a:p>
            <a:pPr eaLnBrk="1" hangingPunct="1">
              <a:lnSpc>
                <a:spcPct val="90000"/>
              </a:lnSpc>
            </a:pPr>
            <a:r>
              <a:rPr lang="en-US" altLang="ko-KR" sz="2400" b="1" dirty="0" smtClean="0">
                <a:solidFill>
                  <a:srgbClr val="CC0000"/>
                </a:solidFill>
                <a:ea typeface="굴림" pitchFamily="34" charset="-127"/>
              </a:rPr>
              <a:t>Method of making main memory appear to have all of the space of the secondary memory.</a:t>
            </a:r>
          </a:p>
          <a:p>
            <a:pPr algn="just" eaLnBrk="1" hangingPunct="1">
              <a:lnSpc>
                <a:spcPct val="90000"/>
              </a:lnSpc>
            </a:pPr>
            <a:r>
              <a:rPr lang="en-US" sz="2400" dirty="0" smtClean="0"/>
              <a:t>When a program does not completely fit into the main memory, the parts of it not currently being executed are stored on secondary storage devices such as magnetic disks. </a:t>
            </a:r>
          </a:p>
          <a:p>
            <a:pPr algn="just" eaLnBrk="1" hangingPunct="1">
              <a:lnSpc>
                <a:spcPct val="90000"/>
              </a:lnSpc>
            </a:pPr>
            <a:r>
              <a:rPr lang="en-US" sz="2400" dirty="0" smtClean="0"/>
              <a:t>The parts of the program that are going to be executed are first brought into main memory(MM).</a:t>
            </a:r>
          </a:p>
          <a:p>
            <a:pPr algn="just" eaLnBrk="1" hangingPunct="1">
              <a:lnSpc>
                <a:spcPct val="90000"/>
              </a:lnSpc>
            </a:pPr>
            <a:r>
              <a:rPr lang="en-US" sz="2400" dirty="0" smtClean="0"/>
              <a:t>When new part of the program is to be moved to MM it must replace another segment(part) already in MM.</a:t>
            </a:r>
          </a:p>
          <a:p>
            <a:pPr algn="just" eaLnBrk="1" hangingPunct="1">
              <a:lnSpc>
                <a:spcPct val="90000"/>
              </a:lnSpc>
            </a:pPr>
            <a:r>
              <a:rPr lang="en-US" sz="2400" dirty="0" smtClean="0"/>
              <a:t>OS moves program and data automatically between MM and SM. This technique is called </a:t>
            </a:r>
            <a:r>
              <a:rPr lang="en-US" sz="2400" b="1" dirty="0" smtClean="0"/>
              <a:t>virtual memory technique</a:t>
            </a:r>
            <a:r>
              <a:rPr lang="en-US" sz="2400" dirty="0" smtClean="0"/>
              <a:t>.</a:t>
            </a:r>
          </a:p>
          <a:p>
            <a:pPr algn="just" eaLnBrk="1" hangingPunct="1">
              <a:lnSpc>
                <a:spcPct val="90000"/>
              </a:lnSpc>
            </a:pPr>
            <a:r>
              <a:rPr lang="en-US" sz="2400" dirty="0" smtClean="0"/>
              <a:t>The addresses that the processor issues are called virtual or logical addresses.</a:t>
            </a:r>
          </a:p>
          <a:p>
            <a:pPr algn="just" eaLnBrk="1" hangingPunct="1">
              <a:lnSpc>
                <a:spcPct val="90000"/>
              </a:lnSpc>
            </a:pPr>
            <a:r>
              <a:rPr lang="en-US" sz="2400" dirty="0" smtClean="0"/>
              <a:t>A special hardware unit called Memory Management unit(MMU) translates virtual addresses into physical addresses.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Access Methods</a:t>
            </a:r>
            <a:endParaRPr lang="en-US" dirty="0"/>
          </a:p>
        </p:txBody>
      </p:sp>
      <p:sp>
        <p:nvSpPr>
          <p:cNvPr id="3" name="Content Placeholder 2"/>
          <p:cNvSpPr>
            <a:spLocks noGrp="1"/>
          </p:cNvSpPr>
          <p:nvPr>
            <p:ph idx="1"/>
          </p:nvPr>
        </p:nvSpPr>
        <p:spPr>
          <a:xfrm>
            <a:off x="381000" y="609600"/>
            <a:ext cx="8534400" cy="4983163"/>
          </a:xfrm>
        </p:spPr>
        <p:txBody>
          <a:bodyPr>
            <a:noAutofit/>
          </a:bodyPr>
          <a:lstStyle/>
          <a:p>
            <a:r>
              <a:rPr lang="en-US" sz="2400" b="1" dirty="0" smtClean="0"/>
              <a:t>Sequential Access</a:t>
            </a:r>
          </a:p>
          <a:p>
            <a:pPr lvl="1"/>
            <a:r>
              <a:rPr lang="en-US" sz="2400" dirty="0" smtClean="0"/>
              <a:t>Access must be made in a specific linear sequence. </a:t>
            </a:r>
          </a:p>
          <a:p>
            <a:pPr lvl="1">
              <a:buNone/>
            </a:pPr>
            <a:r>
              <a:rPr lang="en-US" sz="2400" dirty="0" smtClean="0"/>
              <a:t>		</a:t>
            </a:r>
            <a:r>
              <a:rPr lang="en-US" sz="2400" dirty="0" err="1" smtClean="0"/>
              <a:t>Eg</a:t>
            </a:r>
            <a:r>
              <a:rPr lang="en-US" sz="2400" dirty="0" smtClean="0"/>
              <a:t>. Magnetic Tape</a:t>
            </a:r>
          </a:p>
          <a:p>
            <a:r>
              <a:rPr lang="en-US" sz="2400" b="1" dirty="0" smtClean="0"/>
              <a:t>Direct Access</a:t>
            </a:r>
          </a:p>
          <a:p>
            <a:pPr lvl="1"/>
            <a:r>
              <a:rPr lang="en-US" sz="2400" dirty="0" smtClean="0"/>
              <a:t>Involves a shared read-write mechanism. </a:t>
            </a:r>
          </a:p>
          <a:p>
            <a:pPr lvl="1">
              <a:buNone/>
            </a:pPr>
            <a:r>
              <a:rPr lang="en-US" sz="2400" dirty="0" smtClean="0"/>
              <a:t>		</a:t>
            </a:r>
            <a:r>
              <a:rPr lang="en-US" sz="2400" dirty="0" err="1" smtClean="0"/>
              <a:t>Eg</a:t>
            </a:r>
            <a:r>
              <a:rPr lang="en-US" sz="2400" dirty="0" smtClean="0"/>
              <a:t>. Magnetic Disk</a:t>
            </a:r>
          </a:p>
          <a:p>
            <a:r>
              <a:rPr lang="en-US" sz="2400" b="1" dirty="0" smtClean="0"/>
              <a:t>Random Access</a:t>
            </a:r>
          </a:p>
          <a:p>
            <a:pPr lvl="1"/>
            <a:r>
              <a:rPr lang="en-US" sz="2400" dirty="0" smtClean="0"/>
              <a:t>Any location </a:t>
            </a:r>
            <a:r>
              <a:rPr lang="en-US" sz="2400" dirty="0" err="1" smtClean="0"/>
              <a:t>cn</a:t>
            </a:r>
            <a:r>
              <a:rPr lang="en-US" sz="2400" dirty="0" smtClean="0"/>
              <a:t> be selected at random and directly addressed and accessed. </a:t>
            </a:r>
          </a:p>
          <a:p>
            <a:pPr lvl="1">
              <a:buNone/>
            </a:pPr>
            <a:r>
              <a:rPr lang="en-US" sz="2400" dirty="0" smtClean="0"/>
              <a:t>		</a:t>
            </a:r>
            <a:r>
              <a:rPr lang="en-US" sz="2400" dirty="0" err="1" smtClean="0"/>
              <a:t>Eg</a:t>
            </a:r>
            <a:r>
              <a:rPr lang="en-US" sz="2400" dirty="0" smtClean="0"/>
              <a:t>. ROM, RAM</a:t>
            </a:r>
          </a:p>
          <a:p>
            <a:r>
              <a:rPr lang="en-US" sz="2400" b="1" dirty="0" smtClean="0"/>
              <a:t>Associative</a:t>
            </a:r>
          </a:p>
          <a:p>
            <a:pPr lvl="1"/>
            <a:r>
              <a:rPr lang="en-US" sz="2400" dirty="0" smtClean="0"/>
              <a:t>Random access type of memory that enables one to make a comparison of desired bit locations within a word for a specific match.          </a:t>
            </a:r>
            <a:r>
              <a:rPr lang="en-US" sz="2400" dirty="0" err="1" smtClean="0"/>
              <a:t>Eg</a:t>
            </a:r>
            <a:r>
              <a:rPr lang="en-US" sz="2400" dirty="0" smtClean="0"/>
              <a:t>. Cache memory</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en-US" smtClean="0"/>
          </a:p>
        </p:txBody>
      </p:sp>
      <p:pic>
        <p:nvPicPr>
          <p:cNvPr id="52227" name="Picture 3"/>
          <p:cNvPicPr>
            <a:picLocks noChangeAspect="1" noChangeArrowheads="1"/>
          </p:cNvPicPr>
          <p:nvPr/>
        </p:nvPicPr>
        <p:blipFill>
          <a:blip r:embed="rId2" cstate="print"/>
          <a:srcRect/>
          <a:stretch>
            <a:fillRect/>
          </a:stretch>
        </p:blipFill>
        <p:spPr bwMode="auto">
          <a:xfrm>
            <a:off x="1600200" y="1828800"/>
            <a:ext cx="5715000" cy="408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nvGraphicFramePr>
        <p:xfrm>
          <a:off x="838200" y="533400"/>
          <a:ext cx="7162800" cy="5715000"/>
        </p:xfrm>
        <a:graphic>
          <a:graphicData uri="http://schemas.openxmlformats.org/presentationml/2006/ole">
            <p:oleObj spid="_x0000_s2050" name="Bitmap Image" r:id="rId3" imgW="4839375" imgH="4896533" progId="PBrush">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en-US" smtClean="0"/>
          </a:p>
        </p:txBody>
      </p:sp>
      <p:pic>
        <p:nvPicPr>
          <p:cNvPr id="55299" name="Picture 4"/>
          <p:cNvPicPr>
            <a:picLocks noGrp="1" noChangeAspect="1" noChangeArrowheads="1"/>
          </p:cNvPicPr>
          <p:nvPr>
            <p:ph type="body" idx="1"/>
          </p:nvPr>
        </p:nvPicPr>
        <p:blipFill>
          <a:blip r:embed="rId2" cstate="print"/>
          <a:srcRect/>
          <a:stretch>
            <a:fillRect/>
          </a:stretch>
        </p:blipFill>
        <p:spPr>
          <a:xfrm>
            <a:off x="1371600" y="1905000"/>
            <a:ext cx="6375400" cy="4114800"/>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7772400" cy="609600"/>
          </a:xfrm>
        </p:spPr>
        <p:txBody>
          <a:bodyPr>
            <a:normAutofit fontScale="90000"/>
          </a:bodyPr>
          <a:lstStyle/>
          <a:p>
            <a:pPr eaLnBrk="1" hangingPunct="1"/>
            <a:r>
              <a:rPr lang="en-US" smtClean="0"/>
              <a:t>Address Translation</a:t>
            </a:r>
          </a:p>
        </p:txBody>
      </p:sp>
      <p:sp>
        <p:nvSpPr>
          <p:cNvPr id="53251" name="Rectangle 3"/>
          <p:cNvSpPr>
            <a:spLocks noGrp="1" noChangeArrowheads="1"/>
          </p:cNvSpPr>
          <p:nvPr>
            <p:ph type="body" idx="1"/>
          </p:nvPr>
        </p:nvSpPr>
        <p:spPr>
          <a:xfrm>
            <a:off x="685800" y="1066800"/>
            <a:ext cx="7772400" cy="5029200"/>
          </a:xfrm>
        </p:spPr>
        <p:txBody>
          <a:bodyPr/>
          <a:lstStyle/>
          <a:p>
            <a:pPr algn="just" eaLnBrk="1" hangingPunct="1"/>
            <a:r>
              <a:rPr lang="en-US" smtClean="0"/>
              <a:t>Method of translating virtual addresses into physical addresses.</a:t>
            </a:r>
          </a:p>
          <a:p>
            <a:pPr algn="just" eaLnBrk="1" hangingPunct="1"/>
            <a:r>
              <a:rPr lang="en-US" smtClean="0"/>
              <a:t>Techniques:</a:t>
            </a:r>
          </a:p>
          <a:p>
            <a:pPr algn="just" eaLnBrk="1" hangingPunct="1">
              <a:buFontTx/>
              <a:buNone/>
            </a:pPr>
            <a:r>
              <a:rPr lang="en-US" smtClean="0"/>
              <a:t>		Paging </a:t>
            </a:r>
          </a:p>
          <a:p>
            <a:pPr algn="just" eaLnBrk="1" hangingPunct="1">
              <a:buFontTx/>
              <a:buNone/>
            </a:pPr>
            <a:r>
              <a:rPr lang="en-US" smtClean="0"/>
              <a:t>		Segmentation</a:t>
            </a:r>
          </a:p>
          <a:p>
            <a:pPr algn="just" eaLnBrk="1" hangingPunct="1">
              <a:buFontTx/>
              <a:buNone/>
            </a:pPr>
            <a:r>
              <a:rPr lang="en-US" smtClean="0"/>
              <a:t>		Paging and Segmentation</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0"/>
            <a:ext cx="7772400" cy="685800"/>
          </a:xfrm>
        </p:spPr>
        <p:txBody>
          <a:bodyPr>
            <a:normAutofit fontScale="90000"/>
          </a:bodyPr>
          <a:lstStyle/>
          <a:p>
            <a:pPr eaLnBrk="1" hangingPunct="1"/>
            <a:r>
              <a:rPr lang="en-US" smtClean="0"/>
              <a:t>Paging</a:t>
            </a:r>
          </a:p>
        </p:txBody>
      </p:sp>
      <p:sp>
        <p:nvSpPr>
          <p:cNvPr id="54275" name="Rectangle 3"/>
          <p:cNvSpPr>
            <a:spLocks noGrp="1" noChangeArrowheads="1"/>
          </p:cNvSpPr>
          <p:nvPr>
            <p:ph type="body" idx="1"/>
          </p:nvPr>
        </p:nvSpPr>
        <p:spPr>
          <a:xfrm>
            <a:off x="457200" y="990600"/>
            <a:ext cx="8077200" cy="5638800"/>
          </a:xfrm>
        </p:spPr>
        <p:txBody>
          <a:bodyPr/>
          <a:lstStyle/>
          <a:p>
            <a:pPr algn="just" eaLnBrk="1" hangingPunct="1"/>
            <a:r>
              <a:rPr lang="en-US" sz="2400" dirty="0" smtClean="0"/>
              <a:t>All the programs and data are divided into fixed length units called </a:t>
            </a:r>
            <a:r>
              <a:rPr lang="en-US" sz="2400" b="1" dirty="0" smtClean="0"/>
              <a:t>pages</a:t>
            </a:r>
            <a:r>
              <a:rPr lang="en-US" sz="2400" dirty="0" smtClean="0"/>
              <a:t>.(Commonly ranges from 2K to 16KB in length).</a:t>
            </a:r>
          </a:p>
          <a:p>
            <a:pPr algn="just" eaLnBrk="1" hangingPunct="1"/>
            <a:r>
              <a:rPr lang="en-US" sz="2400" dirty="0" smtClean="0"/>
              <a:t>Each page consists of a block of words that occupy contiguous locations in MM.  </a:t>
            </a:r>
          </a:p>
          <a:p>
            <a:pPr algn="just" eaLnBrk="1" hangingPunct="1"/>
            <a:r>
              <a:rPr lang="en-US" sz="2400" dirty="0" smtClean="0"/>
              <a:t>An area in MM that can hold one page is called </a:t>
            </a:r>
            <a:r>
              <a:rPr lang="en-US" sz="2400" b="1" dirty="0" smtClean="0"/>
              <a:t>page frame.</a:t>
            </a:r>
          </a:p>
          <a:p>
            <a:pPr algn="just" eaLnBrk="1" hangingPunct="1"/>
            <a:r>
              <a:rPr lang="en-US" sz="2400" dirty="0" smtClean="0"/>
              <a:t>Information about MM location of each page is kept in a page table.</a:t>
            </a:r>
          </a:p>
          <a:p>
            <a:pPr algn="just" eaLnBrk="1" hangingPunct="1"/>
            <a:r>
              <a:rPr lang="en-US" sz="2400" dirty="0" smtClean="0"/>
              <a:t>This information includes MM address where the page is stored and the current status of the page.</a:t>
            </a:r>
          </a:p>
          <a:p>
            <a:pPr algn="just" eaLnBrk="1" hangingPunct="1"/>
            <a:r>
              <a:rPr lang="en-US" sz="2400" dirty="0" smtClean="0"/>
              <a:t>The starting address of the page table is kept in a page table base register.</a:t>
            </a:r>
          </a:p>
          <a:p>
            <a:pPr algn="just" eaLnBrk="1" hangingPunct="1"/>
            <a:r>
              <a:rPr lang="en-US" sz="2400" dirty="0" smtClean="0"/>
              <a:t>when a referenced virtual location is not in physical memory, which is referred to as a </a:t>
            </a:r>
            <a:r>
              <a:rPr lang="en-US" sz="2400" b="1" dirty="0" smtClean="0"/>
              <a:t>page fault.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Address translation using paging</a:t>
            </a:r>
          </a:p>
        </p:txBody>
      </p:sp>
      <p:pic>
        <p:nvPicPr>
          <p:cNvPr id="56323" name="Picture 4"/>
          <p:cNvPicPr>
            <a:picLocks noGrp="1" noChangeAspect="1" noChangeArrowheads="1"/>
          </p:cNvPicPr>
          <p:nvPr>
            <p:ph type="body" idx="1"/>
          </p:nvPr>
        </p:nvPicPr>
        <p:blipFill>
          <a:blip r:embed="rId2" cstate="print"/>
          <a:srcRect/>
          <a:stretch>
            <a:fillRect/>
          </a:stretch>
        </p:blipFill>
        <p:spPr>
          <a:xfrm>
            <a:off x="1295400" y="1524000"/>
            <a:ext cx="6916738" cy="5078413"/>
          </a:xfrm>
          <a:noFill/>
        </p:spPr>
      </p:pic>
      <p:sp>
        <p:nvSpPr>
          <p:cNvPr id="56324" name="Text Box 5"/>
          <p:cNvSpPr txBox="1">
            <a:spLocks noChangeArrowheads="1"/>
          </p:cNvSpPr>
          <p:nvPr/>
        </p:nvSpPr>
        <p:spPr bwMode="auto">
          <a:xfrm>
            <a:off x="228600" y="4648200"/>
            <a:ext cx="3124200" cy="1552575"/>
          </a:xfrm>
          <a:prstGeom prst="rect">
            <a:avLst/>
          </a:prstGeom>
          <a:noFill/>
          <a:ln w="9525">
            <a:noFill/>
            <a:miter lim="800000"/>
            <a:headEnd/>
            <a:tailEnd/>
          </a:ln>
        </p:spPr>
        <p:txBody>
          <a:bodyPr>
            <a:spAutoFit/>
          </a:bodyPr>
          <a:lstStyle/>
          <a:p>
            <a:pPr>
              <a:spcBef>
                <a:spcPct val="50000"/>
              </a:spcBef>
            </a:pPr>
            <a:r>
              <a:rPr lang="en-US"/>
              <a:t>p - page number</a:t>
            </a:r>
          </a:p>
          <a:p>
            <a:pPr>
              <a:spcBef>
                <a:spcPct val="50000"/>
              </a:spcBef>
            </a:pPr>
            <a:r>
              <a:rPr lang="en-US"/>
              <a:t>d – offset</a:t>
            </a:r>
          </a:p>
          <a:p>
            <a:pPr>
              <a:spcBef>
                <a:spcPct val="50000"/>
              </a:spcBef>
            </a:pPr>
            <a:r>
              <a:rPr lang="en-US"/>
              <a:t>f – disk base address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Grp="1" noChangeAspect="1" noChangeArrowheads="1"/>
          </p:cNvPicPr>
          <p:nvPr>
            <p:ph type="body" idx="1"/>
          </p:nvPr>
        </p:nvPicPr>
        <p:blipFill>
          <a:blip r:embed="rId2" cstate="print"/>
          <a:srcRect/>
          <a:stretch>
            <a:fillRect/>
          </a:stretch>
        </p:blipFill>
        <p:spPr>
          <a:xfrm>
            <a:off x="4267200" y="2057400"/>
            <a:ext cx="4598988" cy="4114800"/>
          </a:xfrm>
          <a:noFill/>
        </p:spPr>
      </p:pic>
      <p:pic>
        <p:nvPicPr>
          <p:cNvPr id="57347" name="Picture 5"/>
          <p:cNvPicPr>
            <a:picLocks noChangeAspect="1" noChangeArrowheads="1"/>
          </p:cNvPicPr>
          <p:nvPr/>
        </p:nvPicPr>
        <p:blipFill>
          <a:blip r:embed="rId3" cstate="print"/>
          <a:srcRect/>
          <a:stretch>
            <a:fillRect/>
          </a:stretch>
        </p:blipFill>
        <p:spPr bwMode="auto">
          <a:xfrm>
            <a:off x="152400" y="2667000"/>
            <a:ext cx="3724275" cy="2700338"/>
          </a:xfrm>
          <a:prstGeom prst="rect">
            <a:avLst/>
          </a:prstGeom>
          <a:noFill/>
          <a:ln w="9525">
            <a:noFill/>
            <a:miter lim="800000"/>
            <a:headEnd/>
            <a:tailEnd/>
          </a:ln>
        </p:spPr>
      </p:pic>
      <p:sp>
        <p:nvSpPr>
          <p:cNvPr id="57348" name="Rectangle 6"/>
          <p:cNvSpPr>
            <a:spLocks noChangeArrowheads="1"/>
          </p:cNvSpPr>
          <p:nvPr/>
        </p:nvSpPr>
        <p:spPr bwMode="auto">
          <a:xfrm>
            <a:off x="1066800" y="2057400"/>
            <a:ext cx="1512888" cy="457200"/>
          </a:xfrm>
          <a:prstGeom prst="rect">
            <a:avLst/>
          </a:prstGeom>
          <a:noFill/>
          <a:ln w="9525">
            <a:noFill/>
            <a:miter lim="800000"/>
            <a:headEnd/>
            <a:tailEnd/>
          </a:ln>
        </p:spPr>
        <p:txBody>
          <a:bodyPr wrap="none">
            <a:spAutoFit/>
          </a:bodyPr>
          <a:lstStyle/>
          <a:p>
            <a:r>
              <a:rPr lang="en-US" b="1"/>
              <a:t>page table</a:t>
            </a:r>
          </a:p>
        </p:txBody>
      </p:sp>
      <p:sp>
        <p:nvSpPr>
          <p:cNvPr id="57349" name="Rectangle 8"/>
          <p:cNvSpPr>
            <a:spLocks noGrp="1" noChangeArrowheads="1"/>
          </p:cNvSpPr>
          <p:nvPr>
            <p:ph type="title"/>
          </p:nvPr>
        </p:nvSpPr>
        <p:spPr>
          <a:xfrm>
            <a:off x="3886200" y="1371600"/>
            <a:ext cx="4800600" cy="533400"/>
          </a:xfrm>
          <a:noFill/>
        </p:spPr>
        <p:txBody>
          <a:bodyPr>
            <a:normAutofit fontScale="90000"/>
          </a:bodyPr>
          <a:lstStyle/>
          <a:p>
            <a:pPr eaLnBrk="1" hangingPunct="1"/>
            <a:r>
              <a:rPr lang="en-US" sz="2400" b="1" smtClean="0">
                <a:solidFill>
                  <a:schemeClr val="tx1"/>
                </a:solidFill>
              </a:rPr>
              <a:t>virtual address is translated into physical address</a:t>
            </a:r>
          </a:p>
        </p:txBody>
      </p:sp>
      <p:sp>
        <p:nvSpPr>
          <p:cNvPr id="57350" name="Rectangle 7"/>
          <p:cNvSpPr>
            <a:spLocks noChangeArrowheads="1"/>
          </p:cNvSpPr>
          <p:nvPr/>
        </p:nvSpPr>
        <p:spPr bwMode="auto">
          <a:xfrm>
            <a:off x="1447800" y="533400"/>
            <a:ext cx="6172200" cy="584200"/>
          </a:xfrm>
          <a:prstGeom prst="rect">
            <a:avLst/>
          </a:prstGeom>
          <a:noFill/>
          <a:ln w="9525">
            <a:noFill/>
            <a:miter lim="800000"/>
            <a:headEnd/>
            <a:tailEnd/>
          </a:ln>
        </p:spPr>
        <p:txBody>
          <a:bodyPr>
            <a:spAutoFit/>
          </a:bodyPr>
          <a:lstStyle/>
          <a:p>
            <a:r>
              <a:rPr lang="en-US" sz="3200"/>
              <a:t>Address translation using paging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Disadvantage</a:t>
            </a:r>
          </a:p>
        </p:txBody>
      </p:sp>
      <p:sp>
        <p:nvSpPr>
          <p:cNvPr id="58371" name="Rectangle 3"/>
          <p:cNvSpPr>
            <a:spLocks noGrp="1" noChangeArrowheads="1"/>
          </p:cNvSpPr>
          <p:nvPr>
            <p:ph type="body" idx="1"/>
          </p:nvPr>
        </p:nvSpPr>
        <p:spPr/>
        <p:txBody>
          <a:bodyPr/>
          <a:lstStyle/>
          <a:p>
            <a:pPr eaLnBrk="1" hangingPunct="1"/>
            <a:r>
              <a:rPr lang="en-US" smtClean="0"/>
              <a:t>If pages are too large it is possible that a portion of a page may not be used, yet this unnecessary data will occupy valuable space in MM.</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0"/>
            <a:ext cx="7772400" cy="762000"/>
          </a:xfrm>
        </p:spPr>
        <p:txBody>
          <a:bodyPr/>
          <a:lstStyle/>
          <a:p>
            <a:pPr eaLnBrk="1" hangingPunct="1"/>
            <a:r>
              <a:rPr lang="en-US" smtClean="0"/>
              <a:t>Use of TLB</a:t>
            </a:r>
          </a:p>
        </p:txBody>
      </p:sp>
      <p:sp>
        <p:nvSpPr>
          <p:cNvPr id="59395" name="Rectangle 3"/>
          <p:cNvSpPr>
            <a:spLocks noGrp="1" noChangeArrowheads="1"/>
          </p:cNvSpPr>
          <p:nvPr>
            <p:ph type="body" idx="1"/>
          </p:nvPr>
        </p:nvSpPr>
        <p:spPr>
          <a:xfrm>
            <a:off x="685800" y="1219200"/>
            <a:ext cx="7772400" cy="5257800"/>
          </a:xfrm>
        </p:spPr>
        <p:txBody>
          <a:bodyPr/>
          <a:lstStyle/>
          <a:p>
            <a:pPr algn="just" eaLnBrk="1" hangingPunct="1">
              <a:lnSpc>
                <a:spcPct val="90000"/>
              </a:lnSpc>
            </a:pPr>
            <a:r>
              <a:rPr lang="en-US" sz="2800" smtClean="0"/>
              <a:t>TLB – </a:t>
            </a:r>
            <a:r>
              <a:rPr lang="en-US" sz="2800" b="1" smtClean="0"/>
              <a:t>Translation Look-aside Buffer</a:t>
            </a:r>
          </a:p>
          <a:p>
            <a:pPr algn="just" eaLnBrk="1" hangingPunct="1">
              <a:lnSpc>
                <a:spcPct val="90000"/>
              </a:lnSpc>
            </a:pPr>
            <a:r>
              <a:rPr lang="en-US" sz="2800" smtClean="0"/>
              <a:t>The page table information is used by MMU for every read and write access and it should be placed within MMU.</a:t>
            </a:r>
          </a:p>
          <a:p>
            <a:pPr algn="just" eaLnBrk="1" hangingPunct="1">
              <a:lnSpc>
                <a:spcPct val="90000"/>
              </a:lnSpc>
            </a:pPr>
            <a:r>
              <a:rPr lang="en-US" sz="2800" smtClean="0"/>
              <a:t>Since MMU is normally implemented as part of the CPU, it is impossible to include a complete page table(PT) on the chip.</a:t>
            </a:r>
          </a:p>
          <a:p>
            <a:pPr algn="just" eaLnBrk="1" hangingPunct="1">
              <a:lnSpc>
                <a:spcPct val="90000"/>
              </a:lnSpc>
            </a:pPr>
            <a:r>
              <a:rPr lang="en-US" sz="2800" smtClean="0"/>
              <a:t>Therefore PT is kept in MM. </a:t>
            </a:r>
          </a:p>
          <a:p>
            <a:pPr algn="just" eaLnBrk="1" hangingPunct="1">
              <a:lnSpc>
                <a:spcPct val="90000"/>
              </a:lnSpc>
            </a:pPr>
            <a:r>
              <a:rPr lang="en-US" sz="2800" smtClean="0"/>
              <a:t>A copy of small portion of PT, which has entries that correspond to most recently accessed pages, can be accommodated within MMU.</a:t>
            </a:r>
          </a:p>
          <a:p>
            <a:pPr algn="just" eaLnBrk="1" hangingPunct="1">
              <a:lnSpc>
                <a:spcPct val="90000"/>
              </a:lnSpc>
            </a:pPr>
            <a:r>
              <a:rPr lang="en-US" sz="2800" smtClean="0"/>
              <a:t>TLB is a small cache used for this purpose. </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Use of TLB in paging</a:t>
            </a:r>
          </a:p>
        </p:txBody>
      </p:sp>
      <p:sp>
        <p:nvSpPr>
          <p:cNvPr id="60419" name="Rectangle 5"/>
          <p:cNvSpPr>
            <a:spLocks noChangeArrowheads="1"/>
          </p:cNvSpPr>
          <p:nvPr/>
        </p:nvSpPr>
        <p:spPr bwMode="auto">
          <a:xfrm>
            <a:off x="3770313" y="2590800"/>
            <a:ext cx="857250" cy="1117600"/>
          </a:xfrm>
          <a:prstGeom prst="rect">
            <a:avLst/>
          </a:prstGeom>
          <a:solidFill>
            <a:srgbClr val="FFFFFF"/>
          </a:solidFill>
          <a:ln w="9525">
            <a:solidFill>
              <a:srgbClr val="000000"/>
            </a:solidFill>
            <a:miter lim="800000"/>
            <a:headEnd/>
            <a:tailEnd/>
          </a:ln>
        </p:spPr>
        <p:txBody>
          <a:bodyPr/>
          <a:lstStyle/>
          <a:p>
            <a:endParaRPr lang="en-US"/>
          </a:p>
        </p:txBody>
      </p:sp>
      <p:sp>
        <p:nvSpPr>
          <p:cNvPr id="60420" name="Line 6"/>
          <p:cNvSpPr>
            <a:spLocks noChangeShapeType="1"/>
          </p:cNvSpPr>
          <p:nvPr/>
        </p:nvSpPr>
        <p:spPr bwMode="auto">
          <a:xfrm flipH="1">
            <a:off x="3197225" y="3070225"/>
            <a:ext cx="573088" cy="1588"/>
          </a:xfrm>
          <a:prstGeom prst="line">
            <a:avLst/>
          </a:prstGeom>
          <a:noFill/>
          <a:ln w="9525">
            <a:solidFill>
              <a:srgbClr val="000000"/>
            </a:solidFill>
            <a:round/>
            <a:headEnd/>
            <a:tailEnd/>
          </a:ln>
        </p:spPr>
        <p:txBody>
          <a:bodyPr/>
          <a:lstStyle/>
          <a:p>
            <a:endParaRPr lang="en-US"/>
          </a:p>
        </p:txBody>
      </p:sp>
      <p:sp>
        <p:nvSpPr>
          <p:cNvPr id="60421" name="Line 7"/>
          <p:cNvSpPr>
            <a:spLocks noChangeShapeType="1"/>
          </p:cNvSpPr>
          <p:nvPr/>
        </p:nvSpPr>
        <p:spPr bwMode="auto">
          <a:xfrm>
            <a:off x="3197225" y="3070225"/>
            <a:ext cx="1588" cy="1755775"/>
          </a:xfrm>
          <a:prstGeom prst="line">
            <a:avLst/>
          </a:prstGeom>
          <a:noFill/>
          <a:ln w="9525">
            <a:solidFill>
              <a:srgbClr val="000000"/>
            </a:solidFill>
            <a:round/>
            <a:headEnd/>
            <a:tailEnd/>
          </a:ln>
        </p:spPr>
        <p:txBody>
          <a:bodyPr/>
          <a:lstStyle/>
          <a:p>
            <a:endParaRPr lang="en-US"/>
          </a:p>
        </p:txBody>
      </p:sp>
      <p:sp>
        <p:nvSpPr>
          <p:cNvPr id="60422" name="Line 8"/>
          <p:cNvSpPr>
            <a:spLocks noChangeShapeType="1"/>
          </p:cNvSpPr>
          <p:nvPr/>
        </p:nvSpPr>
        <p:spPr bwMode="auto">
          <a:xfrm>
            <a:off x="3197225" y="4838700"/>
            <a:ext cx="1001713" cy="1588"/>
          </a:xfrm>
          <a:prstGeom prst="line">
            <a:avLst/>
          </a:prstGeom>
          <a:noFill/>
          <a:ln w="9525">
            <a:solidFill>
              <a:srgbClr val="000000"/>
            </a:solidFill>
            <a:round/>
            <a:headEnd/>
            <a:tailEnd/>
          </a:ln>
        </p:spPr>
        <p:txBody>
          <a:bodyPr/>
          <a:lstStyle/>
          <a:p>
            <a:endParaRPr lang="en-US"/>
          </a:p>
        </p:txBody>
      </p:sp>
      <p:sp>
        <p:nvSpPr>
          <p:cNvPr id="60423" name="Rectangle 9"/>
          <p:cNvSpPr>
            <a:spLocks noChangeArrowheads="1"/>
          </p:cNvSpPr>
          <p:nvPr/>
        </p:nvSpPr>
        <p:spPr bwMode="auto">
          <a:xfrm>
            <a:off x="3913188" y="4360863"/>
            <a:ext cx="1430337" cy="319087"/>
          </a:xfrm>
          <a:prstGeom prst="rect">
            <a:avLst/>
          </a:prstGeom>
          <a:solidFill>
            <a:srgbClr val="FFFFFF"/>
          </a:solidFill>
          <a:ln w="9525">
            <a:solidFill>
              <a:srgbClr val="000000"/>
            </a:solidFill>
            <a:miter lim="800000"/>
            <a:headEnd/>
            <a:tailEnd/>
          </a:ln>
        </p:spPr>
        <p:txBody>
          <a:bodyPr/>
          <a:lstStyle/>
          <a:p>
            <a:endParaRPr lang="en-US"/>
          </a:p>
        </p:txBody>
      </p:sp>
      <p:sp>
        <p:nvSpPr>
          <p:cNvPr id="60424" name="Line 10"/>
          <p:cNvSpPr>
            <a:spLocks noChangeShapeType="1"/>
          </p:cNvSpPr>
          <p:nvPr/>
        </p:nvSpPr>
        <p:spPr bwMode="auto">
          <a:xfrm>
            <a:off x="4484688" y="4346575"/>
            <a:ext cx="1587" cy="319088"/>
          </a:xfrm>
          <a:prstGeom prst="line">
            <a:avLst/>
          </a:prstGeom>
          <a:noFill/>
          <a:ln w="9525">
            <a:solidFill>
              <a:srgbClr val="000000"/>
            </a:solidFill>
            <a:round/>
            <a:headEnd/>
            <a:tailEnd/>
          </a:ln>
        </p:spPr>
        <p:txBody>
          <a:bodyPr/>
          <a:lstStyle/>
          <a:p>
            <a:endParaRPr lang="en-US"/>
          </a:p>
        </p:txBody>
      </p:sp>
      <p:grpSp>
        <p:nvGrpSpPr>
          <p:cNvPr id="2" name="Group 11"/>
          <p:cNvGrpSpPr>
            <a:grpSpLocks/>
          </p:cNvGrpSpPr>
          <p:nvPr/>
        </p:nvGrpSpPr>
        <p:grpSpPr bwMode="auto">
          <a:xfrm>
            <a:off x="4056063" y="5078413"/>
            <a:ext cx="1287462" cy="319087"/>
            <a:chOff x="4140" y="3420"/>
            <a:chExt cx="1800" cy="360"/>
          </a:xfrm>
        </p:grpSpPr>
        <p:sp>
          <p:nvSpPr>
            <p:cNvPr id="60437" name="Rectangle 12"/>
            <p:cNvSpPr>
              <a:spLocks noChangeArrowheads="1"/>
            </p:cNvSpPr>
            <p:nvPr/>
          </p:nvSpPr>
          <p:spPr bwMode="auto">
            <a:xfrm>
              <a:off x="4140" y="3420"/>
              <a:ext cx="1800" cy="360"/>
            </a:xfrm>
            <a:prstGeom prst="rect">
              <a:avLst/>
            </a:prstGeom>
            <a:solidFill>
              <a:srgbClr val="FFFFFF"/>
            </a:solidFill>
            <a:ln w="9525">
              <a:solidFill>
                <a:srgbClr val="000000"/>
              </a:solidFill>
              <a:miter lim="800000"/>
              <a:headEnd/>
              <a:tailEnd/>
            </a:ln>
          </p:spPr>
          <p:txBody>
            <a:bodyPr/>
            <a:lstStyle/>
            <a:p>
              <a:endParaRPr lang="en-US"/>
            </a:p>
          </p:txBody>
        </p:sp>
        <p:sp>
          <p:nvSpPr>
            <p:cNvPr id="60438" name="Line 13"/>
            <p:cNvSpPr>
              <a:spLocks noChangeShapeType="1"/>
            </p:cNvSpPr>
            <p:nvPr/>
          </p:nvSpPr>
          <p:spPr bwMode="auto">
            <a:xfrm>
              <a:off x="4680" y="3420"/>
              <a:ext cx="0" cy="360"/>
            </a:xfrm>
            <a:prstGeom prst="line">
              <a:avLst/>
            </a:prstGeom>
            <a:noFill/>
            <a:ln w="9525">
              <a:solidFill>
                <a:srgbClr val="000000"/>
              </a:solidFill>
              <a:round/>
              <a:headEnd/>
              <a:tailEnd/>
            </a:ln>
          </p:spPr>
          <p:txBody>
            <a:bodyPr/>
            <a:lstStyle/>
            <a:p>
              <a:endParaRPr lang="en-US"/>
            </a:p>
          </p:txBody>
        </p:sp>
      </p:grpSp>
      <p:sp>
        <p:nvSpPr>
          <p:cNvPr id="60426" name="Line 14"/>
          <p:cNvSpPr>
            <a:spLocks noChangeShapeType="1"/>
          </p:cNvSpPr>
          <p:nvPr/>
        </p:nvSpPr>
        <p:spPr bwMode="auto">
          <a:xfrm>
            <a:off x="4914900" y="4467225"/>
            <a:ext cx="1588" cy="638175"/>
          </a:xfrm>
          <a:prstGeom prst="line">
            <a:avLst/>
          </a:prstGeom>
          <a:noFill/>
          <a:ln w="9525">
            <a:solidFill>
              <a:srgbClr val="000000"/>
            </a:solidFill>
            <a:round/>
            <a:headEnd type="diamond" w="med" len="med"/>
            <a:tailEnd type="triangle" w="med" len="med"/>
          </a:ln>
        </p:spPr>
        <p:txBody>
          <a:bodyPr/>
          <a:lstStyle/>
          <a:p>
            <a:endParaRPr lang="en-US"/>
          </a:p>
        </p:txBody>
      </p:sp>
      <p:sp>
        <p:nvSpPr>
          <p:cNvPr id="60427" name="Line 15"/>
          <p:cNvSpPr>
            <a:spLocks noChangeShapeType="1"/>
          </p:cNvSpPr>
          <p:nvPr/>
        </p:nvSpPr>
        <p:spPr bwMode="auto">
          <a:xfrm>
            <a:off x="4198938" y="4826000"/>
            <a:ext cx="1587" cy="252413"/>
          </a:xfrm>
          <a:prstGeom prst="line">
            <a:avLst/>
          </a:prstGeom>
          <a:noFill/>
          <a:ln w="9525">
            <a:solidFill>
              <a:srgbClr val="000000"/>
            </a:solidFill>
            <a:round/>
            <a:headEnd/>
            <a:tailEnd type="triangle" w="med" len="med"/>
          </a:ln>
        </p:spPr>
        <p:txBody>
          <a:bodyPr/>
          <a:lstStyle/>
          <a:p>
            <a:endParaRPr lang="en-US"/>
          </a:p>
        </p:txBody>
      </p:sp>
      <p:sp>
        <p:nvSpPr>
          <p:cNvPr id="60428" name="Line 16"/>
          <p:cNvSpPr>
            <a:spLocks noChangeShapeType="1"/>
          </p:cNvSpPr>
          <p:nvPr/>
        </p:nvSpPr>
        <p:spPr bwMode="auto">
          <a:xfrm>
            <a:off x="4198938" y="5397500"/>
            <a:ext cx="1587" cy="320675"/>
          </a:xfrm>
          <a:prstGeom prst="line">
            <a:avLst/>
          </a:prstGeom>
          <a:noFill/>
          <a:ln w="9525">
            <a:solidFill>
              <a:srgbClr val="000000"/>
            </a:solidFill>
            <a:round/>
            <a:headEnd/>
            <a:tailEnd/>
          </a:ln>
        </p:spPr>
        <p:txBody>
          <a:bodyPr/>
          <a:lstStyle/>
          <a:p>
            <a:endParaRPr lang="en-US"/>
          </a:p>
        </p:txBody>
      </p:sp>
      <p:sp>
        <p:nvSpPr>
          <p:cNvPr id="60429" name="Line 17"/>
          <p:cNvSpPr>
            <a:spLocks noChangeShapeType="1"/>
          </p:cNvSpPr>
          <p:nvPr/>
        </p:nvSpPr>
        <p:spPr bwMode="auto">
          <a:xfrm>
            <a:off x="4914900" y="5397500"/>
            <a:ext cx="1588" cy="320675"/>
          </a:xfrm>
          <a:prstGeom prst="line">
            <a:avLst/>
          </a:prstGeom>
          <a:noFill/>
          <a:ln w="9525">
            <a:solidFill>
              <a:srgbClr val="000000"/>
            </a:solidFill>
            <a:round/>
            <a:headEnd/>
            <a:tailEnd/>
          </a:ln>
        </p:spPr>
        <p:txBody>
          <a:bodyPr/>
          <a:lstStyle/>
          <a:p>
            <a:endParaRPr lang="en-US"/>
          </a:p>
        </p:txBody>
      </p:sp>
      <p:sp>
        <p:nvSpPr>
          <p:cNvPr id="60430" name="Line 18"/>
          <p:cNvSpPr>
            <a:spLocks noChangeShapeType="1"/>
          </p:cNvSpPr>
          <p:nvPr/>
        </p:nvSpPr>
        <p:spPr bwMode="auto">
          <a:xfrm>
            <a:off x="4198938" y="5718175"/>
            <a:ext cx="1860550" cy="1588"/>
          </a:xfrm>
          <a:prstGeom prst="line">
            <a:avLst/>
          </a:prstGeom>
          <a:noFill/>
          <a:ln w="9525">
            <a:solidFill>
              <a:srgbClr val="000000"/>
            </a:solidFill>
            <a:round/>
            <a:headEnd/>
            <a:tailEnd type="triangle" w="med" len="med"/>
          </a:ln>
        </p:spPr>
        <p:txBody>
          <a:bodyPr/>
          <a:lstStyle/>
          <a:p>
            <a:endParaRPr lang="en-US"/>
          </a:p>
        </p:txBody>
      </p:sp>
      <p:sp>
        <p:nvSpPr>
          <p:cNvPr id="60431" name="Text Box 19"/>
          <p:cNvSpPr txBox="1">
            <a:spLocks noChangeArrowheads="1"/>
          </p:cNvSpPr>
          <p:nvPr/>
        </p:nvSpPr>
        <p:spPr bwMode="auto">
          <a:xfrm>
            <a:off x="4640263" y="2751138"/>
            <a:ext cx="3665537" cy="525462"/>
          </a:xfrm>
          <a:prstGeom prst="rect">
            <a:avLst/>
          </a:prstGeom>
          <a:noFill/>
          <a:ln w="9525">
            <a:noFill/>
            <a:miter lim="800000"/>
            <a:headEnd/>
            <a:tailEnd/>
          </a:ln>
        </p:spPr>
        <p:txBody>
          <a:bodyPr/>
          <a:lstStyle/>
          <a:p>
            <a:pPr eaLnBrk="0" hangingPunct="0"/>
            <a:r>
              <a:rPr lang="en-US" sz="1600"/>
              <a:t>Translation-lookaside buffer (TLB)</a:t>
            </a:r>
          </a:p>
          <a:p>
            <a:pPr eaLnBrk="0" hangingPunct="0"/>
            <a:r>
              <a:rPr lang="en-US" sz="1600"/>
              <a:t>Containing (part of ) the memory map </a:t>
            </a:r>
          </a:p>
        </p:txBody>
      </p:sp>
      <p:sp>
        <p:nvSpPr>
          <p:cNvPr id="60432" name="Line 20"/>
          <p:cNvSpPr>
            <a:spLocks noChangeShapeType="1"/>
          </p:cNvSpPr>
          <p:nvPr/>
        </p:nvSpPr>
        <p:spPr bwMode="auto">
          <a:xfrm flipV="1">
            <a:off x="4198938" y="3708400"/>
            <a:ext cx="1587" cy="798513"/>
          </a:xfrm>
          <a:prstGeom prst="line">
            <a:avLst/>
          </a:prstGeom>
          <a:noFill/>
          <a:ln w="9525">
            <a:solidFill>
              <a:srgbClr val="000000"/>
            </a:solidFill>
            <a:round/>
            <a:headEnd type="oval" w="med" len="med"/>
            <a:tailEnd type="triangle" w="med" len="med"/>
          </a:ln>
        </p:spPr>
        <p:txBody>
          <a:bodyPr/>
          <a:lstStyle/>
          <a:p>
            <a:endParaRPr lang="en-US"/>
          </a:p>
        </p:txBody>
      </p:sp>
      <p:sp>
        <p:nvSpPr>
          <p:cNvPr id="60433" name="Text Box 21"/>
          <p:cNvSpPr txBox="1">
            <a:spLocks noChangeArrowheads="1"/>
          </p:cNvSpPr>
          <p:nvPr/>
        </p:nvSpPr>
        <p:spPr bwMode="auto">
          <a:xfrm>
            <a:off x="4198938" y="3708400"/>
            <a:ext cx="2354262" cy="254000"/>
          </a:xfrm>
          <a:prstGeom prst="rect">
            <a:avLst/>
          </a:prstGeom>
          <a:noFill/>
          <a:ln w="9525">
            <a:noFill/>
            <a:miter lim="800000"/>
            <a:headEnd/>
            <a:tailEnd/>
          </a:ln>
        </p:spPr>
        <p:txBody>
          <a:bodyPr/>
          <a:lstStyle/>
          <a:p>
            <a:pPr eaLnBrk="0" hangingPunct="0"/>
            <a:r>
              <a:rPr lang="en-US" sz="1600"/>
              <a:t>Virtual base Address</a:t>
            </a:r>
          </a:p>
        </p:txBody>
      </p:sp>
      <p:sp>
        <p:nvSpPr>
          <p:cNvPr id="60434" name="Text Box 22"/>
          <p:cNvSpPr txBox="1">
            <a:spLocks noChangeArrowheads="1"/>
          </p:cNvSpPr>
          <p:nvPr/>
        </p:nvSpPr>
        <p:spPr bwMode="auto">
          <a:xfrm>
            <a:off x="4902200" y="4640263"/>
            <a:ext cx="2336800" cy="388937"/>
          </a:xfrm>
          <a:prstGeom prst="rect">
            <a:avLst/>
          </a:prstGeom>
          <a:noFill/>
          <a:ln w="9525">
            <a:noFill/>
            <a:miter lim="800000"/>
            <a:headEnd/>
            <a:tailEnd/>
          </a:ln>
        </p:spPr>
        <p:txBody>
          <a:bodyPr/>
          <a:lstStyle/>
          <a:p>
            <a:pPr eaLnBrk="0" hangingPunct="0"/>
            <a:r>
              <a:rPr lang="en-US" sz="1600"/>
              <a:t>Displacement (offset) </a:t>
            </a:r>
            <a:r>
              <a:rPr lang="en-US" sz="1200"/>
              <a:t>D</a:t>
            </a:r>
          </a:p>
        </p:txBody>
      </p:sp>
      <p:sp>
        <p:nvSpPr>
          <p:cNvPr id="60435" name="Text Box 23"/>
          <p:cNvSpPr txBox="1">
            <a:spLocks noChangeArrowheads="1"/>
          </p:cNvSpPr>
          <p:nvPr/>
        </p:nvSpPr>
        <p:spPr bwMode="auto">
          <a:xfrm>
            <a:off x="5988050" y="5464175"/>
            <a:ext cx="1860550" cy="479425"/>
          </a:xfrm>
          <a:prstGeom prst="rect">
            <a:avLst/>
          </a:prstGeom>
          <a:noFill/>
          <a:ln w="9525">
            <a:noFill/>
            <a:miter lim="800000"/>
            <a:headEnd/>
            <a:tailEnd/>
          </a:ln>
        </p:spPr>
        <p:txBody>
          <a:bodyPr/>
          <a:lstStyle/>
          <a:p>
            <a:pPr eaLnBrk="0" hangingPunct="0"/>
            <a:r>
              <a:rPr lang="en-US" sz="1200"/>
              <a:t>To memory system</a:t>
            </a:r>
          </a:p>
        </p:txBody>
      </p:sp>
      <p:sp>
        <p:nvSpPr>
          <p:cNvPr id="60436" name="Text Box 24"/>
          <p:cNvSpPr txBox="1">
            <a:spLocks noChangeArrowheads="1"/>
          </p:cNvSpPr>
          <p:nvPr/>
        </p:nvSpPr>
        <p:spPr bwMode="auto">
          <a:xfrm>
            <a:off x="2057400" y="3048000"/>
            <a:ext cx="1219200" cy="838200"/>
          </a:xfrm>
          <a:prstGeom prst="rect">
            <a:avLst/>
          </a:prstGeom>
          <a:noFill/>
          <a:ln w="9525">
            <a:noFill/>
            <a:miter lim="800000"/>
            <a:headEnd/>
            <a:tailEnd/>
          </a:ln>
        </p:spPr>
        <p:txBody>
          <a:bodyPr/>
          <a:lstStyle/>
          <a:p>
            <a:pPr eaLnBrk="0" hangingPunct="0"/>
            <a:r>
              <a:rPr lang="en-US" sz="1800"/>
              <a:t>Real base </a:t>
            </a:r>
          </a:p>
          <a:p>
            <a:pPr eaLnBrk="0" hangingPunct="0"/>
            <a:r>
              <a:rPr lang="en-US" sz="1800"/>
              <a:t>(block)</a:t>
            </a:r>
            <a:br>
              <a:rPr lang="en-US" sz="1800"/>
            </a:br>
            <a:r>
              <a:rPr lang="en-US" sz="1800"/>
              <a:t>address 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10EE71-DE10-4F4A-8D97-398B048ED5C3}" type="slidenum">
              <a:rPr lang="ar-SA"/>
              <a:pPr/>
              <a:t>6</a:t>
            </a:fld>
            <a:endParaRPr lang="en-US"/>
          </a:p>
        </p:txBody>
      </p:sp>
      <p:sp>
        <p:nvSpPr>
          <p:cNvPr id="6146" name="Rectangle 2"/>
          <p:cNvSpPr>
            <a:spLocks noGrp="1" noChangeArrowheads="1"/>
          </p:cNvSpPr>
          <p:nvPr>
            <p:ph type="title"/>
          </p:nvPr>
        </p:nvSpPr>
        <p:spPr>
          <a:xfrm>
            <a:off x="457200" y="274638"/>
            <a:ext cx="8229600" cy="563562"/>
          </a:xfrm>
        </p:spPr>
        <p:txBody>
          <a:bodyPr>
            <a:normAutofit fontScale="90000"/>
          </a:bodyPr>
          <a:lstStyle/>
          <a:p>
            <a:r>
              <a:rPr lang="en-GB" dirty="0"/>
              <a:t>Performance (1)</a:t>
            </a:r>
          </a:p>
        </p:txBody>
      </p:sp>
      <p:sp>
        <p:nvSpPr>
          <p:cNvPr id="6147" name="Rectangle 3"/>
          <p:cNvSpPr>
            <a:spLocks noGrp="1" noChangeArrowheads="1"/>
          </p:cNvSpPr>
          <p:nvPr>
            <p:ph type="body" idx="1"/>
          </p:nvPr>
        </p:nvSpPr>
        <p:spPr>
          <a:xfrm>
            <a:off x="457200" y="914400"/>
            <a:ext cx="8153400" cy="5181600"/>
          </a:xfrm>
        </p:spPr>
        <p:txBody>
          <a:bodyPr>
            <a:normAutofit fontScale="92500" lnSpcReduction="10000"/>
          </a:bodyPr>
          <a:lstStyle/>
          <a:p>
            <a:r>
              <a:rPr lang="en-GB" dirty="0"/>
              <a:t>Access time</a:t>
            </a:r>
          </a:p>
          <a:p>
            <a:pPr lvl="1"/>
            <a:r>
              <a:rPr lang="en-GB" dirty="0"/>
              <a:t>Time between presenting the address and getting the valid data</a:t>
            </a:r>
          </a:p>
          <a:p>
            <a:pPr lvl="1"/>
            <a:r>
              <a:rPr lang="en-GB" dirty="0"/>
              <a:t>For random access memory: time to address data unit and perform transfer</a:t>
            </a:r>
          </a:p>
          <a:p>
            <a:pPr lvl="1"/>
            <a:r>
              <a:rPr lang="en-GB" dirty="0"/>
              <a:t>For non-random access memory: time to position hardware mechanism at the desired position</a:t>
            </a:r>
          </a:p>
          <a:p>
            <a:r>
              <a:rPr lang="en-GB" dirty="0"/>
              <a:t>Memory Cycle time</a:t>
            </a:r>
          </a:p>
          <a:p>
            <a:pPr lvl="1"/>
            <a:r>
              <a:rPr lang="en-GB" dirty="0"/>
              <a:t>Primarily applied to random access memory</a:t>
            </a:r>
          </a:p>
          <a:p>
            <a:pPr lvl="1"/>
            <a:r>
              <a:rPr lang="en-GB" dirty="0"/>
              <a:t>Time may be required for the memory to “recover” before next access</a:t>
            </a:r>
          </a:p>
          <a:p>
            <a:pPr lvl="1"/>
            <a:r>
              <a:rPr lang="en-GB" dirty="0"/>
              <a:t>Cycle time is (access time + recovery time)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0"/>
            <a:ext cx="7772400" cy="1143000"/>
          </a:xfrm>
        </p:spPr>
        <p:txBody>
          <a:bodyPr/>
          <a:lstStyle/>
          <a:p>
            <a:pPr eaLnBrk="1" hangingPunct="1"/>
            <a:r>
              <a:rPr lang="en-US" smtClean="0"/>
              <a:t>Segmentation</a:t>
            </a:r>
          </a:p>
        </p:txBody>
      </p:sp>
      <p:sp>
        <p:nvSpPr>
          <p:cNvPr id="61443" name="Rectangle 3"/>
          <p:cNvSpPr>
            <a:spLocks noGrp="1" noChangeArrowheads="1"/>
          </p:cNvSpPr>
          <p:nvPr>
            <p:ph type="body" idx="1"/>
          </p:nvPr>
        </p:nvSpPr>
        <p:spPr>
          <a:xfrm>
            <a:off x="533400" y="1219200"/>
            <a:ext cx="8077200" cy="4876800"/>
          </a:xfrm>
        </p:spPr>
        <p:txBody>
          <a:bodyPr/>
          <a:lstStyle/>
          <a:p>
            <a:pPr algn="just" eaLnBrk="1" hangingPunct="1">
              <a:lnSpc>
                <a:spcPct val="90000"/>
              </a:lnSpc>
            </a:pPr>
            <a:r>
              <a:rPr lang="en-US" b="1" smtClean="0"/>
              <a:t>Segmentation </a:t>
            </a:r>
            <a:r>
              <a:rPr lang="en-US" smtClean="0"/>
              <a:t>divides the address space into </a:t>
            </a:r>
            <a:r>
              <a:rPr lang="en-US" b="1" smtClean="0"/>
              <a:t>segments </a:t>
            </a:r>
            <a:r>
              <a:rPr lang="en-US" smtClean="0"/>
              <a:t>in variable size</a:t>
            </a:r>
            <a:r>
              <a:rPr lang="en-US" b="1" smtClean="0"/>
              <a:t>.</a:t>
            </a:r>
          </a:p>
          <a:p>
            <a:pPr algn="just" eaLnBrk="1" hangingPunct="1">
              <a:lnSpc>
                <a:spcPct val="90000"/>
              </a:lnSpc>
            </a:pPr>
            <a:r>
              <a:rPr lang="en-US" smtClean="0"/>
              <a:t>Segmentation allows for </a:t>
            </a:r>
            <a:r>
              <a:rPr lang="en-US" b="1" smtClean="0"/>
              <a:t>memory protection</a:t>
            </a:r>
            <a:r>
              <a:rPr lang="en-US" smtClean="0"/>
              <a:t>, so that a segment may be specified as “read only” to prevent changes, or “execute only” to prevent unauthorized copying.</a:t>
            </a:r>
          </a:p>
          <a:p>
            <a:pPr algn="just" eaLnBrk="1" hangingPunct="1">
              <a:lnSpc>
                <a:spcPct val="90000"/>
              </a:lnSpc>
            </a:pPr>
            <a:r>
              <a:rPr lang="en-US" smtClean="0"/>
              <a:t>This also protects users from trying to write data into instruction areas.</a:t>
            </a:r>
          </a:p>
          <a:p>
            <a:pPr eaLnBrk="1" hangingPunct="1">
              <a:lnSpc>
                <a:spcPct val="90000"/>
              </a:lnSpc>
            </a:pPr>
            <a:r>
              <a:rPr lang="en-US" smtClean="0"/>
              <a:t>With segmentation, the user is aware of where segment boundaries are.</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28600"/>
            <a:ext cx="7772400" cy="1295400"/>
          </a:xfrm>
        </p:spPr>
        <p:txBody>
          <a:bodyPr/>
          <a:lstStyle/>
          <a:p>
            <a:pPr eaLnBrk="1" hangingPunct="1"/>
            <a:r>
              <a:rPr lang="en-US" sz="3600" smtClean="0"/>
              <a:t>Address translation using Segmentation </a:t>
            </a:r>
          </a:p>
        </p:txBody>
      </p:sp>
      <p:pic>
        <p:nvPicPr>
          <p:cNvPr id="62467" name="Picture 3"/>
          <p:cNvPicPr>
            <a:picLocks noChangeAspect="1" noChangeArrowheads="1"/>
          </p:cNvPicPr>
          <p:nvPr/>
        </p:nvPicPr>
        <p:blipFill>
          <a:blip r:embed="rId2" cstate="print"/>
          <a:srcRect/>
          <a:stretch>
            <a:fillRect/>
          </a:stretch>
        </p:blipFill>
        <p:spPr bwMode="auto">
          <a:xfrm>
            <a:off x="685800" y="1295400"/>
            <a:ext cx="7775575" cy="463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600" smtClean="0"/>
              <a:t>Address translation using Segmentation </a:t>
            </a:r>
          </a:p>
        </p:txBody>
      </p:sp>
      <p:pic>
        <p:nvPicPr>
          <p:cNvPr id="63491" name="Picture 4"/>
          <p:cNvPicPr>
            <a:picLocks noGrp="1" noChangeAspect="1" noChangeArrowheads="1"/>
          </p:cNvPicPr>
          <p:nvPr>
            <p:ph type="body" idx="1"/>
          </p:nvPr>
        </p:nvPicPr>
        <p:blipFill>
          <a:blip r:embed="rId2" cstate="print"/>
          <a:srcRect/>
          <a:stretch>
            <a:fillRect/>
          </a:stretch>
        </p:blipFill>
        <p:spPr>
          <a:xfrm>
            <a:off x="882650" y="1981200"/>
            <a:ext cx="7377113" cy="4114800"/>
          </a:xfr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fontScale="90000"/>
          </a:bodyPr>
          <a:lstStyle/>
          <a:p>
            <a:r>
              <a:rPr lang="en-US" smtClean="0"/>
              <a:t>Segment Descriptor of Burroughs B6500/7500</a:t>
            </a:r>
          </a:p>
        </p:txBody>
      </p:sp>
      <p:pic>
        <p:nvPicPr>
          <p:cNvPr id="64515" name="Picture 5" descr="fig6_28"/>
          <p:cNvPicPr>
            <a:picLocks noGrp="1" noChangeAspect="1" noChangeArrowheads="1"/>
          </p:cNvPicPr>
          <p:nvPr>
            <p:ph idx="1"/>
          </p:nvPr>
        </p:nvPicPr>
        <p:blipFill>
          <a:blip r:embed="rId2" cstate="print"/>
          <a:srcRect/>
          <a:stretch>
            <a:fillRect/>
          </a:stretch>
        </p:blipFill>
        <p:spPr>
          <a:xfrm>
            <a:off x="762000" y="1828800"/>
            <a:ext cx="7772400" cy="2190750"/>
          </a:xfrm>
          <a:noFill/>
        </p:spPr>
      </p:pic>
      <p:sp>
        <p:nvSpPr>
          <p:cNvPr id="64516" name="Rectangle 4"/>
          <p:cNvSpPr>
            <a:spLocks noChangeArrowheads="1"/>
          </p:cNvSpPr>
          <p:nvPr/>
        </p:nvSpPr>
        <p:spPr bwMode="auto">
          <a:xfrm>
            <a:off x="381000" y="4267200"/>
            <a:ext cx="8458200" cy="1809750"/>
          </a:xfrm>
          <a:prstGeom prst="rect">
            <a:avLst/>
          </a:prstGeom>
          <a:noFill/>
          <a:ln w="9525">
            <a:noFill/>
            <a:miter lim="800000"/>
            <a:headEnd/>
            <a:tailEnd/>
          </a:ln>
        </p:spPr>
        <p:txBody>
          <a:bodyPr>
            <a:spAutoFit/>
          </a:bodyPr>
          <a:lstStyle/>
          <a:p>
            <a:pPr>
              <a:lnSpc>
                <a:spcPct val="90000"/>
              </a:lnSpc>
              <a:buFont typeface="Arial" pitchFamily="34" charset="0"/>
              <a:buChar char="•"/>
            </a:pPr>
            <a:r>
              <a:rPr lang="en-US">
                <a:cs typeface="Times New Roman" pitchFamily="18" charset="0"/>
              </a:rPr>
              <a:t> </a:t>
            </a:r>
            <a:r>
              <a:rPr lang="en-US" sz="2000">
                <a:cs typeface="Times New Roman" pitchFamily="18" charset="0"/>
              </a:rPr>
              <a:t>A presence bit </a:t>
            </a:r>
            <a:r>
              <a:rPr lang="en-US" sz="2000" i="1">
                <a:cs typeface="Times New Roman" pitchFamily="18" charset="0"/>
              </a:rPr>
              <a:t>P </a:t>
            </a:r>
            <a:r>
              <a:rPr lang="en-US" sz="2000">
                <a:cs typeface="Times New Roman" pitchFamily="18" charset="0"/>
              </a:rPr>
              <a:t>that indicates whether the segment is currently assigned to M</a:t>
            </a:r>
            <a:r>
              <a:rPr lang="en-US" sz="2000" baseline="-25000">
                <a:cs typeface="Times New Roman" pitchFamily="18" charset="0"/>
              </a:rPr>
              <a:t>1</a:t>
            </a:r>
            <a:r>
              <a:rPr lang="en-US" sz="2000">
                <a:cs typeface="Times New Roman" pitchFamily="18" charset="0"/>
              </a:rPr>
              <a:t>.</a:t>
            </a:r>
          </a:p>
          <a:p>
            <a:pPr>
              <a:lnSpc>
                <a:spcPct val="90000"/>
              </a:lnSpc>
            </a:pPr>
            <a:r>
              <a:rPr lang="en-US" sz="2000">
                <a:cs typeface="Times New Roman" pitchFamily="18" charset="0"/>
              </a:rPr>
              <a:t>• A copy bit </a:t>
            </a:r>
            <a:r>
              <a:rPr lang="en-US" sz="2000" i="1">
                <a:cs typeface="Times New Roman" pitchFamily="18" charset="0"/>
              </a:rPr>
              <a:t>C </a:t>
            </a:r>
            <a:r>
              <a:rPr lang="en-US" sz="2000">
                <a:cs typeface="Times New Roman" pitchFamily="18" charset="0"/>
              </a:rPr>
              <a:t>that specifies whether this is the original ( master ) copy of the descriptor.</a:t>
            </a:r>
          </a:p>
          <a:p>
            <a:pPr>
              <a:lnSpc>
                <a:spcPct val="90000"/>
              </a:lnSpc>
            </a:pPr>
            <a:r>
              <a:rPr lang="en-US" sz="2000">
                <a:cs typeface="Times New Roman" pitchFamily="18" charset="0"/>
              </a:rPr>
              <a:t>• A 20-bit size field </a:t>
            </a:r>
            <a:r>
              <a:rPr lang="en-US" sz="2000" i="1">
                <a:cs typeface="Times New Roman" pitchFamily="18" charset="0"/>
              </a:rPr>
              <a:t>Z</a:t>
            </a:r>
            <a:r>
              <a:rPr lang="en-US" sz="2000">
                <a:cs typeface="Times New Roman" pitchFamily="18" charset="0"/>
              </a:rPr>
              <a:t> that specifies the number of words in the segment.</a:t>
            </a:r>
          </a:p>
          <a:p>
            <a:pPr>
              <a:lnSpc>
                <a:spcPct val="90000"/>
              </a:lnSpc>
            </a:pPr>
            <a:r>
              <a:rPr lang="en-US" sz="2000">
                <a:cs typeface="Times New Roman" pitchFamily="18" charset="0"/>
              </a:rPr>
              <a:t>• A 20-bit address field </a:t>
            </a:r>
            <a:r>
              <a:rPr lang="en-US" sz="2000" i="1">
                <a:cs typeface="Times New Roman" pitchFamily="18" charset="0"/>
              </a:rPr>
              <a:t>S</a:t>
            </a:r>
            <a:r>
              <a:rPr lang="en-US" sz="2000">
                <a:cs typeface="Times New Roman" pitchFamily="18" charset="0"/>
              </a:rPr>
              <a:t> that is the segment’s real address in M</a:t>
            </a:r>
            <a:r>
              <a:rPr lang="en-US" sz="2000" baseline="-25000">
                <a:cs typeface="Times New Roman" pitchFamily="18" charset="0"/>
              </a:rPr>
              <a:t>1</a:t>
            </a:r>
            <a:r>
              <a:rPr lang="en-US" sz="2000">
                <a:cs typeface="Times New Roman" pitchFamily="18" charset="0"/>
              </a:rPr>
              <a:t> (when </a:t>
            </a:r>
            <a:r>
              <a:rPr lang="en-US" sz="2000" i="1">
                <a:cs typeface="Times New Roman" pitchFamily="18" charset="0"/>
              </a:rPr>
              <a:t>P</a:t>
            </a:r>
            <a:r>
              <a:rPr lang="en-US" sz="2000">
                <a:cs typeface="Times New Roman" pitchFamily="18" charset="0"/>
              </a:rPr>
              <a:t> = 1 )   or M</a:t>
            </a:r>
            <a:r>
              <a:rPr lang="en-US" sz="2000" baseline="-25000">
                <a:cs typeface="Times New Roman" pitchFamily="18" charset="0"/>
              </a:rPr>
              <a:t>2</a:t>
            </a:r>
            <a:r>
              <a:rPr lang="en-US" sz="2000">
                <a:cs typeface="Times New Roman" pitchFamily="18" charset="0"/>
              </a:rPr>
              <a:t> ( when </a:t>
            </a:r>
            <a:r>
              <a:rPr lang="en-US" sz="2000" i="1">
                <a:cs typeface="Times New Roman" pitchFamily="18" charset="0"/>
              </a:rPr>
              <a:t>P</a:t>
            </a:r>
            <a:r>
              <a:rPr lang="en-US" sz="2000">
                <a:cs typeface="Times New Roman" pitchFamily="18" charset="0"/>
              </a:rPr>
              <a:t> = 0 ).</a:t>
            </a:r>
            <a:endParaRPr lang="en-US" sz="2000" i="1" baseline="-250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0"/>
            <a:ext cx="7772400" cy="609600"/>
          </a:xfrm>
        </p:spPr>
        <p:txBody>
          <a:bodyPr>
            <a:normAutofit fontScale="90000"/>
          </a:bodyPr>
          <a:lstStyle/>
          <a:p>
            <a:pPr eaLnBrk="1" hangingPunct="1"/>
            <a:r>
              <a:rPr lang="en-US" smtClean="0"/>
              <a:t>Segmentation with paging</a:t>
            </a:r>
          </a:p>
        </p:txBody>
      </p:sp>
      <p:sp>
        <p:nvSpPr>
          <p:cNvPr id="66563" name="Rectangle 3"/>
          <p:cNvSpPr>
            <a:spLocks noGrp="1" noChangeArrowheads="1"/>
          </p:cNvSpPr>
          <p:nvPr>
            <p:ph type="body" idx="1"/>
          </p:nvPr>
        </p:nvSpPr>
        <p:spPr>
          <a:xfrm>
            <a:off x="228600" y="1066800"/>
            <a:ext cx="8686800" cy="5562600"/>
          </a:xfrm>
        </p:spPr>
        <p:txBody>
          <a:bodyPr/>
          <a:lstStyle/>
          <a:p>
            <a:pPr algn="just" eaLnBrk="1" hangingPunct="1">
              <a:lnSpc>
                <a:spcPct val="90000"/>
              </a:lnSpc>
            </a:pPr>
            <a:r>
              <a:rPr lang="en-US" sz="2400" smtClean="0">
                <a:cs typeface="Times New Roman" pitchFamily="18" charset="0"/>
              </a:rPr>
              <a:t>When segmentation is used with paging, a virtual address has three components: segment index (SI), page index (PI) and a displacement (offset) D.</a:t>
            </a:r>
          </a:p>
          <a:p>
            <a:pPr algn="just" eaLnBrk="1" hangingPunct="1">
              <a:lnSpc>
                <a:spcPct val="90000"/>
              </a:lnSpc>
            </a:pPr>
            <a:r>
              <a:rPr lang="en-US" sz="2400" smtClean="0">
                <a:cs typeface="Times New Roman" pitchFamily="18" charset="0"/>
              </a:rPr>
              <a:t>For fast address translation, two TLB s can be used: one for segment tables and one for page tables. </a:t>
            </a:r>
          </a:p>
          <a:p>
            <a:pPr algn="just" eaLnBrk="1" hangingPunct="1">
              <a:lnSpc>
                <a:spcPct val="90000"/>
              </a:lnSpc>
            </a:pPr>
            <a:r>
              <a:rPr lang="en-US" sz="2400" smtClean="0">
                <a:cs typeface="Times New Roman" pitchFamily="18" charset="0"/>
              </a:rPr>
              <a:t>Every virtual address A</a:t>
            </a:r>
            <a:r>
              <a:rPr lang="en-US" sz="2400" baseline="-30000" smtClean="0">
                <a:cs typeface="Times New Roman" pitchFamily="18" charset="0"/>
              </a:rPr>
              <a:t>V</a:t>
            </a:r>
            <a:r>
              <a:rPr lang="en-US" sz="2400" smtClean="0">
                <a:cs typeface="Times New Roman" pitchFamily="18" charset="0"/>
              </a:rPr>
              <a:t> generated by a program goes through a two-stages translation process. </a:t>
            </a:r>
          </a:p>
          <a:p>
            <a:pPr algn="just" eaLnBrk="1" hangingPunct="1">
              <a:lnSpc>
                <a:spcPct val="90000"/>
              </a:lnSpc>
            </a:pPr>
            <a:r>
              <a:rPr lang="en-US" sz="2400" smtClean="0">
                <a:cs typeface="Times New Roman" pitchFamily="18" charset="0"/>
              </a:rPr>
              <a:t>First, the segment index SI is used to read the current segment table to obtain the base addressed PB of the required page table.</a:t>
            </a:r>
          </a:p>
          <a:p>
            <a:pPr algn="just" eaLnBrk="1" hangingPunct="1">
              <a:lnSpc>
                <a:spcPct val="90000"/>
              </a:lnSpc>
            </a:pPr>
            <a:r>
              <a:rPr lang="en-US" sz="2400" smtClean="0">
                <a:cs typeface="Times New Roman" pitchFamily="18" charset="0"/>
              </a:rPr>
              <a:t>The base address is combined with the base index PI(which is just a displacement within the page table) to produce a page address which is then used to access a page table. </a:t>
            </a:r>
          </a:p>
          <a:p>
            <a:pPr algn="just" eaLnBrk="1" hangingPunct="1">
              <a:lnSpc>
                <a:spcPct val="90000"/>
              </a:lnSpc>
            </a:pPr>
            <a:r>
              <a:rPr lang="en-US" sz="2400" smtClean="0">
                <a:cs typeface="Times New Roman" pitchFamily="18" charset="0"/>
              </a:rPr>
              <a:t>The result is a real page address, that is, page frame number which can be combined with the displacement part D of A</a:t>
            </a:r>
            <a:r>
              <a:rPr lang="en-US" sz="2400" baseline="-30000" smtClean="0">
                <a:cs typeface="Times New Roman" pitchFamily="18" charset="0"/>
              </a:rPr>
              <a:t> V</a:t>
            </a:r>
            <a:r>
              <a:rPr lang="en-US" sz="2400" smtClean="0">
                <a:cs typeface="Times New Roman" pitchFamily="18" charset="0"/>
              </a:rPr>
              <a:t> to give the final(real) address A</a:t>
            </a:r>
            <a:r>
              <a:rPr lang="en-US" sz="2400" baseline="-30000" smtClean="0">
                <a:cs typeface="Times New Roman" pitchFamily="18" charset="0"/>
              </a:rPr>
              <a:t> R</a:t>
            </a:r>
            <a:r>
              <a:rPr lang="en-US" sz="2400" smtClean="0">
                <a:cs typeface="Times New Roman" pitchFamily="18" charset="0"/>
              </a:rPr>
              <a:t>. </a:t>
            </a:r>
            <a:endParaRPr lang="en-US" sz="2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endParaRPr lang="en-US" smtClean="0"/>
          </a:p>
        </p:txBody>
      </p:sp>
      <p:sp>
        <p:nvSpPr>
          <p:cNvPr id="5124" name="Rectangle 5"/>
          <p:cNvSpPr>
            <a:spLocks noChangeArrowheads="1"/>
          </p:cNvSpPr>
          <p:nvPr/>
        </p:nvSpPr>
        <p:spPr bwMode="auto">
          <a:xfrm>
            <a:off x="1714500" y="1152525"/>
            <a:ext cx="9144000" cy="0"/>
          </a:xfrm>
          <a:prstGeom prst="rect">
            <a:avLst/>
          </a:prstGeom>
          <a:noFill/>
          <a:ln w="9525">
            <a:noFill/>
            <a:miter lim="800000"/>
            <a:headEnd/>
            <a:tailEnd/>
          </a:ln>
        </p:spPr>
        <p:txBody>
          <a:bodyPr>
            <a:spAutoFit/>
          </a:bodyPr>
          <a:lstStyle/>
          <a:p>
            <a:endParaRPr lang="en-US"/>
          </a:p>
        </p:txBody>
      </p:sp>
      <p:sp>
        <p:nvSpPr>
          <p:cNvPr id="5125" name="AutoShape 4"/>
          <p:cNvSpPr>
            <a:spLocks noRot="1" noChangeAspect="1" noMove="1" noResize="1" noChangeArrowheads="1"/>
          </p:cNvSpPr>
          <p:nvPr/>
        </p:nvSpPr>
        <p:spPr bwMode="auto">
          <a:xfrm>
            <a:off x="1714500" y="1152525"/>
            <a:ext cx="5715000" cy="4552950"/>
          </a:xfrm>
          <a:prstGeom prst="rect">
            <a:avLst/>
          </a:prstGeom>
          <a:noFill/>
          <a:ln w="9525">
            <a:noFill/>
            <a:miter lim="800000"/>
            <a:headEnd/>
            <a:tailEnd/>
          </a:ln>
        </p:spPr>
        <p:txBody>
          <a:bodyPr/>
          <a:lstStyle/>
          <a:p>
            <a:endParaRPr lang="en-US"/>
          </a:p>
        </p:txBody>
      </p:sp>
      <p:sp>
        <p:nvSpPr>
          <p:cNvPr id="5126" name="Rectangle 7"/>
          <p:cNvSpPr>
            <a:spLocks noChangeArrowheads="1"/>
          </p:cNvSpPr>
          <p:nvPr/>
        </p:nvSpPr>
        <p:spPr bwMode="auto">
          <a:xfrm>
            <a:off x="1714500" y="1152525"/>
            <a:ext cx="9144000" cy="0"/>
          </a:xfrm>
          <a:prstGeom prst="rect">
            <a:avLst/>
          </a:prstGeom>
          <a:noFill/>
          <a:ln w="9525">
            <a:noFill/>
            <a:miter lim="800000"/>
            <a:headEnd/>
            <a:tailEnd/>
          </a:ln>
        </p:spPr>
        <p:txBody>
          <a:bodyPr>
            <a:spAutoFit/>
          </a:bodyPr>
          <a:lstStyle/>
          <a:p>
            <a:endParaRPr lang="en-US"/>
          </a:p>
        </p:txBody>
      </p:sp>
      <p:sp>
        <p:nvSpPr>
          <p:cNvPr id="5127" name="AutoShape 6"/>
          <p:cNvSpPr>
            <a:spLocks noRot="1" noChangeAspect="1" noMove="1" noResize="1" noChangeArrowheads="1"/>
          </p:cNvSpPr>
          <p:nvPr/>
        </p:nvSpPr>
        <p:spPr bwMode="auto">
          <a:xfrm>
            <a:off x="1714500" y="1152525"/>
            <a:ext cx="5715000" cy="4552950"/>
          </a:xfrm>
          <a:prstGeom prst="rect">
            <a:avLst/>
          </a:prstGeom>
          <a:noFill/>
          <a:ln w="9525">
            <a:noFill/>
            <a:miter lim="800000"/>
            <a:headEnd/>
            <a:tailEnd/>
          </a:ln>
        </p:spPr>
        <p:txBody>
          <a:bodyPr/>
          <a:lstStyle/>
          <a:p>
            <a:endParaRPr lang="en-US"/>
          </a:p>
        </p:txBody>
      </p:sp>
      <p:graphicFrame>
        <p:nvGraphicFramePr>
          <p:cNvPr id="5122" name="Object 13"/>
          <p:cNvGraphicFramePr>
            <a:graphicFrameLocks noChangeAspect="1"/>
          </p:cNvGraphicFramePr>
          <p:nvPr/>
        </p:nvGraphicFramePr>
        <p:xfrm>
          <a:off x="1447800" y="914400"/>
          <a:ext cx="6553200" cy="5457825"/>
        </p:xfrm>
        <a:graphic>
          <a:graphicData uri="http://schemas.openxmlformats.org/presentationml/2006/ole">
            <p:oleObj spid="_x0000_s3074" name="Bitmap Image" r:id="rId3" imgW="4723810" imgH="3933333" progId="PBrush">
              <p:embed/>
            </p:oleObj>
          </a:graphicData>
        </a:graphic>
      </p:graphicFrame>
      <p:sp>
        <p:nvSpPr>
          <p:cNvPr id="5128" name="Rectangle 9"/>
          <p:cNvSpPr>
            <a:spLocks noChangeArrowheads="1"/>
          </p:cNvSpPr>
          <p:nvPr/>
        </p:nvSpPr>
        <p:spPr bwMode="auto">
          <a:xfrm>
            <a:off x="381000" y="0"/>
            <a:ext cx="8763000" cy="584200"/>
          </a:xfrm>
          <a:prstGeom prst="rect">
            <a:avLst/>
          </a:prstGeom>
          <a:noFill/>
          <a:ln w="9525">
            <a:noFill/>
            <a:miter lim="800000"/>
            <a:headEnd/>
            <a:tailEnd/>
          </a:ln>
        </p:spPr>
        <p:txBody>
          <a:bodyPr>
            <a:spAutoFit/>
          </a:bodyPr>
          <a:lstStyle/>
          <a:p>
            <a:r>
              <a:rPr lang="en-US" sz="3200"/>
              <a:t>Address translation using paging and segmentation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Advantage</a:t>
            </a:r>
          </a:p>
        </p:txBody>
      </p:sp>
      <p:sp>
        <p:nvSpPr>
          <p:cNvPr id="67587" name="Rectangle 3"/>
          <p:cNvSpPr>
            <a:spLocks noGrp="1" noChangeArrowheads="1"/>
          </p:cNvSpPr>
          <p:nvPr>
            <p:ph type="body" idx="1"/>
          </p:nvPr>
        </p:nvSpPr>
        <p:spPr/>
        <p:txBody>
          <a:bodyPr/>
          <a:lstStyle/>
          <a:p>
            <a:pPr algn="just" eaLnBrk="1" hangingPunct="1"/>
            <a:r>
              <a:rPr lang="en-US" sz="2800" smtClean="0">
                <a:cs typeface="Times New Roman" pitchFamily="18" charset="0"/>
              </a:rPr>
              <a:t>This system is very flexible. All the various memory maps can be treated as page segments and can be relocated anywhere in the physical memory space.</a:t>
            </a:r>
          </a:p>
          <a:p>
            <a:pPr eaLnBrk="1" hangingPunct="1"/>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itle 1"/>
          <p:cNvSpPr>
            <a:spLocks noGrp="1"/>
          </p:cNvSpPr>
          <p:nvPr>
            <p:ph type="title"/>
          </p:nvPr>
        </p:nvSpPr>
        <p:spPr/>
        <p:txBody>
          <a:bodyPr>
            <a:normAutofit fontScale="90000"/>
          </a:bodyPr>
          <a:lstStyle/>
          <a:p>
            <a:r>
              <a:rPr lang="en-US" smtClean="0">
                <a:ea typeface="Arial Unicode MS" pitchFamily="34" charset="-128"/>
                <a:cs typeface="Arial Unicode MS" pitchFamily="34" charset="-128"/>
              </a:rPr>
              <a:t>Optimal page size on the paged segment</a:t>
            </a:r>
            <a:endParaRPr lang="en-US" smtClean="0"/>
          </a:p>
        </p:txBody>
      </p:sp>
      <p:sp>
        <p:nvSpPr>
          <p:cNvPr id="6153" name="Content Placeholder 2"/>
          <p:cNvSpPr>
            <a:spLocks noGrp="1"/>
          </p:cNvSpPr>
          <p:nvPr>
            <p:ph idx="1"/>
          </p:nvPr>
        </p:nvSpPr>
        <p:spPr>
          <a:xfrm>
            <a:off x="533400" y="4267200"/>
            <a:ext cx="7772400" cy="1143000"/>
          </a:xfrm>
        </p:spPr>
        <p:txBody>
          <a:bodyPr>
            <a:normAutofit fontScale="92500" lnSpcReduction="10000"/>
          </a:bodyPr>
          <a:lstStyle/>
          <a:p>
            <a:pPr eaLnBrk="1" hangingPunct="1">
              <a:lnSpc>
                <a:spcPct val="90000"/>
              </a:lnSpc>
              <a:buFontTx/>
              <a:buNone/>
            </a:pPr>
            <a:r>
              <a:rPr lang="en-US" sz="2000" smtClean="0">
                <a:ea typeface="Arial Unicode MS" pitchFamily="34" charset="-128"/>
                <a:cs typeface="Arial Unicode MS" pitchFamily="34" charset="-128"/>
              </a:rPr>
              <a:t>     S</a:t>
            </a:r>
            <a:r>
              <a:rPr lang="en-US" sz="2000" baseline="-25000" smtClean="0">
                <a:ea typeface="Arial Unicode MS" pitchFamily="34" charset="-128"/>
                <a:cs typeface="Arial Unicode MS" pitchFamily="34" charset="-128"/>
              </a:rPr>
              <a:t>p</a:t>
            </a:r>
            <a:r>
              <a:rPr lang="en-US" sz="2000" smtClean="0">
                <a:ea typeface="Arial Unicode MS" pitchFamily="34" charset="-128"/>
                <a:cs typeface="Arial Unicode MS" pitchFamily="34" charset="-128"/>
              </a:rPr>
              <a:t> : page size → impact on storage utilization and memory access rate. 	    too small S</a:t>
            </a:r>
            <a:r>
              <a:rPr lang="en-US" sz="2000" baseline="-25000" smtClean="0">
                <a:ea typeface="Arial Unicode MS" pitchFamily="34" charset="-128"/>
                <a:cs typeface="Arial Unicode MS" pitchFamily="34" charset="-128"/>
              </a:rPr>
              <a:t>p</a:t>
            </a:r>
            <a:r>
              <a:rPr lang="en-US" sz="2000" smtClean="0">
                <a:ea typeface="Arial Unicode MS" pitchFamily="34" charset="-128"/>
                <a:cs typeface="Arial Unicode MS" pitchFamily="34" charset="-128"/>
              </a:rPr>
              <a:t> → large page table → reduced utilization. 	</a:t>
            </a:r>
          </a:p>
          <a:p>
            <a:pPr eaLnBrk="1" hangingPunct="1">
              <a:lnSpc>
                <a:spcPct val="90000"/>
              </a:lnSpc>
              <a:buFontTx/>
              <a:buNone/>
            </a:pPr>
            <a:r>
              <a:rPr lang="en-US" sz="2000" smtClean="0">
                <a:ea typeface="Arial Unicode MS" pitchFamily="34" charset="-128"/>
                <a:cs typeface="Arial Unicode MS" pitchFamily="34" charset="-128"/>
              </a:rPr>
              <a:t>		    too big S</a:t>
            </a:r>
            <a:r>
              <a:rPr lang="en-US" sz="2000" baseline="-25000" smtClean="0">
                <a:ea typeface="Arial Unicode MS" pitchFamily="34" charset="-128"/>
                <a:cs typeface="Arial Unicode MS" pitchFamily="34" charset="-128"/>
              </a:rPr>
              <a:t>p</a:t>
            </a:r>
            <a:r>
              <a:rPr lang="en-US" sz="2000" smtClean="0">
                <a:ea typeface="Arial Unicode MS" pitchFamily="34" charset="-128"/>
                <a:cs typeface="Arial Unicode MS" pitchFamily="34" charset="-128"/>
              </a:rPr>
              <a:t> → excessive internal fragmentation. 	</a:t>
            </a:r>
          </a:p>
          <a:p>
            <a:pPr eaLnBrk="1" hangingPunct="1">
              <a:lnSpc>
                <a:spcPct val="90000"/>
              </a:lnSpc>
              <a:buFontTx/>
              <a:buNone/>
            </a:pPr>
            <a:r>
              <a:rPr lang="en-US" sz="2000" smtClean="0">
                <a:ea typeface="Arial Unicode MS" pitchFamily="34" charset="-128"/>
                <a:cs typeface="Arial Unicode MS" pitchFamily="34" charset="-128"/>
              </a:rPr>
              <a:t>      </a:t>
            </a:r>
            <a:endParaRPr lang="en-US" smtClean="0"/>
          </a:p>
        </p:txBody>
      </p:sp>
      <p:grpSp>
        <p:nvGrpSpPr>
          <p:cNvPr id="2" name="Group 16"/>
          <p:cNvGrpSpPr>
            <a:grpSpLocks/>
          </p:cNvGrpSpPr>
          <p:nvPr/>
        </p:nvGrpSpPr>
        <p:grpSpPr bwMode="auto">
          <a:xfrm>
            <a:off x="1219200" y="2971800"/>
            <a:ext cx="6248400" cy="1295400"/>
            <a:chOff x="720" y="2592"/>
            <a:chExt cx="4447" cy="928"/>
          </a:xfrm>
        </p:grpSpPr>
        <p:grpSp>
          <p:nvGrpSpPr>
            <p:cNvPr id="3" name="Group 5"/>
            <p:cNvGrpSpPr>
              <a:grpSpLocks/>
            </p:cNvGrpSpPr>
            <p:nvPr/>
          </p:nvGrpSpPr>
          <p:grpSpPr bwMode="auto">
            <a:xfrm>
              <a:off x="720" y="2592"/>
              <a:ext cx="2160" cy="928"/>
              <a:chOff x="624" y="3264"/>
              <a:chExt cx="2160" cy="928"/>
            </a:xfrm>
          </p:grpSpPr>
          <p:graphicFrame>
            <p:nvGraphicFramePr>
              <p:cNvPr id="6147" name="Object 1025"/>
              <p:cNvGraphicFramePr>
                <a:graphicFrameLocks noChangeAspect="1"/>
              </p:cNvGraphicFramePr>
              <p:nvPr/>
            </p:nvGraphicFramePr>
            <p:xfrm>
              <a:off x="624" y="3264"/>
              <a:ext cx="760" cy="352"/>
            </p:xfrm>
            <a:graphic>
              <a:graphicData uri="http://schemas.openxmlformats.org/presentationml/2006/ole">
                <p:oleObj spid="_x0000_s4099" name="Equation" r:id="rId3" imgW="1206360" imgH="558720" progId="Equation.3">
                  <p:embed/>
                </p:oleObj>
              </a:graphicData>
            </a:graphic>
          </p:graphicFrame>
          <p:graphicFrame>
            <p:nvGraphicFramePr>
              <p:cNvPr id="6148" name="Object 1026"/>
              <p:cNvGraphicFramePr>
                <a:graphicFrameLocks noChangeAspect="1"/>
              </p:cNvGraphicFramePr>
              <p:nvPr/>
            </p:nvGraphicFramePr>
            <p:xfrm>
              <a:off x="1536" y="3264"/>
              <a:ext cx="928" cy="352"/>
            </p:xfrm>
            <a:graphic>
              <a:graphicData uri="http://schemas.openxmlformats.org/presentationml/2006/ole">
                <p:oleObj spid="_x0000_s4100" name="Equation" r:id="rId4" imgW="1473120" imgH="558720" progId="Equation.3">
                  <p:embed/>
                </p:oleObj>
              </a:graphicData>
            </a:graphic>
          </p:graphicFrame>
          <p:sp>
            <p:nvSpPr>
              <p:cNvPr id="6159" name="Text Box 8"/>
              <p:cNvSpPr txBox="1">
                <a:spLocks noChangeArrowheads="1"/>
              </p:cNvSpPr>
              <p:nvPr/>
            </p:nvSpPr>
            <p:spPr bwMode="auto">
              <a:xfrm>
                <a:off x="1344" y="3312"/>
                <a:ext cx="288" cy="231"/>
              </a:xfrm>
              <a:prstGeom prst="rect">
                <a:avLst/>
              </a:prstGeom>
              <a:noFill/>
              <a:ln w="9525">
                <a:noFill/>
                <a:miter lim="800000"/>
                <a:headEnd/>
                <a:tailEnd/>
              </a:ln>
            </p:spPr>
            <p:txBody>
              <a:bodyPr>
                <a:spAutoFit/>
              </a:bodyPr>
              <a:lstStyle/>
              <a:p>
                <a:pPr>
                  <a:spcBef>
                    <a:spcPct val="50000"/>
                  </a:spcBef>
                </a:pPr>
                <a:r>
                  <a:rPr lang="en-US" sz="1800"/>
                  <a:t>,</a:t>
                </a:r>
              </a:p>
            </p:txBody>
          </p:sp>
          <p:graphicFrame>
            <p:nvGraphicFramePr>
              <p:cNvPr id="6149" name="Object 1027"/>
              <p:cNvGraphicFramePr>
                <a:graphicFrameLocks noChangeAspect="1"/>
              </p:cNvGraphicFramePr>
              <p:nvPr/>
            </p:nvGraphicFramePr>
            <p:xfrm>
              <a:off x="624" y="3600"/>
              <a:ext cx="1400" cy="384"/>
            </p:xfrm>
            <a:graphic>
              <a:graphicData uri="http://schemas.openxmlformats.org/presentationml/2006/ole">
                <p:oleObj spid="_x0000_s4101" name="Equation" r:id="rId5" imgW="2222280" imgH="609480" progId="Equation.3">
                  <p:embed/>
                </p:oleObj>
              </a:graphicData>
            </a:graphic>
          </p:graphicFrame>
          <p:graphicFrame>
            <p:nvGraphicFramePr>
              <p:cNvPr id="6150" name="Object 1028"/>
              <p:cNvGraphicFramePr>
                <a:graphicFrameLocks noChangeAspect="1"/>
              </p:cNvGraphicFramePr>
              <p:nvPr/>
            </p:nvGraphicFramePr>
            <p:xfrm>
              <a:off x="2104" y="3600"/>
              <a:ext cx="680" cy="304"/>
            </p:xfrm>
            <a:graphic>
              <a:graphicData uri="http://schemas.openxmlformats.org/presentationml/2006/ole">
                <p:oleObj spid="_x0000_s4102" name="Equation" r:id="rId6" imgW="1079280" imgH="482400" progId="Equation.3">
                  <p:embed/>
                </p:oleObj>
              </a:graphicData>
            </a:graphic>
          </p:graphicFrame>
          <p:graphicFrame>
            <p:nvGraphicFramePr>
              <p:cNvPr id="6151" name="Object 1029"/>
              <p:cNvGraphicFramePr>
                <a:graphicFrameLocks noChangeAspect="1"/>
              </p:cNvGraphicFramePr>
              <p:nvPr/>
            </p:nvGraphicFramePr>
            <p:xfrm>
              <a:off x="624" y="3936"/>
              <a:ext cx="872" cy="256"/>
            </p:xfrm>
            <a:graphic>
              <a:graphicData uri="http://schemas.openxmlformats.org/presentationml/2006/ole">
                <p:oleObj spid="_x0000_s4103" name="Equation" r:id="rId7" imgW="1384200" imgH="406080" progId="Equation.3">
                  <p:embed/>
                </p:oleObj>
              </a:graphicData>
            </a:graphic>
          </p:graphicFrame>
        </p:grpSp>
        <p:sp>
          <p:nvSpPr>
            <p:cNvPr id="6158" name="Text Box 15"/>
            <p:cNvSpPr txBox="1">
              <a:spLocks noChangeArrowheads="1"/>
            </p:cNvSpPr>
            <p:nvPr/>
          </p:nvSpPr>
          <p:spPr bwMode="auto">
            <a:xfrm>
              <a:off x="2544" y="2640"/>
              <a:ext cx="2623" cy="265"/>
            </a:xfrm>
            <a:prstGeom prst="rect">
              <a:avLst/>
            </a:prstGeom>
            <a:noFill/>
            <a:ln w="9525">
              <a:noFill/>
              <a:miter lim="800000"/>
              <a:headEnd/>
              <a:tailEnd/>
            </a:ln>
          </p:spPr>
          <p:txBody>
            <a:bodyPr>
              <a:spAutoFit/>
            </a:bodyPr>
            <a:lstStyle/>
            <a:p>
              <a:pPr>
                <a:spcBef>
                  <a:spcPct val="50000"/>
                </a:spcBef>
              </a:pPr>
              <a:r>
                <a:rPr lang="en-US" sz="1800"/>
                <a:t>,     where S</a:t>
              </a:r>
              <a:r>
                <a:rPr lang="en-US" sz="1800" baseline="-25000"/>
                <a:t>s</a:t>
              </a:r>
              <a:r>
                <a:rPr lang="en-US" sz="1800"/>
                <a:t> : average segment space </a:t>
              </a:r>
            </a:p>
          </p:txBody>
        </p:sp>
      </p:grpSp>
      <p:sp>
        <p:nvSpPr>
          <p:cNvPr id="6155" name="Rectangle 15"/>
          <p:cNvSpPr>
            <a:spLocks noChangeArrowheads="1"/>
          </p:cNvSpPr>
          <p:nvPr/>
        </p:nvSpPr>
        <p:spPr bwMode="auto">
          <a:xfrm>
            <a:off x="762000" y="2133600"/>
            <a:ext cx="7543800" cy="461963"/>
          </a:xfrm>
          <a:prstGeom prst="rect">
            <a:avLst/>
          </a:prstGeom>
          <a:noFill/>
          <a:ln w="9525">
            <a:noFill/>
            <a:miter lim="800000"/>
            <a:headEnd/>
            <a:tailEnd/>
          </a:ln>
        </p:spPr>
        <p:txBody>
          <a:bodyPr>
            <a:spAutoFit/>
          </a:bodyPr>
          <a:lstStyle/>
          <a:p>
            <a:r>
              <a:rPr lang="en-US">
                <a:ea typeface="Arial Unicode MS" pitchFamily="34" charset="-128"/>
                <a:cs typeface="Arial Unicode MS" pitchFamily="34" charset="-128"/>
              </a:rPr>
              <a:t>S : memory space overhead due to the page</a:t>
            </a:r>
            <a:r>
              <a:rPr lang="en-US" altLang="ko-KR">
                <a:ea typeface="굴림" pitchFamily="34" charset="-127"/>
                <a:cs typeface="Arial Unicode MS" pitchFamily="34" charset="-128"/>
              </a:rPr>
              <a:t>d</a:t>
            </a:r>
            <a:r>
              <a:rPr lang="en-US">
                <a:ea typeface="Arial Unicode MS" pitchFamily="34" charset="-128"/>
                <a:cs typeface="Arial Unicode MS" pitchFamily="34" charset="-128"/>
              </a:rPr>
              <a:t> segment.</a:t>
            </a:r>
            <a:endParaRPr lang="en-US"/>
          </a:p>
        </p:txBody>
      </p:sp>
      <p:sp>
        <p:nvSpPr>
          <p:cNvPr id="6156" name="Text Box 13"/>
          <p:cNvSpPr txBox="1">
            <a:spLocks noChangeArrowheads="1"/>
          </p:cNvSpPr>
          <p:nvPr/>
        </p:nvSpPr>
        <p:spPr bwMode="auto">
          <a:xfrm>
            <a:off x="914400" y="5257800"/>
            <a:ext cx="4038600" cy="784225"/>
          </a:xfrm>
          <a:prstGeom prst="rect">
            <a:avLst/>
          </a:prstGeom>
          <a:noFill/>
          <a:ln w="9525">
            <a:noFill/>
            <a:miter lim="800000"/>
            <a:headEnd/>
            <a:tailEnd/>
          </a:ln>
        </p:spPr>
        <p:txBody>
          <a:bodyPr>
            <a:spAutoFit/>
          </a:bodyPr>
          <a:lstStyle/>
          <a:p>
            <a:pPr>
              <a:spcBef>
                <a:spcPct val="50000"/>
              </a:spcBef>
            </a:pPr>
            <a:r>
              <a:rPr lang="en-US" sz="1800">
                <a:sym typeface="Symbol" pitchFamily="18" charset="2"/>
              </a:rPr>
              <a:t>Let u : space utilization factor</a:t>
            </a:r>
          </a:p>
          <a:p>
            <a:pPr>
              <a:spcBef>
                <a:spcPct val="50000"/>
              </a:spcBef>
            </a:pPr>
            <a:r>
              <a:rPr lang="en-US" sz="1800">
                <a:sym typeface="Symbol" pitchFamily="18" charset="2"/>
              </a:rPr>
              <a:t>Optimum space utilization</a:t>
            </a:r>
            <a:endParaRPr lang="en-US" sz="1800"/>
          </a:p>
        </p:txBody>
      </p:sp>
      <p:graphicFrame>
        <p:nvGraphicFramePr>
          <p:cNvPr id="6146" name="Object 1024"/>
          <p:cNvGraphicFramePr>
            <a:graphicFrameLocks noChangeAspect="1"/>
          </p:cNvGraphicFramePr>
          <p:nvPr/>
        </p:nvGraphicFramePr>
        <p:xfrm>
          <a:off x="3886200" y="5638800"/>
          <a:ext cx="1676400" cy="603250"/>
        </p:xfrm>
        <a:graphic>
          <a:graphicData uri="http://schemas.openxmlformats.org/presentationml/2006/ole">
            <p:oleObj spid="_x0000_s4098" name="Equation" r:id="rId8" imgW="1371600" imgH="495000" progId="">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304800" y="685800"/>
            <a:ext cx="8610600" cy="6019800"/>
          </a:xfrm>
        </p:spPr>
        <p:txBody>
          <a:bodyPr>
            <a:normAutofit lnSpcReduction="10000"/>
          </a:bodyPr>
          <a:lstStyle/>
          <a:p>
            <a:pPr>
              <a:lnSpc>
                <a:spcPct val="90000"/>
              </a:lnSpc>
            </a:pPr>
            <a:r>
              <a:rPr lang="en-US" sz="1800" smtClean="0"/>
              <a:t>Four replacement policies that are commonly used are:</a:t>
            </a:r>
          </a:p>
          <a:p>
            <a:pPr>
              <a:lnSpc>
                <a:spcPct val="90000"/>
              </a:lnSpc>
              <a:buFontTx/>
              <a:buNone/>
            </a:pPr>
            <a:r>
              <a:rPr lang="en-US" sz="1800" smtClean="0"/>
              <a:t>	 </a:t>
            </a:r>
            <a:r>
              <a:rPr lang="en-US" sz="1800" b="1" smtClean="0"/>
              <a:t>least recently used </a:t>
            </a:r>
            <a:r>
              <a:rPr lang="en-US" sz="1800" smtClean="0"/>
              <a:t>(LRU),</a:t>
            </a:r>
          </a:p>
          <a:p>
            <a:pPr>
              <a:lnSpc>
                <a:spcPct val="90000"/>
              </a:lnSpc>
              <a:buFontTx/>
              <a:buNone/>
            </a:pPr>
            <a:r>
              <a:rPr lang="en-US" sz="1800" smtClean="0"/>
              <a:t>	 </a:t>
            </a:r>
            <a:r>
              <a:rPr lang="en-US" sz="1800" b="1" smtClean="0"/>
              <a:t>first-in first-out </a:t>
            </a:r>
            <a:r>
              <a:rPr lang="en-US" sz="1800" smtClean="0"/>
              <a:t>(FIFO), </a:t>
            </a:r>
          </a:p>
          <a:p>
            <a:pPr>
              <a:lnSpc>
                <a:spcPct val="90000"/>
              </a:lnSpc>
              <a:buFontTx/>
              <a:buNone/>
            </a:pPr>
            <a:r>
              <a:rPr lang="en-US" sz="1800" b="1" smtClean="0"/>
              <a:t>	 least frequently used </a:t>
            </a:r>
            <a:r>
              <a:rPr lang="en-US" sz="1800" smtClean="0"/>
              <a:t>(LFU), and</a:t>
            </a:r>
          </a:p>
          <a:p>
            <a:pPr>
              <a:lnSpc>
                <a:spcPct val="90000"/>
              </a:lnSpc>
              <a:buFontTx/>
              <a:buNone/>
            </a:pPr>
            <a:r>
              <a:rPr lang="en-US" sz="1800" smtClean="0"/>
              <a:t>       </a:t>
            </a:r>
            <a:r>
              <a:rPr lang="en-US" sz="1800" b="1" smtClean="0"/>
              <a:t>random</a:t>
            </a:r>
            <a:r>
              <a:rPr lang="en-US" sz="1800" smtClean="0"/>
              <a:t>. </a:t>
            </a:r>
          </a:p>
          <a:p>
            <a:pPr>
              <a:lnSpc>
                <a:spcPct val="90000"/>
              </a:lnSpc>
            </a:pPr>
            <a:r>
              <a:rPr lang="en-US" sz="1800" smtClean="0"/>
              <a:t>A fifth policy that is used for analysis purposes only, is </a:t>
            </a:r>
            <a:r>
              <a:rPr lang="en-US" sz="1800" b="1" smtClean="0"/>
              <a:t>optimal</a:t>
            </a:r>
            <a:r>
              <a:rPr lang="en-US" sz="1800" smtClean="0"/>
              <a:t>.</a:t>
            </a:r>
          </a:p>
          <a:p>
            <a:pPr algn="just">
              <a:lnSpc>
                <a:spcPct val="90000"/>
              </a:lnSpc>
            </a:pPr>
            <a:r>
              <a:rPr lang="en-US" sz="2400" smtClean="0"/>
              <a:t>LRU policy - a time stamp is added to each slot, which is updated when any slot is accessed. When a slot must be freed for a new block, the contents of the least recently used slot, as identified by the age of the corresponding time stamp, are discarded and the new block is written to that slot. </a:t>
            </a:r>
          </a:p>
          <a:p>
            <a:pPr algn="just">
              <a:lnSpc>
                <a:spcPct val="90000"/>
              </a:lnSpc>
            </a:pPr>
            <a:r>
              <a:rPr lang="en-US" sz="2400" smtClean="0"/>
              <a:t>LFU policy - works similarly, except that only one slot is updated at a time by incrementing a frequency counter that is attached to each slot. When a slot is needed for a new block, the least frequently used slot is freed. </a:t>
            </a:r>
          </a:p>
          <a:p>
            <a:pPr algn="just">
              <a:lnSpc>
                <a:spcPct val="90000"/>
              </a:lnSpc>
            </a:pPr>
            <a:r>
              <a:rPr lang="en-US" sz="2400" smtClean="0"/>
              <a:t>FIFO policy - replaces slots in round-robin fashion, one after the next in the order of their physical locations in the cache. </a:t>
            </a:r>
          </a:p>
          <a:p>
            <a:pPr algn="just">
              <a:lnSpc>
                <a:spcPct val="90000"/>
              </a:lnSpc>
            </a:pPr>
            <a:r>
              <a:rPr lang="en-US" sz="2400" smtClean="0"/>
              <a:t>Random replacement policy simply chooses a slot at random.</a:t>
            </a:r>
          </a:p>
        </p:txBody>
      </p:sp>
      <p:sp>
        <p:nvSpPr>
          <p:cNvPr id="71683" name="Rectangle 2"/>
          <p:cNvSpPr>
            <a:spLocks noChangeArrowheads="1"/>
          </p:cNvSpPr>
          <p:nvPr/>
        </p:nvSpPr>
        <p:spPr bwMode="auto">
          <a:xfrm>
            <a:off x="685800" y="0"/>
            <a:ext cx="7772400" cy="762000"/>
          </a:xfrm>
          <a:prstGeom prst="rect">
            <a:avLst/>
          </a:prstGeom>
          <a:noFill/>
          <a:ln w="9525">
            <a:noFill/>
            <a:miter lim="800000"/>
            <a:headEnd/>
            <a:tailEnd/>
          </a:ln>
        </p:spPr>
        <p:txBody>
          <a:bodyPr anchor="ctr"/>
          <a:lstStyle/>
          <a:p>
            <a:pPr algn="ctr" eaLnBrk="0" hangingPunct="0"/>
            <a:r>
              <a:rPr lang="en-US" sz="4000" i="1">
                <a:solidFill>
                  <a:schemeClr val="tx2"/>
                </a:solidFill>
              </a:rPr>
              <a:t>Replacement Policies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7"/>
          <p:cNvSpPr txBox="1">
            <a:spLocks noChangeArrowheads="1"/>
          </p:cNvSpPr>
          <p:nvPr/>
        </p:nvSpPr>
        <p:spPr bwMode="auto">
          <a:xfrm>
            <a:off x="1143000" y="304800"/>
            <a:ext cx="6172200" cy="366713"/>
          </a:xfrm>
          <a:prstGeom prst="rect">
            <a:avLst/>
          </a:prstGeom>
          <a:noFill/>
          <a:ln w="9525">
            <a:noFill/>
            <a:miter lim="800000"/>
            <a:headEnd/>
            <a:tailEnd/>
          </a:ln>
        </p:spPr>
        <p:txBody>
          <a:bodyPr>
            <a:spAutoFit/>
          </a:bodyPr>
          <a:lstStyle/>
          <a:p>
            <a:pPr>
              <a:spcBef>
                <a:spcPct val="50000"/>
              </a:spcBef>
            </a:pPr>
            <a:r>
              <a:rPr lang="en-US" sz="1800" dirty="0" smtClean="0"/>
              <a:t>Given Page </a:t>
            </a:r>
            <a:r>
              <a:rPr lang="en-US" sz="1800" dirty="0"/>
              <a:t>address stream: 2   3   2   1   5   2   4   5   3   2   5   2</a:t>
            </a:r>
          </a:p>
        </p:txBody>
      </p:sp>
      <p:pic>
        <p:nvPicPr>
          <p:cNvPr id="72707" name="Picture 8" descr="fig6_36"/>
          <p:cNvPicPr>
            <a:picLocks noChangeAspect="1" noChangeArrowheads="1"/>
          </p:cNvPicPr>
          <p:nvPr/>
        </p:nvPicPr>
        <p:blipFill>
          <a:blip r:embed="rId2" cstate="print"/>
          <a:srcRect/>
          <a:stretch>
            <a:fillRect/>
          </a:stretch>
        </p:blipFill>
        <p:spPr bwMode="auto">
          <a:xfrm>
            <a:off x="762000" y="990600"/>
            <a:ext cx="7381875" cy="568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5B45A8-95D8-4F69-9CAA-034FFA9EB4A6}" type="slidenum">
              <a:rPr lang="ar-SA"/>
              <a:pPr/>
              <a:t>7</a:t>
            </a:fld>
            <a:endParaRPr lang="en-US"/>
          </a:p>
        </p:txBody>
      </p:sp>
      <p:sp>
        <p:nvSpPr>
          <p:cNvPr id="112642" name="Rectangle 2050"/>
          <p:cNvSpPr>
            <a:spLocks noGrp="1" noChangeArrowheads="1"/>
          </p:cNvSpPr>
          <p:nvPr>
            <p:ph type="title"/>
          </p:nvPr>
        </p:nvSpPr>
        <p:spPr/>
        <p:txBody>
          <a:bodyPr/>
          <a:lstStyle/>
          <a:p>
            <a:r>
              <a:rPr lang="en-GB"/>
              <a:t>Performance (2)</a:t>
            </a:r>
          </a:p>
        </p:txBody>
      </p:sp>
      <p:sp>
        <p:nvSpPr>
          <p:cNvPr id="112643" name="Rectangle 2051"/>
          <p:cNvSpPr>
            <a:spLocks noGrp="1" noChangeArrowheads="1"/>
          </p:cNvSpPr>
          <p:nvPr>
            <p:ph type="body" idx="1"/>
          </p:nvPr>
        </p:nvSpPr>
        <p:spPr>
          <a:xfrm>
            <a:off x="457200" y="1104900"/>
            <a:ext cx="8178800" cy="4457700"/>
          </a:xfrm>
        </p:spPr>
        <p:txBody>
          <a:bodyPr>
            <a:normAutofit fontScale="92500" lnSpcReduction="10000"/>
          </a:bodyPr>
          <a:lstStyle/>
          <a:p>
            <a:r>
              <a:rPr lang="en-GB"/>
              <a:t>Transfer Rate: </a:t>
            </a:r>
            <a:r>
              <a:rPr lang="en-GB" i="1"/>
              <a:t>R</a:t>
            </a:r>
            <a:r>
              <a:rPr lang="en-GB"/>
              <a:t> bps</a:t>
            </a:r>
          </a:p>
          <a:p>
            <a:pPr lvl="1"/>
            <a:r>
              <a:rPr lang="en-GB"/>
              <a:t>Rate at which data can be transferred in/out of memory</a:t>
            </a:r>
          </a:p>
          <a:p>
            <a:pPr lvl="1"/>
            <a:r>
              <a:rPr lang="en-GB"/>
              <a:t>For random access memory,					</a:t>
            </a:r>
            <a:r>
              <a:rPr lang="en-GB" i="1"/>
              <a:t>R</a:t>
            </a:r>
            <a:r>
              <a:rPr lang="en-GB"/>
              <a:t> = 1/(memory cycle time)</a:t>
            </a:r>
          </a:p>
          <a:p>
            <a:pPr lvl="1"/>
            <a:r>
              <a:rPr lang="en-GB"/>
              <a:t>For non-random access memory,				</a:t>
            </a:r>
            <a:r>
              <a:rPr lang="en-GB" i="1"/>
              <a:t>T</a:t>
            </a:r>
            <a:r>
              <a:rPr lang="en-GB" i="1" baseline="-25000"/>
              <a:t>N</a:t>
            </a:r>
            <a:r>
              <a:rPr lang="en-GB"/>
              <a:t> = </a:t>
            </a:r>
            <a:r>
              <a:rPr lang="en-GB" i="1"/>
              <a:t>T</a:t>
            </a:r>
            <a:r>
              <a:rPr lang="en-GB" i="1" baseline="-25000"/>
              <a:t>A</a:t>
            </a:r>
            <a:r>
              <a:rPr lang="en-GB"/>
              <a:t> + </a:t>
            </a:r>
            <a:r>
              <a:rPr lang="en-GB" i="1"/>
              <a:t>N</a:t>
            </a:r>
            <a:r>
              <a:rPr lang="en-GB"/>
              <a:t>/</a:t>
            </a:r>
            <a:r>
              <a:rPr lang="en-GB" i="1"/>
              <a:t>R</a:t>
            </a:r>
            <a:r>
              <a:rPr lang="en-GB"/>
              <a:t>, where</a:t>
            </a:r>
          </a:p>
          <a:p>
            <a:pPr lvl="1">
              <a:buFontTx/>
              <a:buNone/>
            </a:pPr>
            <a:r>
              <a:rPr lang="en-GB"/>
              <a:t>	 		</a:t>
            </a:r>
            <a:r>
              <a:rPr lang="en-GB" i="1"/>
              <a:t>T</a:t>
            </a:r>
            <a:r>
              <a:rPr lang="en-GB" i="1" baseline="-25000"/>
              <a:t>N</a:t>
            </a:r>
            <a:r>
              <a:rPr lang="en-GB"/>
              <a:t> : average time to R/W </a:t>
            </a:r>
            <a:r>
              <a:rPr lang="en-GB" i="1"/>
              <a:t>N</a:t>
            </a:r>
            <a:r>
              <a:rPr lang="en-GB"/>
              <a:t> bits</a:t>
            </a:r>
          </a:p>
          <a:p>
            <a:pPr lvl="1">
              <a:buFontTx/>
              <a:buNone/>
            </a:pPr>
            <a:r>
              <a:rPr lang="en-GB"/>
              <a:t>	 		</a:t>
            </a:r>
            <a:r>
              <a:rPr lang="en-GB" i="1"/>
              <a:t>T</a:t>
            </a:r>
            <a:r>
              <a:rPr lang="en-GB" i="1" baseline="-25000"/>
              <a:t>A</a:t>
            </a:r>
            <a:r>
              <a:rPr lang="en-GB"/>
              <a:t> : average access time</a:t>
            </a:r>
          </a:p>
          <a:p>
            <a:pPr lvl="1">
              <a:buFontTx/>
              <a:buNone/>
            </a:pPr>
            <a:r>
              <a:rPr lang="en-GB"/>
              <a:t>	 		</a:t>
            </a:r>
            <a:r>
              <a:rPr lang="en-GB" i="1"/>
              <a:t>N</a:t>
            </a:r>
            <a:r>
              <a:rPr lang="en-GB"/>
              <a:t> : # bits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a:t>
            </a:r>
            <a:endParaRPr lang="en-US" dirty="0"/>
          </a:p>
        </p:txBody>
      </p:sp>
      <p:sp>
        <p:nvSpPr>
          <p:cNvPr id="3" name="Content Placeholder 2"/>
          <p:cNvSpPr>
            <a:spLocks noGrp="1"/>
          </p:cNvSpPr>
          <p:nvPr>
            <p:ph idx="1"/>
          </p:nvPr>
        </p:nvSpPr>
        <p:spPr/>
        <p:txBody>
          <a:bodyPr/>
          <a:lstStyle/>
          <a:p>
            <a:r>
              <a:rPr lang="en-US" b="1" dirty="0" smtClean="0"/>
              <a:t>FIFO</a:t>
            </a:r>
          </a:p>
          <a:p>
            <a:r>
              <a:rPr lang="en-US" dirty="0" smtClean="0"/>
              <a:t>String 4, 2, 0, 1, 2, 6, 1, 4, 0, 1, 0, 2, 3, 5, 7</a:t>
            </a:r>
          </a:p>
          <a:p>
            <a:pPr>
              <a:buNone/>
            </a:pP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609600" y="3276600"/>
            <a:ext cx="8020050" cy="1552575"/>
          </a:xfrm>
          <a:prstGeom prst="rect">
            <a:avLst/>
          </a:prstGeom>
          <a:noFill/>
          <a:ln w="9525">
            <a:noFill/>
            <a:miter lim="800000"/>
            <a:headEnd/>
            <a:tailEnd/>
          </a:ln>
        </p:spPr>
      </p:pic>
      <p:sp>
        <p:nvSpPr>
          <p:cNvPr id="6" name="Rectangle 5"/>
          <p:cNvSpPr/>
          <p:nvPr/>
        </p:nvSpPr>
        <p:spPr>
          <a:xfrm>
            <a:off x="3200400" y="5105400"/>
            <a:ext cx="2318135" cy="369332"/>
          </a:xfrm>
          <a:prstGeom prst="rect">
            <a:avLst/>
          </a:prstGeom>
        </p:spPr>
        <p:txBody>
          <a:bodyPr wrap="none">
            <a:spAutoFit/>
          </a:bodyPr>
          <a:lstStyle/>
          <a:p>
            <a:r>
              <a:rPr lang="en-US" dirty="0" smtClean="0"/>
              <a:t>Page fault by FIFO = 10</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a:t>
            </a:r>
            <a:endParaRPr lang="en-US" dirty="0"/>
          </a:p>
        </p:txBody>
      </p:sp>
      <p:sp>
        <p:nvSpPr>
          <p:cNvPr id="3" name="Content Placeholder 2"/>
          <p:cNvSpPr>
            <a:spLocks noGrp="1"/>
          </p:cNvSpPr>
          <p:nvPr>
            <p:ph idx="1"/>
          </p:nvPr>
        </p:nvSpPr>
        <p:spPr>
          <a:xfrm>
            <a:off x="304800" y="3048000"/>
            <a:ext cx="8229600" cy="3535363"/>
          </a:xfrm>
        </p:spPr>
        <p:txBody>
          <a:bodyPr/>
          <a:lstStyle/>
          <a:p>
            <a:r>
              <a:rPr lang="en-US" dirty="0" smtClean="0"/>
              <a:t>Page fault by LRU = 11</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762000" y="1447800"/>
            <a:ext cx="7810500" cy="141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85800" y="152400"/>
            <a:ext cx="7772400" cy="533400"/>
          </a:xfrm>
        </p:spPr>
        <p:txBody>
          <a:bodyPr>
            <a:normAutofit fontScale="90000"/>
          </a:bodyPr>
          <a:lstStyle/>
          <a:p>
            <a:pPr algn="l"/>
            <a:r>
              <a:rPr lang="en-US" sz="3200" smtClean="0">
                <a:solidFill>
                  <a:srgbClr val="000000"/>
                </a:solidFill>
                <a:latin typeface="Tahoma" pitchFamily="34" charset="0"/>
              </a:rPr>
              <a:t>Memory Protection</a:t>
            </a:r>
            <a:endParaRPr lang="en-US" sz="3200" smtClean="0"/>
          </a:p>
        </p:txBody>
      </p:sp>
      <p:sp>
        <p:nvSpPr>
          <p:cNvPr id="68611" name="Content Placeholder 2"/>
          <p:cNvSpPr>
            <a:spLocks noGrp="1"/>
          </p:cNvSpPr>
          <p:nvPr>
            <p:ph idx="1"/>
          </p:nvPr>
        </p:nvSpPr>
        <p:spPr>
          <a:xfrm>
            <a:off x="685800" y="838200"/>
            <a:ext cx="8001000" cy="4114800"/>
          </a:xfrm>
        </p:spPr>
        <p:txBody>
          <a:bodyPr>
            <a:normAutofit fontScale="92500" lnSpcReduction="20000"/>
          </a:bodyPr>
          <a:lstStyle/>
          <a:p>
            <a:pPr algn="just"/>
            <a:r>
              <a:rPr lang="en-US" sz="2800" smtClean="0"/>
              <a:t>Processes should not be able to reference memory locations in another process without permission.</a:t>
            </a:r>
          </a:p>
          <a:p>
            <a:pPr algn="just"/>
            <a:r>
              <a:rPr lang="en-US" sz="2800" smtClean="0"/>
              <a:t>impossible to check absolute addresses in compile time since the program could be relocated. So it must be checked during execution by hardware(processor)</a:t>
            </a:r>
          </a:p>
          <a:p>
            <a:pPr>
              <a:buFontTx/>
              <a:buNone/>
            </a:pPr>
            <a:r>
              <a:rPr lang="en-US" sz="4000" smtClean="0"/>
              <a:t>Sharing</a:t>
            </a:r>
          </a:p>
          <a:p>
            <a:pPr algn="just"/>
            <a:r>
              <a:rPr lang="en-US" sz="2800" smtClean="0"/>
              <a:t>allow several processes to access the same portion of memory</a:t>
            </a:r>
          </a:p>
          <a:p>
            <a:pPr algn="just"/>
            <a:r>
              <a:rPr lang="en-US" sz="2800" smtClean="0"/>
              <a:t>better to allow each process access to the same copy of the program rather than have its own separate copy</a:t>
            </a:r>
          </a:p>
          <a:p>
            <a:endParaRPr lang="en-US" smtClean="0"/>
          </a:p>
          <a:p>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descr="fig6_25"/>
          <p:cNvPicPr>
            <a:picLocks noChangeAspect="1" noChangeArrowheads="1"/>
          </p:cNvPicPr>
          <p:nvPr/>
        </p:nvPicPr>
        <p:blipFill>
          <a:blip r:embed="rId2" cstate="print"/>
          <a:srcRect/>
          <a:stretch>
            <a:fillRect/>
          </a:stretch>
        </p:blipFill>
        <p:spPr bwMode="auto">
          <a:xfrm>
            <a:off x="1066800" y="1828800"/>
            <a:ext cx="7277100" cy="3297238"/>
          </a:xfrm>
          <a:prstGeom prst="rect">
            <a:avLst/>
          </a:prstGeom>
          <a:noFill/>
          <a:ln w="9525">
            <a:noFill/>
            <a:miter lim="800000"/>
            <a:headEnd/>
            <a:tailEnd/>
          </a:ln>
        </p:spPr>
      </p:pic>
      <p:sp>
        <p:nvSpPr>
          <p:cNvPr id="73731" name="Rectangle 3"/>
          <p:cNvSpPr>
            <a:spLocks noChangeArrowheads="1"/>
          </p:cNvSpPr>
          <p:nvPr/>
        </p:nvSpPr>
        <p:spPr bwMode="auto">
          <a:xfrm>
            <a:off x="1600200" y="304800"/>
            <a:ext cx="5708650" cy="762000"/>
          </a:xfrm>
          <a:prstGeom prst="rect">
            <a:avLst/>
          </a:prstGeom>
          <a:noFill/>
          <a:ln w="9525">
            <a:noFill/>
            <a:miter lim="800000"/>
            <a:headEnd/>
            <a:tailEnd/>
          </a:ln>
        </p:spPr>
        <p:txBody>
          <a:bodyPr wrap="none">
            <a:spAutoFit/>
          </a:bodyPr>
          <a:lstStyle/>
          <a:p>
            <a:r>
              <a:rPr lang="en-US" sz="4400">
                <a:ea typeface="Arial Unicode MS" pitchFamily="34" charset="-128"/>
                <a:cs typeface="Arial Unicode MS" pitchFamily="34" charset="-128"/>
              </a:rPr>
              <a:t>Main memory allocation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685800" y="533400"/>
            <a:ext cx="7848600" cy="5410200"/>
          </a:xfrm>
        </p:spPr>
        <p:txBody>
          <a:bodyPr/>
          <a:lstStyle/>
          <a:p>
            <a:pPr eaLnBrk="1" hangingPunct="1">
              <a:lnSpc>
                <a:spcPct val="90000"/>
              </a:lnSpc>
              <a:buFontTx/>
              <a:buNone/>
            </a:pPr>
            <a:r>
              <a:rPr lang="en-US" sz="2000" smtClean="0">
                <a:ea typeface="Arial Unicode MS" pitchFamily="34" charset="-128"/>
                <a:cs typeface="Arial Unicode MS" pitchFamily="34" charset="-128"/>
              </a:rPr>
              <a:t>Suppose that a block K</a:t>
            </a:r>
            <a:r>
              <a:rPr lang="en-US" sz="2000" baseline="-25000" smtClean="0">
                <a:ea typeface="Arial Unicode MS" pitchFamily="34" charset="-128"/>
                <a:cs typeface="Arial Unicode MS" pitchFamily="34" charset="-128"/>
              </a:rPr>
              <a:t>i</a:t>
            </a:r>
            <a:r>
              <a:rPr lang="en-US" sz="2000" smtClean="0">
                <a:ea typeface="Arial Unicode MS" pitchFamily="34" charset="-128"/>
                <a:cs typeface="Arial Unicode MS" pitchFamily="34" charset="-128"/>
              </a:rPr>
              <a:t> of n</a:t>
            </a:r>
            <a:r>
              <a:rPr lang="en-US" sz="2000" baseline="-25000" smtClean="0">
                <a:ea typeface="Arial Unicode MS" pitchFamily="34" charset="-128"/>
                <a:cs typeface="Arial Unicode MS" pitchFamily="34" charset="-128"/>
              </a:rPr>
              <a:t>i</a:t>
            </a:r>
            <a:r>
              <a:rPr lang="en-US" sz="2000" smtClean="0">
                <a:ea typeface="Arial Unicode MS" pitchFamily="34" charset="-128"/>
                <a:cs typeface="Arial Unicode MS" pitchFamily="34" charset="-128"/>
              </a:rPr>
              <a:t> words is transferred from secondary to main memory.</a:t>
            </a:r>
            <a:endParaRPr lang="en-US" sz="2000" baseline="-25000" smtClean="0">
              <a:ea typeface="Arial Unicode MS" pitchFamily="34" charset="-128"/>
              <a:cs typeface="Arial Unicode MS" pitchFamily="34" charset="-128"/>
            </a:endParaRPr>
          </a:p>
          <a:p>
            <a:pPr eaLnBrk="1" hangingPunct="1">
              <a:lnSpc>
                <a:spcPct val="90000"/>
              </a:lnSpc>
              <a:buFontTx/>
              <a:buNone/>
            </a:pPr>
            <a:r>
              <a:rPr lang="en-US" sz="2000" smtClean="0">
                <a:ea typeface="Arial Unicode MS" pitchFamily="34" charset="-128"/>
                <a:cs typeface="Arial Unicode MS" pitchFamily="34" charset="-128"/>
              </a:rPr>
              <a:t>     </a:t>
            </a:r>
            <a:r>
              <a:rPr lang="en-US" sz="2000" smtClean="0">
                <a:cs typeface="Times New Roman" pitchFamily="18" charset="0"/>
              </a:rPr>
              <a:t>•</a:t>
            </a:r>
            <a:r>
              <a:rPr lang="en-US" sz="2000" smtClean="0">
                <a:ea typeface="Arial Unicode MS" pitchFamily="34" charset="-128"/>
                <a:cs typeface="Arial Unicode MS" pitchFamily="34" charset="-128"/>
              </a:rPr>
              <a:t> </a:t>
            </a:r>
            <a:r>
              <a:rPr lang="en-US" sz="2400" b="1" smtClean="0">
                <a:ea typeface="Arial Unicode MS" pitchFamily="34" charset="-128"/>
                <a:cs typeface="Arial Unicode MS" pitchFamily="34" charset="-128"/>
              </a:rPr>
              <a:t>preemptive</a:t>
            </a:r>
            <a:r>
              <a:rPr lang="en-US" sz="2000" smtClean="0">
                <a:ea typeface="Arial Unicode MS" pitchFamily="34" charset="-128"/>
                <a:cs typeface="Arial Unicode MS" pitchFamily="34" charset="-128"/>
              </a:rPr>
              <a:t> : if an incoming block can be assigned to a region occupied by another block either by moving or expelling.</a:t>
            </a:r>
          </a:p>
          <a:p>
            <a:pPr eaLnBrk="1" hangingPunct="1">
              <a:lnSpc>
                <a:spcPct val="90000"/>
              </a:lnSpc>
              <a:buFontTx/>
              <a:buNone/>
            </a:pPr>
            <a:r>
              <a:rPr lang="en-US" sz="2000" smtClean="0">
                <a:ea typeface="Arial Unicode MS" pitchFamily="34" charset="-128"/>
                <a:cs typeface="Arial Unicode MS" pitchFamily="34" charset="-128"/>
              </a:rPr>
              <a:t>     </a:t>
            </a:r>
            <a:r>
              <a:rPr lang="en-US" sz="2000" smtClean="0">
                <a:cs typeface="Times New Roman" pitchFamily="18" charset="0"/>
              </a:rPr>
              <a:t>•</a:t>
            </a:r>
            <a:r>
              <a:rPr lang="en-US" sz="2000" smtClean="0">
                <a:ea typeface="Arial Unicode MS" pitchFamily="34" charset="-128"/>
                <a:cs typeface="Arial Unicode MS" pitchFamily="34" charset="-128"/>
              </a:rPr>
              <a:t> </a:t>
            </a:r>
            <a:r>
              <a:rPr lang="en-US" sz="2400" b="1" smtClean="0">
                <a:ea typeface="Arial Unicode MS" pitchFamily="34" charset="-128"/>
                <a:cs typeface="Arial Unicode MS" pitchFamily="34" charset="-128"/>
              </a:rPr>
              <a:t>non-preemptive</a:t>
            </a:r>
            <a:r>
              <a:rPr lang="en-US" sz="2000" smtClean="0">
                <a:ea typeface="Arial Unicode MS" pitchFamily="34" charset="-128"/>
                <a:cs typeface="Arial Unicode MS" pitchFamily="34" charset="-128"/>
              </a:rPr>
              <a:t> : if an incoming block can be placed only in an </a:t>
            </a:r>
            <a:r>
              <a:rPr lang="en-US" altLang="ko-KR" sz="2000" smtClean="0">
                <a:ea typeface="굴림" pitchFamily="34" charset="-127"/>
                <a:cs typeface="Arial Unicode MS" pitchFamily="34" charset="-128"/>
              </a:rPr>
              <a:t>unoccupied</a:t>
            </a:r>
            <a:r>
              <a:rPr lang="en-US" sz="2000" smtClean="0">
                <a:ea typeface="Arial Unicode MS" pitchFamily="34" charset="-128"/>
                <a:cs typeface="Arial Unicode MS" pitchFamily="34" charset="-128"/>
              </a:rPr>
              <a:t> region that is large enough to accommodate.</a:t>
            </a:r>
          </a:p>
          <a:p>
            <a:pPr eaLnBrk="1" hangingPunct="1">
              <a:lnSpc>
                <a:spcPct val="90000"/>
              </a:lnSpc>
              <a:buFontTx/>
              <a:buNone/>
            </a:pPr>
            <a:endParaRPr lang="en-US" sz="2000" smtClean="0">
              <a:ea typeface="Arial Unicode MS" pitchFamily="34" charset="-128"/>
              <a:cs typeface="Arial Unicode MS" pitchFamily="34" charset="-128"/>
            </a:endParaRPr>
          </a:p>
          <a:p>
            <a:pPr eaLnBrk="1" hangingPunct="1">
              <a:lnSpc>
                <a:spcPct val="90000"/>
              </a:lnSpc>
              <a:buFontTx/>
              <a:buNone/>
            </a:pPr>
            <a:r>
              <a:rPr lang="en-US" sz="2000" smtClean="0">
                <a:ea typeface="BatangChe" pitchFamily="49" charset="-127"/>
              </a:rPr>
              <a:t>① </a:t>
            </a:r>
            <a:r>
              <a:rPr lang="en-US" sz="2000" smtClean="0">
                <a:ea typeface="Arial Unicode MS" pitchFamily="34" charset="-128"/>
                <a:cs typeface="Arial Unicode MS" pitchFamily="34" charset="-128"/>
              </a:rPr>
              <a:t>non-preemptive allocation : if none of blocks is preempted by a block K</a:t>
            </a:r>
            <a:r>
              <a:rPr lang="en-US" sz="2000" baseline="-25000" smtClean="0">
                <a:ea typeface="Arial Unicode MS" pitchFamily="34" charset="-128"/>
                <a:cs typeface="Arial Unicode MS" pitchFamily="34" charset="-128"/>
              </a:rPr>
              <a:t>i </a:t>
            </a:r>
            <a:r>
              <a:rPr lang="en-US" sz="2000" smtClean="0">
                <a:ea typeface="Arial Unicode MS" pitchFamily="34" charset="-128"/>
                <a:cs typeface="Arial Unicode MS" pitchFamily="34" charset="-128"/>
              </a:rPr>
              <a:t>of n</a:t>
            </a:r>
            <a:r>
              <a:rPr lang="en-US" sz="2000" baseline="-25000" smtClean="0">
                <a:ea typeface="Arial Unicode MS" pitchFamily="34" charset="-128"/>
                <a:cs typeface="Arial Unicode MS" pitchFamily="34" charset="-128"/>
              </a:rPr>
              <a:t>i</a:t>
            </a:r>
            <a:r>
              <a:rPr lang="en-US" sz="2000" smtClean="0">
                <a:ea typeface="Arial Unicode MS" pitchFamily="34" charset="-128"/>
                <a:cs typeface="Arial Unicode MS" pitchFamily="34" charset="-128"/>
              </a:rPr>
              <a:t> words, then </a:t>
            </a:r>
          </a:p>
          <a:p>
            <a:pPr eaLnBrk="1" hangingPunct="1">
              <a:lnSpc>
                <a:spcPct val="90000"/>
              </a:lnSpc>
              <a:buFontTx/>
              <a:buNone/>
            </a:pPr>
            <a:r>
              <a:rPr lang="en-US" sz="2000" smtClean="0">
                <a:ea typeface="Arial Unicode MS" pitchFamily="34" charset="-128"/>
                <a:cs typeface="Arial Unicode MS" pitchFamily="34" charset="-128"/>
              </a:rPr>
              <a:t>		→ find an unoccupied “available” region of n</a:t>
            </a:r>
            <a:r>
              <a:rPr lang="en-US" sz="2000" baseline="-25000" smtClean="0">
                <a:ea typeface="Arial Unicode MS" pitchFamily="34" charset="-128"/>
                <a:cs typeface="Arial Unicode MS" pitchFamily="34" charset="-128"/>
              </a:rPr>
              <a:t>i</a:t>
            </a:r>
            <a:r>
              <a:rPr lang="en-US" sz="2000" smtClean="0">
                <a:ea typeface="Arial Unicode MS" pitchFamily="34" charset="-128"/>
                <a:cs typeface="Arial Unicode MS" pitchFamily="34" charset="-128"/>
              </a:rPr>
              <a:t> or more words. </a:t>
            </a:r>
          </a:p>
          <a:p>
            <a:pPr eaLnBrk="1" hangingPunct="1">
              <a:lnSpc>
                <a:spcPct val="90000"/>
              </a:lnSpc>
              <a:buFontTx/>
              <a:buNone/>
            </a:pPr>
            <a:r>
              <a:rPr lang="en-US" sz="2000" smtClean="0">
                <a:ea typeface="Arial Unicode MS" pitchFamily="34" charset="-128"/>
                <a:cs typeface="Arial Unicode MS" pitchFamily="34" charset="-128"/>
              </a:rPr>
              <a:t>		→ first fit method and best fit method. 	</a:t>
            </a:r>
          </a:p>
          <a:p>
            <a:pPr eaLnBrk="1" hangingPunct="1">
              <a:lnSpc>
                <a:spcPct val="90000"/>
              </a:lnSpc>
              <a:buFontTx/>
              <a:buNone/>
            </a:pPr>
            <a:r>
              <a:rPr lang="en-US" sz="2000" smtClean="0">
                <a:ea typeface="Arial Unicode MS" pitchFamily="34" charset="-128"/>
                <a:cs typeface="Arial Unicode MS" pitchFamily="34" charset="-128"/>
              </a:rPr>
              <a:t>	</a:t>
            </a:r>
            <a:r>
              <a:rPr lang="en-US" sz="2000" smtClean="0">
                <a:ea typeface="Arial Unicode MS" pitchFamily="34" charset="-128"/>
                <a:cs typeface="Arial Unicode MS" pitchFamily="34" charset="-128"/>
                <a:sym typeface="Symbol" pitchFamily="18" charset="2"/>
              </a:rPr>
              <a:t></a:t>
            </a:r>
            <a:r>
              <a:rPr lang="en-US" sz="2000" smtClean="0">
                <a:ea typeface="Arial Unicode MS" pitchFamily="34" charset="-128"/>
                <a:cs typeface="Arial Unicode MS" pitchFamily="34" charset="-128"/>
              </a:rPr>
              <a:t> first–fit method : scans the map sequentially until available region is found, then allocate.</a:t>
            </a:r>
          </a:p>
          <a:p>
            <a:pPr eaLnBrk="1" hangingPunct="1">
              <a:lnSpc>
                <a:spcPct val="90000"/>
              </a:lnSpc>
              <a:buFontTx/>
              <a:buNone/>
            </a:pPr>
            <a:r>
              <a:rPr lang="en-US" sz="2000" smtClean="0">
                <a:ea typeface="Arial Unicode MS" pitchFamily="34" charset="-128"/>
                <a:cs typeface="Arial Unicode MS" pitchFamily="34" charset="-128"/>
              </a:rPr>
              <a:t>	</a:t>
            </a:r>
            <a:r>
              <a:rPr lang="en-US" sz="2000" smtClean="0">
                <a:ea typeface="Arial Unicode MS" pitchFamily="34" charset="-128"/>
                <a:cs typeface="Arial Unicode MS" pitchFamily="34" charset="-128"/>
                <a:sym typeface="Symbol" pitchFamily="18" charset="2"/>
              </a:rPr>
              <a:t></a:t>
            </a:r>
            <a:r>
              <a:rPr lang="en-US" sz="2000" smtClean="0">
                <a:ea typeface="Arial Unicode MS" pitchFamily="34" charset="-128"/>
                <a:cs typeface="Arial Unicode MS" pitchFamily="34" charset="-128"/>
              </a:rPr>
              <a:t> best–fit method : scans the map sequentially and then K</a:t>
            </a:r>
            <a:r>
              <a:rPr lang="en-US" sz="2000" baseline="-25000" smtClean="0">
                <a:ea typeface="Arial Unicode MS" pitchFamily="34" charset="-128"/>
                <a:cs typeface="Arial Unicode MS" pitchFamily="34" charset="-128"/>
              </a:rPr>
              <a:t>i</a:t>
            </a:r>
            <a:r>
              <a:rPr lang="en-US" sz="2000" smtClean="0">
                <a:ea typeface="Arial Unicode MS" pitchFamily="34" charset="-128"/>
                <a:cs typeface="Arial Unicode MS" pitchFamily="34" charset="-128"/>
              </a:rPr>
              <a:t> to a region </a:t>
            </a:r>
          </a:p>
          <a:p>
            <a:pPr eaLnBrk="1" hangingPunct="1">
              <a:lnSpc>
                <a:spcPct val="90000"/>
              </a:lnSpc>
              <a:buFontTx/>
              <a:buNone/>
            </a:pPr>
            <a:r>
              <a:rPr lang="en-US" sz="2000" smtClean="0">
                <a:ea typeface="Arial Unicode MS" pitchFamily="34" charset="-128"/>
                <a:cs typeface="Arial Unicode MS" pitchFamily="34" charset="-128"/>
              </a:rPr>
              <a:t>          n</a:t>
            </a:r>
            <a:r>
              <a:rPr lang="en-US" sz="2000" baseline="-25000" smtClean="0">
                <a:ea typeface="Arial Unicode MS" pitchFamily="34" charset="-128"/>
                <a:cs typeface="Arial Unicode MS" pitchFamily="34" charset="-128"/>
              </a:rPr>
              <a:t>j</a:t>
            </a:r>
            <a:r>
              <a:rPr lang="en-US" sz="2000" smtClean="0">
                <a:ea typeface="Arial Unicode MS" pitchFamily="34" charset="-128"/>
                <a:cs typeface="Arial Unicode MS" pitchFamily="34" charset="-128"/>
              </a:rPr>
              <a:t> </a:t>
            </a:r>
            <a:r>
              <a:rPr lang="en-US" sz="2000" smtClean="0">
                <a:ea typeface="Arial Unicode MS" pitchFamily="34" charset="-128"/>
                <a:cs typeface="Arial Unicode MS" pitchFamily="34" charset="-128"/>
                <a:sym typeface="Symbol" pitchFamily="18" charset="2"/>
              </a:rPr>
              <a:t> n</a:t>
            </a:r>
            <a:r>
              <a:rPr lang="en-US" sz="2000" baseline="-25000" smtClean="0">
                <a:ea typeface="Arial Unicode MS" pitchFamily="34" charset="-128"/>
                <a:cs typeface="Arial Unicode MS" pitchFamily="34" charset="-128"/>
                <a:sym typeface="Symbol" pitchFamily="18" charset="2"/>
              </a:rPr>
              <a:t>i</a:t>
            </a:r>
            <a:r>
              <a:rPr lang="en-US" sz="2000" smtClean="0">
                <a:ea typeface="Arial Unicode MS" pitchFamily="34" charset="-128"/>
                <a:cs typeface="Arial Unicode MS" pitchFamily="34" charset="-128"/>
                <a:sym typeface="Symbol" pitchFamily="18" charset="2"/>
              </a:rPr>
              <a:t> such  that (n</a:t>
            </a:r>
            <a:r>
              <a:rPr lang="en-US" sz="2000" baseline="-25000" smtClean="0">
                <a:ea typeface="Arial Unicode MS" pitchFamily="34" charset="-128"/>
                <a:cs typeface="Arial Unicode MS" pitchFamily="34" charset="-128"/>
                <a:sym typeface="Symbol" pitchFamily="18" charset="2"/>
              </a:rPr>
              <a:t>j </a:t>
            </a:r>
            <a:r>
              <a:rPr lang="en-US" sz="2000" smtClean="0">
                <a:ea typeface="Arial Unicode MS" pitchFamily="34" charset="-128"/>
                <a:cs typeface="Arial Unicode MS" pitchFamily="34" charset="-128"/>
                <a:sym typeface="Symbol" pitchFamily="18" charset="2"/>
              </a:rPr>
              <a:t>– n</a:t>
            </a:r>
            <a:r>
              <a:rPr lang="en-US" sz="2000" baseline="-25000" smtClean="0">
                <a:ea typeface="Arial Unicode MS" pitchFamily="34" charset="-128"/>
                <a:cs typeface="Arial Unicode MS" pitchFamily="34" charset="-128"/>
                <a:sym typeface="Symbol" pitchFamily="18" charset="2"/>
              </a:rPr>
              <a:t>i</a:t>
            </a:r>
            <a:r>
              <a:rPr lang="en-US" sz="2000" smtClean="0">
                <a:ea typeface="Arial Unicode MS" pitchFamily="34" charset="-128"/>
                <a:cs typeface="Arial Unicode MS" pitchFamily="34" charset="-128"/>
                <a:sym typeface="Symbol" pitchFamily="18" charset="2"/>
              </a:rPr>
              <a:t>) is minimized.</a:t>
            </a:r>
          </a:p>
          <a:p>
            <a:pPr eaLnBrk="1" hangingPunct="1">
              <a:lnSpc>
                <a:spcPct val="90000"/>
              </a:lnSpc>
            </a:pPr>
            <a:endParaRPr lang="en-US" sz="2000" smtClean="0"/>
          </a:p>
          <a:p>
            <a:pPr eaLnBrk="1" hangingPunct="1"/>
            <a:endParaRPr lang="en-US" sz="16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57200" y="1600200"/>
            <a:ext cx="8458200" cy="3733800"/>
            <a:chOff x="144" y="1776"/>
            <a:chExt cx="5328" cy="2352"/>
          </a:xfrm>
        </p:grpSpPr>
        <p:sp>
          <p:nvSpPr>
            <p:cNvPr id="75779" name="Rectangle 5"/>
            <p:cNvSpPr>
              <a:spLocks noChangeArrowheads="1"/>
            </p:cNvSpPr>
            <p:nvPr/>
          </p:nvSpPr>
          <p:spPr bwMode="auto">
            <a:xfrm>
              <a:off x="1152" y="2341"/>
              <a:ext cx="480" cy="576"/>
            </a:xfrm>
            <a:prstGeom prst="rect">
              <a:avLst/>
            </a:prstGeom>
            <a:noFill/>
            <a:ln w="9525">
              <a:noFill/>
              <a:miter lim="800000"/>
              <a:headEnd/>
              <a:tailEnd/>
            </a:ln>
          </p:spPr>
          <p:txBody>
            <a:bodyPr anchor="ctr" anchorCtr="1"/>
            <a:lstStyle/>
            <a:p>
              <a:pPr>
                <a:spcBef>
                  <a:spcPct val="20000"/>
                </a:spcBef>
              </a:pPr>
              <a:r>
                <a:rPr lang="en-US" sz="1800"/>
                <a:t> 50           400         200</a:t>
              </a:r>
            </a:p>
          </p:txBody>
        </p:sp>
        <p:sp>
          <p:nvSpPr>
            <p:cNvPr id="75780" name="Rectangle 6"/>
            <p:cNvSpPr>
              <a:spLocks noChangeArrowheads="1"/>
            </p:cNvSpPr>
            <p:nvPr/>
          </p:nvSpPr>
          <p:spPr bwMode="auto">
            <a:xfrm>
              <a:off x="288" y="2341"/>
              <a:ext cx="864" cy="576"/>
            </a:xfrm>
            <a:prstGeom prst="rect">
              <a:avLst/>
            </a:prstGeom>
            <a:noFill/>
            <a:ln w="9525">
              <a:noFill/>
              <a:miter lim="800000"/>
              <a:headEnd/>
              <a:tailEnd/>
            </a:ln>
          </p:spPr>
          <p:txBody>
            <a:bodyPr anchor="ctr" anchorCtr="1"/>
            <a:lstStyle/>
            <a:p>
              <a:pPr>
                <a:spcBef>
                  <a:spcPct val="20000"/>
                </a:spcBef>
              </a:pPr>
              <a:r>
                <a:rPr lang="en-US" sz="1800"/>
                <a:t>  0                300            800</a:t>
              </a:r>
            </a:p>
          </p:txBody>
        </p:sp>
        <p:sp>
          <p:nvSpPr>
            <p:cNvPr id="75781" name="Rectangle 7"/>
            <p:cNvSpPr>
              <a:spLocks noChangeArrowheads="1"/>
            </p:cNvSpPr>
            <p:nvPr/>
          </p:nvSpPr>
          <p:spPr bwMode="auto">
            <a:xfrm>
              <a:off x="1152" y="2016"/>
              <a:ext cx="480" cy="325"/>
            </a:xfrm>
            <a:prstGeom prst="rect">
              <a:avLst/>
            </a:prstGeom>
            <a:noFill/>
            <a:ln w="9525">
              <a:noFill/>
              <a:miter lim="800000"/>
              <a:headEnd/>
              <a:tailEnd/>
            </a:ln>
          </p:spPr>
          <p:txBody>
            <a:bodyPr anchor="ctr" anchorCtr="1"/>
            <a:lstStyle/>
            <a:p>
              <a:pPr>
                <a:spcBef>
                  <a:spcPct val="20000"/>
                </a:spcBef>
              </a:pPr>
              <a:r>
                <a:rPr lang="en-US" sz="1400"/>
                <a:t>Size</a:t>
              </a:r>
            </a:p>
          </p:txBody>
        </p:sp>
        <p:sp>
          <p:nvSpPr>
            <p:cNvPr id="75782" name="Rectangle 8"/>
            <p:cNvSpPr>
              <a:spLocks noChangeArrowheads="1"/>
            </p:cNvSpPr>
            <p:nvPr/>
          </p:nvSpPr>
          <p:spPr bwMode="auto">
            <a:xfrm>
              <a:off x="288" y="2016"/>
              <a:ext cx="864" cy="325"/>
            </a:xfrm>
            <a:prstGeom prst="rect">
              <a:avLst/>
            </a:prstGeom>
            <a:noFill/>
            <a:ln w="9525">
              <a:noFill/>
              <a:miter lim="800000"/>
              <a:headEnd/>
              <a:tailEnd/>
            </a:ln>
          </p:spPr>
          <p:txBody>
            <a:bodyPr anchor="ctr" anchorCtr="1"/>
            <a:lstStyle/>
            <a:p>
              <a:pPr>
                <a:spcBef>
                  <a:spcPct val="20000"/>
                </a:spcBef>
              </a:pPr>
              <a:r>
                <a:rPr lang="en-US" sz="1400"/>
                <a:t>Available      region address</a:t>
              </a:r>
            </a:p>
          </p:txBody>
        </p:sp>
        <p:sp>
          <p:nvSpPr>
            <p:cNvPr id="75783" name="Line 9"/>
            <p:cNvSpPr>
              <a:spLocks noChangeShapeType="1"/>
            </p:cNvSpPr>
            <p:nvPr/>
          </p:nvSpPr>
          <p:spPr bwMode="auto">
            <a:xfrm>
              <a:off x="288" y="2016"/>
              <a:ext cx="1344" cy="0"/>
            </a:xfrm>
            <a:prstGeom prst="line">
              <a:avLst/>
            </a:prstGeom>
            <a:noFill/>
            <a:ln w="28575">
              <a:solidFill>
                <a:schemeClr val="tx1"/>
              </a:solidFill>
              <a:round/>
              <a:headEnd/>
              <a:tailEnd/>
            </a:ln>
          </p:spPr>
          <p:txBody>
            <a:bodyPr wrap="none" anchor="ctr"/>
            <a:lstStyle/>
            <a:p>
              <a:endParaRPr lang="en-US"/>
            </a:p>
          </p:txBody>
        </p:sp>
        <p:sp>
          <p:nvSpPr>
            <p:cNvPr id="75784" name="Line 10"/>
            <p:cNvSpPr>
              <a:spLocks noChangeShapeType="1"/>
            </p:cNvSpPr>
            <p:nvPr/>
          </p:nvSpPr>
          <p:spPr bwMode="auto">
            <a:xfrm>
              <a:off x="288" y="2341"/>
              <a:ext cx="1344" cy="0"/>
            </a:xfrm>
            <a:prstGeom prst="line">
              <a:avLst/>
            </a:prstGeom>
            <a:noFill/>
            <a:ln w="12700">
              <a:solidFill>
                <a:schemeClr val="tx1"/>
              </a:solidFill>
              <a:round/>
              <a:headEnd/>
              <a:tailEnd/>
            </a:ln>
          </p:spPr>
          <p:txBody>
            <a:bodyPr wrap="none" anchor="ctr"/>
            <a:lstStyle/>
            <a:p>
              <a:endParaRPr lang="en-US"/>
            </a:p>
          </p:txBody>
        </p:sp>
        <p:sp>
          <p:nvSpPr>
            <p:cNvPr id="75785" name="Line 11"/>
            <p:cNvSpPr>
              <a:spLocks noChangeShapeType="1"/>
            </p:cNvSpPr>
            <p:nvPr/>
          </p:nvSpPr>
          <p:spPr bwMode="auto">
            <a:xfrm>
              <a:off x="288" y="2917"/>
              <a:ext cx="1344" cy="0"/>
            </a:xfrm>
            <a:prstGeom prst="line">
              <a:avLst/>
            </a:prstGeom>
            <a:noFill/>
            <a:ln w="28575">
              <a:solidFill>
                <a:schemeClr val="tx1"/>
              </a:solidFill>
              <a:round/>
              <a:headEnd/>
              <a:tailEnd/>
            </a:ln>
          </p:spPr>
          <p:txBody>
            <a:bodyPr wrap="none" anchor="ctr"/>
            <a:lstStyle/>
            <a:p>
              <a:endParaRPr lang="en-US"/>
            </a:p>
          </p:txBody>
        </p:sp>
        <p:sp>
          <p:nvSpPr>
            <p:cNvPr id="75786" name="Line 12"/>
            <p:cNvSpPr>
              <a:spLocks noChangeShapeType="1"/>
            </p:cNvSpPr>
            <p:nvPr/>
          </p:nvSpPr>
          <p:spPr bwMode="auto">
            <a:xfrm>
              <a:off x="1152" y="2016"/>
              <a:ext cx="0" cy="901"/>
            </a:xfrm>
            <a:prstGeom prst="line">
              <a:avLst/>
            </a:prstGeom>
            <a:noFill/>
            <a:ln w="12700">
              <a:solidFill>
                <a:schemeClr val="tx1"/>
              </a:solidFill>
              <a:round/>
              <a:headEnd/>
              <a:tailEnd/>
            </a:ln>
          </p:spPr>
          <p:txBody>
            <a:bodyPr wrap="none" anchor="ctr"/>
            <a:lstStyle/>
            <a:p>
              <a:endParaRPr lang="en-US"/>
            </a:p>
          </p:txBody>
        </p:sp>
        <p:sp>
          <p:nvSpPr>
            <p:cNvPr id="75787" name="Text Box 13"/>
            <p:cNvSpPr txBox="1">
              <a:spLocks noChangeArrowheads="1"/>
            </p:cNvSpPr>
            <p:nvPr/>
          </p:nvSpPr>
          <p:spPr bwMode="auto">
            <a:xfrm>
              <a:off x="144" y="1776"/>
              <a:ext cx="816" cy="231"/>
            </a:xfrm>
            <a:prstGeom prst="rect">
              <a:avLst/>
            </a:prstGeom>
            <a:noFill/>
            <a:ln w="9525">
              <a:noFill/>
              <a:miter lim="800000"/>
              <a:headEnd/>
              <a:tailEnd/>
            </a:ln>
          </p:spPr>
          <p:txBody>
            <a:bodyPr>
              <a:spAutoFit/>
            </a:bodyPr>
            <a:lstStyle/>
            <a:p>
              <a:pPr algn="ctr">
                <a:spcBef>
                  <a:spcPct val="50000"/>
                </a:spcBef>
              </a:pPr>
              <a:r>
                <a:rPr lang="en-US" sz="1800"/>
                <a:t>Example)</a:t>
              </a:r>
            </a:p>
          </p:txBody>
        </p:sp>
        <p:sp>
          <p:nvSpPr>
            <p:cNvPr id="75788" name="Text Box 14"/>
            <p:cNvSpPr txBox="1">
              <a:spLocks noChangeArrowheads="1"/>
            </p:cNvSpPr>
            <p:nvPr/>
          </p:nvSpPr>
          <p:spPr bwMode="auto">
            <a:xfrm>
              <a:off x="240" y="2928"/>
              <a:ext cx="1440" cy="577"/>
            </a:xfrm>
            <a:prstGeom prst="rect">
              <a:avLst/>
            </a:prstGeom>
            <a:noFill/>
            <a:ln w="9525">
              <a:noFill/>
              <a:miter lim="800000"/>
              <a:headEnd/>
              <a:tailEnd/>
            </a:ln>
          </p:spPr>
          <p:txBody>
            <a:bodyPr>
              <a:spAutoFit/>
            </a:bodyPr>
            <a:lstStyle/>
            <a:p>
              <a:pPr algn="ctr">
                <a:spcBef>
                  <a:spcPct val="50000"/>
                </a:spcBef>
              </a:pPr>
              <a:r>
                <a:rPr lang="en-US" sz="1800"/>
                <a:t>Two additional blocks K</a:t>
              </a:r>
              <a:r>
                <a:rPr lang="en-US" sz="1800" baseline="-25000"/>
                <a:t>4</a:t>
              </a:r>
              <a:r>
                <a:rPr lang="en-US" sz="1800"/>
                <a:t>: 100 words          K</a:t>
              </a:r>
              <a:r>
                <a:rPr lang="en-US" sz="1800" baseline="-25000"/>
                <a:t>5</a:t>
              </a:r>
              <a:r>
                <a:rPr lang="en-US" sz="1800"/>
                <a:t>: 250 words</a:t>
              </a:r>
            </a:p>
          </p:txBody>
        </p:sp>
        <p:sp>
          <p:nvSpPr>
            <p:cNvPr id="75789" name="Text Box 15"/>
            <p:cNvSpPr txBox="1">
              <a:spLocks noChangeArrowheads="1"/>
            </p:cNvSpPr>
            <p:nvPr/>
          </p:nvSpPr>
          <p:spPr bwMode="auto">
            <a:xfrm>
              <a:off x="2016" y="1968"/>
              <a:ext cx="240" cy="192"/>
            </a:xfrm>
            <a:prstGeom prst="rect">
              <a:avLst/>
            </a:prstGeom>
            <a:noFill/>
            <a:ln w="9525">
              <a:noFill/>
              <a:miter lim="800000"/>
              <a:headEnd/>
              <a:tailEnd/>
            </a:ln>
          </p:spPr>
          <p:txBody>
            <a:bodyPr>
              <a:spAutoFit/>
            </a:bodyPr>
            <a:lstStyle/>
            <a:p>
              <a:pPr>
                <a:spcBef>
                  <a:spcPct val="50000"/>
                </a:spcBef>
              </a:pPr>
              <a:r>
                <a:rPr lang="en-US" sz="1400"/>
                <a:t>0</a:t>
              </a:r>
            </a:p>
          </p:txBody>
        </p:sp>
        <p:sp>
          <p:nvSpPr>
            <p:cNvPr id="75790" name="Text Box 16"/>
            <p:cNvSpPr txBox="1">
              <a:spLocks noChangeArrowheads="1"/>
            </p:cNvSpPr>
            <p:nvPr/>
          </p:nvSpPr>
          <p:spPr bwMode="auto">
            <a:xfrm>
              <a:off x="1968" y="2160"/>
              <a:ext cx="240" cy="192"/>
            </a:xfrm>
            <a:prstGeom prst="rect">
              <a:avLst/>
            </a:prstGeom>
            <a:noFill/>
            <a:ln w="9525">
              <a:noFill/>
              <a:miter lim="800000"/>
              <a:headEnd/>
              <a:tailEnd/>
            </a:ln>
          </p:spPr>
          <p:txBody>
            <a:bodyPr>
              <a:spAutoFit/>
            </a:bodyPr>
            <a:lstStyle/>
            <a:p>
              <a:pPr algn="ctr">
                <a:spcBef>
                  <a:spcPct val="50000"/>
                </a:spcBef>
              </a:pPr>
              <a:r>
                <a:rPr lang="en-US" sz="1400"/>
                <a:t>50</a:t>
              </a:r>
            </a:p>
          </p:txBody>
        </p:sp>
        <p:sp>
          <p:nvSpPr>
            <p:cNvPr id="75791" name="Text Box 17"/>
            <p:cNvSpPr txBox="1">
              <a:spLocks noChangeArrowheads="1"/>
            </p:cNvSpPr>
            <p:nvPr/>
          </p:nvSpPr>
          <p:spPr bwMode="auto">
            <a:xfrm>
              <a:off x="1872" y="2448"/>
              <a:ext cx="432" cy="192"/>
            </a:xfrm>
            <a:prstGeom prst="rect">
              <a:avLst/>
            </a:prstGeom>
            <a:noFill/>
            <a:ln w="9525">
              <a:noFill/>
              <a:miter lim="800000"/>
              <a:headEnd/>
              <a:tailEnd/>
            </a:ln>
          </p:spPr>
          <p:txBody>
            <a:bodyPr>
              <a:spAutoFit/>
            </a:bodyPr>
            <a:lstStyle/>
            <a:p>
              <a:pPr algn="ctr">
                <a:spcBef>
                  <a:spcPct val="50000"/>
                </a:spcBef>
              </a:pPr>
              <a:r>
                <a:rPr lang="en-US" sz="1400"/>
                <a:t>300</a:t>
              </a:r>
            </a:p>
          </p:txBody>
        </p:sp>
        <p:sp>
          <p:nvSpPr>
            <p:cNvPr id="75792" name="Text Box 18"/>
            <p:cNvSpPr txBox="1">
              <a:spLocks noChangeArrowheads="1"/>
            </p:cNvSpPr>
            <p:nvPr/>
          </p:nvSpPr>
          <p:spPr bwMode="auto">
            <a:xfrm>
              <a:off x="1920" y="2880"/>
              <a:ext cx="336" cy="192"/>
            </a:xfrm>
            <a:prstGeom prst="rect">
              <a:avLst/>
            </a:prstGeom>
            <a:noFill/>
            <a:ln w="9525">
              <a:noFill/>
              <a:miter lim="800000"/>
              <a:headEnd/>
              <a:tailEnd/>
            </a:ln>
          </p:spPr>
          <p:txBody>
            <a:bodyPr>
              <a:spAutoFit/>
            </a:bodyPr>
            <a:lstStyle/>
            <a:p>
              <a:pPr algn="ctr">
                <a:spcBef>
                  <a:spcPct val="50000"/>
                </a:spcBef>
              </a:pPr>
              <a:r>
                <a:rPr lang="en-US" sz="1400"/>
                <a:t>700</a:t>
              </a:r>
            </a:p>
          </p:txBody>
        </p:sp>
        <p:sp>
          <p:nvSpPr>
            <p:cNvPr id="75793" name="Text Box 19"/>
            <p:cNvSpPr txBox="1">
              <a:spLocks noChangeArrowheads="1"/>
            </p:cNvSpPr>
            <p:nvPr/>
          </p:nvSpPr>
          <p:spPr bwMode="auto">
            <a:xfrm>
              <a:off x="1824" y="3120"/>
              <a:ext cx="528" cy="192"/>
            </a:xfrm>
            <a:prstGeom prst="rect">
              <a:avLst/>
            </a:prstGeom>
            <a:noFill/>
            <a:ln w="9525">
              <a:noFill/>
              <a:miter lim="800000"/>
              <a:headEnd/>
              <a:tailEnd/>
            </a:ln>
          </p:spPr>
          <p:txBody>
            <a:bodyPr>
              <a:spAutoFit/>
            </a:bodyPr>
            <a:lstStyle/>
            <a:p>
              <a:pPr algn="ctr">
                <a:spcBef>
                  <a:spcPct val="50000"/>
                </a:spcBef>
              </a:pPr>
              <a:r>
                <a:rPr lang="en-US" sz="1400"/>
                <a:t>800</a:t>
              </a:r>
            </a:p>
          </p:txBody>
        </p:sp>
        <p:sp>
          <p:nvSpPr>
            <p:cNvPr id="75794" name="Text Box 20"/>
            <p:cNvSpPr txBox="1">
              <a:spLocks noChangeArrowheads="1"/>
            </p:cNvSpPr>
            <p:nvPr/>
          </p:nvSpPr>
          <p:spPr bwMode="auto">
            <a:xfrm>
              <a:off x="1824" y="3408"/>
              <a:ext cx="480" cy="192"/>
            </a:xfrm>
            <a:prstGeom prst="rect">
              <a:avLst/>
            </a:prstGeom>
            <a:noFill/>
            <a:ln w="9525">
              <a:noFill/>
              <a:miter lim="800000"/>
              <a:headEnd/>
              <a:tailEnd/>
            </a:ln>
          </p:spPr>
          <p:txBody>
            <a:bodyPr>
              <a:spAutoFit/>
            </a:bodyPr>
            <a:lstStyle/>
            <a:p>
              <a:pPr algn="ctr">
                <a:spcBef>
                  <a:spcPct val="50000"/>
                </a:spcBef>
              </a:pPr>
              <a:r>
                <a:rPr lang="en-US" sz="1400"/>
                <a:t>1000</a:t>
              </a:r>
            </a:p>
          </p:txBody>
        </p:sp>
        <p:sp>
          <p:nvSpPr>
            <p:cNvPr id="75795" name="Rectangle 21"/>
            <p:cNvSpPr>
              <a:spLocks noChangeArrowheads="1"/>
            </p:cNvSpPr>
            <p:nvPr/>
          </p:nvSpPr>
          <p:spPr bwMode="auto">
            <a:xfrm>
              <a:off x="2208" y="3504"/>
              <a:ext cx="624" cy="230"/>
            </a:xfrm>
            <a:prstGeom prst="rect">
              <a:avLst/>
            </a:prstGeom>
            <a:noFill/>
            <a:ln w="9525">
              <a:noFill/>
              <a:miter lim="800000"/>
              <a:headEnd/>
              <a:tailEnd/>
            </a:ln>
          </p:spPr>
          <p:txBody>
            <a:bodyPr/>
            <a:lstStyle/>
            <a:p>
              <a:pPr>
                <a:spcBef>
                  <a:spcPct val="20000"/>
                </a:spcBef>
              </a:pPr>
              <a:endParaRPr lang="en-US" sz="1800"/>
            </a:p>
          </p:txBody>
        </p:sp>
        <p:sp>
          <p:nvSpPr>
            <p:cNvPr id="75796" name="Rectangle 22"/>
            <p:cNvSpPr>
              <a:spLocks noChangeArrowheads="1"/>
            </p:cNvSpPr>
            <p:nvPr/>
          </p:nvSpPr>
          <p:spPr bwMode="auto">
            <a:xfrm>
              <a:off x="2208" y="3206"/>
              <a:ext cx="624" cy="298"/>
            </a:xfrm>
            <a:prstGeom prst="rect">
              <a:avLst/>
            </a:prstGeom>
            <a:solidFill>
              <a:srgbClr val="EAEAEA"/>
            </a:solidFill>
            <a:ln w="9525">
              <a:noFill/>
              <a:miter lim="800000"/>
              <a:headEnd/>
              <a:tailEnd/>
            </a:ln>
          </p:spPr>
          <p:txBody>
            <a:bodyPr/>
            <a:lstStyle/>
            <a:p>
              <a:pPr>
                <a:spcBef>
                  <a:spcPct val="20000"/>
                </a:spcBef>
              </a:pPr>
              <a:endParaRPr lang="en-US" sz="1800"/>
            </a:p>
          </p:txBody>
        </p:sp>
        <p:sp>
          <p:nvSpPr>
            <p:cNvPr id="75797" name="Rectangle 23"/>
            <p:cNvSpPr>
              <a:spLocks noChangeArrowheads="1"/>
            </p:cNvSpPr>
            <p:nvPr/>
          </p:nvSpPr>
          <p:spPr bwMode="auto">
            <a:xfrm>
              <a:off x="2208" y="2976"/>
              <a:ext cx="624" cy="230"/>
            </a:xfrm>
            <a:prstGeom prst="rect">
              <a:avLst/>
            </a:prstGeom>
            <a:noFill/>
            <a:ln w="9525">
              <a:noFill/>
              <a:miter lim="800000"/>
              <a:headEnd/>
              <a:tailEnd/>
            </a:ln>
          </p:spPr>
          <p:txBody>
            <a:bodyPr/>
            <a:lstStyle/>
            <a:p>
              <a:pPr>
                <a:spcBef>
                  <a:spcPct val="20000"/>
                </a:spcBef>
              </a:pPr>
              <a:endParaRPr lang="en-US" sz="1800"/>
            </a:p>
          </p:txBody>
        </p:sp>
        <p:sp>
          <p:nvSpPr>
            <p:cNvPr id="75798" name="Rectangle 24"/>
            <p:cNvSpPr>
              <a:spLocks noChangeArrowheads="1"/>
            </p:cNvSpPr>
            <p:nvPr/>
          </p:nvSpPr>
          <p:spPr bwMode="auto">
            <a:xfrm>
              <a:off x="2208" y="2567"/>
              <a:ext cx="624" cy="409"/>
            </a:xfrm>
            <a:prstGeom prst="rect">
              <a:avLst/>
            </a:prstGeom>
            <a:solidFill>
              <a:srgbClr val="EAEAEA"/>
            </a:solidFill>
            <a:ln w="9525">
              <a:noFill/>
              <a:miter lim="800000"/>
              <a:headEnd/>
              <a:tailEnd/>
            </a:ln>
          </p:spPr>
          <p:txBody>
            <a:bodyPr/>
            <a:lstStyle/>
            <a:p>
              <a:pPr>
                <a:spcBef>
                  <a:spcPct val="20000"/>
                </a:spcBef>
              </a:pPr>
              <a:endParaRPr lang="en-US" sz="1800"/>
            </a:p>
          </p:txBody>
        </p:sp>
        <p:sp>
          <p:nvSpPr>
            <p:cNvPr id="75799" name="Rectangle 25"/>
            <p:cNvSpPr>
              <a:spLocks noChangeArrowheads="1"/>
            </p:cNvSpPr>
            <p:nvPr/>
          </p:nvSpPr>
          <p:spPr bwMode="auto">
            <a:xfrm>
              <a:off x="2208" y="2246"/>
              <a:ext cx="624" cy="321"/>
            </a:xfrm>
            <a:prstGeom prst="rect">
              <a:avLst/>
            </a:prstGeom>
            <a:noFill/>
            <a:ln w="9525">
              <a:noFill/>
              <a:miter lim="800000"/>
              <a:headEnd/>
              <a:tailEnd/>
            </a:ln>
          </p:spPr>
          <p:txBody>
            <a:bodyPr/>
            <a:lstStyle/>
            <a:p>
              <a:pPr>
                <a:spcBef>
                  <a:spcPct val="20000"/>
                </a:spcBef>
              </a:pPr>
              <a:endParaRPr lang="en-US" sz="1800"/>
            </a:p>
          </p:txBody>
        </p:sp>
        <p:sp>
          <p:nvSpPr>
            <p:cNvPr id="75800" name="Rectangle 26"/>
            <p:cNvSpPr>
              <a:spLocks noChangeArrowheads="1"/>
            </p:cNvSpPr>
            <p:nvPr/>
          </p:nvSpPr>
          <p:spPr bwMode="auto">
            <a:xfrm>
              <a:off x="2208" y="2016"/>
              <a:ext cx="624" cy="230"/>
            </a:xfrm>
            <a:prstGeom prst="rect">
              <a:avLst/>
            </a:prstGeom>
            <a:solidFill>
              <a:srgbClr val="EAEAEA"/>
            </a:solidFill>
            <a:ln w="9525">
              <a:noFill/>
              <a:miter lim="800000"/>
              <a:headEnd/>
              <a:tailEnd/>
            </a:ln>
          </p:spPr>
          <p:txBody>
            <a:bodyPr/>
            <a:lstStyle/>
            <a:p>
              <a:pPr>
                <a:spcBef>
                  <a:spcPct val="20000"/>
                </a:spcBef>
              </a:pPr>
              <a:endParaRPr lang="en-US" sz="1800"/>
            </a:p>
          </p:txBody>
        </p:sp>
        <p:sp>
          <p:nvSpPr>
            <p:cNvPr id="75801" name="Line 27"/>
            <p:cNvSpPr>
              <a:spLocks noChangeShapeType="1"/>
            </p:cNvSpPr>
            <p:nvPr/>
          </p:nvSpPr>
          <p:spPr bwMode="auto">
            <a:xfrm>
              <a:off x="2208" y="2016"/>
              <a:ext cx="624" cy="0"/>
            </a:xfrm>
            <a:prstGeom prst="line">
              <a:avLst/>
            </a:prstGeom>
            <a:noFill/>
            <a:ln w="28575" cap="sq">
              <a:solidFill>
                <a:schemeClr val="tx1"/>
              </a:solidFill>
              <a:round/>
              <a:headEnd/>
              <a:tailEnd/>
            </a:ln>
          </p:spPr>
          <p:txBody>
            <a:bodyPr wrap="none" anchor="ctr"/>
            <a:lstStyle/>
            <a:p>
              <a:endParaRPr lang="en-US"/>
            </a:p>
          </p:txBody>
        </p:sp>
        <p:sp>
          <p:nvSpPr>
            <p:cNvPr id="75802" name="Line 28"/>
            <p:cNvSpPr>
              <a:spLocks noChangeShapeType="1"/>
            </p:cNvSpPr>
            <p:nvPr/>
          </p:nvSpPr>
          <p:spPr bwMode="auto">
            <a:xfrm>
              <a:off x="2208" y="2246"/>
              <a:ext cx="624" cy="0"/>
            </a:xfrm>
            <a:prstGeom prst="line">
              <a:avLst/>
            </a:prstGeom>
            <a:noFill/>
            <a:ln w="12700">
              <a:solidFill>
                <a:schemeClr val="tx1"/>
              </a:solidFill>
              <a:round/>
              <a:headEnd/>
              <a:tailEnd/>
            </a:ln>
          </p:spPr>
          <p:txBody>
            <a:bodyPr wrap="none" anchor="ctr"/>
            <a:lstStyle/>
            <a:p>
              <a:endParaRPr lang="en-US"/>
            </a:p>
          </p:txBody>
        </p:sp>
        <p:sp>
          <p:nvSpPr>
            <p:cNvPr id="75803" name="Line 29"/>
            <p:cNvSpPr>
              <a:spLocks noChangeShapeType="1"/>
            </p:cNvSpPr>
            <p:nvPr/>
          </p:nvSpPr>
          <p:spPr bwMode="auto">
            <a:xfrm>
              <a:off x="2208" y="2567"/>
              <a:ext cx="624" cy="0"/>
            </a:xfrm>
            <a:prstGeom prst="line">
              <a:avLst/>
            </a:prstGeom>
            <a:noFill/>
            <a:ln w="12700">
              <a:solidFill>
                <a:schemeClr val="tx1"/>
              </a:solidFill>
              <a:round/>
              <a:headEnd/>
              <a:tailEnd/>
            </a:ln>
          </p:spPr>
          <p:txBody>
            <a:bodyPr wrap="none" anchor="ctr"/>
            <a:lstStyle/>
            <a:p>
              <a:endParaRPr lang="en-US"/>
            </a:p>
          </p:txBody>
        </p:sp>
        <p:sp>
          <p:nvSpPr>
            <p:cNvPr id="75804" name="Line 30"/>
            <p:cNvSpPr>
              <a:spLocks noChangeShapeType="1"/>
            </p:cNvSpPr>
            <p:nvPr/>
          </p:nvSpPr>
          <p:spPr bwMode="auto">
            <a:xfrm>
              <a:off x="2208" y="2976"/>
              <a:ext cx="624" cy="0"/>
            </a:xfrm>
            <a:prstGeom prst="line">
              <a:avLst/>
            </a:prstGeom>
            <a:noFill/>
            <a:ln w="12700">
              <a:solidFill>
                <a:schemeClr val="tx1"/>
              </a:solidFill>
              <a:round/>
              <a:headEnd/>
              <a:tailEnd/>
            </a:ln>
          </p:spPr>
          <p:txBody>
            <a:bodyPr wrap="none" anchor="ctr"/>
            <a:lstStyle/>
            <a:p>
              <a:endParaRPr lang="en-US"/>
            </a:p>
          </p:txBody>
        </p:sp>
        <p:sp>
          <p:nvSpPr>
            <p:cNvPr id="75805" name="Line 31"/>
            <p:cNvSpPr>
              <a:spLocks noChangeShapeType="1"/>
            </p:cNvSpPr>
            <p:nvPr/>
          </p:nvSpPr>
          <p:spPr bwMode="auto">
            <a:xfrm>
              <a:off x="2208" y="3206"/>
              <a:ext cx="624" cy="0"/>
            </a:xfrm>
            <a:prstGeom prst="line">
              <a:avLst/>
            </a:prstGeom>
            <a:noFill/>
            <a:ln w="12700">
              <a:solidFill>
                <a:schemeClr val="tx1"/>
              </a:solidFill>
              <a:round/>
              <a:headEnd/>
              <a:tailEnd/>
            </a:ln>
          </p:spPr>
          <p:txBody>
            <a:bodyPr wrap="none" anchor="ctr"/>
            <a:lstStyle/>
            <a:p>
              <a:endParaRPr lang="en-US"/>
            </a:p>
          </p:txBody>
        </p:sp>
        <p:sp>
          <p:nvSpPr>
            <p:cNvPr id="75806" name="Line 32"/>
            <p:cNvSpPr>
              <a:spLocks noChangeShapeType="1"/>
            </p:cNvSpPr>
            <p:nvPr/>
          </p:nvSpPr>
          <p:spPr bwMode="auto">
            <a:xfrm>
              <a:off x="2208" y="3504"/>
              <a:ext cx="624" cy="0"/>
            </a:xfrm>
            <a:prstGeom prst="line">
              <a:avLst/>
            </a:prstGeom>
            <a:noFill/>
            <a:ln w="12700">
              <a:solidFill>
                <a:schemeClr val="tx1"/>
              </a:solidFill>
              <a:round/>
              <a:headEnd/>
              <a:tailEnd/>
            </a:ln>
          </p:spPr>
          <p:txBody>
            <a:bodyPr wrap="none" anchor="ctr"/>
            <a:lstStyle/>
            <a:p>
              <a:endParaRPr lang="en-US"/>
            </a:p>
          </p:txBody>
        </p:sp>
        <p:sp>
          <p:nvSpPr>
            <p:cNvPr id="75807" name="Line 33"/>
            <p:cNvSpPr>
              <a:spLocks noChangeShapeType="1"/>
            </p:cNvSpPr>
            <p:nvPr/>
          </p:nvSpPr>
          <p:spPr bwMode="auto">
            <a:xfrm>
              <a:off x="2208" y="3734"/>
              <a:ext cx="624" cy="0"/>
            </a:xfrm>
            <a:prstGeom prst="line">
              <a:avLst/>
            </a:prstGeom>
            <a:noFill/>
            <a:ln w="28575" cap="sq">
              <a:solidFill>
                <a:schemeClr val="tx1"/>
              </a:solidFill>
              <a:round/>
              <a:headEnd/>
              <a:tailEnd/>
            </a:ln>
          </p:spPr>
          <p:txBody>
            <a:bodyPr wrap="none" anchor="ctr"/>
            <a:lstStyle/>
            <a:p>
              <a:endParaRPr lang="en-US"/>
            </a:p>
          </p:txBody>
        </p:sp>
        <p:sp>
          <p:nvSpPr>
            <p:cNvPr id="75808" name="Line 34"/>
            <p:cNvSpPr>
              <a:spLocks noChangeShapeType="1"/>
            </p:cNvSpPr>
            <p:nvPr/>
          </p:nvSpPr>
          <p:spPr bwMode="auto">
            <a:xfrm>
              <a:off x="2208" y="2016"/>
              <a:ext cx="0" cy="1718"/>
            </a:xfrm>
            <a:prstGeom prst="line">
              <a:avLst/>
            </a:prstGeom>
            <a:noFill/>
            <a:ln w="28575" cap="sq">
              <a:solidFill>
                <a:schemeClr val="tx1"/>
              </a:solidFill>
              <a:round/>
              <a:headEnd/>
              <a:tailEnd/>
            </a:ln>
          </p:spPr>
          <p:txBody>
            <a:bodyPr wrap="none" anchor="ctr"/>
            <a:lstStyle/>
            <a:p>
              <a:endParaRPr lang="en-US"/>
            </a:p>
          </p:txBody>
        </p:sp>
        <p:sp>
          <p:nvSpPr>
            <p:cNvPr id="75809" name="Line 35"/>
            <p:cNvSpPr>
              <a:spLocks noChangeShapeType="1"/>
            </p:cNvSpPr>
            <p:nvPr/>
          </p:nvSpPr>
          <p:spPr bwMode="auto">
            <a:xfrm>
              <a:off x="2832" y="2016"/>
              <a:ext cx="0" cy="1718"/>
            </a:xfrm>
            <a:prstGeom prst="line">
              <a:avLst/>
            </a:prstGeom>
            <a:noFill/>
            <a:ln w="28575" cap="sq">
              <a:solidFill>
                <a:schemeClr val="tx1"/>
              </a:solidFill>
              <a:round/>
              <a:headEnd/>
              <a:tailEnd/>
            </a:ln>
          </p:spPr>
          <p:txBody>
            <a:bodyPr wrap="none" anchor="ctr"/>
            <a:lstStyle/>
            <a:p>
              <a:endParaRPr lang="en-US"/>
            </a:p>
          </p:txBody>
        </p:sp>
        <p:sp>
          <p:nvSpPr>
            <p:cNvPr id="75810" name="Text Box 36"/>
            <p:cNvSpPr txBox="1">
              <a:spLocks noChangeArrowheads="1"/>
            </p:cNvSpPr>
            <p:nvPr/>
          </p:nvSpPr>
          <p:spPr bwMode="auto">
            <a:xfrm>
              <a:off x="2208" y="2304"/>
              <a:ext cx="624" cy="192"/>
            </a:xfrm>
            <a:prstGeom prst="rect">
              <a:avLst/>
            </a:prstGeom>
            <a:noFill/>
            <a:ln w="9525">
              <a:noFill/>
              <a:miter lim="800000"/>
              <a:headEnd/>
              <a:tailEnd/>
            </a:ln>
          </p:spPr>
          <p:txBody>
            <a:bodyPr>
              <a:spAutoFit/>
            </a:bodyPr>
            <a:lstStyle/>
            <a:p>
              <a:pPr algn="ctr">
                <a:spcBef>
                  <a:spcPct val="50000"/>
                </a:spcBef>
              </a:pPr>
              <a:r>
                <a:rPr lang="en-US" sz="1400"/>
                <a:t>K</a:t>
              </a:r>
              <a:r>
                <a:rPr lang="en-US" sz="1400" baseline="-25000"/>
                <a:t>1</a:t>
              </a:r>
            </a:p>
          </p:txBody>
        </p:sp>
        <p:sp>
          <p:nvSpPr>
            <p:cNvPr id="75811" name="Text Box 37"/>
            <p:cNvSpPr txBox="1">
              <a:spLocks noChangeArrowheads="1"/>
            </p:cNvSpPr>
            <p:nvPr/>
          </p:nvSpPr>
          <p:spPr bwMode="auto">
            <a:xfrm>
              <a:off x="2208" y="3504"/>
              <a:ext cx="624" cy="192"/>
            </a:xfrm>
            <a:prstGeom prst="rect">
              <a:avLst/>
            </a:prstGeom>
            <a:noFill/>
            <a:ln w="9525">
              <a:noFill/>
              <a:miter lim="800000"/>
              <a:headEnd/>
              <a:tailEnd/>
            </a:ln>
          </p:spPr>
          <p:txBody>
            <a:bodyPr>
              <a:spAutoFit/>
            </a:bodyPr>
            <a:lstStyle/>
            <a:p>
              <a:pPr algn="ctr">
                <a:spcBef>
                  <a:spcPct val="50000"/>
                </a:spcBef>
              </a:pPr>
              <a:r>
                <a:rPr lang="en-US" sz="1400"/>
                <a:t>K</a:t>
              </a:r>
              <a:r>
                <a:rPr lang="en-US" sz="1400" baseline="-25000"/>
                <a:t>3</a:t>
              </a:r>
            </a:p>
          </p:txBody>
        </p:sp>
        <p:sp>
          <p:nvSpPr>
            <p:cNvPr id="75812" name="Text Box 38"/>
            <p:cNvSpPr txBox="1">
              <a:spLocks noChangeArrowheads="1"/>
            </p:cNvSpPr>
            <p:nvPr/>
          </p:nvSpPr>
          <p:spPr bwMode="auto">
            <a:xfrm>
              <a:off x="2208" y="2976"/>
              <a:ext cx="624" cy="192"/>
            </a:xfrm>
            <a:prstGeom prst="rect">
              <a:avLst/>
            </a:prstGeom>
            <a:noFill/>
            <a:ln w="9525">
              <a:noFill/>
              <a:miter lim="800000"/>
              <a:headEnd/>
              <a:tailEnd/>
            </a:ln>
          </p:spPr>
          <p:txBody>
            <a:bodyPr>
              <a:spAutoFit/>
            </a:bodyPr>
            <a:lstStyle/>
            <a:p>
              <a:pPr algn="ctr">
                <a:spcBef>
                  <a:spcPct val="50000"/>
                </a:spcBef>
              </a:pPr>
              <a:r>
                <a:rPr lang="en-US" sz="1400"/>
                <a:t>K</a:t>
              </a:r>
              <a:r>
                <a:rPr lang="en-US" sz="1400" baseline="-25000"/>
                <a:t>2</a:t>
              </a:r>
            </a:p>
          </p:txBody>
        </p:sp>
        <p:sp>
          <p:nvSpPr>
            <p:cNvPr id="75813" name="Text Box 39"/>
            <p:cNvSpPr txBox="1">
              <a:spLocks noChangeArrowheads="1"/>
            </p:cNvSpPr>
            <p:nvPr/>
          </p:nvSpPr>
          <p:spPr bwMode="auto">
            <a:xfrm>
              <a:off x="3264" y="1968"/>
              <a:ext cx="240" cy="192"/>
            </a:xfrm>
            <a:prstGeom prst="rect">
              <a:avLst/>
            </a:prstGeom>
            <a:noFill/>
            <a:ln w="9525">
              <a:noFill/>
              <a:miter lim="800000"/>
              <a:headEnd/>
              <a:tailEnd/>
            </a:ln>
          </p:spPr>
          <p:txBody>
            <a:bodyPr>
              <a:spAutoFit/>
            </a:bodyPr>
            <a:lstStyle/>
            <a:p>
              <a:pPr>
                <a:spcBef>
                  <a:spcPct val="50000"/>
                </a:spcBef>
              </a:pPr>
              <a:r>
                <a:rPr lang="en-US" sz="1400"/>
                <a:t>0</a:t>
              </a:r>
            </a:p>
          </p:txBody>
        </p:sp>
        <p:sp>
          <p:nvSpPr>
            <p:cNvPr id="75814" name="Text Box 40"/>
            <p:cNvSpPr txBox="1">
              <a:spLocks noChangeArrowheads="1"/>
            </p:cNvSpPr>
            <p:nvPr/>
          </p:nvSpPr>
          <p:spPr bwMode="auto">
            <a:xfrm>
              <a:off x="3216" y="2160"/>
              <a:ext cx="240" cy="192"/>
            </a:xfrm>
            <a:prstGeom prst="rect">
              <a:avLst/>
            </a:prstGeom>
            <a:noFill/>
            <a:ln w="9525">
              <a:noFill/>
              <a:miter lim="800000"/>
              <a:headEnd/>
              <a:tailEnd/>
            </a:ln>
          </p:spPr>
          <p:txBody>
            <a:bodyPr>
              <a:spAutoFit/>
            </a:bodyPr>
            <a:lstStyle/>
            <a:p>
              <a:pPr algn="ctr">
                <a:spcBef>
                  <a:spcPct val="50000"/>
                </a:spcBef>
              </a:pPr>
              <a:r>
                <a:rPr lang="en-US" sz="1400"/>
                <a:t>50</a:t>
              </a:r>
            </a:p>
          </p:txBody>
        </p:sp>
        <p:sp>
          <p:nvSpPr>
            <p:cNvPr id="75815" name="Text Box 41"/>
            <p:cNvSpPr txBox="1">
              <a:spLocks noChangeArrowheads="1"/>
            </p:cNvSpPr>
            <p:nvPr/>
          </p:nvSpPr>
          <p:spPr bwMode="auto">
            <a:xfrm>
              <a:off x="3120" y="2400"/>
              <a:ext cx="432" cy="192"/>
            </a:xfrm>
            <a:prstGeom prst="rect">
              <a:avLst/>
            </a:prstGeom>
            <a:noFill/>
            <a:ln w="9525">
              <a:noFill/>
              <a:miter lim="800000"/>
              <a:headEnd/>
              <a:tailEnd/>
            </a:ln>
          </p:spPr>
          <p:txBody>
            <a:bodyPr>
              <a:spAutoFit/>
            </a:bodyPr>
            <a:lstStyle/>
            <a:p>
              <a:pPr algn="ctr">
                <a:spcBef>
                  <a:spcPct val="50000"/>
                </a:spcBef>
              </a:pPr>
              <a:r>
                <a:rPr lang="en-US" sz="1400"/>
                <a:t>300</a:t>
              </a:r>
            </a:p>
          </p:txBody>
        </p:sp>
        <p:sp>
          <p:nvSpPr>
            <p:cNvPr id="75816" name="Text Box 42"/>
            <p:cNvSpPr txBox="1">
              <a:spLocks noChangeArrowheads="1"/>
            </p:cNvSpPr>
            <p:nvPr/>
          </p:nvSpPr>
          <p:spPr bwMode="auto">
            <a:xfrm>
              <a:off x="3168" y="2928"/>
              <a:ext cx="336" cy="192"/>
            </a:xfrm>
            <a:prstGeom prst="rect">
              <a:avLst/>
            </a:prstGeom>
            <a:noFill/>
            <a:ln w="9525">
              <a:noFill/>
              <a:miter lim="800000"/>
              <a:headEnd/>
              <a:tailEnd/>
            </a:ln>
          </p:spPr>
          <p:txBody>
            <a:bodyPr>
              <a:spAutoFit/>
            </a:bodyPr>
            <a:lstStyle/>
            <a:p>
              <a:pPr algn="ctr">
                <a:spcBef>
                  <a:spcPct val="50000"/>
                </a:spcBef>
              </a:pPr>
              <a:r>
                <a:rPr lang="en-US" sz="1400"/>
                <a:t>700</a:t>
              </a:r>
            </a:p>
          </p:txBody>
        </p:sp>
        <p:sp>
          <p:nvSpPr>
            <p:cNvPr id="75817" name="Text Box 43"/>
            <p:cNvSpPr txBox="1">
              <a:spLocks noChangeArrowheads="1"/>
            </p:cNvSpPr>
            <p:nvPr/>
          </p:nvSpPr>
          <p:spPr bwMode="auto">
            <a:xfrm>
              <a:off x="3072" y="3120"/>
              <a:ext cx="528" cy="192"/>
            </a:xfrm>
            <a:prstGeom prst="rect">
              <a:avLst/>
            </a:prstGeom>
            <a:noFill/>
            <a:ln w="9525">
              <a:noFill/>
              <a:miter lim="800000"/>
              <a:headEnd/>
              <a:tailEnd/>
            </a:ln>
          </p:spPr>
          <p:txBody>
            <a:bodyPr>
              <a:spAutoFit/>
            </a:bodyPr>
            <a:lstStyle/>
            <a:p>
              <a:pPr algn="ctr">
                <a:spcBef>
                  <a:spcPct val="50000"/>
                </a:spcBef>
              </a:pPr>
              <a:r>
                <a:rPr lang="en-US" sz="1400"/>
                <a:t>800</a:t>
              </a:r>
            </a:p>
          </p:txBody>
        </p:sp>
        <p:sp>
          <p:nvSpPr>
            <p:cNvPr id="75818" name="Text Box 44"/>
            <p:cNvSpPr txBox="1">
              <a:spLocks noChangeArrowheads="1"/>
            </p:cNvSpPr>
            <p:nvPr/>
          </p:nvSpPr>
          <p:spPr bwMode="auto">
            <a:xfrm>
              <a:off x="3072" y="3408"/>
              <a:ext cx="480" cy="192"/>
            </a:xfrm>
            <a:prstGeom prst="rect">
              <a:avLst/>
            </a:prstGeom>
            <a:noFill/>
            <a:ln w="9525">
              <a:noFill/>
              <a:miter lim="800000"/>
              <a:headEnd/>
              <a:tailEnd/>
            </a:ln>
          </p:spPr>
          <p:txBody>
            <a:bodyPr>
              <a:spAutoFit/>
            </a:bodyPr>
            <a:lstStyle/>
            <a:p>
              <a:pPr algn="ctr">
                <a:spcBef>
                  <a:spcPct val="50000"/>
                </a:spcBef>
              </a:pPr>
              <a:r>
                <a:rPr lang="en-US" sz="1400"/>
                <a:t>1000</a:t>
              </a:r>
            </a:p>
          </p:txBody>
        </p:sp>
        <p:sp>
          <p:nvSpPr>
            <p:cNvPr id="75819" name="Text Box 45"/>
            <p:cNvSpPr txBox="1">
              <a:spLocks noChangeArrowheads="1"/>
            </p:cNvSpPr>
            <p:nvPr/>
          </p:nvSpPr>
          <p:spPr bwMode="auto">
            <a:xfrm>
              <a:off x="3120" y="2592"/>
              <a:ext cx="432" cy="192"/>
            </a:xfrm>
            <a:prstGeom prst="rect">
              <a:avLst/>
            </a:prstGeom>
            <a:noFill/>
            <a:ln w="9525">
              <a:noFill/>
              <a:miter lim="800000"/>
              <a:headEnd/>
              <a:tailEnd/>
            </a:ln>
          </p:spPr>
          <p:txBody>
            <a:bodyPr>
              <a:spAutoFit/>
            </a:bodyPr>
            <a:lstStyle/>
            <a:p>
              <a:pPr algn="ctr">
                <a:spcBef>
                  <a:spcPct val="50000"/>
                </a:spcBef>
              </a:pPr>
              <a:r>
                <a:rPr lang="en-US" sz="1400"/>
                <a:t>400</a:t>
              </a:r>
            </a:p>
          </p:txBody>
        </p:sp>
        <p:sp>
          <p:nvSpPr>
            <p:cNvPr id="75820" name="Text Box 46"/>
            <p:cNvSpPr txBox="1">
              <a:spLocks noChangeArrowheads="1"/>
            </p:cNvSpPr>
            <p:nvPr/>
          </p:nvSpPr>
          <p:spPr bwMode="auto">
            <a:xfrm>
              <a:off x="3120" y="2784"/>
              <a:ext cx="432" cy="192"/>
            </a:xfrm>
            <a:prstGeom prst="rect">
              <a:avLst/>
            </a:prstGeom>
            <a:noFill/>
            <a:ln w="9525">
              <a:noFill/>
              <a:miter lim="800000"/>
              <a:headEnd/>
              <a:tailEnd/>
            </a:ln>
          </p:spPr>
          <p:txBody>
            <a:bodyPr>
              <a:spAutoFit/>
            </a:bodyPr>
            <a:lstStyle/>
            <a:p>
              <a:pPr algn="ctr">
                <a:spcBef>
                  <a:spcPct val="50000"/>
                </a:spcBef>
              </a:pPr>
              <a:r>
                <a:rPr lang="en-US" sz="1400"/>
                <a:t>650</a:t>
              </a:r>
            </a:p>
          </p:txBody>
        </p:sp>
        <p:sp>
          <p:nvSpPr>
            <p:cNvPr id="75821" name="Rectangle 47"/>
            <p:cNvSpPr>
              <a:spLocks noChangeArrowheads="1"/>
            </p:cNvSpPr>
            <p:nvPr/>
          </p:nvSpPr>
          <p:spPr bwMode="auto">
            <a:xfrm>
              <a:off x="3456" y="3502"/>
              <a:ext cx="624" cy="240"/>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3</a:t>
              </a:r>
            </a:p>
          </p:txBody>
        </p:sp>
        <p:sp>
          <p:nvSpPr>
            <p:cNvPr id="75822" name="Rectangle 48"/>
            <p:cNvSpPr>
              <a:spLocks noChangeArrowheads="1"/>
            </p:cNvSpPr>
            <p:nvPr/>
          </p:nvSpPr>
          <p:spPr bwMode="auto">
            <a:xfrm>
              <a:off x="3456" y="3214"/>
              <a:ext cx="624" cy="288"/>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5823" name="Rectangle 49"/>
            <p:cNvSpPr>
              <a:spLocks noChangeArrowheads="1"/>
            </p:cNvSpPr>
            <p:nvPr/>
          </p:nvSpPr>
          <p:spPr bwMode="auto">
            <a:xfrm>
              <a:off x="3456" y="3012"/>
              <a:ext cx="624" cy="202"/>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2</a:t>
              </a:r>
            </a:p>
          </p:txBody>
        </p:sp>
        <p:sp>
          <p:nvSpPr>
            <p:cNvPr id="75824" name="Rectangle 50"/>
            <p:cNvSpPr>
              <a:spLocks noChangeArrowheads="1"/>
            </p:cNvSpPr>
            <p:nvPr/>
          </p:nvSpPr>
          <p:spPr bwMode="auto">
            <a:xfrm>
              <a:off x="3456" y="2878"/>
              <a:ext cx="624" cy="134"/>
            </a:xfrm>
            <a:prstGeom prst="rect">
              <a:avLst/>
            </a:prstGeom>
            <a:solidFill>
              <a:srgbClr val="EAEAEA"/>
            </a:solidFill>
            <a:ln w="9525">
              <a:noFill/>
              <a:miter lim="800000"/>
              <a:headEnd/>
              <a:tailEnd/>
            </a:ln>
          </p:spPr>
          <p:txBody>
            <a:bodyPr anchor="ctr" anchorCtr="1"/>
            <a:lstStyle/>
            <a:p>
              <a:pPr>
                <a:spcBef>
                  <a:spcPct val="20000"/>
                </a:spcBef>
              </a:pPr>
              <a:endParaRPr lang="en-US" sz="800"/>
            </a:p>
          </p:txBody>
        </p:sp>
        <p:sp>
          <p:nvSpPr>
            <p:cNvPr id="75825" name="Rectangle 51"/>
            <p:cNvSpPr>
              <a:spLocks noChangeArrowheads="1"/>
            </p:cNvSpPr>
            <p:nvPr/>
          </p:nvSpPr>
          <p:spPr bwMode="auto">
            <a:xfrm>
              <a:off x="3456" y="2687"/>
              <a:ext cx="624" cy="191"/>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5</a:t>
              </a:r>
            </a:p>
          </p:txBody>
        </p:sp>
        <p:sp>
          <p:nvSpPr>
            <p:cNvPr id="75826" name="Rectangle 52"/>
            <p:cNvSpPr>
              <a:spLocks noChangeArrowheads="1"/>
            </p:cNvSpPr>
            <p:nvPr/>
          </p:nvSpPr>
          <p:spPr bwMode="auto">
            <a:xfrm>
              <a:off x="3456" y="2496"/>
              <a:ext cx="624" cy="191"/>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4</a:t>
              </a:r>
            </a:p>
          </p:txBody>
        </p:sp>
        <p:sp>
          <p:nvSpPr>
            <p:cNvPr id="75827" name="Rectangle 53"/>
            <p:cNvSpPr>
              <a:spLocks noChangeArrowheads="1"/>
            </p:cNvSpPr>
            <p:nvPr/>
          </p:nvSpPr>
          <p:spPr bwMode="auto">
            <a:xfrm>
              <a:off x="3456" y="2256"/>
              <a:ext cx="624" cy="240"/>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1</a:t>
              </a:r>
            </a:p>
          </p:txBody>
        </p:sp>
        <p:sp>
          <p:nvSpPr>
            <p:cNvPr id="75828" name="Rectangle 54"/>
            <p:cNvSpPr>
              <a:spLocks noChangeArrowheads="1"/>
            </p:cNvSpPr>
            <p:nvPr/>
          </p:nvSpPr>
          <p:spPr bwMode="auto">
            <a:xfrm>
              <a:off x="3456" y="2016"/>
              <a:ext cx="624" cy="240"/>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5829" name="Line 55"/>
            <p:cNvSpPr>
              <a:spLocks noChangeShapeType="1"/>
            </p:cNvSpPr>
            <p:nvPr/>
          </p:nvSpPr>
          <p:spPr bwMode="auto">
            <a:xfrm>
              <a:off x="3456" y="2016"/>
              <a:ext cx="624" cy="0"/>
            </a:xfrm>
            <a:prstGeom prst="line">
              <a:avLst/>
            </a:prstGeom>
            <a:noFill/>
            <a:ln w="28575" cap="sq">
              <a:solidFill>
                <a:schemeClr val="tx1"/>
              </a:solidFill>
              <a:round/>
              <a:headEnd/>
              <a:tailEnd/>
            </a:ln>
          </p:spPr>
          <p:txBody>
            <a:bodyPr/>
            <a:lstStyle/>
            <a:p>
              <a:endParaRPr lang="en-US"/>
            </a:p>
          </p:txBody>
        </p:sp>
        <p:sp>
          <p:nvSpPr>
            <p:cNvPr id="75830" name="Line 56"/>
            <p:cNvSpPr>
              <a:spLocks noChangeShapeType="1"/>
            </p:cNvSpPr>
            <p:nvPr/>
          </p:nvSpPr>
          <p:spPr bwMode="auto">
            <a:xfrm>
              <a:off x="3456" y="2256"/>
              <a:ext cx="624" cy="0"/>
            </a:xfrm>
            <a:prstGeom prst="line">
              <a:avLst/>
            </a:prstGeom>
            <a:noFill/>
            <a:ln w="12700">
              <a:solidFill>
                <a:schemeClr val="tx1"/>
              </a:solidFill>
              <a:round/>
              <a:headEnd/>
              <a:tailEnd/>
            </a:ln>
          </p:spPr>
          <p:txBody>
            <a:bodyPr/>
            <a:lstStyle/>
            <a:p>
              <a:endParaRPr lang="en-US"/>
            </a:p>
          </p:txBody>
        </p:sp>
        <p:sp>
          <p:nvSpPr>
            <p:cNvPr id="75831" name="Line 57"/>
            <p:cNvSpPr>
              <a:spLocks noChangeShapeType="1"/>
            </p:cNvSpPr>
            <p:nvPr/>
          </p:nvSpPr>
          <p:spPr bwMode="auto">
            <a:xfrm>
              <a:off x="3456" y="2496"/>
              <a:ext cx="624" cy="0"/>
            </a:xfrm>
            <a:prstGeom prst="line">
              <a:avLst/>
            </a:prstGeom>
            <a:noFill/>
            <a:ln w="12700">
              <a:solidFill>
                <a:schemeClr val="tx1"/>
              </a:solidFill>
              <a:round/>
              <a:headEnd/>
              <a:tailEnd/>
            </a:ln>
          </p:spPr>
          <p:txBody>
            <a:bodyPr/>
            <a:lstStyle/>
            <a:p>
              <a:endParaRPr lang="en-US"/>
            </a:p>
          </p:txBody>
        </p:sp>
        <p:sp>
          <p:nvSpPr>
            <p:cNvPr id="75832" name="Line 58"/>
            <p:cNvSpPr>
              <a:spLocks noChangeShapeType="1"/>
            </p:cNvSpPr>
            <p:nvPr/>
          </p:nvSpPr>
          <p:spPr bwMode="auto">
            <a:xfrm>
              <a:off x="3456" y="2687"/>
              <a:ext cx="624" cy="0"/>
            </a:xfrm>
            <a:prstGeom prst="line">
              <a:avLst/>
            </a:prstGeom>
            <a:noFill/>
            <a:ln w="12700">
              <a:solidFill>
                <a:schemeClr val="tx1"/>
              </a:solidFill>
              <a:round/>
              <a:headEnd/>
              <a:tailEnd/>
            </a:ln>
          </p:spPr>
          <p:txBody>
            <a:bodyPr/>
            <a:lstStyle/>
            <a:p>
              <a:endParaRPr lang="en-US"/>
            </a:p>
          </p:txBody>
        </p:sp>
        <p:sp>
          <p:nvSpPr>
            <p:cNvPr id="75833" name="Line 59"/>
            <p:cNvSpPr>
              <a:spLocks noChangeShapeType="1"/>
            </p:cNvSpPr>
            <p:nvPr/>
          </p:nvSpPr>
          <p:spPr bwMode="auto">
            <a:xfrm>
              <a:off x="3456" y="2878"/>
              <a:ext cx="624" cy="0"/>
            </a:xfrm>
            <a:prstGeom prst="line">
              <a:avLst/>
            </a:prstGeom>
            <a:noFill/>
            <a:ln w="12700">
              <a:solidFill>
                <a:schemeClr val="tx1"/>
              </a:solidFill>
              <a:round/>
              <a:headEnd/>
              <a:tailEnd/>
            </a:ln>
          </p:spPr>
          <p:txBody>
            <a:bodyPr/>
            <a:lstStyle/>
            <a:p>
              <a:endParaRPr lang="en-US"/>
            </a:p>
          </p:txBody>
        </p:sp>
        <p:sp>
          <p:nvSpPr>
            <p:cNvPr id="75834" name="Line 60"/>
            <p:cNvSpPr>
              <a:spLocks noChangeShapeType="1"/>
            </p:cNvSpPr>
            <p:nvPr/>
          </p:nvSpPr>
          <p:spPr bwMode="auto">
            <a:xfrm>
              <a:off x="3456" y="3012"/>
              <a:ext cx="624" cy="0"/>
            </a:xfrm>
            <a:prstGeom prst="line">
              <a:avLst/>
            </a:prstGeom>
            <a:noFill/>
            <a:ln w="12700">
              <a:solidFill>
                <a:schemeClr val="tx1"/>
              </a:solidFill>
              <a:round/>
              <a:headEnd/>
              <a:tailEnd/>
            </a:ln>
          </p:spPr>
          <p:txBody>
            <a:bodyPr/>
            <a:lstStyle/>
            <a:p>
              <a:endParaRPr lang="en-US"/>
            </a:p>
          </p:txBody>
        </p:sp>
        <p:sp>
          <p:nvSpPr>
            <p:cNvPr id="75835" name="Line 61"/>
            <p:cNvSpPr>
              <a:spLocks noChangeShapeType="1"/>
            </p:cNvSpPr>
            <p:nvPr/>
          </p:nvSpPr>
          <p:spPr bwMode="auto">
            <a:xfrm>
              <a:off x="3456" y="3214"/>
              <a:ext cx="624" cy="0"/>
            </a:xfrm>
            <a:prstGeom prst="line">
              <a:avLst/>
            </a:prstGeom>
            <a:noFill/>
            <a:ln w="12700">
              <a:solidFill>
                <a:schemeClr val="tx1"/>
              </a:solidFill>
              <a:round/>
              <a:headEnd/>
              <a:tailEnd/>
            </a:ln>
          </p:spPr>
          <p:txBody>
            <a:bodyPr/>
            <a:lstStyle/>
            <a:p>
              <a:endParaRPr lang="en-US"/>
            </a:p>
          </p:txBody>
        </p:sp>
        <p:sp>
          <p:nvSpPr>
            <p:cNvPr id="75836" name="Line 62"/>
            <p:cNvSpPr>
              <a:spLocks noChangeShapeType="1"/>
            </p:cNvSpPr>
            <p:nvPr/>
          </p:nvSpPr>
          <p:spPr bwMode="auto">
            <a:xfrm>
              <a:off x="3456" y="3502"/>
              <a:ext cx="624" cy="0"/>
            </a:xfrm>
            <a:prstGeom prst="line">
              <a:avLst/>
            </a:prstGeom>
            <a:noFill/>
            <a:ln w="12700">
              <a:solidFill>
                <a:schemeClr val="tx1"/>
              </a:solidFill>
              <a:round/>
              <a:headEnd/>
              <a:tailEnd/>
            </a:ln>
          </p:spPr>
          <p:txBody>
            <a:bodyPr/>
            <a:lstStyle/>
            <a:p>
              <a:endParaRPr lang="en-US"/>
            </a:p>
          </p:txBody>
        </p:sp>
        <p:sp>
          <p:nvSpPr>
            <p:cNvPr id="75837" name="Line 63"/>
            <p:cNvSpPr>
              <a:spLocks noChangeShapeType="1"/>
            </p:cNvSpPr>
            <p:nvPr/>
          </p:nvSpPr>
          <p:spPr bwMode="auto">
            <a:xfrm>
              <a:off x="3456" y="3742"/>
              <a:ext cx="624" cy="0"/>
            </a:xfrm>
            <a:prstGeom prst="line">
              <a:avLst/>
            </a:prstGeom>
            <a:noFill/>
            <a:ln w="28575" cap="sq">
              <a:solidFill>
                <a:schemeClr val="tx1"/>
              </a:solidFill>
              <a:round/>
              <a:headEnd/>
              <a:tailEnd/>
            </a:ln>
          </p:spPr>
          <p:txBody>
            <a:bodyPr/>
            <a:lstStyle/>
            <a:p>
              <a:endParaRPr lang="en-US"/>
            </a:p>
          </p:txBody>
        </p:sp>
        <p:sp>
          <p:nvSpPr>
            <p:cNvPr id="75838" name="Line 64"/>
            <p:cNvSpPr>
              <a:spLocks noChangeShapeType="1"/>
            </p:cNvSpPr>
            <p:nvPr/>
          </p:nvSpPr>
          <p:spPr bwMode="auto">
            <a:xfrm>
              <a:off x="3456" y="2016"/>
              <a:ext cx="0" cy="1726"/>
            </a:xfrm>
            <a:prstGeom prst="line">
              <a:avLst/>
            </a:prstGeom>
            <a:noFill/>
            <a:ln w="28575" cap="sq">
              <a:solidFill>
                <a:schemeClr val="tx1"/>
              </a:solidFill>
              <a:round/>
              <a:headEnd/>
              <a:tailEnd/>
            </a:ln>
          </p:spPr>
          <p:txBody>
            <a:bodyPr/>
            <a:lstStyle/>
            <a:p>
              <a:endParaRPr lang="en-US"/>
            </a:p>
          </p:txBody>
        </p:sp>
        <p:sp>
          <p:nvSpPr>
            <p:cNvPr id="75839" name="Line 65"/>
            <p:cNvSpPr>
              <a:spLocks noChangeShapeType="1"/>
            </p:cNvSpPr>
            <p:nvPr/>
          </p:nvSpPr>
          <p:spPr bwMode="auto">
            <a:xfrm>
              <a:off x="4080" y="2016"/>
              <a:ext cx="0" cy="1726"/>
            </a:xfrm>
            <a:prstGeom prst="line">
              <a:avLst/>
            </a:prstGeom>
            <a:noFill/>
            <a:ln w="28575" cap="sq">
              <a:solidFill>
                <a:schemeClr val="tx1"/>
              </a:solidFill>
              <a:round/>
              <a:headEnd/>
              <a:tailEnd/>
            </a:ln>
          </p:spPr>
          <p:txBody>
            <a:bodyPr/>
            <a:lstStyle/>
            <a:p>
              <a:endParaRPr lang="en-US"/>
            </a:p>
          </p:txBody>
        </p:sp>
        <p:sp>
          <p:nvSpPr>
            <p:cNvPr id="75840" name="Text Box 66"/>
            <p:cNvSpPr txBox="1">
              <a:spLocks noChangeArrowheads="1"/>
            </p:cNvSpPr>
            <p:nvPr/>
          </p:nvSpPr>
          <p:spPr bwMode="auto">
            <a:xfrm>
              <a:off x="3312" y="3744"/>
              <a:ext cx="960" cy="231"/>
            </a:xfrm>
            <a:prstGeom prst="rect">
              <a:avLst/>
            </a:prstGeom>
            <a:noFill/>
            <a:ln w="9525">
              <a:noFill/>
              <a:miter lim="800000"/>
              <a:headEnd/>
              <a:tailEnd/>
            </a:ln>
          </p:spPr>
          <p:txBody>
            <a:bodyPr>
              <a:spAutoFit/>
            </a:bodyPr>
            <a:lstStyle/>
            <a:p>
              <a:pPr algn="ctr">
                <a:spcBef>
                  <a:spcPct val="50000"/>
                </a:spcBef>
              </a:pPr>
              <a:r>
                <a:rPr lang="en-US" sz="1800"/>
                <a:t>First fit</a:t>
              </a:r>
            </a:p>
          </p:txBody>
        </p:sp>
        <p:sp>
          <p:nvSpPr>
            <p:cNvPr id="75841" name="Rectangle 67"/>
            <p:cNvSpPr>
              <a:spLocks noChangeArrowheads="1"/>
            </p:cNvSpPr>
            <p:nvPr/>
          </p:nvSpPr>
          <p:spPr bwMode="auto">
            <a:xfrm>
              <a:off x="4704" y="3504"/>
              <a:ext cx="624" cy="240"/>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3</a:t>
              </a:r>
            </a:p>
          </p:txBody>
        </p:sp>
        <p:sp>
          <p:nvSpPr>
            <p:cNvPr id="75842" name="Rectangle 68"/>
            <p:cNvSpPr>
              <a:spLocks noChangeArrowheads="1"/>
            </p:cNvSpPr>
            <p:nvPr/>
          </p:nvSpPr>
          <p:spPr bwMode="auto">
            <a:xfrm>
              <a:off x="4704" y="3263"/>
              <a:ext cx="624" cy="241"/>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5843" name="Rectangle 69"/>
            <p:cNvSpPr>
              <a:spLocks noChangeArrowheads="1"/>
            </p:cNvSpPr>
            <p:nvPr/>
          </p:nvSpPr>
          <p:spPr bwMode="auto">
            <a:xfrm>
              <a:off x="4704" y="3061"/>
              <a:ext cx="624" cy="202"/>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4</a:t>
              </a:r>
            </a:p>
          </p:txBody>
        </p:sp>
        <p:sp>
          <p:nvSpPr>
            <p:cNvPr id="75844" name="Rectangle 70"/>
            <p:cNvSpPr>
              <a:spLocks noChangeArrowheads="1"/>
            </p:cNvSpPr>
            <p:nvPr/>
          </p:nvSpPr>
          <p:spPr bwMode="auto">
            <a:xfrm>
              <a:off x="4704" y="2870"/>
              <a:ext cx="624" cy="191"/>
            </a:xfrm>
            <a:prstGeom prst="rect">
              <a:avLst/>
            </a:prstGeom>
            <a:solidFill>
              <a:schemeClr val="bg1"/>
            </a:solidFill>
            <a:ln w="9525">
              <a:noFill/>
              <a:miter lim="800000"/>
              <a:headEnd/>
              <a:tailEnd/>
            </a:ln>
          </p:spPr>
          <p:txBody>
            <a:bodyPr anchor="ctr" anchorCtr="1"/>
            <a:lstStyle/>
            <a:p>
              <a:pPr>
                <a:spcBef>
                  <a:spcPct val="20000"/>
                </a:spcBef>
              </a:pPr>
              <a:r>
                <a:rPr lang="en-US" sz="1400"/>
                <a:t>K</a:t>
              </a:r>
              <a:r>
                <a:rPr lang="en-US" sz="1400" baseline="-25000"/>
                <a:t>2</a:t>
              </a:r>
            </a:p>
          </p:txBody>
        </p:sp>
        <p:sp>
          <p:nvSpPr>
            <p:cNvPr id="75845" name="Rectangle 71"/>
            <p:cNvSpPr>
              <a:spLocks noChangeArrowheads="1"/>
            </p:cNvSpPr>
            <p:nvPr/>
          </p:nvSpPr>
          <p:spPr bwMode="auto">
            <a:xfrm>
              <a:off x="4704" y="2687"/>
              <a:ext cx="624" cy="183"/>
            </a:xfrm>
            <a:prstGeom prst="rect">
              <a:avLst/>
            </a:prstGeom>
            <a:solidFill>
              <a:srgbClr val="EAEAEA"/>
            </a:solidFill>
            <a:ln w="9525">
              <a:noFill/>
              <a:miter lim="800000"/>
              <a:headEnd/>
              <a:tailEnd/>
            </a:ln>
          </p:spPr>
          <p:txBody>
            <a:bodyPr anchor="ctr" anchorCtr="1"/>
            <a:lstStyle/>
            <a:p>
              <a:pPr>
                <a:spcBef>
                  <a:spcPct val="20000"/>
                </a:spcBef>
              </a:pPr>
              <a:endParaRPr lang="en-US" sz="1400" baseline="-25000"/>
            </a:p>
          </p:txBody>
        </p:sp>
        <p:sp>
          <p:nvSpPr>
            <p:cNvPr id="75846" name="Rectangle 72"/>
            <p:cNvSpPr>
              <a:spLocks noChangeArrowheads="1"/>
            </p:cNvSpPr>
            <p:nvPr/>
          </p:nvSpPr>
          <p:spPr bwMode="auto">
            <a:xfrm>
              <a:off x="4704" y="2496"/>
              <a:ext cx="624" cy="191"/>
            </a:xfrm>
            <a:prstGeom prst="rect">
              <a:avLst/>
            </a:prstGeom>
            <a:noFill/>
            <a:ln w="9525">
              <a:noFill/>
              <a:miter lim="800000"/>
              <a:headEnd/>
              <a:tailEnd/>
            </a:ln>
          </p:spPr>
          <p:txBody>
            <a:bodyPr anchor="ctr" anchorCtr="1"/>
            <a:lstStyle/>
            <a:p>
              <a:pPr>
                <a:spcBef>
                  <a:spcPct val="20000"/>
                </a:spcBef>
              </a:pPr>
              <a:r>
                <a:rPr lang="en-US" sz="1400"/>
                <a:t>K</a:t>
              </a:r>
              <a:r>
                <a:rPr lang="en-US" altLang="ko-KR" sz="1400" baseline="-25000">
                  <a:ea typeface="굴림" pitchFamily="34" charset="-127"/>
                </a:rPr>
                <a:t>5</a:t>
              </a:r>
              <a:endParaRPr lang="en-US" sz="1400" baseline="-25000"/>
            </a:p>
          </p:txBody>
        </p:sp>
        <p:sp>
          <p:nvSpPr>
            <p:cNvPr id="75847" name="Rectangle 73"/>
            <p:cNvSpPr>
              <a:spLocks noChangeArrowheads="1"/>
            </p:cNvSpPr>
            <p:nvPr/>
          </p:nvSpPr>
          <p:spPr bwMode="auto">
            <a:xfrm>
              <a:off x="4704" y="2256"/>
              <a:ext cx="624" cy="240"/>
            </a:xfrm>
            <a:prstGeom prst="rect">
              <a:avLst/>
            </a:prstGeom>
            <a:noFill/>
            <a:ln w="9525">
              <a:noFill/>
              <a:miter lim="800000"/>
              <a:headEnd/>
              <a:tailEnd/>
            </a:ln>
          </p:spPr>
          <p:txBody>
            <a:bodyPr anchor="ctr" anchorCtr="1"/>
            <a:lstStyle/>
            <a:p>
              <a:pPr>
                <a:spcBef>
                  <a:spcPct val="20000"/>
                </a:spcBef>
              </a:pPr>
              <a:r>
                <a:rPr lang="en-US" sz="1400"/>
                <a:t>K</a:t>
              </a:r>
              <a:r>
                <a:rPr lang="en-US" sz="1400" baseline="-25000"/>
                <a:t>1</a:t>
              </a:r>
            </a:p>
          </p:txBody>
        </p:sp>
        <p:sp>
          <p:nvSpPr>
            <p:cNvPr id="75848" name="Rectangle 74"/>
            <p:cNvSpPr>
              <a:spLocks noChangeArrowheads="1"/>
            </p:cNvSpPr>
            <p:nvPr/>
          </p:nvSpPr>
          <p:spPr bwMode="auto">
            <a:xfrm>
              <a:off x="4704" y="2016"/>
              <a:ext cx="624" cy="240"/>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5849" name="Line 75"/>
            <p:cNvSpPr>
              <a:spLocks noChangeShapeType="1"/>
            </p:cNvSpPr>
            <p:nvPr/>
          </p:nvSpPr>
          <p:spPr bwMode="auto">
            <a:xfrm>
              <a:off x="4704" y="2016"/>
              <a:ext cx="624" cy="0"/>
            </a:xfrm>
            <a:prstGeom prst="line">
              <a:avLst/>
            </a:prstGeom>
            <a:noFill/>
            <a:ln w="28575" cap="sq">
              <a:solidFill>
                <a:schemeClr val="tx1"/>
              </a:solidFill>
              <a:round/>
              <a:headEnd/>
              <a:tailEnd/>
            </a:ln>
          </p:spPr>
          <p:txBody>
            <a:bodyPr/>
            <a:lstStyle/>
            <a:p>
              <a:endParaRPr lang="en-US"/>
            </a:p>
          </p:txBody>
        </p:sp>
        <p:sp>
          <p:nvSpPr>
            <p:cNvPr id="75850" name="Line 76"/>
            <p:cNvSpPr>
              <a:spLocks noChangeShapeType="1"/>
            </p:cNvSpPr>
            <p:nvPr/>
          </p:nvSpPr>
          <p:spPr bwMode="auto">
            <a:xfrm>
              <a:off x="4704" y="2256"/>
              <a:ext cx="624" cy="0"/>
            </a:xfrm>
            <a:prstGeom prst="line">
              <a:avLst/>
            </a:prstGeom>
            <a:noFill/>
            <a:ln w="12700">
              <a:solidFill>
                <a:schemeClr val="tx1"/>
              </a:solidFill>
              <a:round/>
              <a:headEnd/>
              <a:tailEnd/>
            </a:ln>
          </p:spPr>
          <p:txBody>
            <a:bodyPr/>
            <a:lstStyle/>
            <a:p>
              <a:endParaRPr lang="en-US"/>
            </a:p>
          </p:txBody>
        </p:sp>
        <p:sp>
          <p:nvSpPr>
            <p:cNvPr id="75851" name="Line 77"/>
            <p:cNvSpPr>
              <a:spLocks noChangeShapeType="1"/>
            </p:cNvSpPr>
            <p:nvPr/>
          </p:nvSpPr>
          <p:spPr bwMode="auto">
            <a:xfrm>
              <a:off x="4704" y="2496"/>
              <a:ext cx="624" cy="0"/>
            </a:xfrm>
            <a:prstGeom prst="line">
              <a:avLst/>
            </a:prstGeom>
            <a:noFill/>
            <a:ln w="12700">
              <a:solidFill>
                <a:schemeClr val="tx1"/>
              </a:solidFill>
              <a:round/>
              <a:headEnd/>
              <a:tailEnd/>
            </a:ln>
          </p:spPr>
          <p:txBody>
            <a:bodyPr/>
            <a:lstStyle/>
            <a:p>
              <a:endParaRPr lang="en-US"/>
            </a:p>
          </p:txBody>
        </p:sp>
        <p:sp>
          <p:nvSpPr>
            <p:cNvPr id="75852" name="Line 78"/>
            <p:cNvSpPr>
              <a:spLocks noChangeShapeType="1"/>
            </p:cNvSpPr>
            <p:nvPr/>
          </p:nvSpPr>
          <p:spPr bwMode="auto">
            <a:xfrm>
              <a:off x="4704" y="2687"/>
              <a:ext cx="624" cy="0"/>
            </a:xfrm>
            <a:prstGeom prst="line">
              <a:avLst/>
            </a:prstGeom>
            <a:noFill/>
            <a:ln w="12700">
              <a:solidFill>
                <a:schemeClr val="tx1"/>
              </a:solidFill>
              <a:round/>
              <a:headEnd/>
              <a:tailEnd/>
            </a:ln>
          </p:spPr>
          <p:txBody>
            <a:bodyPr/>
            <a:lstStyle/>
            <a:p>
              <a:endParaRPr lang="en-US"/>
            </a:p>
          </p:txBody>
        </p:sp>
        <p:sp>
          <p:nvSpPr>
            <p:cNvPr id="75853" name="Line 79"/>
            <p:cNvSpPr>
              <a:spLocks noChangeShapeType="1"/>
            </p:cNvSpPr>
            <p:nvPr/>
          </p:nvSpPr>
          <p:spPr bwMode="auto">
            <a:xfrm>
              <a:off x="4704" y="2870"/>
              <a:ext cx="624" cy="0"/>
            </a:xfrm>
            <a:prstGeom prst="line">
              <a:avLst/>
            </a:prstGeom>
            <a:noFill/>
            <a:ln w="12700">
              <a:solidFill>
                <a:schemeClr val="tx1"/>
              </a:solidFill>
              <a:round/>
              <a:headEnd/>
              <a:tailEnd/>
            </a:ln>
          </p:spPr>
          <p:txBody>
            <a:bodyPr/>
            <a:lstStyle/>
            <a:p>
              <a:endParaRPr lang="en-US"/>
            </a:p>
          </p:txBody>
        </p:sp>
        <p:sp>
          <p:nvSpPr>
            <p:cNvPr id="75854" name="Line 80"/>
            <p:cNvSpPr>
              <a:spLocks noChangeShapeType="1"/>
            </p:cNvSpPr>
            <p:nvPr/>
          </p:nvSpPr>
          <p:spPr bwMode="auto">
            <a:xfrm>
              <a:off x="4704" y="3061"/>
              <a:ext cx="624" cy="0"/>
            </a:xfrm>
            <a:prstGeom prst="line">
              <a:avLst/>
            </a:prstGeom>
            <a:noFill/>
            <a:ln w="12700">
              <a:solidFill>
                <a:schemeClr val="tx1"/>
              </a:solidFill>
              <a:round/>
              <a:headEnd/>
              <a:tailEnd/>
            </a:ln>
          </p:spPr>
          <p:txBody>
            <a:bodyPr/>
            <a:lstStyle/>
            <a:p>
              <a:endParaRPr lang="en-US"/>
            </a:p>
          </p:txBody>
        </p:sp>
        <p:sp>
          <p:nvSpPr>
            <p:cNvPr id="75855" name="Line 81"/>
            <p:cNvSpPr>
              <a:spLocks noChangeShapeType="1"/>
            </p:cNvSpPr>
            <p:nvPr/>
          </p:nvSpPr>
          <p:spPr bwMode="auto">
            <a:xfrm>
              <a:off x="4704" y="3263"/>
              <a:ext cx="624" cy="0"/>
            </a:xfrm>
            <a:prstGeom prst="line">
              <a:avLst/>
            </a:prstGeom>
            <a:noFill/>
            <a:ln w="12700">
              <a:solidFill>
                <a:schemeClr val="tx1"/>
              </a:solidFill>
              <a:round/>
              <a:headEnd/>
              <a:tailEnd/>
            </a:ln>
          </p:spPr>
          <p:txBody>
            <a:bodyPr/>
            <a:lstStyle/>
            <a:p>
              <a:endParaRPr lang="en-US"/>
            </a:p>
          </p:txBody>
        </p:sp>
        <p:sp>
          <p:nvSpPr>
            <p:cNvPr id="75856" name="Line 82"/>
            <p:cNvSpPr>
              <a:spLocks noChangeShapeType="1"/>
            </p:cNvSpPr>
            <p:nvPr/>
          </p:nvSpPr>
          <p:spPr bwMode="auto">
            <a:xfrm>
              <a:off x="4704" y="3504"/>
              <a:ext cx="624" cy="0"/>
            </a:xfrm>
            <a:prstGeom prst="line">
              <a:avLst/>
            </a:prstGeom>
            <a:noFill/>
            <a:ln w="12700">
              <a:solidFill>
                <a:schemeClr val="tx1"/>
              </a:solidFill>
              <a:round/>
              <a:headEnd/>
              <a:tailEnd/>
            </a:ln>
          </p:spPr>
          <p:txBody>
            <a:bodyPr/>
            <a:lstStyle/>
            <a:p>
              <a:endParaRPr lang="en-US"/>
            </a:p>
          </p:txBody>
        </p:sp>
        <p:sp>
          <p:nvSpPr>
            <p:cNvPr id="75857" name="Line 83"/>
            <p:cNvSpPr>
              <a:spLocks noChangeShapeType="1"/>
            </p:cNvSpPr>
            <p:nvPr/>
          </p:nvSpPr>
          <p:spPr bwMode="auto">
            <a:xfrm>
              <a:off x="4704" y="3744"/>
              <a:ext cx="624" cy="0"/>
            </a:xfrm>
            <a:prstGeom prst="line">
              <a:avLst/>
            </a:prstGeom>
            <a:noFill/>
            <a:ln w="28575" cap="sq">
              <a:solidFill>
                <a:schemeClr val="tx1"/>
              </a:solidFill>
              <a:round/>
              <a:headEnd/>
              <a:tailEnd/>
            </a:ln>
          </p:spPr>
          <p:txBody>
            <a:bodyPr/>
            <a:lstStyle/>
            <a:p>
              <a:endParaRPr lang="en-US"/>
            </a:p>
          </p:txBody>
        </p:sp>
        <p:sp>
          <p:nvSpPr>
            <p:cNvPr id="75858" name="Line 84"/>
            <p:cNvSpPr>
              <a:spLocks noChangeShapeType="1"/>
            </p:cNvSpPr>
            <p:nvPr/>
          </p:nvSpPr>
          <p:spPr bwMode="auto">
            <a:xfrm>
              <a:off x="4704" y="2016"/>
              <a:ext cx="0" cy="1728"/>
            </a:xfrm>
            <a:prstGeom prst="line">
              <a:avLst/>
            </a:prstGeom>
            <a:noFill/>
            <a:ln w="28575" cap="sq">
              <a:solidFill>
                <a:schemeClr val="tx1"/>
              </a:solidFill>
              <a:round/>
              <a:headEnd/>
              <a:tailEnd/>
            </a:ln>
          </p:spPr>
          <p:txBody>
            <a:bodyPr/>
            <a:lstStyle/>
            <a:p>
              <a:endParaRPr lang="en-US"/>
            </a:p>
          </p:txBody>
        </p:sp>
        <p:sp>
          <p:nvSpPr>
            <p:cNvPr id="75859" name="Line 85"/>
            <p:cNvSpPr>
              <a:spLocks noChangeShapeType="1"/>
            </p:cNvSpPr>
            <p:nvPr/>
          </p:nvSpPr>
          <p:spPr bwMode="auto">
            <a:xfrm>
              <a:off x="5328" y="2016"/>
              <a:ext cx="0" cy="1728"/>
            </a:xfrm>
            <a:prstGeom prst="line">
              <a:avLst/>
            </a:prstGeom>
            <a:noFill/>
            <a:ln w="28575" cap="sq">
              <a:solidFill>
                <a:schemeClr val="tx1"/>
              </a:solidFill>
              <a:round/>
              <a:headEnd/>
              <a:tailEnd/>
            </a:ln>
          </p:spPr>
          <p:txBody>
            <a:bodyPr/>
            <a:lstStyle/>
            <a:p>
              <a:endParaRPr lang="en-US"/>
            </a:p>
          </p:txBody>
        </p:sp>
        <p:sp>
          <p:nvSpPr>
            <p:cNvPr id="75860" name="Text Box 86"/>
            <p:cNvSpPr txBox="1">
              <a:spLocks noChangeArrowheads="1"/>
            </p:cNvSpPr>
            <p:nvPr/>
          </p:nvSpPr>
          <p:spPr bwMode="auto">
            <a:xfrm>
              <a:off x="4512" y="1968"/>
              <a:ext cx="240" cy="192"/>
            </a:xfrm>
            <a:prstGeom prst="rect">
              <a:avLst/>
            </a:prstGeom>
            <a:noFill/>
            <a:ln w="9525">
              <a:noFill/>
              <a:miter lim="800000"/>
              <a:headEnd/>
              <a:tailEnd/>
            </a:ln>
          </p:spPr>
          <p:txBody>
            <a:bodyPr>
              <a:spAutoFit/>
            </a:bodyPr>
            <a:lstStyle/>
            <a:p>
              <a:pPr>
                <a:spcBef>
                  <a:spcPct val="50000"/>
                </a:spcBef>
              </a:pPr>
              <a:r>
                <a:rPr lang="en-US" sz="1400"/>
                <a:t>0</a:t>
              </a:r>
            </a:p>
          </p:txBody>
        </p:sp>
        <p:sp>
          <p:nvSpPr>
            <p:cNvPr id="75861" name="Text Box 87"/>
            <p:cNvSpPr txBox="1">
              <a:spLocks noChangeArrowheads="1"/>
            </p:cNvSpPr>
            <p:nvPr/>
          </p:nvSpPr>
          <p:spPr bwMode="auto">
            <a:xfrm>
              <a:off x="4464" y="2160"/>
              <a:ext cx="240" cy="192"/>
            </a:xfrm>
            <a:prstGeom prst="rect">
              <a:avLst/>
            </a:prstGeom>
            <a:noFill/>
            <a:ln w="9525">
              <a:noFill/>
              <a:miter lim="800000"/>
              <a:headEnd/>
              <a:tailEnd/>
            </a:ln>
          </p:spPr>
          <p:txBody>
            <a:bodyPr>
              <a:spAutoFit/>
            </a:bodyPr>
            <a:lstStyle/>
            <a:p>
              <a:pPr algn="ctr">
                <a:spcBef>
                  <a:spcPct val="50000"/>
                </a:spcBef>
              </a:pPr>
              <a:r>
                <a:rPr lang="en-US" sz="1400"/>
                <a:t>50</a:t>
              </a:r>
            </a:p>
          </p:txBody>
        </p:sp>
        <p:sp>
          <p:nvSpPr>
            <p:cNvPr id="75862" name="Text Box 88"/>
            <p:cNvSpPr txBox="1">
              <a:spLocks noChangeArrowheads="1"/>
            </p:cNvSpPr>
            <p:nvPr/>
          </p:nvSpPr>
          <p:spPr bwMode="auto">
            <a:xfrm>
              <a:off x="4368" y="2400"/>
              <a:ext cx="432" cy="192"/>
            </a:xfrm>
            <a:prstGeom prst="rect">
              <a:avLst/>
            </a:prstGeom>
            <a:noFill/>
            <a:ln w="9525">
              <a:noFill/>
              <a:miter lim="800000"/>
              <a:headEnd/>
              <a:tailEnd/>
            </a:ln>
          </p:spPr>
          <p:txBody>
            <a:bodyPr>
              <a:spAutoFit/>
            </a:bodyPr>
            <a:lstStyle/>
            <a:p>
              <a:pPr algn="ctr">
                <a:spcBef>
                  <a:spcPct val="50000"/>
                </a:spcBef>
              </a:pPr>
              <a:r>
                <a:rPr lang="en-US" sz="1400"/>
                <a:t>300</a:t>
              </a:r>
            </a:p>
          </p:txBody>
        </p:sp>
        <p:sp>
          <p:nvSpPr>
            <p:cNvPr id="75863" name="Text Box 89"/>
            <p:cNvSpPr txBox="1">
              <a:spLocks noChangeArrowheads="1"/>
            </p:cNvSpPr>
            <p:nvPr/>
          </p:nvSpPr>
          <p:spPr bwMode="auto">
            <a:xfrm>
              <a:off x="4416" y="2928"/>
              <a:ext cx="336" cy="192"/>
            </a:xfrm>
            <a:prstGeom prst="rect">
              <a:avLst/>
            </a:prstGeom>
            <a:noFill/>
            <a:ln w="9525">
              <a:noFill/>
              <a:miter lim="800000"/>
              <a:headEnd/>
              <a:tailEnd/>
            </a:ln>
          </p:spPr>
          <p:txBody>
            <a:bodyPr>
              <a:spAutoFit/>
            </a:bodyPr>
            <a:lstStyle/>
            <a:p>
              <a:pPr algn="ctr">
                <a:spcBef>
                  <a:spcPct val="50000"/>
                </a:spcBef>
              </a:pPr>
              <a:r>
                <a:rPr lang="en-US" sz="1400"/>
                <a:t>800</a:t>
              </a:r>
            </a:p>
          </p:txBody>
        </p:sp>
        <p:sp>
          <p:nvSpPr>
            <p:cNvPr id="75864" name="Text Box 90"/>
            <p:cNvSpPr txBox="1">
              <a:spLocks noChangeArrowheads="1"/>
            </p:cNvSpPr>
            <p:nvPr/>
          </p:nvSpPr>
          <p:spPr bwMode="auto">
            <a:xfrm>
              <a:off x="4320" y="3120"/>
              <a:ext cx="528" cy="192"/>
            </a:xfrm>
            <a:prstGeom prst="rect">
              <a:avLst/>
            </a:prstGeom>
            <a:noFill/>
            <a:ln w="9525">
              <a:noFill/>
              <a:miter lim="800000"/>
              <a:headEnd/>
              <a:tailEnd/>
            </a:ln>
          </p:spPr>
          <p:txBody>
            <a:bodyPr>
              <a:spAutoFit/>
            </a:bodyPr>
            <a:lstStyle/>
            <a:p>
              <a:pPr algn="ctr">
                <a:spcBef>
                  <a:spcPct val="50000"/>
                </a:spcBef>
              </a:pPr>
              <a:r>
                <a:rPr lang="en-US" sz="1400"/>
                <a:t>900</a:t>
              </a:r>
            </a:p>
          </p:txBody>
        </p:sp>
        <p:sp>
          <p:nvSpPr>
            <p:cNvPr id="75865" name="Text Box 91"/>
            <p:cNvSpPr txBox="1">
              <a:spLocks noChangeArrowheads="1"/>
            </p:cNvSpPr>
            <p:nvPr/>
          </p:nvSpPr>
          <p:spPr bwMode="auto">
            <a:xfrm>
              <a:off x="4320" y="3408"/>
              <a:ext cx="480" cy="192"/>
            </a:xfrm>
            <a:prstGeom prst="rect">
              <a:avLst/>
            </a:prstGeom>
            <a:noFill/>
            <a:ln w="9525">
              <a:noFill/>
              <a:miter lim="800000"/>
              <a:headEnd/>
              <a:tailEnd/>
            </a:ln>
          </p:spPr>
          <p:txBody>
            <a:bodyPr>
              <a:spAutoFit/>
            </a:bodyPr>
            <a:lstStyle/>
            <a:p>
              <a:pPr algn="ctr">
                <a:spcBef>
                  <a:spcPct val="50000"/>
                </a:spcBef>
              </a:pPr>
              <a:r>
                <a:rPr lang="en-US" sz="1400"/>
                <a:t>1000</a:t>
              </a:r>
            </a:p>
          </p:txBody>
        </p:sp>
        <p:sp>
          <p:nvSpPr>
            <p:cNvPr id="75866" name="Text Box 92"/>
            <p:cNvSpPr txBox="1">
              <a:spLocks noChangeArrowheads="1"/>
            </p:cNvSpPr>
            <p:nvPr/>
          </p:nvSpPr>
          <p:spPr bwMode="auto">
            <a:xfrm>
              <a:off x="4368" y="2592"/>
              <a:ext cx="432" cy="192"/>
            </a:xfrm>
            <a:prstGeom prst="rect">
              <a:avLst/>
            </a:prstGeom>
            <a:noFill/>
            <a:ln w="9525">
              <a:noFill/>
              <a:miter lim="800000"/>
              <a:headEnd/>
              <a:tailEnd/>
            </a:ln>
          </p:spPr>
          <p:txBody>
            <a:bodyPr>
              <a:spAutoFit/>
            </a:bodyPr>
            <a:lstStyle/>
            <a:p>
              <a:pPr algn="ctr">
                <a:spcBef>
                  <a:spcPct val="50000"/>
                </a:spcBef>
              </a:pPr>
              <a:r>
                <a:rPr lang="en-US" sz="1400"/>
                <a:t>550</a:t>
              </a:r>
            </a:p>
          </p:txBody>
        </p:sp>
        <p:sp>
          <p:nvSpPr>
            <p:cNvPr id="75867" name="Text Box 93"/>
            <p:cNvSpPr txBox="1">
              <a:spLocks noChangeArrowheads="1"/>
            </p:cNvSpPr>
            <p:nvPr/>
          </p:nvSpPr>
          <p:spPr bwMode="auto">
            <a:xfrm>
              <a:off x="4368" y="2784"/>
              <a:ext cx="432" cy="192"/>
            </a:xfrm>
            <a:prstGeom prst="rect">
              <a:avLst/>
            </a:prstGeom>
            <a:noFill/>
            <a:ln w="9525">
              <a:noFill/>
              <a:miter lim="800000"/>
              <a:headEnd/>
              <a:tailEnd/>
            </a:ln>
          </p:spPr>
          <p:txBody>
            <a:bodyPr>
              <a:spAutoFit/>
            </a:bodyPr>
            <a:lstStyle/>
            <a:p>
              <a:pPr algn="ctr">
                <a:spcBef>
                  <a:spcPct val="50000"/>
                </a:spcBef>
              </a:pPr>
              <a:r>
                <a:rPr lang="en-US" sz="1400"/>
                <a:t>700</a:t>
              </a:r>
            </a:p>
          </p:txBody>
        </p:sp>
        <p:sp>
          <p:nvSpPr>
            <p:cNvPr id="75868" name="Text Box 94"/>
            <p:cNvSpPr txBox="1">
              <a:spLocks noChangeArrowheads="1"/>
            </p:cNvSpPr>
            <p:nvPr/>
          </p:nvSpPr>
          <p:spPr bwMode="auto">
            <a:xfrm>
              <a:off x="4512" y="3744"/>
              <a:ext cx="960" cy="231"/>
            </a:xfrm>
            <a:prstGeom prst="rect">
              <a:avLst/>
            </a:prstGeom>
            <a:noFill/>
            <a:ln w="9525">
              <a:noFill/>
              <a:miter lim="800000"/>
              <a:headEnd/>
              <a:tailEnd/>
            </a:ln>
          </p:spPr>
          <p:txBody>
            <a:bodyPr>
              <a:spAutoFit/>
            </a:bodyPr>
            <a:lstStyle/>
            <a:p>
              <a:pPr algn="ctr">
                <a:spcBef>
                  <a:spcPct val="50000"/>
                </a:spcBef>
              </a:pPr>
              <a:r>
                <a:rPr lang="en-US" sz="1800"/>
                <a:t>Best fit</a:t>
              </a:r>
            </a:p>
          </p:txBody>
        </p:sp>
        <p:sp>
          <p:nvSpPr>
            <p:cNvPr id="75869" name="Text Box 95"/>
            <p:cNvSpPr txBox="1">
              <a:spLocks noChangeArrowheads="1"/>
            </p:cNvSpPr>
            <p:nvPr/>
          </p:nvSpPr>
          <p:spPr bwMode="auto">
            <a:xfrm>
              <a:off x="240" y="3600"/>
              <a:ext cx="1968" cy="231"/>
            </a:xfrm>
            <a:prstGeom prst="rect">
              <a:avLst/>
            </a:prstGeom>
            <a:noFill/>
            <a:ln w="9525">
              <a:noFill/>
              <a:miter lim="800000"/>
              <a:headEnd/>
              <a:tailEnd/>
            </a:ln>
          </p:spPr>
          <p:txBody>
            <a:bodyPr>
              <a:spAutoFit/>
            </a:bodyPr>
            <a:lstStyle/>
            <a:p>
              <a:pPr>
                <a:spcBef>
                  <a:spcPct val="50000"/>
                </a:spcBef>
              </a:pPr>
              <a:endParaRPr lang="en-US" sz="1800"/>
            </a:p>
          </p:txBody>
        </p:sp>
        <p:sp>
          <p:nvSpPr>
            <p:cNvPr id="75870" name="AutoShape 96"/>
            <p:cNvSpPr>
              <a:spLocks/>
            </p:cNvSpPr>
            <p:nvPr/>
          </p:nvSpPr>
          <p:spPr bwMode="auto">
            <a:xfrm>
              <a:off x="768" y="3840"/>
              <a:ext cx="48" cy="288"/>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57200" y="762000"/>
            <a:ext cx="8229600" cy="3665538"/>
          </a:xfrm>
          <a:prstGeom prst="rect">
            <a:avLst/>
          </a:prstGeom>
          <a:noFill/>
          <a:ln w="9525">
            <a:noFill/>
            <a:miter lim="800000"/>
            <a:headEnd/>
            <a:tailEnd/>
          </a:ln>
        </p:spPr>
        <p:txBody>
          <a:bodyPr>
            <a:spAutoFit/>
          </a:bodyPr>
          <a:lstStyle/>
          <a:p>
            <a:pPr defTabSz="230188">
              <a:spcBef>
                <a:spcPct val="50000"/>
              </a:spcBef>
            </a:pPr>
            <a:r>
              <a:rPr lang="en-US" sz="1800"/>
              <a:t>	</a:t>
            </a:r>
            <a:r>
              <a:rPr lang="en-US" sz="1800">
                <a:ea typeface="Arial Unicode MS" pitchFamily="34" charset="-128"/>
                <a:cs typeface="Arial Unicode MS" pitchFamily="34" charset="-128"/>
              </a:rPr>
              <a:t>② preemptive allocation : In non-preemptive allocation, overflow can occur. 														  reallocation for more efficient use</a:t>
            </a:r>
          </a:p>
          <a:p>
            <a:pPr defTabSz="230188">
              <a:spcBef>
                <a:spcPct val="50000"/>
              </a:spcBef>
            </a:pPr>
            <a:r>
              <a:rPr lang="en-US" sz="1800">
                <a:ea typeface="Arial Unicode MS" pitchFamily="34" charset="-128"/>
                <a:cs typeface="Arial Unicode MS" pitchFamily="34" charset="-128"/>
              </a:rPr>
              <a:t>			1. The blocks already in 	M</a:t>
            </a:r>
            <a:r>
              <a:rPr lang="en-US" sz="1800" baseline="-25000">
                <a:ea typeface="Arial Unicode MS" pitchFamily="34" charset="-128"/>
                <a:cs typeface="Arial Unicode MS" pitchFamily="34" charset="-128"/>
              </a:rPr>
              <a:t>1</a:t>
            </a:r>
            <a:r>
              <a:rPr lang="en-US" sz="1800">
                <a:ea typeface="Arial Unicode MS" pitchFamily="34" charset="-128"/>
                <a:cs typeface="Arial Unicode MS" pitchFamily="34" charset="-128"/>
              </a:rPr>
              <a:t>can be relocated within M</a:t>
            </a:r>
            <a:r>
              <a:rPr lang="en-US" sz="1800" baseline="-25000">
                <a:ea typeface="Arial Unicode MS" pitchFamily="34" charset="-128"/>
                <a:cs typeface="Arial Unicode MS" pitchFamily="34" charset="-128"/>
              </a:rPr>
              <a:t>1</a:t>
            </a:r>
            <a:r>
              <a:rPr lang="en-US" sz="1800">
                <a:ea typeface="Arial Unicode MS" pitchFamily="34" charset="-128"/>
                <a:cs typeface="Arial Unicode MS" pitchFamily="34" charset="-128"/>
              </a:rPr>
              <a:t> to make a large gap for   </a:t>
            </a:r>
          </a:p>
          <a:p>
            <a:pPr defTabSz="230188">
              <a:spcBef>
                <a:spcPct val="50000"/>
              </a:spcBef>
            </a:pPr>
            <a:r>
              <a:rPr lang="en-US" sz="1800">
                <a:ea typeface="Arial Unicode MS" pitchFamily="34" charset="-128"/>
                <a:cs typeface="Arial Unicode MS" pitchFamily="34" charset="-128"/>
              </a:rPr>
              <a:t>                 the incoming block - Compaction technique 				</a:t>
            </a:r>
          </a:p>
          <a:p>
            <a:pPr defTabSz="230188">
              <a:spcBef>
                <a:spcPct val="50000"/>
              </a:spcBef>
            </a:pPr>
            <a:r>
              <a:rPr lang="en-US" sz="1800">
                <a:ea typeface="Arial Unicode MS" pitchFamily="34" charset="-128"/>
                <a:cs typeface="Arial Unicode MS" pitchFamily="34" charset="-128"/>
              </a:rPr>
              <a:t>            2. Make more available region by deallocating blocks. → how to select the 																											 blocks to be replaced. 					  Dirty blocks(modified blocks) : before overwritten, it must be copied into            																		the secondary memory → I/O operation          				  Clean blocks(unmodified blocks) : simply overwrite</a:t>
            </a:r>
          </a:p>
          <a:p>
            <a:pPr defTabSz="230188">
              <a:spcBef>
                <a:spcPct val="50000"/>
              </a:spcBef>
            </a:pPr>
            <a:r>
              <a:rPr lang="en-US" sz="1800">
                <a:ea typeface="Arial Unicode MS" pitchFamily="34" charset="-128"/>
                <a:cs typeface="Arial Unicode MS" pitchFamily="34" charset="-128"/>
              </a:rPr>
              <a:t>Compaction technique : combine into a single block.																							 </a:t>
            </a:r>
          </a:p>
        </p:txBody>
      </p:sp>
      <p:sp>
        <p:nvSpPr>
          <p:cNvPr id="76803" name="AutoShape 3"/>
          <p:cNvSpPr>
            <a:spLocks/>
          </p:cNvSpPr>
          <p:nvPr/>
        </p:nvSpPr>
        <p:spPr bwMode="auto">
          <a:xfrm>
            <a:off x="1371600" y="2819400"/>
            <a:ext cx="152400" cy="914400"/>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grpSp>
        <p:nvGrpSpPr>
          <p:cNvPr id="2" name="Group 4"/>
          <p:cNvGrpSpPr>
            <a:grpSpLocks/>
          </p:cNvGrpSpPr>
          <p:nvPr/>
        </p:nvGrpSpPr>
        <p:grpSpPr bwMode="auto">
          <a:xfrm>
            <a:off x="1143000" y="4572000"/>
            <a:ext cx="3276600" cy="1462088"/>
            <a:chOff x="960" y="2208"/>
            <a:chExt cx="2064" cy="921"/>
          </a:xfrm>
        </p:grpSpPr>
        <p:sp>
          <p:nvSpPr>
            <p:cNvPr id="76806" name="Rectangle 5"/>
            <p:cNvSpPr>
              <a:spLocks noChangeArrowheads="1"/>
            </p:cNvSpPr>
            <p:nvPr/>
          </p:nvSpPr>
          <p:spPr bwMode="auto">
            <a:xfrm>
              <a:off x="960" y="2974"/>
              <a:ext cx="672" cy="153"/>
            </a:xfrm>
            <a:prstGeom prst="rect">
              <a:avLst/>
            </a:prstGeom>
            <a:solidFill>
              <a:srgbClr val="EAEAEA"/>
            </a:solidFill>
            <a:ln w="9525">
              <a:noFill/>
              <a:miter lim="800000"/>
              <a:headEnd/>
              <a:tailEnd/>
            </a:ln>
          </p:spPr>
          <p:txBody>
            <a:bodyPr/>
            <a:lstStyle/>
            <a:p>
              <a:pPr>
                <a:spcBef>
                  <a:spcPct val="20000"/>
                </a:spcBef>
              </a:pPr>
              <a:endParaRPr lang="en-US" sz="1000"/>
            </a:p>
          </p:txBody>
        </p:sp>
        <p:sp>
          <p:nvSpPr>
            <p:cNvPr id="76807" name="Rectangle 6"/>
            <p:cNvSpPr>
              <a:spLocks noChangeArrowheads="1"/>
            </p:cNvSpPr>
            <p:nvPr/>
          </p:nvSpPr>
          <p:spPr bwMode="auto">
            <a:xfrm>
              <a:off x="960" y="2744"/>
              <a:ext cx="672" cy="230"/>
            </a:xfrm>
            <a:prstGeom prst="rect">
              <a:avLst/>
            </a:prstGeom>
            <a:noFill/>
            <a:ln w="9525">
              <a:noFill/>
              <a:miter lim="800000"/>
              <a:headEnd/>
              <a:tailEnd/>
            </a:ln>
          </p:spPr>
          <p:txBody>
            <a:bodyPr anchor="ctr" anchorCtr="1"/>
            <a:lstStyle/>
            <a:p>
              <a:pPr>
                <a:spcBef>
                  <a:spcPct val="20000"/>
                </a:spcBef>
              </a:pPr>
              <a:r>
                <a:rPr lang="en-US" sz="1800"/>
                <a:t>K</a:t>
              </a:r>
              <a:r>
                <a:rPr lang="en-US" sz="1800" baseline="-25000"/>
                <a:t>2</a:t>
              </a:r>
            </a:p>
          </p:txBody>
        </p:sp>
        <p:sp>
          <p:nvSpPr>
            <p:cNvPr id="76808" name="Rectangle 7"/>
            <p:cNvSpPr>
              <a:spLocks noChangeArrowheads="1"/>
            </p:cNvSpPr>
            <p:nvPr/>
          </p:nvSpPr>
          <p:spPr bwMode="auto">
            <a:xfrm>
              <a:off x="960" y="2591"/>
              <a:ext cx="672" cy="153"/>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6809" name="Rectangle 8"/>
            <p:cNvSpPr>
              <a:spLocks noChangeArrowheads="1"/>
            </p:cNvSpPr>
            <p:nvPr/>
          </p:nvSpPr>
          <p:spPr bwMode="auto">
            <a:xfrm>
              <a:off x="960" y="2361"/>
              <a:ext cx="672" cy="230"/>
            </a:xfrm>
            <a:prstGeom prst="rect">
              <a:avLst/>
            </a:prstGeom>
            <a:noFill/>
            <a:ln w="9525">
              <a:noFill/>
              <a:miter lim="800000"/>
              <a:headEnd/>
              <a:tailEnd/>
            </a:ln>
          </p:spPr>
          <p:txBody>
            <a:bodyPr anchor="ctr" anchorCtr="1"/>
            <a:lstStyle/>
            <a:p>
              <a:pPr>
                <a:spcBef>
                  <a:spcPct val="20000"/>
                </a:spcBef>
              </a:pPr>
              <a:r>
                <a:rPr lang="en-US" sz="1800"/>
                <a:t>K</a:t>
              </a:r>
              <a:r>
                <a:rPr lang="en-US" sz="1800" baseline="-25000"/>
                <a:t>1</a:t>
              </a:r>
            </a:p>
          </p:txBody>
        </p:sp>
        <p:sp>
          <p:nvSpPr>
            <p:cNvPr id="76810" name="Rectangle 9"/>
            <p:cNvSpPr>
              <a:spLocks noChangeArrowheads="1"/>
            </p:cNvSpPr>
            <p:nvPr/>
          </p:nvSpPr>
          <p:spPr bwMode="auto">
            <a:xfrm>
              <a:off x="960" y="2208"/>
              <a:ext cx="672" cy="153"/>
            </a:xfrm>
            <a:prstGeom prst="rect">
              <a:avLst/>
            </a:prstGeom>
            <a:solidFill>
              <a:srgbClr val="EAEAEA"/>
            </a:solidFill>
            <a:ln w="9525">
              <a:noFill/>
              <a:miter lim="800000"/>
              <a:headEnd/>
              <a:tailEnd/>
            </a:ln>
          </p:spPr>
          <p:txBody>
            <a:bodyPr/>
            <a:lstStyle/>
            <a:p>
              <a:pPr>
                <a:spcBef>
                  <a:spcPct val="20000"/>
                </a:spcBef>
              </a:pPr>
              <a:endParaRPr lang="en-US" sz="1000"/>
            </a:p>
          </p:txBody>
        </p:sp>
        <p:sp>
          <p:nvSpPr>
            <p:cNvPr id="76811" name="Line 10"/>
            <p:cNvSpPr>
              <a:spLocks noChangeShapeType="1"/>
            </p:cNvSpPr>
            <p:nvPr/>
          </p:nvSpPr>
          <p:spPr bwMode="auto">
            <a:xfrm>
              <a:off x="960" y="2208"/>
              <a:ext cx="672" cy="0"/>
            </a:xfrm>
            <a:prstGeom prst="line">
              <a:avLst/>
            </a:prstGeom>
            <a:noFill/>
            <a:ln w="28575" cap="sq">
              <a:solidFill>
                <a:schemeClr val="tx1"/>
              </a:solidFill>
              <a:round/>
              <a:headEnd/>
              <a:tailEnd/>
            </a:ln>
          </p:spPr>
          <p:txBody>
            <a:bodyPr/>
            <a:lstStyle/>
            <a:p>
              <a:endParaRPr lang="en-US"/>
            </a:p>
          </p:txBody>
        </p:sp>
        <p:sp>
          <p:nvSpPr>
            <p:cNvPr id="76812" name="Line 11"/>
            <p:cNvSpPr>
              <a:spLocks noChangeShapeType="1"/>
            </p:cNvSpPr>
            <p:nvPr/>
          </p:nvSpPr>
          <p:spPr bwMode="auto">
            <a:xfrm>
              <a:off x="960" y="2361"/>
              <a:ext cx="672" cy="0"/>
            </a:xfrm>
            <a:prstGeom prst="line">
              <a:avLst/>
            </a:prstGeom>
            <a:noFill/>
            <a:ln w="12700">
              <a:solidFill>
                <a:schemeClr val="tx1"/>
              </a:solidFill>
              <a:round/>
              <a:headEnd/>
              <a:tailEnd/>
            </a:ln>
          </p:spPr>
          <p:txBody>
            <a:bodyPr/>
            <a:lstStyle/>
            <a:p>
              <a:endParaRPr lang="en-US"/>
            </a:p>
          </p:txBody>
        </p:sp>
        <p:sp>
          <p:nvSpPr>
            <p:cNvPr id="76813" name="Line 12"/>
            <p:cNvSpPr>
              <a:spLocks noChangeShapeType="1"/>
            </p:cNvSpPr>
            <p:nvPr/>
          </p:nvSpPr>
          <p:spPr bwMode="auto">
            <a:xfrm>
              <a:off x="960" y="2591"/>
              <a:ext cx="672" cy="0"/>
            </a:xfrm>
            <a:prstGeom prst="line">
              <a:avLst/>
            </a:prstGeom>
            <a:noFill/>
            <a:ln w="12700">
              <a:solidFill>
                <a:schemeClr val="tx1"/>
              </a:solidFill>
              <a:round/>
              <a:headEnd/>
              <a:tailEnd/>
            </a:ln>
          </p:spPr>
          <p:txBody>
            <a:bodyPr/>
            <a:lstStyle/>
            <a:p>
              <a:endParaRPr lang="en-US"/>
            </a:p>
          </p:txBody>
        </p:sp>
        <p:sp>
          <p:nvSpPr>
            <p:cNvPr id="76814" name="Line 13"/>
            <p:cNvSpPr>
              <a:spLocks noChangeShapeType="1"/>
            </p:cNvSpPr>
            <p:nvPr/>
          </p:nvSpPr>
          <p:spPr bwMode="auto">
            <a:xfrm>
              <a:off x="960" y="2744"/>
              <a:ext cx="672" cy="0"/>
            </a:xfrm>
            <a:prstGeom prst="line">
              <a:avLst/>
            </a:prstGeom>
            <a:noFill/>
            <a:ln w="12700">
              <a:solidFill>
                <a:schemeClr val="tx1"/>
              </a:solidFill>
              <a:round/>
              <a:headEnd/>
              <a:tailEnd/>
            </a:ln>
          </p:spPr>
          <p:txBody>
            <a:bodyPr/>
            <a:lstStyle/>
            <a:p>
              <a:endParaRPr lang="en-US"/>
            </a:p>
          </p:txBody>
        </p:sp>
        <p:sp>
          <p:nvSpPr>
            <p:cNvPr id="76815" name="Line 14"/>
            <p:cNvSpPr>
              <a:spLocks noChangeShapeType="1"/>
            </p:cNvSpPr>
            <p:nvPr/>
          </p:nvSpPr>
          <p:spPr bwMode="auto">
            <a:xfrm>
              <a:off x="960" y="2974"/>
              <a:ext cx="672" cy="0"/>
            </a:xfrm>
            <a:prstGeom prst="line">
              <a:avLst/>
            </a:prstGeom>
            <a:noFill/>
            <a:ln w="12700">
              <a:solidFill>
                <a:schemeClr val="tx1"/>
              </a:solidFill>
              <a:round/>
              <a:headEnd/>
              <a:tailEnd/>
            </a:ln>
          </p:spPr>
          <p:txBody>
            <a:bodyPr/>
            <a:lstStyle/>
            <a:p>
              <a:endParaRPr lang="en-US"/>
            </a:p>
          </p:txBody>
        </p:sp>
        <p:sp>
          <p:nvSpPr>
            <p:cNvPr id="76816" name="Line 15"/>
            <p:cNvSpPr>
              <a:spLocks noChangeShapeType="1"/>
            </p:cNvSpPr>
            <p:nvPr/>
          </p:nvSpPr>
          <p:spPr bwMode="auto">
            <a:xfrm>
              <a:off x="960" y="3127"/>
              <a:ext cx="672" cy="0"/>
            </a:xfrm>
            <a:prstGeom prst="line">
              <a:avLst/>
            </a:prstGeom>
            <a:noFill/>
            <a:ln w="28575" cap="sq">
              <a:solidFill>
                <a:schemeClr val="tx1"/>
              </a:solidFill>
              <a:round/>
              <a:headEnd/>
              <a:tailEnd/>
            </a:ln>
          </p:spPr>
          <p:txBody>
            <a:bodyPr/>
            <a:lstStyle/>
            <a:p>
              <a:endParaRPr lang="en-US"/>
            </a:p>
          </p:txBody>
        </p:sp>
        <p:sp>
          <p:nvSpPr>
            <p:cNvPr id="76817" name="Line 16"/>
            <p:cNvSpPr>
              <a:spLocks noChangeShapeType="1"/>
            </p:cNvSpPr>
            <p:nvPr/>
          </p:nvSpPr>
          <p:spPr bwMode="auto">
            <a:xfrm>
              <a:off x="960" y="2208"/>
              <a:ext cx="0" cy="919"/>
            </a:xfrm>
            <a:prstGeom prst="line">
              <a:avLst/>
            </a:prstGeom>
            <a:noFill/>
            <a:ln w="28575" cap="sq">
              <a:solidFill>
                <a:schemeClr val="tx1"/>
              </a:solidFill>
              <a:round/>
              <a:headEnd/>
              <a:tailEnd/>
            </a:ln>
          </p:spPr>
          <p:txBody>
            <a:bodyPr/>
            <a:lstStyle/>
            <a:p>
              <a:endParaRPr lang="en-US"/>
            </a:p>
          </p:txBody>
        </p:sp>
        <p:sp>
          <p:nvSpPr>
            <p:cNvPr id="76818" name="Line 17"/>
            <p:cNvSpPr>
              <a:spLocks noChangeShapeType="1"/>
            </p:cNvSpPr>
            <p:nvPr/>
          </p:nvSpPr>
          <p:spPr bwMode="auto">
            <a:xfrm>
              <a:off x="1632" y="2208"/>
              <a:ext cx="0" cy="919"/>
            </a:xfrm>
            <a:prstGeom prst="line">
              <a:avLst/>
            </a:prstGeom>
            <a:noFill/>
            <a:ln w="28575" cap="sq">
              <a:solidFill>
                <a:schemeClr val="tx1"/>
              </a:solidFill>
              <a:round/>
              <a:headEnd/>
              <a:tailEnd/>
            </a:ln>
          </p:spPr>
          <p:txBody>
            <a:bodyPr/>
            <a:lstStyle/>
            <a:p>
              <a:endParaRPr lang="en-US"/>
            </a:p>
          </p:txBody>
        </p:sp>
        <p:sp>
          <p:nvSpPr>
            <p:cNvPr id="76819" name="AutoShape 18"/>
            <p:cNvSpPr>
              <a:spLocks noChangeArrowheads="1"/>
            </p:cNvSpPr>
            <p:nvPr/>
          </p:nvSpPr>
          <p:spPr bwMode="auto">
            <a:xfrm>
              <a:off x="1776" y="2592"/>
              <a:ext cx="480" cy="96"/>
            </a:xfrm>
            <a:prstGeom prst="rightArrow">
              <a:avLst>
                <a:gd name="adj1" fmla="val 50000"/>
                <a:gd name="adj2" fmla="val 125000"/>
              </a:avLst>
            </a:prstGeom>
            <a:solidFill>
              <a:schemeClr val="tx1"/>
            </a:solidFill>
            <a:ln w="9525">
              <a:solidFill>
                <a:schemeClr val="tx1"/>
              </a:solidFill>
              <a:miter lim="800000"/>
              <a:headEnd/>
              <a:tailEnd/>
            </a:ln>
          </p:spPr>
          <p:txBody>
            <a:bodyPr wrap="none" anchor="ctr"/>
            <a:lstStyle/>
            <a:p>
              <a:endParaRPr lang="en-US"/>
            </a:p>
          </p:txBody>
        </p:sp>
        <p:sp>
          <p:nvSpPr>
            <p:cNvPr id="76820" name="Rectangle 19"/>
            <p:cNvSpPr>
              <a:spLocks noChangeArrowheads="1"/>
            </p:cNvSpPr>
            <p:nvPr/>
          </p:nvSpPr>
          <p:spPr bwMode="auto">
            <a:xfrm>
              <a:off x="2352" y="2976"/>
              <a:ext cx="672" cy="153"/>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6821" name="Rectangle 20"/>
            <p:cNvSpPr>
              <a:spLocks noChangeArrowheads="1"/>
            </p:cNvSpPr>
            <p:nvPr/>
          </p:nvSpPr>
          <p:spPr bwMode="auto">
            <a:xfrm>
              <a:off x="2352" y="2821"/>
              <a:ext cx="672" cy="155"/>
            </a:xfrm>
            <a:prstGeom prst="rect">
              <a:avLst/>
            </a:prstGeom>
            <a:solidFill>
              <a:srgbClr val="EAEAEA"/>
            </a:solidFill>
            <a:ln w="9525">
              <a:noFill/>
              <a:miter lim="800000"/>
              <a:headEnd/>
              <a:tailEnd/>
            </a:ln>
          </p:spPr>
          <p:txBody>
            <a:bodyPr anchor="ctr" anchorCtr="1"/>
            <a:lstStyle/>
            <a:p>
              <a:pPr>
                <a:spcBef>
                  <a:spcPct val="20000"/>
                </a:spcBef>
              </a:pPr>
              <a:endParaRPr lang="en-US" sz="1000" baseline="-25000"/>
            </a:p>
          </p:txBody>
        </p:sp>
        <p:sp>
          <p:nvSpPr>
            <p:cNvPr id="76822" name="Rectangle 21"/>
            <p:cNvSpPr>
              <a:spLocks noChangeArrowheads="1"/>
            </p:cNvSpPr>
            <p:nvPr/>
          </p:nvSpPr>
          <p:spPr bwMode="auto">
            <a:xfrm>
              <a:off x="2352" y="2668"/>
              <a:ext cx="672" cy="153"/>
            </a:xfrm>
            <a:prstGeom prst="rect">
              <a:avLst/>
            </a:prstGeom>
            <a:solidFill>
              <a:srgbClr val="EAEAEA"/>
            </a:solidFill>
            <a:ln w="9525">
              <a:noFill/>
              <a:miter lim="800000"/>
              <a:headEnd/>
              <a:tailEnd/>
            </a:ln>
          </p:spPr>
          <p:txBody>
            <a:bodyPr anchor="ctr" anchorCtr="1"/>
            <a:lstStyle/>
            <a:p>
              <a:pPr>
                <a:spcBef>
                  <a:spcPct val="20000"/>
                </a:spcBef>
              </a:pPr>
              <a:endParaRPr lang="en-US" sz="1000"/>
            </a:p>
          </p:txBody>
        </p:sp>
        <p:sp>
          <p:nvSpPr>
            <p:cNvPr id="76823" name="Rectangle 22"/>
            <p:cNvSpPr>
              <a:spLocks noChangeArrowheads="1"/>
            </p:cNvSpPr>
            <p:nvPr/>
          </p:nvSpPr>
          <p:spPr bwMode="auto">
            <a:xfrm>
              <a:off x="2352" y="2438"/>
              <a:ext cx="672" cy="230"/>
            </a:xfrm>
            <a:prstGeom prst="rect">
              <a:avLst/>
            </a:prstGeom>
            <a:noFill/>
            <a:ln w="9525">
              <a:noFill/>
              <a:miter lim="800000"/>
              <a:headEnd/>
              <a:tailEnd/>
            </a:ln>
          </p:spPr>
          <p:txBody>
            <a:bodyPr anchor="ctr" anchorCtr="1"/>
            <a:lstStyle/>
            <a:p>
              <a:pPr>
                <a:spcBef>
                  <a:spcPct val="20000"/>
                </a:spcBef>
              </a:pPr>
              <a:r>
                <a:rPr lang="en-US" sz="1800"/>
                <a:t>K</a:t>
              </a:r>
              <a:r>
                <a:rPr lang="en-US" sz="1800" baseline="-25000"/>
                <a:t>2</a:t>
              </a:r>
            </a:p>
          </p:txBody>
        </p:sp>
        <p:sp>
          <p:nvSpPr>
            <p:cNvPr id="76824" name="Rectangle 23"/>
            <p:cNvSpPr>
              <a:spLocks noChangeArrowheads="1"/>
            </p:cNvSpPr>
            <p:nvPr/>
          </p:nvSpPr>
          <p:spPr bwMode="auto">
            <a:xfrm>
              <a:off x="2352" y="2208"/>
              <a:ext cx="672" cy="230"/>
            </a:xfrm>
            <a:prstGeom prst="rect">
              <a:avLst/>
            </a:prstGeom>
            <a:solidFill>
              <a:schemeClr val="bg1"/>
            </a:solidFill>
            <a:ln w="9525">
              <a:noFill/>
              <a:miter lim="800000"/>
              <a:headEnd/>
              <a:tailEnd/>
            </a:ln>
          </p:spPr>
          <p:txBody>
            <a:bodyPr anchor="ctr" anchorCtr="1"/>
            <a:lstStyle/>
            <a:p>
              <a:pPr>
                <a:spcBef>
                  <a:spcPct val="20000"/>
                </a:spcBef>
              </a:pPr>
              <a:r>
                <a:rPr lang="en-US" sz="1800"/>
                <a:t>K</a:t>
              </a:r>
              <a:r>
                <a:rPr lang="en-US" sz="1800" baseline="-25000"/>
                <a:t>1</a:t>
              </a:r>
            </a:p>
          </p:txBody>
        </p:sp>
        <p:sp>
          <p:nvSpPr>
            <p:cNvPr id="76825" name="Line 24"/>
            <p:cNvSpPr>
              <a:spLocks noChangeShapeType="1"/>
            </p:cNvSpPr>
            <p:nvPr/>
          </p:nvSpPr>
          <p:spPr bwMode="auto">
            <a:xfrm>
              <a:off x="2352" y="2208"/>
              <a:ext cx="672" cy="0"/>
            </a:xfrm>
            <a:prstGeom prst="line">
              <a:avLst/>
            </a:prstGeom>
            <a:noFill/>
            <a:ln w="28575" cap="sq">
              <a:solidFill>
                <a:schemeClr val="tx1"/>
              </a:solidFill>
              <a:round/>
              <a:headEnd/>
              <a:tailEnd/>
            </a:ln>
          </p:spPr>
          <p:txBody>
            <a:bodyPr/>
            <a:lstStyle/>
            <a:p>
              <a:endParaRPr lang="en-US"/>
            </a:p>
          </p:txBody>
        </p:sp>
        <p:sp>
          <p:nvSpPr>
            <p:cNvPr id="76826" name="Line 25"/>
            <p:cNvSpPr>
              <a:spLocks noChangeShapeType="1"/>
            </p:cNvSpPr>
            <p:nvPr/>
          </p:nvSpPr>
          <p:spPr bwMode="auto">
            <a:xfrm>
              <a:off x="2352" y="2438"/>
              <a:ext cx="672" cy="0"/>
            </a:xfrm>
            <a:prstGeom prst="line">
              <a:avLst/>
            </a:prstGeom>
            <a:noFill/>
            <a:ln w="12700">
              <a:solidFill>
                <a:schemeClr val="tx1"/>
              </a:solidFill>
              <a:round/>
              <a:headEnd/>
              <a:tailEnd/>
            </a:ln>
          </p:spPr>
          <p:txBody>
            <a:bodyPr/>
            <a:lstStyle/>
            <a:p>
              <a:endParaRPr lang="en-US"/>
            </a:p>
          </p:txBody>
        </p:sp>
        <p:sp>
          <p:nvSpPr>
            <p:cNvPr id="76827" name="Line 26"/>
            <p:cNvSpPr>
              <a:spLocks noChangeShapeType="1"/>
            </p:cNvSpPr>
            <p:nvPr/>
          </p:nvSpPr>
          <p:spPr bwMode="auto">
            <a:xfrm>
              <a:off x="2352" y="2668"/>
              <a:ext cx="672" cy="0"/>
            </a:xfrm>
            <a:prstGeom prst="line">
              <a:avLst/>
            </a:prstGeom>
            <a:noFill/>
            <a:ln w="12700">
              <a:solidFill>
                <a:schemeClr val="tx1"/>
              </a:solidFill>
              <a:round/>
              <a:headEnd/>
              <a:tailEnd/>
            </a:ln>
          </p:spPr>
          <p:txBody>
            <a:bodyPr/>
            <a:lstStyle/>
            <a:p>
              <a:endParaRPr lang="en-US"/>
            </a:p>
          </p:txBody>
        </p:sp>
        <p:sp>
          <p:nvSpPr>
            <p:cNvPr id="76828" name="Line 27"/>
            <p:cNvSpPr>
              <a:spLocks noChangeShapeType="1"/>
            </p:cNvSpPr>
            <p:nvPr/>
          </p:nvSpPr>
          <p:spPr bwMode="auto">
            <a:xfrm>
              <a:off x="2352" y="3129"/>
              <a:ext cx="672" cy="0"/>
            </a:xfrm>
            <a:prstGeom prst="line">
              <a:avLst/>
            </a:prstGeom>
            <a:noFill/>
            <a:ln w="28575" cap="sq">
              <a:solidFill>
                <a:schemeClr val="tx1"/>
              </a:solidFill>
              <a:round/>
              <a:headEnd/>
              <a:tailEnd/>
            </a:ln>
          </p:spPr>
          <p:txBody>
            <a:bodyPr/>
            <a:lstStyle/>
            <a:p>
              <a:endParaRPr lang="en-US"/>
            </a:p>
          </p:txBody>
        </p:sp>
        <p:sp>
          <p:nvSpPr>
            <p:cNvPr id="76829" name="Line 28"/>
            <p:cNvSpPr>
              <a:spLocks noChangeShapeType="1"/>
            </p:cNvSpPr>
            <p:nvPr/>
          </p:nvSpPr>
          <p:spPr bwMode="auto">
            <a:xfrm>
              <a:off x="2352" y="2821"/>
              <a:ext cx="0" cy="155"/>
            </a:xfrm>
            <a:prstGeom prst="line">
              <a:avLst/>
            </a:prstGeom>
            <a:noFill/>
            <a:ln w="28575">
              <a:solidFill>
                <a:schemeClr val="tx1"/>
              </a:solidFill>
              <a:round/>
              <a:headEnd/>
              <a:tailEnd/>
            </a:ln>
          </p:spPr>
          <p:txBody>
            <a:bodyPr/>
            <a:lstStyle/>
            <a:p>
              <a:endParaRPr lang="en-US"/>
            </a:p>
          </p:txBody>
        </p:sp>
        <p:sp>
          <p:nvSpPr>
            <p:cNvPr id="76830" name="Line 29"/>
            <p:cNvSpPr>
              <a:spLocks noChangeShapeType="1"/>
            </p:cNvSpPr>
            <p:nvPr/>
          </p:nvSpPr>
          <p:spPr bwMode="auto">
            <a:xfrm>
              <a:off x="2352" y="2208"/>
              <a:ext cx="0" cy="613"/>
            </a:xfrm>
            <a:prstGeom prst="line">
              <a:avLst/>
            </a:prstGeom>
            <a:noFill/>
            <a:ln w="28575" cap="sq">
              <a:solidFill>
                <a:schemeClr val="tx1"/>
              </a:solidFill>
              <a:round/>
              <a:headEnd/>
              <a:tailEnd/>
            </a:ln>
          </p:spPr>
          <p:txBody>
            <a:bodyPr/>
            <a:lstStyle/>
            <a:p>
              <a:endParaRPr lang="en-US"/>
            </a:p>
          </p:txBody>
        </p:sp>
        <p:sp>
          <p:nvSpPr>
            <p:cNvPr id="76831" name="Line 30"/>
            <p:cNvSpPr>
              <a:spLocks noChangeShapeType="1"/>
            </p:cNvSpPr>
            <p:nvPr/>
          </p:nvSpPr>
          <p:spPr bwMode="auto">
            <a:xfrm>
              <a:off x="2352" y="2976"/>
              <a:ext cx="0" cy="153"/>
            </a:xfrm>
            <a:prstGeom prst="line">
              <a:avLst/>
            </a:prstGeom>
            <a:noFill/>
            <a:ln w="28575" cap="sq">
              <a:solidFill>
                <a:schemeClr val="tx1"/>
              </a:solidFill>
              <a:round/>
              <a:headEnd/>
              <a:tailEnd/>
            </a:ln>
          </p:spPr>
          <p:txBody>
            <a:bodyPr/>
            <a:lstStyle/>
            <a:p>
              <a:endParaRPr lang="en-US"/>
            </a:p>
          </p:txBody>
        </p:sp>
        <p:sp>
          <p:nvSpPr>
            <p:cNvPr id="76832" name="Line 31"/>
            <p:cNvSpPr>
              <a:spLocks noChangeShapeType="1"/>
            </p:cNvSpPr>
            <p:nvPr/>
          </p:nvSpPr>
          <p:spPr bwMode="auto">
            <a:xfrm>
              <a:off x="3024" y="2821"/>
              <a:ext cx="0" cy="155"/>
            </a:xfrm>
            <a:prstGeom prst="line">
              <a:avLst/>
            </a:prstGeom>
            <a:noFill/>
            <a:ln w="28575">
              <a:solidFill>
                <a:schemeClr val="tx1"/>
              </a:solidFill>
              <a:round/>
              <a:headEnd/>
              <a:tailEnd/>
            </a:ln>
          </p:spPr>
          <p:txBody>
            <a:bodyPr/>
            <a:lstStyle/>
            <a:p>
              <a:endParaRPr lang="en-US"/>
            </a:p>
          </p:txBody>
        </p:sp>
        <p:sp>
          <p:nvSpPr>
            <p:cNvPr id="76833" name="Line 32"/>
            <p:cNvSpPr>
              <a:spLocks noChangeShapeType="1"/>
            </p:cNvSpPr>
            <p:nvPr/>
          </p:nvSpPr>
          <p:spPr bwMode="auto">
            <a:xfrm>
              <a:off x="3024" y="2208"/>
              <a:ext cx="0" cy="613"/>
            </a:xfrm>
            <a:prstGeom prst="line">
              <a:avLst/>
            </a:prstGeom>
            <a:noFill/>
            <a:ln w="28575" cap="sq">
              <a:solidFill>
                <a:schemeClr val="tx1"/>
              </a:solidFill>
              <a:round/>
              <a:headEnd/>
              <a:tailEnd/>
            </a:ln>
          </p:spPr>
          <p:txBody>
            <a:bodyPr/>
            <a:lstStyle/>
            <a:p>
              <a:endParaRPr lang="en-US"/>
            </a:p>
          </p:txBody>
        </p:sp>
        <p:sp>
          <p:nvSpPr>
            <p:cNvPr id="76834" name="Line 33"/>
            <p:cNvSpPr>
              <a:spLocks noChangeShapeType="1"/>
            </p:cNvSpPr>
            <p:nvPr/>
          </p:nvSpPr>
          <p:spPr bwMode="auto">
            <a:xfrm>
              <a:off x="3024" y="2976"/>
              <a:ext cx="0" cy="153"/>
            </a:xfrm>
            <a:prstGeom prst="line">
              <a:avLst/>
            </a:prstGeom>
            <a:noFill/>
            <a:ln w="28575" cap="sq">
              <a:solidFill>
                <a:schemeClr val="tx1"/>
              </a:solidFill>
              <a:round/>
              <a:headEnd/>
              <a:tailEnd/>
            </a:ln>
          </p:spPr>
          <p:txBody>
            <a:bodyPr/>
            <a:lstStyle/>
            <a:p>
              <a:endParaRPr lang="en-US"/>
            </a:p>
          </p:txBody>
        </p:sp>
      </p:grpSp>
      <p:sp>
        <p:nvSpPr>
          <p:cNvPr id="76805" name="Text Box 34"/>
          <p:cNvSpPr txBox="1">
            <a:spLocks noChangeArrowheads="1"/>
          </p:cNvSpPr>
          <p:nvPr/>
        </p:nvSpPr>
        <p:spPr bwMode="auto">
          <a:xfrm>
            <a:off x="4800600" y="4800600"/>
            <a:ext cx="3962400" cy="915988"/>
          </a:xfrm>
          <a:prstGeom prst="rect">
            <a:avLst/>
          </a:prstGeom>
          <a:noFill/>
          <a:ln w="9525">
            <a:noFill/>
            <a:miter lim="800000"/>
            <a:headEnd/>
            <a:tailEnd/>
          </a:ln>
        </p:spPr>
        <p:txBody>
          <a:bodyPr>
            <a:spAutoFit/>
          </a:bodyPr>
          <a:lstStyle/>
          <a:p>
            <a:pPr defTabSz="461963">
              <a:spcBef>
                <a:spcPct val="50000"/>
              </a:spcBef>
            </a:pPr>
            <a:r>
              <a:rPr lang="en-US" sz="1800"/>
              <a:t>Adv: eliminate the problem of selecting 	an available region. 	      Disadv. : compaction time required.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Some Questions</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2600"/>
          </a:xfrm>
        </p:spPr>
        <p:txBody>
          <a:bodyPr>
            <a:noAutofit/>
          </a:bodyPr>
          <a:lstStyle/>
          <a:p>
            <a:pPr algn="just">
              <a:buFont typeface="Arial" pitchFamily="34" charset="0"/>
              <a:buChar char="•"/>
            </a:pPr>
            <a:r>
              <a:rPr lang="en-US" sz="2800" dirty="0" smtClean="0"/>
              <a:t>   A cache has a 95% hit ratio, an access time of 100ns on a cache hit, and an access time of 800ns</a:t>
            </a:r>
            <a:br>
              <a:rPr lang="en-US" sz="2800" dirty="0" smtClean="0"/>
            </a:br>
            <a:r>
              <a:rPr lang="en-US" sz="2800" dirty="0" smtClean="0"/>
              <a:t>on a cache miss. Compute the effective access time.</a:t>
            </a:r>
            <a:br>
              <a:rPr lang="en-US" sz="2800" dirty="0" smtClean="0"/>
            </a:br>
            <a:r>
              <a:rPr lang="en-US" sz="2800" dirty="0" smtClean="0"/>
              <a:t> </a:t>
            </a:r>
            <a:r>
              <a:rPr lang="de-DE" sz="2800" dirty="0" smtClean="0"/>
              <a:t/>
            </a:r>
            <a:br>
              <a:rPr lang="de-DE" sz="2800" dirty="0" smtClean="0"/>
            </a:br>
            <a:endParaRPr lang="en-US" sz="2800" dirty="0"/>
          </a:p>
        </p:txBody>
      </p:sp>
      <p:sp>
        <p:nvSpPr>
          <p:cNvPr id="3" name="Content Placeholder 2"/>
          <p:cNvSpPr>
            <a:spLocks noGrp="1"/>
          </p:cNvSpPr>
          <p:nvPr>
            <p:ph idx="1"/>
          </p:nvPr>
        </p:nvSpPr>
        <p:spPr>
          <a:xfrm>
            <a:off x="381000" y="2514600"/>
            <a:ext cx="8229600" cy="3916363"/>
          </a:xfrm>
        </p:spPr>
        <p:txBody>
          <a:bodyPr>
            <a:noAutofit/>
          </a:bodyPr>
          <a:lstStyle/>
          <a:p>
            <a:r>
              <a:rPr lang="en-US" sz="2400" dirty="0" smtClean="0">
                <a:latin typeface="Arial" pitchFamily="34" charset="0"/>
                <a:cs typeface="Arial" pitchFamily="34" charset="0"/>
              </a:rPr>
              <a:t>In direct-mapped cache with a capacity of 16KB and a line length of 32 bytes, how many bits are used to determine the byte that a memory operation references within a cache line, and how many bits are used to select the line in the cache that may contain the data? </a:t>
            </a:r>
          </a:p>
          <a:p>
            <a:pPr lvl="1"/>
            <a:r>
              <a:rPr lang="en-US" sz="2400" dirty="0" err="1" smtClean="0">
                <a:latin typeface="Arial" pitchFamily="34" charset="0"/>
                <a:cs typeface="Arial" pitchFamily="34" charset="0"/>
              </a:rPr>
              <a:t>Ans</a:t>
            </a:r>
            <a:r>
              <a:rPr lang="en-US" sz="2400" dirty="0" smtClean="0">
                <a:latin typeface="Arial" pitchFamily="34" charset="0"/>
                <a:cs typeface="Arial" pitchFamily="34" charset="0"/>
              </a:rPr>
              <a:t>: </a:t>
            </a:r>
            <a:r>
              <a:rPr lang="en-US" sz="2400" dirty="0" smtClean="0"/>
              <a:t>2</a:t>
            </a:r>
            <a:r>
              <a:rPr lang="en-US" sz="2400" baseline="30000" dirty="0" smtClean="0"/>
              <a:t>5</a:t>
            </a:r>
            <a:r>
              <a:rPr lang="en-US" sz="2400" dirty="0" smtClean="0"/>
              <a:t> = 32, so 5 bits are required to determine which byte within a cache line is being referenced with 32-byte lines, there are 512 lines in 16KB cache, so, 9 bits are required to select the line that may contains the address (2</a:t>
            </a:r>
            <a:r>
              <a:rPr lang="en-US" sz="2400" baseline="30000" dirty="0" smtClean="0"/>
              <a:t>9</a:t>
            </a:r>
            <a:r>
              <a:rPr lang="en-US" sz="2400" dirty="0" smtClean="0"/>
              <a:t> = 512). </a:t>
            </a:r>
            <a:endParaRPr lang="en-US" sz="2400" dirty="0">
              <a:latin typeface="Arial" pitchFamily="34" charset="0"/>
              <a:cs typeface="Arial" pitchFamily="34" charset="0"/>
            </a:endParaRPr>
          </a:p>
        </p:txBody>
      </p:sp>
      <p:sp>
        <p:nvSpPr>
          <p:cNvPr id="4" name="Rectangle 3"/>
          <p:cNvSpPr/>
          <p:nvPr/>
        </p:nvSpPr>
        <p:spPr>
          <a:xfrm>
            <a:off x="914400" y="1447801"/>
            <a:ext cx="6858000" cy="457200"/>
          </a:xfrm>
          <a:prstGeom prst="rect">
            <a:avLst/>
          </a:prstGeom>
        </p:spPr>
        <p:txBody>
          <a:bodyPr wrap="square">
            <a:spAutoFit/>
          </a:bodyPr>
          <a:lstStyle/>
          <a:p>
            <a:r>
              <a:rPr lang="en-US" sz="2400" dirty="0" err="1" smtClean="0"/>
              <a:t>Ans</a:t>
            </a:r>
            <a:r>
              <a:rPr lang="en-US" sz="2400" dirty="0" smtClean="0"/>
              <a:t>: </a:t>
            </a:r>
            <a:r>
              <a:rPr lang="de-DE" sz="2400" dirty="0" smtClean="0"/>
              <a:t>Teff = .95 × 100ns + .05 × 800ns = 135ns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ox(in)">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ox(in)">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uiExpand="1" build="p"/>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839200" cy="1143000"/>
          </a:xfrm>
        </p:spPr>
        <p:txBody>
          <a:bodyPr>
            <a:noAutofit/>
          </a:bodyPr>
          <a:lstStyle/>
          <a:p>
            <a:r>
              <a:rPr lang="en-US" sz="2800" dirty="0" smtClean="0"/>
              <a:t>A set associative cache consists of 64 slots divided into 4-slot sets. Main memory contains 4K blocks of 128 words each. Show the format of the main memory address.</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Cache: 64 slots divided into 4-slot sets. i.e. 64/4 = 16 slots in each set. </a:t>
            </a:r>
          </a:p>
          <a:p>
            <a:pPr lvl="1"/>
            <a:r>
              <a:rPr lang="en-US" dirty="0" smtClean="0">
                <a:solidFill>
                  <a:srgbClr val="FF0000"/>
                </a:solidFill>
              </a:rPr>
              <a:t>2</a:t>
            </a:r>
            <a:r>
              <a:rPr lang="en-US" baseline="30000" dirty="0" smtClean="0">
                <a:solidFill>
                  <a:srgbClr val="FF0000"/>
                </a:solidFill>
              </a:rPr>
              <a:t>4</a:t>
            </a:r>
            <a:r>
              <a:rPr lang="en-US" dirty="0" smtClean="0">
                <a:solidFill>
                  <a:srgbClr val="FF0000"/>
                </a:solidFill>
              </a:rPr>
              <a:t> = 16   </a:t>
            </a:r>
            <a:r>
              <a:rPr lang="en-US" dirty="0" smtClean="0">
                <a:solidFill>
                  <a:srgbClr val="FF0000"/>
                </a:solidFill>
                <a:sym typeface="Wingdings" pitchFamily="2" charset="2"/>
              </a:rPr>
              <a:t> 4 bits required to identify the slots in a set. </a:t>
            </a:r>
            <a:endParaRPr lang="en-US" dirty="0" smtClean="0">
              <a:solidFill>
                <a:srgbClr val="FF0000"/>
              </a:solidFill>
            </a:endParaRPr>
          </a:p>
          <a:p>
            <a:r>
              <a:rPr lang="en-US" dirty="0" smtClean="0">
                <a:solidFill>
                  <a:srgbClr val="FF0000"/>
                </a:solidFill>
              </a:rPr>
              <a:t>Main Memory: 4K blocks = 4 x 1024 =4096 blocks (1 block = 128 words= 2</a:t>
            </a:r>
            <a:r>
              <a:rPr lang="en-US" baseline="30000" dirty="0" smtClean="0">
                <a:solidFill>
                  <a:srgbClr val="FF0000"/>
                </a:solidFill>
              </a:rPr>
              <a:t>7 </a:t>
            </a:r>
            <a:r>
              <a:rPr lang="en-US" dirty="0" smtClean="0">
                <a:solidFill>
                  <a:srgbClr val="FF0000"/>
                </a:solidFill>
              </a:rPr>
              <a:t>words )</a:t>
            </a:r>
          </a:p>
          <a:p>
            <a:pPr lvl="1"/>
            <a:r>
              <a:rPr lang="en-US" dirty="0" smtClean="0">
                <a:solidFill>
                  <a:srgbClr val="FF0000"/>
                </a:solidFill>
              </a:rPr>
              <a:t>Size = 4096 x 128 = 2</a:t>
            </a:r>
            <a:r>
              <a:rPr lang="en-US" baseline="30000" dirty="0" smtClean="0">
                <a:solidFill>
                  <a:srgbClr val="FF0000"/>
                </a:solidFill>
              </a:rPr>
              <a:t>12</a:t>
            </a:r>
            <a:r>
              <a:rPr lang="en-US" dirty="0" smtClean="0">
                <a:solidFill>
                  <a:srgbClr val="FF0000"/>
                </a:solidFill>
              </a:rPr>
              <a:t> .2</a:t>
            </a:r>
            <a:r>
              <a:rPr lang="en-US" baseline="30000" dirty="0" smtClean="0">
                <a:solidFill>
                  <a:srgbClr val="FF0000"/>
                </a:solidFill>
              </a:rPr>
              <a:t>7</a:t>
            </a:r>
            <a:r>
              <a:rPr lang="en-US" dirty="0" smtClean="0">
                <a:solidFill>
                  <a:srgbClr val="FF0000"/>
                </a:solidFill>
              </a:rPr>
              <a:t> = 2</a:t>
            </a:r>
            <a:r>
              <a:rPr lang="en-US" baseline="30000" dirty="0" smtClean="0">
                <a:solidFill>
                  <a:srgbClr val="FF0000"/>
                </a:solidFill>
              </a:rPr>
              <a:t>19 </a:t>
            </a:r>
            <a:r>
              <a:rPr lang="en-US" dirty="0" smtClean="0">
                <a:solidFill>
                  <a:srgbClr val="FF0000"/>
                </a:solidFill>
              </a:rPr>
              <a:t>= 512K words</a:t>
            </a:r>
          </a:p>
          <a:p>
            <a:pPr lvl="1"/>
            <a:r>
              <a:rPr lang="en-US" dirty="0" smtClean="0">
                <a:solidFill>
                  <a:srgbClr val="FF0000"/>
                </a:solidFill>
              </a:rPr>
              <a:t>Address = 19 bits</a:t>
            </a:r>
          </a:p>
          <a:p>
            <a:pPr marL="349250" lvl="1">
              <a:buFont typeface="Arial" pitchFamily="34" charset="0"/>
              <a:buChar char="•"/>
            </a:pPr>
            <a:r>
              <a:rPr lang="en-US" dirty="0" smtClean="0">
                <a:solidFill>
                  <a:srgbClr val="FF0000"/>
                </a:solidFill>
              </a:rPr>
              <a:t>Tag = 19-(4+7) = 8 bits</a:t>
            </a:r>
          </a:p>
          <a:p>
            <a:r>
              <a:rPr lang="en-US" dirty="0" smtClean="0"/>
              <a:t>Tag: 8 bits Set: 4 bits Word: 7 bits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7ACC21-15C4-4ACE-B0D7-41B5DCEE233E}" type="slidenum">
              <a:rPr lang="ar-SA"/>
              <a:pPr/>
              <a:t>8</a:t>
            </a:fld>
            <a:endParaRPr lang="en-US"/>
          </a:p>
        </p:txBody>
      </p:sp>
      <p:sp>
        <p:nvSpPr>
          <p:cNvPr id="13314" name="Rectangle 2"/>
          <p:cNvSpPr>
            <a:spLocks noGrp="1" noChangeArrowheads="1"/>
          </p:cNvSpPr>
          <p:nvPr>
            <p:ph type="title"/>
          </p:nvPr>
        </p:nvSpPr>
        <p:spPr/>
        <p:txBody>
          <a:bodyPr/>
          <a:lstStyle/>
          <a:p>
            <a:r>
              <a:rPr lang="en-GB"/>
              <a:t>Physical Types</a:t>
            </a:r>
          </a:p>
        </p:txBody>
      </p:sp>
      <p:sp>
        <p:nvSpPr>
          <p:cNvPr id="13315" name="Rectangle 3"/>
          <p:cNvSpPr>
            <a:spLocks noGrp="1" noChangeArrowheads="1"/>
          </p:cNvSpPr>
          <p:nvPr>
            <p:ph type="body" idx="1"/>
          </p:nvPr>
        </p:nvSpPr>
        <p:spPr/>
        <p:txBody>
          <a:bodyPr/>
          <a:lstStyle/>
          <a:p>
            <a:r>
              <a:rPr lang="en-GB"/>
              <a:t>Semiconductor</a:t>
            </a:r>
          </a:p>
          <a:p>
            <a:pPr lvl="1"/>
            <a:r>
              <a:rPr lang="en-GB"/>
              <a:t>RAM</a:t>
            </a:r>
          </a:p>
          <a:p>
            <a:r>
              <a:rPr lang="en-GB"/>
              <a:t>Magnetic</a:t>
            </a:r>
          </a:p>
          <a:p>
            <a:pPr lvl="1"/>
            <a:r>
              <a:rPr lang="en-GB"/>
              <a:t>Disk &amp; Tape</a:t>
            </a:r>
          </a:p>
          <a:p>
            <a:r>
              <a:rPr lang="en-GB"/>
              <a:t>Optical</a:t>
            </a:r>
          </a:p>
          <a:p>
            <a:pPr lvl="1"/>
            <a:r>
              <a:rPr lang="en-GB"/>
              <a:t>CD &amp; DVD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noAutofit/>
          </a:bodyPr>
          <a:lstStyle/>
          <a:p>
            <a:r>
              <a:rPr lang="en-US" sz="2000" dirty="0" smtClean="0"/>
              <a:t>A computer has 16 pages of virtual address space but only 4 page frames. Initially the memory is empty. A program references the virtual pages in the order:  </a:t>
            </a:r>
            <a:br>
              <a:rPr lang="en-US" sz="2000" dirty="0" smtClean="0"/>
            </a:br>
            <a:r>
              <a:rPr lang="en-US" sz="2000" dirty="0" smtClean="0"/>
              <a:t>0 2 4 5 2 4 3 11 2 10.</a:t>
            </a:r>
            <a:br>
              <a:rPr lang="en-US" sz="2000" dirty="0" smtClean="0"/>
            </a:br>
            <a:r>
              <a:rPr lang="en-US" sz="2000" dirty="0" smtClean="0"/>
              <a:t>(a) Which references cause a page fault with the LRU page replacement policy?</a:t>
            </a:r>
            <a:br>
              <a:rPr lang="en-US" sz="2000" dirty="0" smtClean="0"/>
            </a:br>
            <a:r>
              <a:rPr lang="en-US" sz="2000" dirty="0" smtClean="0"/>
              <a:t>(b) Which references cause a page fault with the FIFO page replacement policy?</a:t>
            </a:r>
            <a:endParaRPr lang="en-US" sz="2000" dirty="0"/>
          </a:p>
        </p:txBody>
      </p:sp>
      <p:sp>
        <p:nvSpPr>
          <p:cNvPr id="3" name="Content Placeholder 2"/>
          <p:cNvSpPr>
            <a:spLocks noGrp="1"/>
          </p:cNvSpPr>
          <p:nvPr>
            <p:ph idx="1"/>
          </p:nvPr>
        </p:nvSpPr>
        <p:spPr/>
        <p:txBody>
          <a:bodyPr/>
          <a:lstStyle/>
          <a:p>
            <a:r>
              <a:rPr lang="pt-BR" dirty="0" smtClean="0"/>
              <a:t>(a) 0, 2, 4, 5, 3, 11, 10</a:t>
            </a:r>
          </a:p>
          <a:p>
            <a:r>
              <a:rPr lang="pl-PL" dirty="0" smtClean="0"/>
              <a:t>(b) 0, 2, 4, 5, 3, 11, 2, 10</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a:xfrm>
            <a:off x="685800" y="2133600"/>
            <a:ext cx="7772400" cy="1500187"/>
          </a:xfrm>
        </p:spPr>
        <p:txBody>
          <a:bodyPr>
            <a:normAutofit/>
          </a:bodyPr>
          <a:lstStyle/>
          <a:p>
            <a:pPr algn="ctr"/>
            <a:r>
              <a:rPr lang="en-US" sz="4800" dirty="0" smtClean="0">
                <a:solidFill>
                  <a:schemeClr val="tx1"/>
                </a:solidFill>
              </a:rPr>
              <a:t>THANK YOU</a:t>
            </a:r>
            <a:endParaRPr lang="en-US" sz="4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F57BA6-8D1B-4042-A7D1-2203C5FF9A91}" type="slidenum">
              <a:rPr lang="ar-SA"/>
              <a:pPr/>
              <a:t>9</a:t>
            </a:fld>
            <a:endParaRPr lang="en-US"/>
          </a:p>
        </p:txBody>
      </p:sp>
      <p:sp>
        <p:nvSpPr>
          <p:cNvPr id="18434" name="Rectangle 2"/>
          <p:cNvSpPr>
            <a:spLocks noGrp="1" noChangeArrowheads="1"/>
          </p:cNvSpPr>
          <p:nvPr>
            <p:ph type="title"/>
          </p:nvPr>
        </p:nvSpPr>
        <p:spPr/>
        <p:txBody>
          <a:bodyPr/>
          <a:lstStyle/>
          <a:p>
            <a:r>
              <a:rPr lang="en-GB"/>
              <a:t>Performance example (1)</a:t>
            </a:r>
          </a:p>
        </p:txBody>
      </p:sp>
      <p:sp>
        <p:nvSpPr>
          <p:cNvPr id="18435" name="Rectangle 3"/>
          <p:cNvSpPr>
            <a:spLocks noGrp="1" noChangeArrowheads="1"/>
          </p:cNvSpPr>
          <p:nvPr>
            <p:ph type="body" idx="1"/>
          </p:nvPr>
        </p:nvSpPr>
        <p:spPr>
          <a:xfrm>
            <a:off x="381000" y="1066800"/>
            <a:ext cx="8305800" cy="4953000"/>
          </a:xfrm>
        </p:spPr>
        <p:txBody>
          <a:bodyPr>
            <a:normAutofit fontScale="92500" lnSpcReduction="10000"/>
          </a:bodyPr>
          <a:lstStyle/>
          <a:p>
            <a:r>
              <a:rPr lang="en-GB"/>
              <a:t>Assume 2-level memory system</a:t>
            </a:r>
          </a:p>
          <a:p>
            <a:pPr lvl="1"/>
            <a:r>
              <a:rPr lang="en-GB"/>
              <a:t>Level 1: access time </a:t>
            </a:r>
            <a:r>
              <a:rPr lang="en-GB" i="1"/>
              <a:t>T</a:t>
            </a:r>
            <a:r>
              <a:rPr lang="en-GB" baseline="-25000"/>
              <a:t>1</a:t>
            </a:r>
            <a:endParaRPr lang="en-GB"/>
          </a:p>
          <a:p>
            <a:pPr lvl="1"/>
            <a:r>
              <a:rPr lang="en-GB"/>
              <a:t>Level 2: access time </a:t>
            </a:r>
            <a:r>
              <a:rPr lang="en-GB" i="1"/>
              <a:t>T</a:t>
            </a:r>
            <a:r>
              <a:rPr lang="en-GB" baseline="-25000"/>
              <a:t>2</a:t>
            </a:r>
            <a:endParaRPr lang="en-GB"/>
          </a:p>
          <a:p>
            <a:pPr lvl="1"/>
            <a:r>
              <a:rPr lang="en-GB"/>
              <a:t>Hit ratio, </a:t>
            </a:r>
            <a:r>
              <a:rPr lang="en-GB" i="1"/>
              <a:t>H</a:t>
            </a:r>
            <a:r>
              <a:rPr lang="en-GB"/>
              <a:t>: 						fraction of time a reference can be found in level 1</a:t>
            </a:r>
          </a:p>
          <a:p>
            <a:r>
              <a:rPr lang="en-GB"/>
              <a:t>Average access time, </a:t>
            </a:r>
            <a:r>
              <a:rPr lang="en-GB" i="1"/>
              <a:t>T</a:t>
            </a:r>
            <a:r>
              <a:rPr lang="en-GB" i="1" baseline="-25000"/>
              <a:t>ave</a:t>
            </a:r>
            <a:r>
              <a:rPr lang="en-GB"/>
              <a:t> = </a:t>
            </a:r>
          </a:p>
          <a:p>
            <a:pPr>
              <a:buFontTx/>
              <a:buNone/>
            </a:pPr>
            <a:r>
              <a:rPr lang="en-GB"/>
              <a:t>   </a:t>
            </a:r>
            <a:r>
              <a:rPr lang="en-GB" i="1"/>
              <a:t>prob</a:t>
            </a:r>
            <a:r>
              <a:rPr lang="en-GB"/>
              <a:t>(found in level1)</a:t>
            </a:r>
            <a:r>
              <a:rPr lang="en-GB" baseline="-25000"/>
              <a:t> </a:t>
            </a:r>
            <a:r>
              <a:rPr lang="en-GB"/>
              <a:t>x </a:t>
            </a:r>
            <a:r>
              <a:rPr lang="en-GB" i="1"/>
              <a:t>T</a:t>
            </a:r>
            <a:r>
              <a:rPr lang="en-GB"/>
              <a:t>(found in level1) + </a:t>
            </a:r>
            <a:r>
              <a:rPr lang="en-GB" i="1"/>
              <a:t>prob</a:t>
            </a:r>
            <a:r>
              <a:rPr lang="en-GB"/>
              <a:t>(not found in level1)</a:t>
            </a:r>
            <a:r>
              <a:rPr lang="en-GB" baseline="-25000"/>
              <a:t> </a:t>
            </a:r>
            <a:r>
              <a:rPr lang="en-GB"/>
              <a:t>x </a:t>
            </a:r>
            <a:r>
              <a:rPr lang="en-GB" i="1"/>
              <a:t>T</a:t>
            </a:r>
            <a:r>
              <a:rPr lang="en-GB"/>
              <a:t>(not found in level1)</a:t>
            </a:r>
          </a:p>
          <a:p>
            <a:pPr>
              <a:buFontTx/>
              <a:buNone/>
            </a:pPr>
            <a:r>
              <a:rPr lang="en-GB"/>
              <a:t>  = </a:t>
            </a:r>
            <a:r>
              <a:rPr lang="en-GB" i="1"/>
              <a:t>H </a:t>
            </a:r>
            <a:r>
              <a:rPr lang="en-GB"/>
              <a:t>x</a:t>
            </a:r>
            <a:r>
              <a:rPr lang="en-GB" i="1"/>
              <a:t>T</a:t>
            </a:r>
            <a:r>
              <a:rPr lang="en-GB" baseline="-25000"/>
              <a:t>1</a:t>
            </a:r>
            <a:r>
              <a:rPr lang="en-GB"/>
              <a:t> + (1- </a:t>
            </a:r>
            <a:r>
              <a:rPr lang="en-GB" i="1"/>
              <a:t>H </a:t>
            </a:r>
            <a:r>
              <a:rPr lang="en-GB"/>
              <a:t>) x (</a:t>
            </a:r>
            <a:r>
              <a:rPr lang="en-GB" i="1"/>
              <a:t>T</a:t>
            </a:r>
            <a:r>
              <a:rPr lang="en-GB" baseline="-25000"/>
              <a:t>1</a:t>
            </a:r>
            <a:r>
              <a:rPr lang="en-GB"/>
              <a:t>+</a:t>
            </a:r>
            <a:r>
              <a:rPr lang="en-GB" baseline="-25000"/>
              <a:t> </a:t>
            </a:r>
            <a:r>
              <a:rPr lang="en-GB" i="1"/>
              <a:t>T</a:t>
            </a:r>
            <a:r>
              <a:rPr lang="en-GB" baseline="-25000"/>
              <a:t>2</a:t>
            </a:r>
            <a:r>
              <a:rPr lang="en-GB"/>
              <a:t> )</a:t>
            </a:r>
          </a:p>
          <a:p>
            <a:pPr>
              <a:buFontTx/>
              <a:buNone/>
            </a:pPr>
            <a:r>
              <a:rPr lang="en-GB"/>
              <a:t>  =</a:t>
            </a:r>
            <a:r>
              <a:rPr lang="en-GB" i="1"/>
              <a:t>T</a:t>
            </a:r>
            <a:r>
              <a:rPr lang="en-GB" baseline="-25000"/>
              <a:t>1</a:t>
            </a:r>
            <a:r>
              <a:rPr lang="en-GB"/>
              <a:t> + (1 - </a:t>
            </a:r>
            <a:r>
              <a:rPr lang="en-GB" i="1"/>
              <a:t>H </a:t>
            </a:r>
            <a:r>
              <a:rPr lang="en-GB"/>
              <a:t>)</a:t>
            </a:r>
            <a:r>
              <a:rPr lang="en-GB" i="1"/>
              <a:t>T</a:t>
            </a:r>
            <a:r>
              <a:rPr lang="en-GB" baseline="-25000"/>
              <a:t>2</a:t>
            </a:r>
            <a:r>
              <a:rPr lang="en-GB"/>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03DEEA1A5FC4D87DF0F7BC0086AAE" ma:contentTypeVersion="4" ma:contentTypeDescription="Create a new document." ma:contentTypeScope="" ma:versionID="e0f3017e55a93a1e4a2e5b9584fb06be">
  <xsd:schema xmlns:xsd="http://www.w3.org/2001/XMLSchema" xmlns:xs="http://www.w3.org/2001/XMLSchema" xmlns:p="http://schemas.microsoft.com/office/2006/metadata/properties" xmlns:ns2="7ad248c1-17da-4181-8f1c-b6699edd0b3b" targetNamespace="http://schemas.microsoft.com/office/2006/metadata/properties" ma:root="true" ma:fieldsID="a7773c39e26dc803b97d12711e755caf" ns2:_="">
    <xsd:import namespace="7ad248c1-17da-4181-8f1c-b6699edd0b3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d248c1-17da-4181-8f1c-b6699edd0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E3C638-D174-43E6-895B-06616EF65C6E}"/>
</file>

<file path=customXml/itemProps2.xml><?xml version="1.0" encoding="utf-8"?>
<ds:datastoreItem xmlns:ds="http://schemas.openxmlformats.org/officeDocument/2006/customXml" ds:itemID="{8DE6C642-0964-4AA4-85E7-882AE07B90F3}"/>
</file>

<file path=customXml/itemProps3.xml><?xml version="1.0" encoding="utf-8"?>
<ds:datastoreItem xmlns:ds="http://schemas.openxmlformats.org/officeDocument/2006/customXml" ds:itemID="{9CD9D491-A675-42AF-BF84-6415307A0433}"/>
</file>

<file path=docProps/app.xml><?xml version="1.0" encoding="utf-8"?>
<Properties xmlns="http://schemas.openxmlformats.org/officeDocument/2006/extended-properties" xmlns:vt="http://schemas.openxmlformats.org/officeDocument/2006/docPropsVTypes">
  <TotalTime>990</TotalTime>
  <Words>4152</Words>
  <Application>Microsoft Office PowerPoint</Application>
  <PresentationFormat>On-screen Show (4:3)</PresentationFormat>
  <Paragraphs>796</Paragraphs>
  <Slides>81</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84" baseType="lpstr">
      <vt:lpstr>Office Theme</vt:lpstr>
      <vt:lpstr>Equation</vt:lpstr>
      <vt:lpstr>Bitmap Image</vt:lpstr>
      <vt:lpstr>UNIT IV Memory</vt:lpstr>
      <vt:lpstr>Memory Hierarchy</vt:lpstr>
      <vt:lpstr>Slide 3</vt:lpstr>
      <vt:lpstr>Memory Hierarchy </vt:lpstr>
      <vt:lpstr>Access Methods</vt:lpstr>
      <vt:lpstr>Performance (1)</vt:lpstr>
      <vt:lpstr>Performance (2)</vt:lpstr>
      <vt:lpstr>Physical Types</vt:lpstr>
      <vt:lpstr>Performance example (1)</vt:lpstr>
      <vt:lpstr>Performance example (2)</vt:lpstr>
      <vt:lpstr>Performance example (3)</vt:lpstr>
      <vt:lpstr>Memory Interfacing</vt:lpstr>
      <vt:lpstr>Slide 13</vt:lpstr>
      <vt:lpstr>RAM Design</vt:lpstr>
      <vt:lpstr>Problem</vt:lpstr>
      <vt:lpstr>Solution</vt:lpstr>
      <vt:lpstr>CACHE MEMORY PRINCIPLES</vt:lpstr>
      <vt:lpstr>Cache/Main Memory Structure</vt:lpstr>
      <vt:lpstr>Cache memory – overview </vt:lpstr>
      <vt:lpstr>General Organization of a Cache</vt:lpstr>
      <vt:lpstr>Addressing  Caches</vt:lpstr>
      <vt:lpstr>Cache operation – overview</vt:lpstr>
      <vt:lpstr>Cache Memory</vt:lpstr>
      <vt:lpstr>Types of cache memory</vt:lpstr>
      <vt:lpstr>Cache Read</vt:lpstr>
      <vt:lpstr>Cache Write</vt:lpstr>
      <vt:lpstr>Cache read and write policies</vt:lpstr>
      <vt:lpstr>Cache Mapping Schemes</vt:lpstr>
      <vt:lpstr>Example for mapping schemes </vt:lpstr>
      <vt:lpstr>DIRECT MAPPED CACHE</vt:lpstr>
      <vt:lpstr>DIRECT MAPPED CACHE</vt:lpstr>
      <vt:lpstr>Slide 32</vt:lpstr>
      <vt:lpstr>Advantages and Disadvantages of DMC</vt:lpstr>
      <vt:lpstr>Example: Direct-Mapped Cache</vt:lpstr>
      <vt:lpstr>Accessing Direct-Mapped Caches</vt:lpstr>
      <vt:lpstr>Accessing Direct-Mapped Caches</vt:lpstr>
      <vt:lpstr>Fully Associative Cache Organization</vt:lpstr>
      <vt:lpstr>ASSOCIATIVE MAPPED CACHE</vt:lpstr>
      <vt:lpstr>Slide 39</vt:lpstr>
      <vt:lpstr>Advantages and Disadvantages of AMC</vt:lpstr>
      <vt:lpstr>K-Way Set Associative Cache Organization</vt:lpstr>
      <vt:lpstr>SET ASSOCIATIVE MAPPED CACHE</vt:lpstr>
      <vt:lpstr>Advantages and Disadvantages of SAMC</vt:lpstr>
      <vt:lpstr>Example: Set Associative Cache</vt:lpstr>
      <vt:lpstr>Accessing Set Associative Caches</vt:lpstr>
      <vt:lpstr>Accessing Set Associative Caches</vt:lpstr>
      <vt:lpstr>Accessing Set Associative Caches</vt:lpstr>
      <vt:lpstr>Multilevel memory</vt:lpstr>
      <vt:lpstr>MEMORY MANAGEMENT Virtual Memory</vt:lpstr>
      <vt:lpstr>Slide 50</vt:lpstr>
      <vt:lpstr>Slide 51</vt:lpstr>
      <vt:lpstr>Slide 52</vt:lpstr>
      <vt:lpstr>Address Translation</vt:lpstr>
      <vt:lpstr>Paging</vt:lpstr>
      <vt:lpstr>Address translation using paging</vt:lpstr>
      <vt:lpstr>virtual address is translated into physical address</vt:lpstr>
      <vt:lpstr>Disadvantage</vt:lpstr>
      <vt:lpstr>Use of TLB</vt:lpstr>
      <vt:lpstr>Use of TLB in paging</vt:lpstr>
      <vt:lpstr>Segmentation</vt:lpstr>
      <vt:lpstr>Address translation using Segmentation </vt:lpstr>
      <vt:lpstr>Address translation using Segmentation </vt:lpstr>
      <vt:lpstr>Segment Descriptor of Burroughs B6500/7500</vt:lpstr>
      <vt:lpstr>Segmentation with paging</vt:lpstr>
      <vt:lpstr>Slide 65</vt:lpstr>
      <vt:lpstr>Advantage</vt:lpstr>
      <vt:lpstr>Optimal page size on the paged segment</vt:lpstr>
      <vt:lpstr>Slide 68</vt:lpstr>
      <vt:lpstr>Slide 69</vt:lpstr>
      <vt:lpstr>Replacement policy</vt:lpstr>
      <vt:lpstr>LRU</vt:lpstr>
      <vt:lpstr>Memory Protection</vt:lpstr>
      <vt:lpstr>Slide 73</vt:lpstr>
      <vt:lpstr>Slide 74</vt:lpstr>
      <vt:lpstr>Slide 75</vt:lpstr>
      <vt:lpstr>Slide 76</vt:lpstr>
      <vt:lpstr>Some Questions</vt:lpstr>
      <vt:lpstr>   A cache has a 95% hit ratio, an access time of 100ns on a cache hit, and an access time of 800ns on a cache miss. Compute the effective access time.   </vt:lpstr>
      <vt:lpstr>A set associative cache consists of 64 slots divided into 4-slot sets. Main memory contains 4K blocks of 128 words each. Show the format of the main memory address.</vt:lpstr>
      <vt:lpstr>A computer has 16 pages of virtual address space but only 4 page frames. Initially the memory is empty. A program references the virtual pages in the order:   0 2 4 5 2 4 3 11 2 10. (a) Which references cause a page fault with the LRU page replacement policy? (b) Which references cause a page fault with the FIFO page replacement policy?</vt:lpstr>
      <vt:lpstr>Slide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MIT2</dc:creator>
  <cp:lastModifiedBy>Windows User</cp:lastModifiedBy>
  <cp:revision>98</cp:revision>
  <dcterms:created xsi:type="dcterms:W3CDTF">2014-03-19T05:22:42Z</dcterms:created>
  <dcterms:modified xsi:type="dcterms:W3CDTF">2020-10-20T09:41:49Z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0x010100E8603DEEA1A5FC4D87DF0F7BC0086AAE</vt:lpwstr>
  </property>
</Properties>
</file>