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5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FDB27-5A05-4E07-BEC1-D0DC8F7FA96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DB27-5A05-4E07-BEC1-D0DC8F7FA96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DB27-5A05-4E07-BEC1-D0DC8F7FA96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DB27-5A05-4E07-BEC1-D0DC8F7FA96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FDB27-5A05-4E07-BEC1-D0DC8F7FA96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FDB27-5A05-4E07-BEC1-D0DC8F7FA96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FDB27-5A05-4E07-BEC1-D0DC8F7FA963}"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FDB27-5A05-4E07-BEC1-D0DC8F7FA963}"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FDB27-5A05-4E07-BEC1-D0DC8F7FA963}"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FDB27-5A05-4E07-BEC1-D0DC8F7FA96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FDB27-5A05-4E07-BEC1-D0DC8F7FA96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B408-7FB9-4707-B628-0DCFD8E1C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DB27-5A05-4E07-BEC1-D0DC8F7FA963}" type="datetimeFigureOut">
              <a:rPr lang="en-US" smtClean="0"/>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CB408-7FB9-4707-B628-0DCFD8E1C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Pulse Amplitude Modulation</a:t>
            </a:r>
            <a:br>
              <a:rPr lang="en-US" dirty="0" smtClean="0"/>
            </a:br>
            <a:endParaRPr lang="en-US" dirty="0"/>
          </a:p>
        </p:txBody>
      </p:sp>
      <p:sp>
        <p:nvSpPr>
          <p:cNvPr id="3" name="Content Placeholder 2"/>
          <p:cNvSpPr>
            <a:spLocks noGrp="1"/>
          </p:cNvSpPr>
          <p:nvPr>
            <p:ph idx="1"/>
          </p:nvPr>
        </p:nvSpPr>
        <p:spPr>
          <a:xfrm>
            <a:off x="457200" y="838200"/>
            <a:ext cx="8229600" cy="4525963"/>
          </a:xfrm>
        </p:spPr>
        <p:txBody>
          <a:bodyPr/>
          <a:lstStyle/>
          <a:p>
            <a:r>
              <a:rPr lang="en-US" dirty="0" smtClean="0"/>
              <a:t>In</a:t>
            </a:r>
            <a:r>
              <a:rPr lang="en-US" dirty="0"/>
              <a:t> </a:t>
            </a:r>
            <a:r>
              <a:rPr lang="en-US" b="1" dirty="0"/>
              <a:t>Pulse Amplitude Modulation (PAM)</a:t>
            </a:r>
            <a:r>
              <a:rPr lang="en-US" dirty="0"/>
              <a:t> technique, the amplitude of the pulse carrier varies, which is proportional to the instantaneous amplitude of the message signal.</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p>
          <a:p>
            <a:r>
              <a:rPr lang="en-US" dirty="0" smtClean="0"/>
              <a:t/>
            </a:r>
            <a:br>
              <a:rPr lang="en-US" dirty="0" smtClean="0"/>
            </a:br>
            <a:endParaRPr lang="en-US" dirty="0" smtClean="0"/>
          </a:p>
          <a:p>
            <a:endParaRPr lang="en-US" dirty="0"/>
          </a:p>
          <a:p>
            <a:endParaRPr lang="en-US" dirty="0"/>
          </a:p>
        </p:txBody>
      </p:sp>
      <p:pic>
        <p:nvPicPr>
          <p:cNvPr id="6146" name="Picture 2" descr="Carrier Pulse Train"/>
          <p:cNvPicPr>
            <a:picLocks noChangeAspect="1" noChangeArrowheads="1"/>
          </p:cNvPicPr>
          <p:nvPr/>
        </p:nvPicPr>
        <p:blipFill>
          <a:blip r:embed="rId2"/>
          <a:srcRect/>
          <a:stretch>
            <a:fillRect/>
          </a:stretch>
        </p:blipFill>
        <p:spPr bwMode="auto">
          <a:xfrm>
            <a:off x="1752600" y="1752600"/>
            <a:ext cx="5715000" cy="1733551"/>
          </a:xfrm>
          <a:prstGeom prst="rect">
            <a:avLst/>
          </a:prstGeom>
          <a:noFill/>
        </p:spPr>
      </p:pic>
      <p:pic>
        <p:nvPicPr>
          <p:cNvPr id="6148" name="Picture 4" descr="Modulating Signal"/>
          <p:cNvPicPr>
            <a:picLocks noChangeAspect="1" noChangeArrowheads="1"/>
          </p:cNvPicPr>
          <p:nvPr/>
        </p:nvPicPr>
        <p:blipFill>
          <a:blip r:embed="rId3"/>
          <a:srcRect/>
          <a:stretch>
            <a:fillRect/>
          </a:stretch>
        </p:blipFill>
        <p:spPr bwMode="auto">
          <a:xfrm>
            <a:off x="1752600" y="0"/>
            <a:ext cx="5715000" cy="2190750"/>
          </a:xfrm>
          <a:prstGeom prst="rect">
            <a:avLst/>
          </a:prstGeom>
          <a:noFill/>
        </p:spPr>
      </p:pic>
      <p:pic>
        <p:nvPicPr>
          <p:cNvPr id="6150" name="Picture 6" descr="Natural Pam"/>
          <p:cNvPicPr>
            <a:picLocks noChangeAspect="1" noChangeArrowheads="1"/>
          </p:cNvPicPr>
          <p:nvPr/>
        </p:nvPicPr>
        <p:blipFill>
          <a:blip r:embed="rId4"/>
          <a:srcRect/>
          <a:stretch>
            <a:fillRect/>
          </a:stretch>
        </p:blipFill>
        <p:spPr bwMode="auto">
          <a:xfrm>
            <a:off x="1600200" y="2971800"/>
            <a:ext cx="5715000" cy="2381251"/>
          </a:xfrm>
          <a:prstGeom prst="rect">
            <a:avLst/>
          </a:prstGeom>
          <a:noFill/>
        </p:spPr>
      </p:pic>
      <p:pic>
        <p:nvPicPr>
          <p:cNvPr id="7" name="Picture 2" descr="Flat Top Pam"/>
          <p:cNvPicPr>
            <a:picLocks noChangeAspect="1" noChangeArrowheads="1"/>
          </p:cNvPicPr>
          <p:nvPr/>
        </p:nvPicPr>
        <p:blipFill>
          <a:blip r:embed="rId5"/>
          <a:srcRect/>
          <a:stretch>
            <a:fillRect/>
          </a:stretch>
        </p:blipFill>
        <p:spPr bwMode="auto">
          <a:xfrm>
            <a:off x="1295400" y="4733925"/>
            <a:ext cx="5715000" cy="21240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Pulse Width Modulation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914400" y="2286000"/>
            <a:ext cx="7467600" cy="2677656"/>
          </a:xfrm>
          <a:prstGeom prst="rect">
            <a:avLst/>
          </a:prstGeom>
        </p:spPr>
        <p:txBody>
          <a:bodyPr wrap="square">
            <a:spAutoFit/>
          </a:bodyPr>
          <a:lstStyle/>
          <a:p>
            <a:r>
              <a:rPr lang="en-US" sz="2400" dirty="0" smtClean="0"/>
              <a:t>In</a:t>
            </a:r>
            <a:r>
              <a:rPr lang="en-US" sz="2400" dirty="0"/>
              <a:t> </a:t>
            </a:r>
            <a:r>
              <a:rPr lang="en-US" sz="2400" b="1" dirty="0"/>
              <a:t>Pulse Width Modulation (PWM)</a:t>
            </a:r>
            <a:r>
              <a:rPr lang="en-US" sz="2400" dirty="0"/>
              <a:t> or Pulse Duration Modulation (PDM) or Pulse Time Modulation (PTM) technique, the width or the duration or the time of the pulse carrier varies, which is proportional to the instantaneous amplitude of the message signal.</a:t>
            </a:r>
          </a:p>
          <a:p>
            <a:r>
              <a:rPr lang="en-US" sz="2400" dirty="0"/>
              <a:t>The width of the pulse varies in this method, but the amplitude of the signal remains constant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Width Modulation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a:p>
        </p:txBody>
      </p:sp>
      <p:sp>
        <p:nvSpPr>
          <p:cNvPr id="16386" name="AutoShape 2" descr="Types of Pulse Width Modulations"/>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7" name="Picture 3"/>
          <p:cNvPicPr>
            <a:picLocks noChangeAspect="1" noChangeArrowheads="1"/>
          </p:cNvPicPr>
          <p:nvPr/>
        </p:nvPicPr>
        <p:blipFill>
          <a:blip r:embed="rId2"/>
          <a:srcRect l="26500" t="8000" r="26500" b="47556"/>
          <a:stretch>
            <a:fillRect/>
          </a:stretch>
        </p:blipFill>
        <p:spPr bwMode="auto">
          <a:xfrm>
            <a:off x="457200" y="1752600"/>
            <a:ext cx="8881872"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Width Modulation</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685800" y="2133600"/>
            <a:ext cx="7620000" cy="3785652"/>
          </a:xfrm>
          <a:prstGeom prst="rect">
            <a:avLst/>
          </a:prstGeom>
        </p:spPr>
        <p:txBody>
          <a:bodyPr wrap="square">
            <a:spAutoFit/>
          </a:bodyPr>
          <a:lstStyle/>
          <a:p>
            <a:pPr>
              <a:buFont typeface="Arial" pitchFamily="34" charset="0"/>
              <a:buChar char="•"/>
            </a:pPr>
            <a:r>
              <a:rPr lang="en-US" sz="2400" dirty="0"/>
              <a:t>The leading edge of the pulse being constant, the trailing edge varies according to the message signal. The waveform for this type of PWM is denoted as (a) in the above figure.</a:t>
            </a:r>
          </a:p>
          <a:p>
            <a:pPr>
              <a:buFont typeface="Arial" pitchFamily="34" charset="0"/>
              <a:buChar char="•"/>
            </a:pPr>
            <a:r>
              <a:rPr lang="en-US" sz="2400" dirty="0"/>
              <a:t>The trailing edge of the pulse being constant, the leading edge varies according to the message signal. The waveform for this type of PWM is denoted as (b) in the above figure.</a:t>
            </a:r>
          </a:p>
          <a:p>
            <a:pPr>
              <a:buFont typeface="Arial" pitchFamily="34" charset="0"/>
              <a:buChar char="•"/>
            </a:pPr>
            <a:r>
              <a:rPr lang="en-US" sz="2400" dirty="0"/>
              <a:t>The center of the pulse being constant, the leading edge and the trailing edge varies according to the message signal. The waveform for this type of PWM is denoted as (c) shown in the above figure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Pulse Position Modulation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914400" y="2274838"/>
            <a:ext cx="7010400" cy="2308324"/>
          </a:xfrm>
          <a:prstGeom prst="rect">
            <a:avLst/>
          </a:prstGeom>
        </p:spPr>
        <p:txBody>
          <a:bodyPr wrap="square">
            <a:spAutoFit/>
          </a:bodyPr>
          <a:lstStyle/>
          <a:p>
            <a:r>
              <a:rPr lang="en-US" sz="2400" b="1" dirty="0" smtClean="0"/>
              <a:t>Pulse </a:t>
            </a:r>
            <a:r>
              <a:rPr lang="en-US" sz="2400" b="1" dirty="0"/>
              <a:t>Position Modulation (PPM)</a:t>
            </a:r>
            <a:r>
              <a:rPr lang="en-US" sz="2400" dirty="0"/>
              <a:t> is an analog modulation scheme in which, the amplitude and the width of the pulses are kept constant, while the position of each pulse, with reference to the position of a reference pulse varies according to the instantaneous sampled value of the message signal.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5" name="Picture 3"/>
          <p:cNvPicPr>
            <a:picLocks noGrp="1" noChangeAspect="1" noChangeArrowheads="1"/>
          </p:cNvPicPr>
          <p:nvPr>
            <p:ph idx="1"/>
          </p:nvPr>
        </p:nvPicPr>
        <p:blipFill>
          <a:blip r:embed="rId2"/>
          <a:srcRect l="29165" t="10580" r="23483" b="7401"/>
          <a:stretch>
            <a:fillRect/>
          </a:stretch>
        </p:blipFill>
        <p:spPr bwMode="auto">
          <a:xfrm>
            <a:off x="990601" y="1371600"/>
            <a:ext cx="6462058"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nvGraphicFramePr>
        <p:xfrm>
          <a:off x="838199" y="914400"/>
          <a:ext cx="7772400" cy="5029199"/>
        </p:xfrm>
        <a:graphic>
          <a:graphicData uri="http://schemas.openxmlformats.org/drawingml/2006/table">
            <a:tbl>
              <a:tblPr/>
              <a:tblGrid>
                <a:gridCol w="2590800"/>
                <a:gridCol w="2590800"/>
                <a:gridCol w="2590800"/>
              </a:tblGrid>
              <a:tr h="393345">
                <a:tc>
                  <a:txBody>
                    <a:bodyPr/>
                    <a:lstStyle/>
                    <a:p>
                      <a:pPr algn="ctr" fontAlgn="t"/>
                      <a:r>
                        <a:rPr lang="en-US" sz="1300" dirty="0"/>
                        <a:t>PAM</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a:t>PWM</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a:t>PPM</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93345">
                <a:tc>
                  <a:txBody>
                    <a:bodyPr/>
                    <a:lstStyle/>
                    <a:p>
                      <a:pPr fontAlgn="t"/>
                      <a:r>
                        <a:rPr lang="en-US" sz="1300"/>
                        <a:t>Amplitude is varied</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Width is varied</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Position is varied</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9075">
                <a:tc>
                  <a:txBody>
                    <a:bodyPr/>
                    <a:lstStyle/>
                    <a:p>
                      <a:pPr fontAlgn="t"/>
                      <a:r>
                        <a:rPr lang="en-US" sz="1300" dirty="0"/>
                        <a:t>Bandwidth depends on the width of the pulse</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Bandwidth depends on the rise time of the pulse</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Bandwidth depends on the rise time of the pulse</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04804">
                <a:tc>
                  <a:txBody>
                    <a:bodyPr/>
                    <a:lstStyle/>
                    <a:p>
                      <a:pPr fontAlgn="t"/>
                      <a:r>
                        <a:rPr lang="en-US" sz="1300"/>
                        <a:t>Instantaneous transmitter power varies with the amplitude of the pulses</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Instantaneous transmitter power varies with the amplitude and the width of the pulses</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Instantaneous transmitter power remains constant with the width of the pulses</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210">
                <a:tc>
                  <a:txBody>
                    <a:bodyPr/>
                    <a:lstStyle/>
                    <a:p>
                      <a:pPr fontAlgn="t"/>
                      <a:r>
                        <a:rPr lang="en-US" sz="1300"/>
                        <a:t>System complexity is high</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System complexity is low</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System complexity is low</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210">
                <a:tc>
                  <a:txBody>
                    <a:bodyPr/>
                    <a:lstStyle/>
                    <a:p>
                      <a:pPr fontAlgn="t"/>
                      <a:r>
                        <a:rPr lang="en-US" sz="1300"/>
                        <a:t>Noise interference is high</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Noise interference is low</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Noise interference is low</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210">
                <a:tc>
                  <a:txBody>
                    <a:bodyPr/>
                    <a:lstStyle/>
                    <a:p>
                      <a:pPr fontAlgn="t"/>
                      <a:r>
                        <a:rPr lang="en-US" sz="1300"/>
                        <a:t>It is similar to amplitude modulation</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a:t>It is similar to frequency modulation</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300" dirty="0"/>
                        <a:t>It is similar to phase modulation</a:t>
                      </a:r>
                    </a:p>
                  </a:txBody>
                  <a:tcPr marL="56760" marR="56760" marT="56760" marB="567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7543800"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Comparison between PAM, PWM, and PPM</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8E7113131964B851E03C099788087" ma:contentTypeVersion="2" ma:contentTypeDescription="Create a new document." ma:contentTypeScope="" ma:versionID="2eb16e0807c437658c89b43179e22eca">
  <xsd:schema xmlns:xsd="http://www.w3.org/2001/XMLSchema" xmlns:xs="http://www.w3.org/2001/XMLSchema" xmlns:p="http://schemas.microsoft.com/office/2006/metadata/properties" xmlns:ns2="9b81cb10-92fc-42c9-936a-956e77c491b4" targetNamespace="http://schemas.microsoft.com/office/2006/metadata/properties" ma:root="true" ma:fieldsID="d6ee60df6d3370bb1fe3908b59c861f6" ns2:_="">
    <xsd:import namespace="9b81cb10-92fc-42c9-936a-956e77c491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81cb10-92fc-42c9-936a-956e77c49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08FDE3-39C0-4896-923D-A777B6954DFC}"/>
</file>

<file path=customXml/itemProps2.xml><?xml version="1.0" encoding="utf-8"?>
<ds:datastoreItem xmlns:ds="http://schemas.openxmlformats.org/officeDocument/2006/customXml" ds:itemID="{9CE54D5D-31BD-48F7-A76E-C92FBFBBB768}"/>
</file>

<file path=customXml/itemProps3.xml><?xml version="1.0" encoding="utf-8"?>
<ds:datastoreItem xmlns:ds="http://schemas.openxmlformats.org/officeDocument/2006/customXml" ds:itemID="{3C817896-5D45-4185-AE7D-BE99E513BD4E}"/>
</file>

<file path=docProps/app.xml><?xml version="1.0" encoding="utf-8"?>
<Properties xmlns="http://schemas.openxmlformats.org/officeDocument/2006/extended-properties" xmlns:vt="http://schemas.openxmlformats.org/officeDocument/2006/docPropsVTypes">
  <TotalTime>27</TotalTime>
  <Words>261</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Pulse Amplitude Modulation </vt:lpstr>
      <vt:lpstr>Slide 2</vt:lpstr>
      <vt:lpstr>Pulse Width Modulation </vt:lpstr>
      <vt:lpstr>Pulse Width Modulation</vt:lpstr>
      <vt:lpstr>Pulse Width Modulation</vt:lpstr>
      <vt:lpstr>Pulse Position Modulation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UPPILI-PC</dc:creator>
  <cp:lastModifiedBy>UPPILI-PC</cp:lastModifiedBy>
  <cp:revision>4</cp:revision>
  <dcterms:created xsi:type="dcterms:W3CDTF">2020-08-26T10:43:13Z</dcterms:created>
  <dcterms:modified xsi:type="dcterms:W3CDTF">2020-08-26T11:11:05Z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0x0101008488E7113131964B851E03C099788087</vt:lpwstr>
  </property>
</Properties>
</file>