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300" r:id="rId6"/>
    <p:sldId id="293" r:id="rId7"/>
    <p:sldId id="309" r:id="rId8"/>
    <p:sldId id="310" r:id="rId9"/>
    <p:sldId id="317" r:id="rId10"/>
    <p:sldId id="319" r:id="rId11"/>
    <p:sldId id="320" r:id="rId12"/>
    <p:sldId id="321" r:id="rId13"/>
    <p:sldId id="324" r:id="rId14"/>
    <p:sldId id="316" r:id="rId15"/>
    <p:sldId id="314" r:id="rId16"/>
    <p:sldId id="318" r:id="rId17"/>
    <p:sldId id="308" r:id="rId18"/>
    <p:sldId id="325" r:id="rId19"/>
    <p:sldId id="276" r:id="rId20"/>
    <p:sldId id="323" r:id="rId21"/>
    <p:sldId id="32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3725" autoAdjust="0"/>
  </p:normalViewPr>
  <p:slideViewPr>
    <p:cSldViewPr snapToGrid="0">
      <p:cViewPr varScale="1">
        <p:scale>
          <a:sx n="61" d="100"/>
          <a:sy n="61" d="100"/>
        </p:scale>
        <p:origin x="96" y="984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anchor="b"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438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438" y="2641555"/>
            <a:ext cx="50292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7475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7475" y="2641555"/>
            <a:ext cx="50292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0970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0" name="Picture Placeholder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8" name="Content Placeholder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9" name="Content Placeholder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3716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600"/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2000"/>
              </a:lnSpc>
              <a:buNone/>
              <a:defRPr sz="1600"/>
            </a:lvl4pPr>
            <a:lvl5pPr marL="1828800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lnSpc>
                <a:spcPts val="1800"/>
              </a:lnSpc>
              <a:buNone/>
              <a:defRPr sz="1600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1800"/>
              </a:lnSpc>
              <a:buNone/>
              <a:defRPr sz="1600"/>
            </a:lvl4pPr>
            <a:lvl5pPr marL="1828800" indent="0">
              <a:lnSpc>
                <a:spcPts val="18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692" y="1912336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3892" y="1874838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8692" y="2388253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73892" y="2337741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518687" y="3608720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3887" y="3571222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18687" y="4084637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83887" y="4034125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0" y="169164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8000" y="2093976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8000" y="2962656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58000" y="331012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393192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70354" y="427024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70354" y="4855464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354" y="5193792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57506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2" y="236897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57506" y="2355956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7501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7" y="4319794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67501" y="430678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" name="Footer Placeholder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blem &amp;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073" y="1853548"/>
            <a:ext cx="4572000" cy="64008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2073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4485" y="1853548"/>
            <a:ext cx="4572000" cy="640080"/>
          </a:xfrm>
          <a:noFill/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4485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>
            <a:lum/>
          </a:blip>
          <a:srcRect/>
          <a:stretch>
            <a:fillRect l="90000" t="81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1973" y="1050774"/>
            <a:ext cx="5120640" cy="2054388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>
            <a:normAutofit/>
          </a:bodyPr>
          <a:lstStyle/>
          <a:p>
            <a:r>
              <a:rPr lang="en-US" dirty="0"/>
              <a:t>Mirjam Nilsson​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C6B879-C4FB-65DA-0A75-4EB8D059B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748144"/>
            <a:ext cx="12192001" cy="765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01A10F-5292-76B8-9150-C6993A74F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88" y="1542786"/>
            <a:ext cx="9488224" cy="422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8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AB442-AB3A-A2BD-3738-A52EB9E4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590DF-FDF1-2BFD-04F0-4BFC23D55C00}"/>
              </a:ext>
            </a:extLst>
          </p:cNvPr>
          <p:cNvSpPr txBox="1"/>
          <p:nvPr/>
        </p:nvSpPr>
        <p:spPr>
          <a:xfrm>
            <a:off x="2646218" y="432262"/>
            <a:ext cx="689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6">
                    <a:lumMod val="10000"/>
                  </a:schemeClr>
                </a:solidFill>
                <a:latin typeface="Arial Black" panose="020B0A04020102020204" pitchFamily="34" charset="0"/>
              </a:rPr>
              <a:t>Feature  Engineering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A0978-E195-BF08-1DB6-B42FA5E4F9D8}"/>
              </a:ext>
            </a:extLst>
          </p:cNvPr>
          <p:cNvSpPr txBox="1"/>
          <p:nvPr/>
        </p:nvSpPr>
        <p:spPr>
          <a:xfrm>
            <a:off x="1113904" y="1978429"/>
            <a:ext cx="104574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was users last order with the product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frequently user ordered the product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frequently the product was reordered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Average how many times user is buying per order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frequently product was reordered on any given hour</a:t>
            </a:r>
          </a:p>
        </p:txBody>
      </p:sp>
    </p:spTree>
    <p:extLst>
      <p:ext uri="{BB962C8B-B14F-4D97-AF65-F5344CB8AC3E}">
        <p14:creationId xmlns:p14="http://schemas.microsoft.com/office/powerpoint/2010/main" val="372730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E7699413-411A-02CC-F644-CD2083A65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2756"/>
            <a:ext cx="5624783" cy="1325563"/>
          </a:xfrm>
        </p:spPr>
        <p:txBody>
          <a:bodyPr/>
          <a:lstStyle/>
          <a:p>
            <a:r>
              <a:rPr lang="en-US" sz="3200" dirty="0"/>
              <a:t>Customers 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B462E5-C726-D254-07FF-51B1612B4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3951"/>
            <a:ext cx="6249272" cy="61921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974105-A015-71A8-8C55-D27847DA96A4}"/>
              </a:ext>
            </a:extLst>
          </p:cNvPr>
          <p:cNvSpPr txBox="1"/>
          <p:nvPr/>
        </p:nvSpPr>
        <p:spPr>
          <a:xfrm>
            <a:off x="6724650" y="1542151"/>
            <a:ext cx="531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0 placed highest orders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of order is  - 13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lag – 7 days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1 – average  number of orders lowest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hour or order  - 13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lag between orders – 16 days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2 – average number of order is 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hour or order is 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lag between orders –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1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63DCD0B-9182-62E1-3B3C-3C0577654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71233"/>
            <a:ext cx="10297185" cy="512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3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442" y="283781"/>
            <a:ext cx="5624783" cy="1325563"/>
          </a:xfrm>
        </p:spPr>
        <p:txBody>
          <a:bodyPr/>
          <a:lstStyle/>
          <a:p>
            <a:r>
              <a:rPr lang="en-US" dirty="0"/>
              <a:t>Result :</a:t>
            </a:r>
          </a:p>
        </p:txBody>
      </p:sp>
      <p:pic>
        <p:nvPicPr>
          <p:cNvPr id="149" name="Picture Placeholder 148" descr="photo of two women smiling looking at blueprints&#10;">
            <a:extLst>
              <a:ext uri="{FF2B5EF4-FFF2-40B4-BE49-F238E27FC236}">
                <a16:creationId xmlns:a16="http://schemas.microsoft.com/office/drawing/2014/main" id="{52410740-BA13-42EC-B6E7-A19713EDE7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" r="50"/>
          <a:stretch/>
        </p:blipFill>
        <p:spPr>
          <a:xfrm>
            <a:off x="0" y="0"/>
            <a:ext cx="5317046" cy="6858000"/>
          </a:xfrm>
        </p:spPr>
      </p:pic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819C09A1-D392-4696-8592-3B25D659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AC12BBEE-57EB-45AB-B1F9-947F7072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ED61573-6A78-60F0-4EDB-17E1E01AE7E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93739" y="5378334"/>
            <a:ext cx="3931920" cy="1059041"/>
          </a:xfrm>
        </p:spPr>
        <p:txBody>
          <a:bodyPr/>
          <a:lstStyle/>
          <a:p>
            <a:br>
              <a:rPr lang="en-US" sz="4000" dirty="0"/>
            </a:br>
            <a:r>
              <a:rPr lang="en-US" sz="4000" dirty="0"/>
              <a:t>Accuracy :  91%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B7206-7858-6898-8A24-A81EFE499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262" y="1231336"/>
            <a:ext cx="5620534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82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442" y="283781"/>
            <a:ext cx="5624783" cy="1325563"/>
          </a:xfrm>
        </p:spPr>
        <p:txBody>
          <a:bodyPr/>
          <a:lstStyle/>
          <a:p>
            <a:r>
              <a:rPr lang="en-US" dirty="0"/>
              <a:t>Result :</a:t>
            </a:r>
          </a:p>
        </p:txBody>
      </p:sp>
      <p:pic>
        <p:nvPicPr>
          <p:cNvPr id="149" name="Picture Placeholder 148" descr="photo of two women smiling looking at blueprints&#10;">
            <a:extLst>
              <a:ext uri="{FF2B5EF4-FFF2-40B4-BE49-F238E27FC236}">
                <a16:creationId xmlns:a16="http://schemas.microsoft.com/office/drawing/2014/main" id="{52410740-BA13-42EC-B6E7-A19713EDE7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" r="50"/>
          <a:stretch/>
        </p:blipFill>
        <p:spPr>
          <a:xfrm>
            <a:off x="0" y="0"/>
            <a:ext cx="5317046" cy="6858000"/>
          </a:xfrm>
        </p:spPr>
      </p:pic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819C09A1-D392-4696-8592-3B25D659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AC12BBEE-57EB-45AB-B1F9-947F7072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ED61573-6A78-60F0-4EDB-17E1E01AE7E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93739" y="5378334"/>
            <a:ext cx="3931920" cy="1059041"/>
          </a:xfrm>
        </p:spPr>
        <p:txBody>
          <a:bodyPr/>
          <a:lstStyle/>
          <a:p>
            <a:br>
              <a:rPr lang="en-US" sz="4000" dirty="0"/>
            </a:br>
            <a:r>
              <a:rPr lang="en-US" sz="4000" dirty="0"/>
              <a:t>Accuracy :  91%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BBFC19-8D4E-6266-0E96-3C16ED597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561" y="1318671"/>
            <a:ext cx="525853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27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625" y="2057400"/>
            <a:ext cx="5029200" cy="1371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E8EFC8-516F-457C-53B2-E27AC47F6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4995"/>
            <a:ext cx="5353797" cy="253400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F88413-85D7-10E5-D442-C051D34F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2F59A2-F421-295E-C6FA-FBDBFB8A5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844" y="780682"/>
            <a:ext cx="6315956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8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DF95-CB2C-7F8D-2C42-0C24A747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15ED9-3E30-6A7B-B74D-A9306D597F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8922B9D-73BF-6814-9597-4542F6CB19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16458-8E9C-0F0B-CD53-335BD7603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A88BF7E-3280-4830-2740-214281C6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79B26A-CC59-0993-361E-85A10071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C644D50-1C01-1044-B225-4F255A2C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5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55" y="449235"/>
            <a:ext cx="9791561" cy="1325563"/>
          </a:xfrm>
        </p:spPr>
        <p:txBody>
          <a:bodyPr>
            <a:normAutofit/>
          </a:bodyPr>
          <a:lstStyle/>
          <a:p>
            <a:pPr algn="ctr"/>
            <a:r>
              <a:rPr lang="en-ZA" dirty="0">
                <a:solidFill>
                  <a:schemeClr val="accent6">
                    <a:lumMod val="10000"/>
                  </a:schemeClr>
                </a:solidFill>
              </a:rPr>
              <a:t>Instacart – Product re-order and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92363" y="5501091"/>
            <a:ext cx="1661437" cy="855259"/>
          </a:xfrm>
        </p:spPr>
        <p:txBody>
          <a:bodyPr>
            <a:normAutofit/>
          </a:bodyPr>
          <a:lstStyle/>
          <a:p>
            <a:r>
              <a:rPr lang="en-US" sz="2000" dirty="0"/>
              <a:t>Manjula 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5EB8A3-75FE-3F8C-2AF8-08A1E5934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464" y="2630057"/>
            <a:ext cx="7028899" cy="211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9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CA41AEA3-F565-DDF2-8B87-DCB8D8C85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575" y="136525"/>
            <a:ext cx="4391425" cy="67775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11" y="952766"/>
            <a:ext cx="9986601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Business Objective: 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61DE0949-C611-4117-B02A-4967EA7F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B057FC65-DE77-429F-8B3E-E77AD357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1722D-9BF7-40E1-0BAD-F0CE66B28C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811" y="2710591"/>
            <a:ext cx="10259291" cy="2359213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10000"/>
                  </a:schemeClr>
                </a:solidFill>
                <a:latin typeface="Bahnschrift Condensed" panose="020B0502040204020203" pitchFamily="34" charset="0"/>
              </a:rPr>
              <a:t>Instacart is challenging the community to use the anonymized</a:t>
            </a:r>
          </a:p>
          <a:p>
            <a:r>
              <a:rPr lang="en-US" sz="2800" dirty="0">
                <a:solidFill>
                  <a:schemeClr val="accent6">
                    <a:lumMod val="10000"/>
                  </a:schemeClr>
                </a:solidFill>
                <a:latin typeface="Bahnschrift Condensed" panose="020B0502040204020203" pitchFamily="34" charset="0"/>
              </a:rPr>
              <a:t>data on customer orders over time to predict which previously </a:t>
            </a:r>
          </a:p>
          <a:p>
            <a:r>
              <a:rPr lang="en-US" sz="2800" dirty="0">
                <a:solidFill>
                  <a:schemeClr val="accent6">
                    <a:lumMod val="10000"/>
                  </a:schemeClr>
                </a:solidFill>
                <a:latin typeface="Bahnschrift Condensed" panose="020B0502040204020203" pitchFamily="34" charset="0"/>
              </a:rPr>
              <a:t>purchased products will be in a user’s next order. </a:t>
            </a:r>
          </a:p>
        </p:txBody>
      </p:sp>
    </p:spTree>
    <p:extLst>
      <p:ext uri="{BB962C8B-B14F-4D97-AF65-F5344CB8AC3E}">
        <p14:creationId xmlns:p14="http://schemas.microsoft.com/office/powerpoint/2010/main" val="263441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2914"/>
            <a:ext cx="5386078" cy="1325563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91DD-F2E6-43D6-BD3D-FDB5B29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5A0A23-5654-7418-4A9D-68AE33494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94" y="1589702"/>
            <a:ext cx="3574473" cy="176748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6B73CB6-6F68-17AC-9247-58B6CB52B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770" y="1568989"/>
            <a:ext cx="2362530" cy="174331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8A356E9-8591-B04B-EFBC-667518495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94" y="3693032"/>
            <a:ext cx="1343212" cy="27626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D7BA5AF-AD42-8A8B-34EF-41868901D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92" y="4131817"/>
            <a:ext cx="5982535" cy="96215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25DCBA6-8478-6D2A-B387-B5B815013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659" y="1512051"/>
            <a:ext cx="4020111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8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17" y="136525"/>
            <a:ext cx="5005466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Arial Black" panose="020B0A04020102020204" pitchFamily="34" charset="0"/>
              </a:rPr>
              <a:t>Analysis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8BDA4D-CB6F-74A9-BE43-4E74E276D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047" y="404447"/>
            <a:ext cx="8326012" cy="48393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75114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C084E-AB54-00C5-58CE-F08417AE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C0632-93CD-F43D-C811-AFEF7782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44E349-A884-AE1C-913F-E25C9C04E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22" y="136525"/>
            <a:ext cx="9059539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C436E56-2C4F-65CF-ACB4-2719FBF53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41" y="523504"/>
            <a:ext cx="8364117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1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7DCDA2-536E-0EE3-3B40-DBF2B5457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50" y="0"/>
            <a:ext cx="843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2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F78ADD-A9D6-043A-80C5-1BAAA58C6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213"/>
            <a:ext cx="6096000" cy="59920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960FBD-86C7-BB47-0E66-14ABEE96F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742" y="151464"/>
            <a:ext cx="6035883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093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 Pitch Deck_tm66722518_Win32_JB_SL_v3" id="{5E663E60-9241-454F-9D79-FA28B6B8E2E6}" vid="{C89703AC-DCB6-4757-83A4-6B2EB7B7FA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935DE4F-C654-46B5-9D7A-C349B80D2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12652</TotalTime>
  <Words>184</Words>
  <Application>Microsoft Office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Bahnschrift Condensed</vt:lpstr>
      <vt:lpstr>Bodoni MT</vt:lpstr>
      <vt:lpstr>Calibri</vt:lpstr>
      <vt:lpstr>Source Sans Pro Light</vt:lpstr>
      <vt:lpstr>Times New Roman</vt:lpstr>
      <vt:lpstr>Wingdings</vt:lpstr>
      <vt:lpstr>Custom</vt:lpstr>
      <vt:lpstr>Pitch deck</vt:lpstr>
      <vt:lpstr>Instacart – Product re-order and Recommendation System</vt:lpstr>
      <vt:lpstr>Business Objective: </vt:lpstr>
      <vt:lpstr>Dataset overview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Customers :</vt:lpstr>
      <vt:lpstr>PowerPoint Presentation</vt:lpstr>
      <vt:lpstr>Result :</vt:lpstr>
      <vt:lpstr>Result :</vt:lpstr>
      <vt:lpstr>Thank you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Manjula Muniyappa</dc:creator>
  <cp:lastModifiedBy>Manjula Muniyappa</cp:lastModifiedBy>
  <cp:revision>2</cp:revision>
  <dcterms:created xsi:type="dcterms:W3CDTF">2023-11-01T22:41:01Z</dcterms:created>
  <dcterms:modified xsi:type="dcterms:W3CDTF">2023-11-14T06:02:57Z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