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5"/>
  </p:notesMasterIdLst>
  <p:sldIdLst>
    <p:sldId id="257" r:id="rId5"/>
    <p:sldId id="256" r:id="rId6"/>
    <p:sldId id="260" r:id="rId7"/>
    <p:sldId id="265" r:id="rId8"/>
    <p:sldId id="261" r:id="rId9"/>
    <p:sldId id="262" r:id="rId10"/>
    <p:sldId id="264" r:id="rId11"/>
    <p:sldId id="266" r:id="rId12"/>
    <p:sldId id="267"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712" autoAdjust="0"/>
  </p:normalViewPr>
  <p:slideViewPr>
    <p:cSldViewPr snapToGrid="0">
      <p:cViewPr varScale="1">
        <p:scale>
          <a:sx n="106" d="100"/>
          <a:sy n="106" d="100"/>
        </p:scale>
        <p:origin x="2418"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D3A5D-E5AE-4982-8BC9-9E8DE2727D52}"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B9BC4-95EF-4A27-A39A-006C6200D729}" type="slidenum">
              <a:rPr lang="en-US" smtClean="0"/>
              <a:t>‹#›</a:t>
            </a:fld>
            <a:endParaRPr lang="en-US"/>
          </a:p>
        </p:txBody>
      </p:sp>
    </p:spTree>
    <p:extLst>
      <p:ext uri="{BB962C8B-B14F-4D97-AF65-F5344CB8AC3E}">
        <p14:creationId xmlns:p14="http://schemas.microsoft.com/office/powerpoint/2010/main" val="373924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5313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50" r:id="rId12"/>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50715" y="1054729"/>
            <a:ext cx="6253317" cy="3686015"/>
          </a:xfrm>
        </p:spPr>
        <p:txBody>
          <a:bodyPr>
            <a:normAutofit/>
          </a:bodyPr>
          <a:lstStyle/>
          <a:p>
            <a:r>
              <a:rPr lang="en-US" sz="8000" dirty="0"/>
              <a:t>Fannie Mae</a:t>
            </a:r>
            <a:br>
              <a:rPr lang="en-US" sz="8000" dirty="0"/>
            </a:br>
            <a:r>
              <a:rPr lang="en-US" sz="3200" dirty="0"/>
              <a:t>Default</a:t>
            </a:r>
            <a:r>
              <a:rPr lang="en-US" sz="8000" dirty="0"/>
              <a:t> </a:t>
            </a:r>
            <a:r>
              <a:rPr lang="en-US" sz="3200" dirty="0"/>
              <a:t>Loan Prediction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8A1F0E0-A14B-7BDD-6FD3-362BC31B13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 y="-59821"/>
            <a:ext cx="5427756" cy="6917821"/>
          </a:xfrm>
          <a:prstGeom prst="rect">
            <a:avLst/>
          </a:prstGeom>
          <a:noFill/>
          <a:ln>
            <a:noFill/>
          </a:ln>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Manjula </a:t>
            </a:r>
          </a:p>
          <a:p>
            <a:r>
              <a:rPr lang="en-US" sz="800" cap="none" dirty="0">
                <a:solidFill>
                  <a:srgbClr val="FFFFFF"/>
                </a:solidFill>
                <a:latin typeface="Arial" panose="020B0604020202020204" pitchFamily="34" charset="0"/>
                <a:cs typeface="Arial" panose="020B0604020202020204" pitchFamily="34" charset="0"/>
              </a:rPr>
              <a:t>data is sourced from </a:t>
            </a:r>
            <a:r>
              <a:rPr lang="en-US" sz="800" cap="none" dirty="0" err="1">
                <a:solidFill>
                  <a:srgbClr val="FFFFFF"/>
                </a:solidFill>
                <a:latin typeface="Arial" panose="020B0604020202020204" pitchFamily="34" charset="0"/>
                <a:cs typeface="Arial" panose="020B0604020202020204" pitchFamily="34" charset="0"/>
              </a:rPr>
              <a:t>fnma</a:t>
            </a:r>
            <a:r>
              <a:rPr lang="en-US" sz="800" cap="none" dirty="0">
                <a:solidFill>
                  <a:srgbClr val="FFFFFF"/>
                </a:solidFill>
                <a:latin typeface="Arial" panose="020B0604020202020204" pitchFamily="34" charset="0"/>
                <a:cs typeface="Arial" panose="020B0604020202020204" pitchFamily="34" charset="0"/>
              </a:rPr>
              <a:t> website</a:t>
            </a:r>
          </a:p>
        </p:txBody>
      </p:sp>
      <p:sp>
        <p:nvSpPr>
          <p:cNvPr id="7" name="Title 6">
            <a:extLst>
              <a:ext uri="{FF2B5EF4-FFF2-40B4-BE49-F238E27FC236}">
                <a16:creationId xmlns:a16="http://schemas.microsoft.com/office/drawing/2014/main" id="{F522D655-7669-95CD-561C-FA924DEDB069}"/>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9"/>
        <p:cNvGrpSpPr/>
        <p:nvPr/>
      </p:nvGrpSpPr>
      <p:grpSpPr>
        <a:xfrm>
          <a:off x="0" y="0"/>
          <a:ext cx="0" cy="0"/>
          <a:chOff x="0" y="0"/>
          <a:chExt cx="0" cy="0"/>
        </a:xfrm>
      </p:grpSpPr>
      <p:sp>
        <p:nvSpPr>
          <p:cNvPr id="20" name="Google Shape;20;p1"/>
          <p:cNvSpPr/>
          <p:nvPr/>
        </p:nvSpPr>
        <p:spPr>
          <a:xfrm>
            <a:off x="1251507" y="1295726"/>
            <a:ext cx="4790223" cy="496135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1" name="Google Shape;21;p1"/>
          <p:cNvSpPr/>
          <p:nvPr/>
        </p:nvSpPr>
        <p:spPr>
          <a:xfrm>
            <a:off x="6111388" y="1295726"/>
            <a:ext cx="4413504" cy="496135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2" name="Google Shape;22;p1"/>
          <p:cNvSpPr/>
          <p:nvPr/>
        </p:nvSpPr>
        <p:spPr>
          <a:xfrm>
            <a:off x="1588562" y="145187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1</a:t>
            </a:r>
            <a:endParaRPr sz="1428" dirty="0">
              <a:solidFill>
                <a:schemeClr val="lt1"/>
              </a:solidFill>
              <a:latin typeface="Arial"/>
              <a:ea typeface="Arial"/>
              <a:cs typeface="Arial"/>
              <a:sym typeface="Arial"/>
            </a:endParaRPr>
          </a:p>
        </p:txBody>
      </p:sp>
      <p:sp>
        <p:nvSpPr>
          <p:cNvPr id="23" name="Google Shape;23;p1"/>
          <p:cNvSpPr/>
          <p:nvPr/>
        </p:nvSpPr>
        <p:spPr>
          <a:xfrm>
            <a:off x="6228001" y="145187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4</a:t>
            </a:r>
            <a:endParaRPr sz="1400">
              <a:solidFill>
                <a:srgbClr val="000000"/>
              </a:solidFill>
              <a:latin typeface="Arial"/>
              <a:ea typeface="Arial"/>
              <a:cs typeface="Arial"/>
              <a:sym typeface="Arial"/>
            </a:endParaRPr>
          </a:p>
        </p:txBody>
      </p:sp>
      <p:sp>
        <p:nvSpPr>
          <p:cNvPr id="24" name="Google Shape;24;p1"/>
          <p:cNvSpPr/>
          <p:nvPr/>
        </p:nvSpPr>
        <p:spPr>
          <a:xfrm>
            <a:off x="1970820" y="148393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Context</a:t>
            </a:r>
            <a:endParaRPr sz="1400" dirty="0">
              <a:solidFill>
                <a:srgbClr val="000000"/>
              </a:solidFill>
              <a:latin typeface="Arial"/>
              <a:ea typeface="Arial"/>
              <a:cs typeface="Arial"/>
              <a:sym typeface="Arial"/>
            </a:endParaRPr>
          </a:p>
        </p:txBody>
      </p:sp>
      <p:sp>
        <p:nvSpPr>
          <p:cNvPr id="25" name="Google Shape;25;p1"/>
          <p:cNvSpPr/>
          <p:nvPr/>
        </p:nvSpPr>
        <p:spPr>
          <a:xfrm>
            <a:off x="6610259" y="148393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Constraints within solution space</a:t>
            </a:r>
            <a:endParaRPr sz="1400">
              <a:solidFill>
                <a:srgbClr val="000000"/>
              </a:solidFill>
              <a:latin typeface="Arial"/>
              <a:ea typeface="Arial"/>
              <a:cs typeface="Arial"/>
              <a:sym typeface="Arial"/>
            </a:endParaRPr>
          </a:p>
        </p:txBody>
      </p:sp>
      <p:sp>
        <p:nvSpPr>
          <p:cNvPr id="26" name="Google Shape;26;p1"/>
          <p:cNvSpPr/>
          <p:nvPr/>
        </p:nvSpPr>
        <p:spPr>
          <a:xfrm>
            <a:off x="6192376" y="320709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5</a:t>
            </a:r>
            <a:endParaRPr sz="1400">
              <a:solidFill>
                <a:srgbClr val="000000"/>
              </a:solidFill>
              <a:latin typeface="Arial"/>
              <a:ea typeface="Arial"/>
              <a:cs typeface="Arial"/>
              <a:sym typeface="Arial"/>
            </a:endParaRPr>
          </a:p>
        </p:txBody>
      </p:sp>
      <p:sp>
        <p:nvSpPr>
          <p:cNvPr id="27" name="Google Shape;27;p1"/>
          <p:cNvSpPr/>
          <p:nvPr/>
        </p:nvSpPr>
        <p:spPr>
          <a:xfrm>
            <a:off x="1529187" y="4073989"/>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2</a:t>
            </a:r>
            <a:endParaRPr sz="1400">
              <a:solidFill>
                <a:srgbClr val="000000"/>
              </a:solidFill>
              <a:latin typeface="Arial"/>
              <a:ea typeface="Arial"/>
              <a:cs typeface="Arial"/>
              <a:sym typeface="Arial"/>
            </a:endParaRPr>
          </a:p>
        </p:txBody>
      </p:sp>
      <p:sp>
        <p:nvSpPr>
          <p:cNvPr id="28" name="Google Shape;28;p1"/>
          <p:cNvSpPr/>
          <p:nvPr/>
        </p:nvSpPr>
        <p:spPr>
          <a:xfrm>
            <a:off x="1911445" y="4106045"/>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Criteria for success</a:t>
            </a:r>
            <a:endParaRPr sz="1400" dirty="0">
              <a:solidFill>
                <a:srgbClr val="000000"/>
              </a:solidFill>
              <a:latin typeface="Arial"/>
              <a:ea typeface="Arial"/>
              <a:cs typeface="Arial"/>
              <a:sym typeface="Arial"/>
            </a:endParaRPr>
          </a:p>
        </p:txBody>
      </p:sp>
      <p:sp>
        <p:nvSpPr>
          <p:cNvPr id="29" name="Google Shape;29;p1"/>
          <p:cNvSpPr/>
          <p:nvPr/>
        </p:nvSpPr>
        <p:spPr>
          <a:xfrm>
            <a:off x="6574634" y="3239153"/>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Stakeholders to provide key insight</a:t>
            </a:r>
            <a:endParaRPr sz="1400">
              <a:solidFill>
                <a:srgbClr val="000000"/>
              </a:solidFill>
              <a:latin typeface="Arial"/>
              <a:ea typeface="Arial"/>
              <a:cs typeface="Arial"/>
              <a:sym typeface="Arial"/>
            </a:endParaRPr>
          </a:p>
        </p:txBody>
      </p:sp>
      <p:sp>
        <p:nvSpPr>
          <p:cNvPr id="30" name="Google Shape;30;p1"/>
          <p:cNvSpPr/>
          <p:nvPr/>
        </p:nvSpPr>
        <p:spPr>
          <a:xfrm>
            <a:off x="1552937"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3</a:t>
            </a:r>
            <a:endParaRPr sz="1400">
              <a:solidFill>
                <a:srgbClr val="000000"/>
              </a:solidFill>
              <a:latin typeface="Arial"/>
              <a:ea typeface="Arial"/>
              <a:cs typeface="Arial"/>
              <a:sym typeface="Arial"/>
            </a:endParaRPr>
          </a:p>
        </p:txBody>
      </p:sp>
      <p:sp>
        <p:nvSpPr>
          <p:cNvPr id="31" name="Google Shape;31;p1"/>
          <p:cNvSpPr/>
          <p:nvPr/>
        </p:nvSpPr>
        <p:spPr>
          <a:xfrm>
            <a:off x="6192376"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6</a:t>
            </a:r>
            <a:endParaRPr sz="1400">
              <a:solidFill>
                <a:srgbClr val="000000"/>
              </a:solidFill>
              <a:latin typeface="Arial"/>
              <a:ea typeface="Arial"/>
              <a:cs typeface="Arial"/>
              <a:sym typeface="Arial"/>
            </a:endParaRPr>
          </a:p>
        </p:txBody>
      </p:sp>
      <p:sp>
        <p:nvSpPr>
          <p:cNvPr id="32" name="Google Shape;32;p1"/>
          <p:cNvSpPr/>
          <p:nvPr/>
        </p:nvSpPr>
        <p:spPr>
          <a:xfrm>
            <a:off x="1935195" y="4831972"/>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Scope of solution space </a:t>
            </a:r>
            <a:endParaRPr sz="1400" dirty="0">
              <a:solidFill>
                <a:srgbClr val="000000"/>
              </a:solidFill>
              <a:latin typeface="Arial"/>
              <a:ea typeface="Arial"/>
              <a:cs typeface="Arial"/>
              <a:sym typeface="Arial"/>
            </a:endParaRPr>
          </a:p>
        </p:txBody>
      </p:sp>
      <p:sp>
        <p:nvSpPr>
          <p:cNvPr id="33" name="Google Shape;33;p1"/>
          <p:cNvSpPr/>
          <p:nvPr/>
        </p:nvSpPr>
        <p:spPr>
          <a:xfrm>
            <a:off x="6574634" y="482974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rPr>
              <a:t>Key</a:t>
            </a:r>
            <a:r>
              <a:rPr lang="en-AU" sz="1428">
                <a:solidFill>
                  <a:schemeClr val="dk1"/>
                </a:solidFill>
                <a:latin typeface="Arial"/>
                <a:ea typeface="Arial"/>
                <a:cs typeface="Arial"/>
                <a:sym typeface="Arial"/>
              </a:rPr>
              <a:t> data sources </a:t>
            </a:r>
            <a:endParaRPr sz="1400">
              <a:solidFill>
                <a:srgbClr val="000000"/>
              </a:solidFill>
              <a:latin typeface="Arial"/>
              <a:ea typeface="Arial"/>
              <a:cs typeface="Arial"/>
              <a:sym typeface="Arial"/>
            </a:endParaRPr>
          </a:p>
        </p:txBody>
      </p:sp>
      <p:sp>
        <p:nvSpPr>
          <p:cNvPr id="34" name="Google Shape;34;p1"/>
          <p:cNvSpPr txBox="1"/>
          <p:nvPr/>
        </p:nvSpPr>
        <p:spPr>
          <a:xfrm>
            <a:off x="1710842" y="1852008"/>
            <a:ext cx="4324418" cy="1824054"/>
          </a:xfrm>
          <a:prstGeom prst="rect">
            <a:avLst/>
          </a:prstGeom>
          <a:noFill/>
          <a:ln>
            <a:noFill/>
          </a:ln>
        </p:spPr>
        <p:txBody>
          <a:bodyPr spcFirstLastPara="1" wrap="square" lIns="91425" tIns="45700" rIns="91425" bIns="45700" anchor="t" anchorCtr="0">
            <a:noAutofit/>
          </a:bodyPr>
          <a:lstStyle/>
          <a:p>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Fannie Mae provides lenders with a reliable source of affordable mortgage financing across the country.  Fannie Mae do not originate loans or lend money directly to borrowers, instead it acquires mortgage loans made by lenders and then issue guaranteed mortgage-backed securities (MBS). In the ideal case, someone borrows money from a lender, then repays the loan until the balance is zero. However, some borrowers miss multiple payments, which can cause foreclosure. The process of foreclosure can be very lengthy and cost additional money to the FNMA. The goal is here is to build a predictable model to show whether or not loans acquired by Fannie Mae will go in to foreclosure.</a:t>
            </a:r>
          </a:p>
          <a:p>
            <a:r>
              <a:rPr lang="en-US" sz="1200" dirty="0"/>
              <a:t>. </a:t>
            </a:r>
          </a:p>
          <a:p>
            <a:endParaRPr sz="1200" dirty="0"/>
          </a:p>
        </p:txBody>
      </p:sp>
      <p:sp>
        <p:nvSpPr>
          <p:cNvPr id="35" name="Google Shape;35;p1"/>
          <p:cNvSpPr txBox="1"/>
          <p:nvPr/>
        </p:nvSpPr>
        <p:spPr>
          <a:xfrm>
            <a:off x="1732719" y="4369566"/>
            <a:ext cx="4324418" cy="513277"/>
          </a:xfrm>
          <a:prstGeom prst="rect">
            <a:avLst/>
          </a:prstGeom>
          <a:noFill/>
          <a:ln>
            <a:noFill/>
          </a:ln>
        </p:spPr>
        <p:txBody>
          <a:bodyPr spcFirstLastPara="1" wrap="square" lIns="91425" tIns="45700" rIns="91425" bIns="45700" anchor="t" anchorCtr="0">
            <a:noAutofit/>
          </a:bodyPr>
          <a:lstStyle/>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Predict whether loan will be foreclosed on in the future </a:t>
            </a:r>
          </a:p>
        </p:txBody>
      </p:sp>
      <p:sp>
        <p:nvSpPr>
          <p:cNvPr id="36" name="Google Shape;36;p1"/>
          <p:cNvSpPr txBox="1"/>
          <p:nvPr/>
        </p:nvSpPr>
        <p:spPr>
          <a:xfrm>
            <a:off x="1710842" y="5184805"/>
            <a:ext cx="4324418" cy="751488"/>
          </a:xfrm>
          <a:prstGeom prst="rect">
            <a:avLst/>
          </a:prstGeom>
          <a:noFill/>
          <a:ln>
            <a:noFill/>
          </a:ln>
        </p:spPr>
        <p:txBody>
          <a:bodyPr spcFirstLastPara="1" wrap="square" lIns="91425" tIns="45700" rIns="91425" bIns="45700" anchor="t" anchorCtr="0">
            <a:noAutofit/>
          </a:bodyPr>
          <a:lstStyle>
            <a:defPPr>
              <a:defRPr lang="en-US"/>
            </a:defPPr>
            <a:lvl1pPr marL="342900" marR="0" lvl="0" indent="-342900">
              <a:lnSpc>
                <a:spcPct val="107000"/>
              </a:lnSpc>
              <a:spcBef>
                <a:spcPts val="0"/>
              </a:spcBef>
              <a:spcAft>
                <a:spcPts val="800"/>
              </a:spcAft>
              <a:buFont typeface="Symbol" panose="05050102010706020507" pitchFamily="18" charset="2"/>
              <a:buChar char=""/>
              <a:defRPr sz="1200" kern="100">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For building the predicting model 2016-2017 year data considered</a:t>
            </a:r>
          </a:p>
          <a:p>
            <a:pPr marL="0" indent="0">
              <a:buNone/>
            </a:pPr>
            <a:endParaRPr dirty="0">
              <a:sym typeface="Arial"/>
            </a:endParaRPr>
          </a:p>
        </p:txBody>
      </p:sp>
      <p:sp>
        <p:nvSpPr>
          <p:cNvPr id="37" name="Google Shape;37;p1"/>
          <p:cNvSpPr txBox="1"/>
          <p:nvPr/>
        </p:nvSpPr>
        <p:spPr>
          <a:xfrm>
            <a:off x="6574634" y="2024842"/>
            <a:ext cx="4324418" cy="1100294"/>
          </a:xfrm>
          <a:prstGeom prst="rect">
            <a:avLst/>
          </a:prstGeom>
          <a:noFill/>
          <a:ln>
            <a:noFill/>
          </a:ln>
        </p:spPr>
        <p:txBody>
          <a:bodyPr spcFirstLastPara="1" wrap="square" lIns="91425" tIns="45700" rIns="91425" bIns="45700" anchor="t" anchorCtr="0">
            <a:noAutofit/>
          </a:bodyPr>
          <a:lstStyle>
            <a:defPPr>
              <a:defRPr lang="en-US"/>
            </a:defPPr>
            <a:lvl1pPr>
              <a:defRPr sz="1200" kern="100">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predicting model is built using only information that is </a:t>
            </a:r>
          </a:p>
          <a:p>
            <a:r>
              <a:rPr lang="en-US" dirty="0"/>
              <a:t>available when the loan was acquired</a:t>
            </a:r>
          </a:p>
        </p:txBody>
      </p:sp>
      <p:sp>
        <p:nvSpPr>
          <p:cNvPr id="38" name="Google Shape;38;p1"/>
          <p:cNvSpPr txBox="1"/>
          <p:nvPr/>
        </p:nvSpPr>
        <p:spPr>
          <a:xfrm>
            <a:off x="6516316" y="5125009"/>
            <a:ext cx="4324418" cy="1081065"/>
          </a:xfrm>
          <a:prstGeom prst="rect">
            <a:avLst/>
          </a:prstGeom>
          <a:noFill/>
          <a:ln>
            <a:noFill/>
          </a:ln>
        </p:spPr>
        <p:txBody>
          <a:bodyPr spcFirstLastPara="1" wrap="square" lIns="91425" tIns="45700" rIns="91425" bIns="45700" anchor="t" anchorCtr="0">
            <a:noAutofit/>
          </a:bodyPr>
          <a:lstStyle/>
          <a:p>
            <a:endParaRPr lang="en-AU" sz="1070" dirty="0"/>
          </a:p>
          <a:p>
            <a:r>
              <a:rPr lang="en-AU" sz="1070" dirty="0"/>
              <a:t>CSV file downloaded from FNMA website</a:t>
            </a:r>
            <a:endParaRPr sz="1070" dirty="0">
              <a:solidFill>
                <a:srgbClr val="000000"/>
              </a:solidFill>
              <a:latin typeface="Arial"/>
              <a:ea typeface="Arial"/>
              <a:cs typeface="Arial"/>
              <a:sym typeface="Arial"/>
            </a:endParaRPr>
          </a:p>
        </p:txBody>
      </p:sp>
      <p:sp>
        <p:nvSpPr>
          <p:cNvPr id="45" name="Google Shape;45;p1"/>
          <p:cNvSpPr/>
          <p:nvPr/>
        </p:nvSpPr>
        <p:spPr>
          <a:xfrm>
            <a:off x="1645750" y="116632"/>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algn="ctr">
              <a:buClr>
                <a:srgbClr val="000000"/>
              </a:buClr>
              <a:buSzPts val="1800"/>
            </a:pPr>
            <a:endParaRPr>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708140" y="189591"/>
            <a:ext cx="8793596" cy="307777"/>
          </a:xfrm>
          <a:prstGeom prst="rect">
            <a:avLst/>
          </a:prstGeom>
          <a:noFill/>
          <a:ln>
            <a:noFill/>
          </a:ln>
        </p:spPr>
        <p:txBody>
          <a:bodyPr spcFirstLastPara="1" vert="horz" wrap="square" lIns="0" tIns="0" rIns="0" bIns="0" rtlCol="0" anchor="t" anchorCtr="0">
            <a:noAutofit/>
          </a:bodyPr>
          <a:lstStyle/>
          <a:p>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6480691" y="3677613"/>
            <a:ext cx="4324418" cy="108106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AU" sz="1071" dirty="0"/>
              <a:t>FNMA</a:t>
            </a:r>
            <a:endParaRPr sz="1400" dirty="0">
              <a:solidFill>
                <a:srgbClr val="000000"/>
              </a:solidFill>
              <a:latin typeface="Arial"/>
              <a:ea typeface="Arial"/>
              <a:cs typeface="Arial"/>
              <a:sym typeface="Arial"/>
            </a:endParaRPr>
          </a:p>
        </p:txBody>
      </p:sp>
      <p:sp>
        <p:nvSpPr>
          <p:cNvPr id="48" name="Google Shape;48;p1"/>
          <p:cNvSpPr txBox="1"/>
          <p:nvPr/>
        </p:nvSpPr>
        <p:spPr>
          <a:xfrm>
            <a:off x="1215882" y="539382"/>
            <a:ext cx="8584648" cy="492443"/>
          </a:xfrm>
          <a:prstGeom prst="rect">
            <a:avLst/>
          </a:prstGeom>
          <a:noFill/>
          <a:ln>
            <a:noFill/>
          </a:ln>
        </p:spPr>
        <p:txBody>
          <a:bodyPr spcFirstLastPara="1" wrap="square" lIns="91425" tIns="45700" rIns="91425" bIns="45700" anchor="t" anchorCtr="0">
            <a:noAutofit/>
          </a:bodyPr>
          <a:lstStyle/>
          <a:p>
            <a:pPr>
              <a:buClr>
                <a:srgbClr val="000000"/>
              </a:buClr>
              <a:buSzPts val="1400"/>
            </a:pPr>
            <a:r>
              <a:rPr lang="en-US" b="1" dirty="0"/>
              <a:t>What standards should FNMA look for when acquiring loans in order to reduce the likelihood of a foreclosure?</a:t>
            </a:r>
          </a:p>
          <a:p>
            <a:pPr>
              <a:buClr>
                <a:srgbClr val="000000"/>
              </a:buClr>
              <a:buSzPts val="1400"/>
            </a:pP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1781-1D66-C0DE-90C1-38FD42833AF9}"/>
              </a:ext>
            </a:extLst>
          </p:cNvPr>
          <p:cNvSpPr>
            <a:spLocks noGrp="1"/>
          </p:cNvSpPr>
          <p:nvPr>
            <p:ph type="title"/>
          </p:nvPr>
        </p:nvSpPr>
        <p:spPr>
          <a:xfrm>
            <a:off x="1066800" y="-212161"/>
            <a:ext cx="10058400" cy="1450757"/>
          </a:xfrm>
        </p:spPr>
        <p:txBody>
          <a:bodyPr/>
          <a:lstStyle/>
          <a:p>
            <a:pPr algn="ctr"/>
            <a:r>
              <a:rPr lang="en-US" dirty="0">
                <a:latin typeface="Algerian" panose="04020705040A02060702" pitchFamily="82" charset="0"/>
              </a:rPr>
              <a:t>Data Visualization </a:t>
            </a:r>
          </a:p>
        </p:txBody>
      </p:sp>
      <p:pic>
        <p:nvPicPr>
          <p:cNvPr id="4" name="Picture 3">
            <a:extLst>
              <a:ext uri="{FF2B5EF4-FFF2-40B4-BE49-F238E27FC236}">
                <a16:creationId xmlns:a16="http://schemas.microsoft.com/office/drawing/2014/main" id="{63C9CF31-5438-3E82-2F80-E40151908C7C}"/>
              </a:ext>
            </a:extLst>
          </p:cNvPr>
          <p:cNvPicPr>
            <a:picLocks noChangeAspect="1"/>
          </p:cNvPicPr>
          <p:nvPr/>
        </p:nvPicPr>
        <p:blipFill>
          <a:blip r:embed="rId2"/>
          <a:stretch>
            <a:fillRect/>
          </a:stretch>
        </p:blipFill>
        <p:spPr>
          <a:xfrm>
            <a:off x="2726852" y="1937192"/>
            <a:ext cx="6738295" cy="4439857"/>
          </a:xfrm>
          <a:prstGeom prst="rect">
            <a:avLst/>
          </a:prstGeom>
        </p:spPr>
      </p:pic>
    </p:spTree>
    <p:extLst>
      <p:ext uri="{BB962C8B-B14F-4D97-AF65-F5344CB8AC3E}">
        <p14:creationId xmlns:p14="http://schemas.microsoft.com/office/powerpoint/2010/main" val="392152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AFA6-74CB-C5EB-A81A-036D85AC59A5}"/>
              </a:ext>
            </a:extLst>
          </p:cNvPr>
          <p:cNvSpPr>
            <a:spLocks noGrp="1"/>
          </p:cNvSpPr>
          <p:nvPr>
            <p:ph type="title"/>
          </p:nvPr>
        </p:nvSpPr>
        <p:spPr>
          <a:xfrm>
            <a:off x="1066800" y="121129"/>
            <a:ext cx="10058400" cy="1450757"/>
          </a:xfrm>
        </p:spPr>
        <p:txBody>
          <a:bodyPr vert="horz" lIns="91440" tIns="45720" rIns="91440" bIns="45720" rtlCol="0" anchor="b">
            <a:normAutofit/>
          </a:bodyPr>
          <a:lstStyle/>
          <a:p>
            <a:pPr algn="ctr"/>
            <a:r>
              <a:rPr lang="en-US" dirty="0">
                <a:latin typeface="Algerian" panose="04020705040A02060702" pitchFamily="82" charset="0"/>
              </a:rPr>
              <a:t>Probability Density graph </a:t>
            </a:r>
          </a:p>
        </p:txBody>
      </p:sp>
      <p:pic>
        <p:nvPicPr>
          <p:cNvPr id="4" name="Content Placeholder 3">
            <a:extLst>
              <a:ext uri="{FF2B5EF4-FFF2-40B4-BE49-F238E27FC236}">
                <a16:creationId xmlns:a16="http://schemas.microsoft.com/office/drawing/2014/main" id="{2EB60A29-2521-F4E9-C706-5C3801A9C6D3}"/>
              </a:ext>
            </a:extLst>
          </p:cNvPr>
          <p:cNvPicPr>
            <a:picLocks noGrp="1" noChangeAspect="1"/>
          </p:cNvPicPr>
          <p:nvPr>
            <p:ph idx="1"/>
          </p:nvPr>
        </p:nvPicPr>
        <p:blipFill>
          <a:blip r:embed="rId2"/>
          <a:stretch>
            <a:fillRect/>
          </a:stretch>
        </p:blipFill>
        <p:spPr>
          <a:xfrm>
            <a:off x="1643616" y="2250704"/>
            <a:ext cx="7587555" cy="3760788"/>
          </a:xfrm>
          <a:prstGeom prst="rect">
            <a:avLst/>
          </a:prstGeom>
        </p:spPr>
      </p:pic>
    </p:spTree>
    <p:extLst>
      <p:ext uri="{BB962C8B-B14F-4D97-AF65-F5344CB8AC3E}">
        <p14:creationId xmlns:p14="http://schemas.microsoft.com/office/powerpoint/2010/main" val="379294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B62B-0C0B-28AE-A115-1BC08F2CD3C8}"/>
              </a:ext>
            </a:extLst>
          </p:cNvPr>
          <p:cNvSpPr>
            <a:spLocks noGrp="1"/>
          </p:cNvSpPr>
          <p:nvPr>
            <p:ph type="title"/>
          </p:nvPr>
        </p:nvSpPr>
        <p:spPr/>
        <p:txBody>
          <a:bodyPr/>
          <a:lstStyle/>
          <a:p>
            <a:pPr algn="ctr"/>
            <a:r>
              <a:rPr lang="en-US" dirty="0">
                <a:latin typeface="Algerian" panose="04020705040A02060702" pitchFamily="82" charset="0"/>
              </a:rPr>
              <a:t>Different States data</a:t>
            </a:r>
          </a:p>
        </p:txBody>
      </p:sp>
      <p:pic>
        <p:nvPicPr>
          <p:cNvPr id="4" name="Content Placeholder 3">
            <a:extLst>
              <a:ext uri="{FF2B5EF4-FFF2-40B4-BE49-F238E27FC236}">
                <a16:creationId xmlns:a16="http://schemas.microsoft.com/office/drawing/2014/main" id="{DED01BE4-FE3F-4653-1667-39B2DD280DDC}"/>
              </a:ext>
            </a:extLst>
          </p:cNvPr>
          <p:cNvPicPr>
            <a:picLocks noGrp="1" noChangeAspect="1"/>
          </p:cNvPicPr>
          <p:nvPr>
            <p:ph idx="1"/>
          </p:nvPr>
        </p:nvPicPr>
        <p:blipFill>
          <a:blip r:embed="rId3"/>
          <a:stretch>
            <a:fillRect/>
          </a:stretch>
        </p:blipFill>
        <p:spPr>
          <a:xfrm>
            <a:off x="1308596" y="2072574"/>
            <a:ext cx="9326376" cy="3760788"/>
          </a:xfrm>
          <a:prstGeom prst="rect">
            <a:avLst/>
          </a:prstGeom>
        </p:spPr>
      </p:pic>
    </p:spTree>
    <p:extLst>
      <p:ext uri="{BB962C8B-B14F-4D97-AF65-F5344CB8AC3E}">
        <p14:creationId xmlns:p14="http://schemas.microsoft.com/office/powerpoint/2010/main" val="119235921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EC42-F583-B90A-843E-CB1CB5F3D56B}"/>
              </a:ext>
            </a:extLst>
          </p:cNvPr>
          <p:cNvSpPr>
            <a:spLocks noGrp="1"/>
          </p:cNvSpPr>
          <p:nvPr>
            <p:ph type="title"/>
          </p:nvPr>
        </p:nvSpPr>
        <p:spPr/>
        <p:txBody>
          <a:bodyPr/>
          <a:lstStyle/>
          <a:p>
            <a:pPr algn="ctr"/>
            <a:r>
              <a:rPr lang="en-US" dirty="0">
                <a:latin typeface="Algerian" panose="04020705040A02060702" pitchFamily="82" charset="0"/>
              </a:rPr>
              <a:t>Home foreclosure by origination date</a:t>
            </a:r>
          </a:p>
        </p:txBody>
      </p:sp>
      <p:pic>
        <p:nvPicPr>
          <p:cNvPr id="4" name="Content Placeholder 3">
            <a:extLst>
              <a:ext uri="{FF2B5EF4-FFF2-40B4-BE49-F238E27FC236}">
                <a16:creationId xmlns:a16="http://schemas.microsoft.com/office/drawing/2014/main" id="{502D02CF-0825-D091-2209-E23C7DAF3BB6}"/>
              </a:ext>
            </a:extLst>
          </p:cNvPr>
          <p:cNvPicPr>
            <a:picLocks noGrp="1" noChangeAspect="1"/>
          </p:cNvPicPr>
          <p:nvPr>
            <p:ph idx="1"/>
          </p:nvPr>
        </p:nvPicPr>
        <p:blipFill>
          <a:blip r:embed="rId2"/>
          <a:stretch>
            <a:fillRect/>
          </a:stretch>
        </p:blipFill>
        <p:spPr>
          <a:xfrm>
            <a:off x="2304848" y="2108200"/>
            <a:ext cx="7642630" cy="3760788"/>
          </a:xfrm>
          <a:prstGeom prst="rect">
            <a:avLst/>
          </a:prstGeom>
        </p:spPr>
      </p:pic>
    </p:spTree>
    <p:extLst>
      <p:ext uri="{BB962C8B-B14F-4D97-AF65-F5344CB8AC3E}">
        <p14:creationId xmlns:p14="http://schemas.microsoft.com/office/powerpoint/2010/main" val="228855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91BF-C4CF-AE92-A989-FC556D22807D}"/>
              </a:ext>
            </a:extLst>
          </p:cNvPr>
          <p:cNvSpPr>
            <a:spLocks noGrp="1"/>
          </p:cNvSpPr>
          <p:nvPr>
            <p:ph type="title"/>
          </p:nvPr>
        </p:nvSpPr>
        <p:spPr/>
        <p:txBody>
          <a:bodyPr>
            <a:normAutofit/>
          </a:bodyPr>
          <a:lstStyle/>
          <a:p>
            <a:pPr algn="ctr"/>
            <a:r>
              <a:rPr lang="en-US" sz="3600" dirty="0">
                <a:latin typeface="Algerian" panose="04020705040A02060702" pitchFamily="82" charset="0"/>
              </a:rPr>
              <a:t>Machine Learning Classifier</a:t>
            </a:r>
          </a:p>
        </p:txBody>
      </p:sp>
      <p:sp>
        <p:nvSpPr>
          <p:cNvPr id="3" name="Content Placeholder 2">
            <a:extLst>
              <a:ext uri="{FF2B5EF4-FFF2-40B4-BE49-F238E27FC236}">
                <a16:creationId xmlns:a16="http://schemas.microsoft.com/office/drawing/2014/main" id="{B6EC4549-5C8B-599F-ADC7-DA2DCE75ED4D}"/>
              </a:ext>
            </a:extLst>
          </p:cNvPr>
          <p:cNvSpPr>
            <a:spLocks noGrp="1"/>
          </p:cNvSpPr>
          <p:nvPr>
            <p:ph idx="1"/>
          </p:nvPr>
        </p:nvSpPr>
        <p:spPr/>
        <p:txBody>
          <a:bodyPr/>
          <a:lstStyle/>
          <a:p>
            <a:pPr marL="342900" marR="0" lvl="0" indent="-342900">
              <a:lnSpc>
                <a:spcPct val="107000"/>
              </a:lnSpc>
              <a:spcBef>
                <a:spcPts val="200"/>
              </a:spcBef>
              <a:spcAft>
                <a:spcPts val="0"/>
              </a:spcAft>
              <a:buFont typeface="Symbol" panose="05050102010706020507" pitchFamily="18" charset="2"/>
              <a:buChar char=""/>
            </a:pPr>
            <a:r>
              <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SMOTE (Synthetic Minority Over-sampling Technique) from imbalanced-learn library</a:t>
            </a:r>
          </a:p>
          <a:p>
            <a:pPr marL="342900" marR="0" lvl="0" indent="-342900">
              <a:lnSpc>
                <a:spcPct val="107000"/>
              </a:lnSpc>
              <a:spcBef>
                <a:spcPts val="200"/>
              </a:spcBef>
              <a:spcAft>
                <a:spcPts val="0"/>
              </a:spcAft>
              <a:buFont typeface="Symbol" panose="05050102010706020507" pitchFamily="18" charset="2"/>
              <a:buChar char=""/>
            </a:pPr>
            <a:r>
              <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Manually dividing the dataset to balance each set</a:t>
            </a:r>
          </a:p>
          <a:p>
            <a:pPr marL="342900" marR="0" lvl="0" indent="-342900">
              <a:lnSpc>
                <a:spcPct val="107000"/>
              </a:lnSpc>
              <a:spcBef>
                <a:spcPts val="200"/>
              </a:spcBef>
              <a:spcAft>
                <a:spcPts val="0"/>
              </a:spcAft>
              <a:buFont typeface="Symbol" panose="05050102010706020507" pitchFamily="18" charset="2"/>
              <a:buChar char=""/>
            </a:pPr>
            <a:endParaRPr lang="en-US" sz="1800" b="1" kern="1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200"/>
              </a:spcBef>
              <a:spcAft>
                <a:spcPts val="0"/>
              </a:spcAft>
              <a:buFont typeface="Symbol" panose="05050102010706020507" pitchFamily="18" charset="2"/>
              <a:buChar char=""/>
            </a:pP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B76A6A8-E7DF-D442-CFB6-923EBA5DF073}"/>
              </a:ext>
            </a:extLst>
          </p:cNvPr>
          <p:cNvPicPr>
            <a:picLocks noChangeAspect="1"/>
          </p:cNvPicPr>
          <p:nvPr/>
        </p:nvPicPr>
        <p:blipFill>
          <a:blip r:embed="rId2"/>
          <a:stretch>
            <a:fillRect/>
          </a:stretch>
        </p:blipFill>
        <p:spPr>
          <a:xfrm>
            <a:off x="6096000" y="2719537"/>
            <a:ext cx="5943600" cy="3649980"/>
          </a:xfrm>
          <a:prstGeom prst="rect">
            <a:avLst/>
          </a:prstGeom>
        </p:spPr>
      </p:pic>
      <p:pic>
        <p:nvPicPr>
          <p:cNvPr id="5" name="Picture 4">
            <a:extLst>
              <a:ext uri="{FF2B5EF4-FFF2-40B4-BE49-F238E27FC236}">
                <a16:creationId xmlns:a16="http://schemas.microsoft.com/office/drawing/2014/main" id="{896FDA93-89FF-CC5B-CE1A-2D0D7F9DA677}"/>
              </a:ext>
            </a:extLst>
          </p:cNvPr>
          <p:cNvPicPr>
            <a:picLocks noChangeAspect="1"/>
          </p:cNvPicPr>
          <p:nvPr/>
        </p:nvPicPr>
        <p:blipFill>
          <a:blip r:embed="rId3"/>
          <a:stretch>
            <a:fillRect/>
          </a:stretch>
        </p:blipFill>
        <p:spPr>
          <a:xfrm>
            <a:off x="1497281" y="4658792"/>
            <a:ext cx="5943600" cy="865505"/>
          </a:xfrm>
          <a:prstGeom prst="rect">
            <a:avLst/>
          </a:prstGeom>
        </p:spPr>
      </p:pic>
    </p:spTree>
    <p:extLst>
      <p:ext uri="{BB962C8B-B14F-4D97-AF65-F5344CB8AC3E}">
        <p14:creationId xmlns:p14="http://schemas.microsoft.com/office/powerpoint/2010/main" val="167496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EB1C-1963-5F9C-4E57-E44A76B76763}"/>
              </a:ext>
            </a:extLst>
          </p:cNvPr>
          <p:cNvSpPr>
            <a:spLocks noGrp="1"/>
          </p:cNvSpPr>
          <p:nvPr>
            <p:ph type="title"/>
          </p:nvPr>
        </p:nvSpPr>
        <p:spPr/>
        <p:txBody>
          <a:bodyPr/>
          <a:lstStyle/>
          <a:p>
            <a:pPr algn="ctr"/>
            <a:r>
              <a:rPr lang="en-US" dirty="0">
                <a:latin typeface="Algerian" panose="04020705040A02060702" pitchFamily="82" charset="0"/>
              </a:rPr>
              <a:t>Prediction Results</a:t>
            </a:r>
          </a:p>
        </p:txBody>
      </p:sp>
      <p:pic>
        <p:nvPicPr>
          <p:cNvPr id="4" name="Content Placeholder 3">
            <a:extLst>
              <a:ext uri="{FF2B5EF4-FFF2-40B4-BE49-F238E27FC236}">
                <a16:creationId xmlns:a16="http://schemas.microsoft.com/office/drawing/2014/main" id="{30C21B06-44FD-D20E-8207-0560C8AAAADF}"/>
              </a:ext>
            </a:extLst>
          </p:cNvPr>
          <p:cNvPicPr>
            <a:picLocks noGrp="1" noChangeAspect="1"/>
          </p:cNvPicPr>
          <p:nvPr>
            <p:ph idx="1"/>
          </p:nvPr>
        </p:nvPicPr>
        <p:blipFill>
          <a:blip r:embed="rId2"/>
          <a:stretch>
            <a:fillRect/>
          </a:stretch>
        </p:blipFill>
        <p:spPr>
          <a:xfrm>
            <a:off x="2301341" y="2407223"/>
            <a:ext cx="7649643" cy="3162741"/>
          </a:xfrm>
          <a:prstGeom prst="rect">
            <a:avLst/>
          </a:prstGeom>
        </p:spPr>
      </p:pic>
    </p:spTree>
    <p:extLst>
      <p:ext uri="{BB962C8B-B14F-4D97-AF65-F5344CB8AC3E}">
        <p14:creationId xmlns:p14="http://schemas.microsoft.com/office/powerpoint/2010/main" val="180114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00EB6D-7C02-4479-220C-073BA01BAA6F}"/>
              </a:ext>
            </a:extLst>
          </p:cNvPr>
          <p:cNvPicPr>
            <a:picLocks noChangeAspect="1"/>
          </p:cNvPicPr>
          <p:nvPr/>
        </p:nvPicPr>
        <p:blipFill>
          <a:blip r:embed="rId2"/>
          <a:stretch>
            <a:fillRect/>
          </a:stretch>
        </p:blipFill>
        <p:spPr>
          <a:xfrm>
            <a:off x="1381321" y="4118585"/>
            <a:ext cx="8482126" cy="2234714"/>
          </a:xfrm>
          <a:prstGeom prst="rect">
            <a:avLst/>
          </a:prstGeom>
        </p:spPr>
      </p:pic>
      <p:pic>
        <p:nvPicPr>
          <p:cNvPr id="5" name="Picture 4">
            <a:extLst>
              <a:ext uri="{FF2B5EF4-FFF2-40B4-BE49-F238E27FC236}">
                <a16:creationId xmlns:a16="http://schemas.microsoft.com/office/drawing/2014/main" id="{D1473916-994A-C934-095B-AB103ABF013F}"/>
              </a:ext>
            </a:extLst>
          </p:cNvPr>
          <p:cNvPicPr>
            <a:picLocks noChangeAspect="1"/>
          </p:cNvPicPr>
          <p:nvPr/>
        </p:nvPicPr>
        <p:blipFill>
          <a:blip r:embed="rId3"/>
          <a:stretch>
            <a:fillRect/>
          </a:stretch>
        </p:blipFill>
        <p:spPr>
          <a:xfrm>
            <a:off x="1639784" y="836217"/>
            <a:ext cx="7076704" cy="2929255"/>
          </a:xfrm>
          <a:prstGeom prst="rect">
            <a:avLst/>
          </a:prstGeom>
        </p:spPr>
      </p:pic>
    </p:spTree>
    <p:extLst>
      <p:ext uri="{BB962C8B-B14F-4D97-AF65-F5344CB8AC3E}">
        <p14:creationId xmlns:p14="http://schemas.microsoft.com/office/powerpoint/2010/main" val="270082038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191</TotalTime>
  <Words>564</Words>
  <Application>Microsoft Office PowerPoint</Application>
  <PresentationFormat>Widescreen</PresentationFormat>
  <Paragraphs>51</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Bookman Old Style</vt:lpstr>
      <vt:lpstr>Calibri</vt:lpstr>
      <vt:lpstr>Calibri Light</vt:lpstr>
      <vt:lpstr>Franklin Gothic Book</vt:lpstr>
      <vt:lpstr>Quattrocento Sans</vt:lpstr>
      <vt:lpstr>Symbol</vt:lpstr>
      <vt:lpstr>Custom</vt:lpstr>
      <vt:lpstr>Fannie Mae Default Loan Prediction</vt:lpstr>
      <vt:lpstr>Problem Statement Worksheet (Hypothesis Formation)</vt:lpstr>
      <vt:lpstr>Data Visualization </vt:lpstr>
      <vt:lpstr>Probability Density graph </vt:lpstr>
      <vt:lpstr>Different States data</vt:lpstr>
      <vt:lpstr>Home foreclosure by origination date</vt:lpstr>
      <vt:lpstr>Machine Learning Classifier</vt:lpstr>
      <vt:lpstr>Prediction Results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Fannie Mae Default Loan Prediction</dc:title>
  <dc:creator>Manjula Muniyappa</dc:creator>
  <cp:lastModifiedBy>Manjula Muniyappa</cp:lastModifiedBy>
  <cp:revision>9</cp:revision>
  <dcterms:created xsi:type="dcterms:W3CDTF">2023-09-27T00:21:52Z</dcterms:created>
  <dcterms:modified xsi:type="dcterms:W3CDTF">2023-09-27T03:43:57Z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