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handoutMasterIdLst>
    <p:handoutMasterId r:id="rId32"/>
  </p:handoutMasterIdLst>
  <p:sldIdLst>
    <p:sldId id="349" r:id="rId5"/>
    <p:sldId id="350" r:id="rId6"/>
    <p:sldId id="401" r:id="rId7"/>
    <p:sldId id="415" r:id="rId8"/>
    <p:sldId id="465" r:id="rId9"/>
    <p:sldId id="481" r:id="rId10"/>
    <p:sldId id="431" r:id="rId11"/>
    <p:sldId id="430" r:id="rId12"/>
    <p:sldId id="469" r:id="rId13"/>
    <p:sldId id="456" r:id="rId14"/>
    <p:sldId id="470" r:id="rId15"/>
    <p:sldId id="472" r:id="rId16"/>
    <p:sldId id="475" r:id="rId17"/>
    <p:sldId id="482" r:id="rId18"/>
    <p:sldId id="436" r:id="rId19"/>
    <p:sldId id="483" r:id="rId20"/>
    <p:sldId id="463" r:id="rId21"/>
    <p:sldId id="438" r:id="rId22"/>
    <p:sldId id="308" r:id="rId23"/>
    <p:sldId id="452" r:id="rId24"/>
    <p:sldId id="453" r:id="rId25"/>
    <p:sldId id="454" r:id="rId26"/>
    <p:sldId id="455" r:id="rId27"/>
    <p:sldId id="426" r:id="rId28"/>
    <p:sldId id="384" r:id="rId29"/>
    <p:sldId id="480" r:id="rId3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BC3BE7-F0C0-440A-A81F-5687E478A506}">
          <p14:sldIdLst>
            <p14:sldId id="349"/>
            <p14:sldId id="350"/>
            <p14:sldId id="401"/>
            <p14:sldId id="415"/>
            <p14:sldId id="465"/>
            <p14:sldId id="481"/>
            <p14:sldId id="431"/>
            <p14:sldId id="430"/>
            <p14:sldId id="469"/>
            <p14:sldId id="456"/>
            <p14:sldId id="470"/>
            <p14:sldId id="472"/>
            <p14:sldId id="475"/>
            <p14:sldId id="482"/>
            <p14:sldId id="436"/>
            <p14:sldId id="483"/>
            <p14:sldId id="463"/>
            <p14:sldId id="438"/>
            <p14:sldId id="308"/>
            <p14:sldId id="452"/>
            <p14:sldId id="453"/>
            <p14:sldId id="454"/>
            <p14:sldId id="455"/>
            <p14:sldId id="426"/>
            <p14:sldId id="384"/>
            <p14:sldId id="4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ith Edwards" initials="BW" lastIdx="1" clrIdx="0">
    <p:extLst>
      <p:ext uri="{19B8F6BF-5375-455C-9EA6-DF929625EA0E}">
        <p15:presenceInfo xmlns:p15="http://schemas.microsoft.com/office/powerpoint/2012/main" userId="Keith Edwards" providerId="None"/>
      </p:ext>
    </p:extLst>
  </p:cmAuthor>
  <p:cmAuthor id="2" name="Raj Prasad" initials="RP" lastIdx="5" clrIdx="1">
    <p:extLst>
      <p:ext uri="{19B8F6BF-5375-455C-9EA6-DF929625EA0E}">
        <p15:presenceInfo xmlns:p15="http://schemas.microsoft.com/office/powerpoint/2012/main" userId="Raj Prasad" providerId="None"/>
      </p:ext>
    </p:extLst>
  </p:cmAuthor>
  <p:cmAuthor id="3" name="Guo, Xiaoshi [IMSE]" initials="GX[" lastIdx="1" clrIdx="2"/>
  <p:cmAuthor id="4" name="Chelsea Guo" initials="CG" lastIdx="24" clrIdx="3">
    <p:extLst>
      <p:ext uri="{19B8F6BF-5375-455C-9EA6-DF929625EA0E}">
        <p15:presenceInfo xmlns:p15="http://schemas.microsoft.com/office/powerpoint/2012/main" userId="S-1-5-21-1708537768-1085031214-725345543-438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6C15"/>
    <a:srgbClr val="7F6000"/>
    <a:srgbClr val="E3AE3A"/>
    <a:srgbClr val="FF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3792" autoAdjust="0"/>
  </p:normalViewPr>
  <p:slideViewPr>
    <p:cSldViewPr snapToGrid="0">
      <p:cViewPr varScale="1">
        <p:scale>
          <a:sx n="78" d="100"/>
          <a:sy n="78" d="100"/>
        </p:scale>
        <p:origin x="850" y="58"/>
      </p:cViewPr>
      <p:guideLst/>
    </p:cSldViewPr>
  </p:slideViewPr>
  <p:outlineViewPr>
    <p:cViewPr>
      <p:scale>
        <a:sx n="33" d="100"/>
        <a:sy n="33" d="100"/>
      </p:scale>
      <p:origin x="0" y="-1045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59C128-E3BE-4ADC-B900-D32B8F986C24}" type="doc">
      <dgm:prSet loTypeId="urn:microsoft.com/office/officeart/2016/7/layout/VerticalDownArrowProcess" loCatId="process" qsTypeId="urn:microsoft.com/office/officeart/2005/8/quickstyle/simple5" qsCatId="simple" csTypeId="urn:microsoft.com/office/officeart/2005/8/colors/accent1_2" csCatId="accent1" phldr="1"/>
      <dgm:spPr/>
      <dgm:t>
        <a:bodyPr/>
        <a:lstStyle/>
        <a:p>
          <a:endParaRPr lang="en-US"/>
        </a:p>
      </dgm:t>
    </dgm:pt>
    <dgm:pt modelId="{82717C38-977E-4D05-8430-86795A395BFC}">
      <dgm:prSet custT="1"/>
      <dgm:spPr/>
      <dgm:t>
        <a:bodyPr/>
        <a:lstStyle/>
        <a:p>
          <a:r>
            <a:rPr lang="en-US" sz="1600" dirty="0"/>
            <a:t>Data Exploration</a:t>
          </a:r>
        </a:p>
      </dgm:t>
    </dgm:pt>
    <dgm:pt modelId="{53DC3E14-D3AE-46F5-8A50-86143791BB53}" type="parTrans" cxnId="{5443842A-E25C-4D0F-BA9D-B656C6DED724}">
      <dgm:prSet/>
      <dgm:spPr/>
      <dgm:t>
        <a:bodyPr/>
        <a:lstStyle/>
        <a:p>
          <a:endParaRPr lang="en-US"/>
        </a:p>
      </dgm:t>
    </dgm:pt>
    <dgm:pt modelId="{AC18A834-2037-4B0D-8BFE-D5CFF6F5269D}" type="sibTrans" cxnId="{5443842A-E25C-4D0F-BA9D-B656C6DED724}">
      <dgm:prSet/>
      <dgm:spPr/>
      <dgm:t>
        <a:bodyPr/>
        <a:lstStyle/>
        <a:p>
          <a:endParaRPr lang="en-US"/>
        </a:p>
      </dgm:t>
    </dgm:pt>
    <dgm:pt modelId="{1BDBBCF7-5775-4A5D-8586-5BE0AD9675CA}">
      <dgm:prSet custT="1"/>
      <dgm:spPr/>
      <dgm:t>
        <a:bodyPr/>
        <a:lstStyle/>
        <a:p>
          <a:r>
            <a:rPr lang="en-US" sz="1600" dirty="0"/>
            <a:t>Check the dataset for null values and append proper values where possible.</a:t>
          </a:r>
        </a:p>
      </dgm:t>
    </dgm:pt>
    <dgm:pt modelId="{EFCC7761-0C0A-4D0C-8CB4-F6C252EBB9D3}" type="parTrans" cxnId="{1AE775ED-99DB-4C03-A6E2-05A3183B15D9}">
      <dgm:prSet/>
      <dgm:spPr/>
      <dgm:t>
        <a:bodyPr/>
        <a:lstStyle/>
        <a:p>
          <a:endParaRPr lang="en-US"/>
        </a:p>
      </dgm:t>
    </dgm:pt>
    <dgm:pt modelId="{BB2FC6F5-F687-4D5C-89A4-89202FD41D80}" type="sibTrans" cxnId="{1AE775ED-99DB-4C03-A6E2-05A3183B15D9}">
      <dgm:prSet/>
      <dgm:spPr/>
      <dgm:t>
        <a:bodyPr/>
        <a:lstStyle/>
        <a:p>
          <a:endParaRPr lang="en-US"/>
        </a:p>
      </dgm:t>
    </dgm:pt>
    <dgm:pt modelId="{28D1623E-1967-4CEA-870E-7F29F7FFCC0E}">
      <dgm:prSet custT="1"/>
      <dgm:spPr/>
      <dgm:t>
        <a:bodyPr/>
        <a:lstStyle/>
        <a:p>
          <a:r>
            <a:rPr lang="en-US" sz="1600" dirty="0"/>
            <a:t>Feature Engineering</a:t>
          </a:r>
        </a:p>
      </dgm:t>
    </dgm:pt>
    <dgm:pt modelId="{2C2D9331-8925-415F-8B84-403347CE6D79}" type="parTrans" cxnId="{0DA099D7-0C25-4B3B-B995-BA010FBBF3A6}">
      <dgm:prSet/>
      <dgm:spPr/>
      <dgm:t>
        <a:bodyPr/>
        <a:lstStyle/>
        <a:p>
          <a:endParaRPr lang="en-US"/>
        </a:p>
      </dgm:t>
    </dgm:pt>
    <dgm:pt modelId="{01D761C1-2AE6-4037-9327-CC8EC1CDA014}" type="sibTrans" cxnId="{0DA099D7-0C25-4B3B-B995-BA010FBBF3A6}">
      <dgm:prSet/>
      <dgm:spPr/>
      <dgm:t>
        <a:bodyPr/>
        <a:lstStyle/>
        <a:p>
          <a:endParaRPr lang="en-US"/>
        </a:p>
      </dgm:t>
    </dgm:pt>
    <dgm:pt modelId="{EE1AD544-4A22-4DCD-B645-28F3B3F75453}">
      <dgm:prSet custT="1"/>
      <dgm:spPr/>
      <dgm:t>
        <a:bodyPr/>
        <a:lstStyle/>
        <a:p>
          <a:r>
            <a:rPr lang="en-US" sz="1600" dirty="0"/>
            <a:t>Adding and removing features.</a:t>
          </a:r>
        </a:p>
      </dgm:t>
    </dgm:pt>
    <dgm:pt modelId="{990AD510-7E63-4484-9753-DA89B369210E}" type="parTrans" cxnId="{D081F447-CBE6-4FC2-8D3E-DEB9E5D0B3E7}">
      <dgm:prSet/>
      <dgm:spPr/>
      <dgm:t>
        <a:bodyPr/>
        <a:lstStyle/>
        <a:p>
          <a:endParaRPr lang="en-US"/>
        </a:p>
      </dgm:t>
    </dgm:pt>
    <dgm:pt modelId="{C0058884-757A-496B-A470-814C4DF26AEC}" type="sibTrans" cxnId="{D081F447-CBE6-4FC2-8D3E-DEB9E5D0B3E7}">
      <dgm:prSet/>
      <dgm:spPr/>
      <dgm:t>
        <a:bodyPr/>
        <a:lstStyle/>
        <a:p>
          <a:endParaRPr lang="en-US"/>
        </a:p>
      </dgm:t>
    </dgm:pt>
    <dgm:pt modelId="{D14EF010-B782-4F24-826F-EB92A8C300AA}">
      <dgm:prSet custT="1"/>
      <dgm:spPr/>
      <dgm:t>
        <a:bodyPr/>
        <a:lstStyle/>
        <a:p>
          <a:r>
            <a:rPr lang="en-US" sz="1600" dirty="0"/>
            <a:t>Data Encoding</a:t>
          </a:r>
        </a:p>
      </dgm:t>
    </dgm:pt>
    <dgm:pt modelId="{2A46EF17-5DF6-4E9D-9A11-FA12287F9C06}" type="parTrans" cxnId="{E06CEDE8-97D1-4CD9-9383-FD4361F0D20D}">
      <dgm:prSet/>
      <dgm:spPr/>
      <dgm:t>
        <a:bodyPr/>
        <a:lstStyle/>
        <a:p>
          <a:endParaRPr lang="en-US"/>
        </a:p>
      </dgm:t>
    </dgm:pt>
    <dgm:pt modelId="{EEA78B0A-2652-412A-A01D-E71F5159806F}" type="sibTrans" cxnId="{E06CEDE8-97D1-4CD9-9383-FD4361F0D20D}">
      <dgm:prSet/>
      <dgm:spPr/>
      <dgm:t>
        <a:bodyPr/>
        <a:lstStyle/>
        <a:p>
          <a:endParaRPr lang="en-US"/>
        </a:p>
      </dgm:t>
    </dgm:pt>
    <dgm:pt modelId="{7D03FCBF-1BF9-4300-8B92-59CDC4CE44D5}">
      <dgm:prSet custT="1"/>
      <dgm:spPr/>
      <dgm:t>
        <a:bodyPr/>
        <a:lstStyle/>
        <a:p>
          <a:r>
            <a:rPr lang="en-US" sz="1600" dirty="0"/>
            <a:t>Change categorical data into numerical data where needed.</a:t>
          </a:r>
        </a:p>
      </dgm:t>
    </dgm:pt>
    <dgm:pt modelId="{5534FFEE-29A8-4421-850E-7B03E0B2B166}" type="parTrans" cxnId="{CC85FC70-EFB7-4230-BF57-30C88392BD23}">
      <dgm:prSet/>
      <dgm:spPr/>
      <dgm:t>
        <a:bodyPr/>
        <a:lstStyle/>
        <a:p>
          <a:endParaRPr lang="en-US"/>
        </a:p>
      </dgm:t>
    </dgm:pt>
    <dgm:pt modelId="{A3232669-3D5B-4480-8EE7-F145CF281465}" type="sibTrans" cxnId="{CC85FC70-EFB7-4230-BF57-30C88392BD23}">
      <dgm:prSet/>
      <dgm:spPr/>
      <dgm:t>
        <a:bodyPr/>
        <a:lstStyle/>
        <a:p>
          <a:endParaRPr lang="en-US"/>
        </a:p>
      </dgm:t>
    </dgm:pt>
    <dgm:pt modelId="{B4E5F72A-4AB3-4A19-841B-2D275998A455}">
      <dgm:prSet custT="1"/>
      <dgm:spPr/>
      <dgm:t>
        <a:bodyPr/>
        <a:lstStyle/>
        <a:p>
          <a:r>
            <a:rPr lang="en-US" sz="1600" dirty="0"/>
            <a:t>Data Scaling</a:t>
          </a:r>
        </a:p>
      </dgm:t>
    </dgm:pt>
    <dgm:pt modelId="{3CDB4E9D-4E86-4A18-89A2-C12DE9918D00}" type="parTrans" cxnId="{C56A0F34-28EB-49AF-97FC-F93654439CB4}">
      <dgm:prSet/>
      <dgm:spPr/>
      <dgm:t>
        <a:bodyPr/>
        <a:lstStyle/>
        <a:p>
          <a:endParaRPr lang="en-US"/>
        </a:p>
      </dgm:t>
    </dgm:pt>
    <dgm:pt modelId="{C49C4266-27E1-447F-A02E-2168EB39D816}" type="sibTrans" cxnId="{C56A0F34-28EB-49AF-97FC-F93654439CB4}">
      <dgm:prSet/>
      <dgm:spPr/>
      <dgm:t>
        <a:bodyPr/>
        <a:lstStyle/>
        <a:p>
          <a:endParaRPr lang="en-US"/>
        </a:p>
      </dgm:t>
    </dgm:pt>
    <dgm:pt modelId="{0A956B18-7B75-4042-98BF-158FC973579F}">
      <dgm:prSet custT="1"/>
      <dgm:spPr/>
      <dgm:t>
        <a:bodyPr/>
        <a:lstStyle/>
        <a:p>
          <a:r>
            <a:rPr lang="en-US" sz="1600" dirty="0"/>
            <a:t>Scale updated data frame to be clustered.</a:t>
          </a:r>
        </a:p>
      </dgm:t>
    </dgm:pt>
    <dgm:pt modelId="{F75C06FE-A140-4542-B7CB-4CF69421E5C2}" type="parTrans" cxnId="{B2BED790-A2D8-4222-A99D-4EF06A49686F}">
      <dgm:prSet/>
      <dgm:spPr/>
      <dgm:t>
        <a:bodyPr/>
        <a:lstStyle/>
        <a:p>
          <a:endParaRPr lang="en-US"/>
        </a:p>
      </dgm:t>
    </dgm:pt>
    <dgm:pt modelId="{09134DA6-F164-4C05-B4BB-00BC5095A0BD}" type="sibTrans" cxnId="{B2BED790-A2D8-4222-A99D-4EF06A49686F}">
      <dgm:prSet/>
      <dgm:spPr/>
      <dgm:t>
        <a:bodyPr/>
        <a:lstStyle/>
        <a:p>
          <a:endParaRPr lang="en-US"/>
        </a:p>
      </dgm:t>
    </dgm:pt>
    <dgm:pt modelId="{DEDD9509-A514-4441-82BA-0C6970AB8A81}">
      <dgm:prSet custT="1"/>
      <dgm:spPr/>
      <dgm:t>
        <a:bodyPr/>
        <a:lstStyle/>
        <a:p>
          <a:r>
            <a:rPr lang="en-US" sz="1600" dirty="0"/>
            <a:t>Clustering Techniques</a:t>
          </a:r>
        </a:p>
      </dgm:t>
    </dgm:pt>
    <dgm:pt modelId="{D0730C24-BA33-456D-A4BD-057ADD957C2A}" type="parTrans" cxnId="{0243A3A1-DFCE-472A-B31B-0A09571CCBFF}">
      <dgm:prSet/>
      <dgm:spPr/>
      <dgm:t>
        <a:bodyPr/>
        <a:lstStyle/>
        <a:p>
          <a:endParaRPr lang="en-US"/>
        </a:p>
      </dgm:t>
    </dgm:pt>
    <dgm:pt modelId="{FB721694-B840-45D9-AF29-40200EAA159B}" type="sibTrans" cxnId="{0243A3A1-DFCE-472A-B31B-0A09571CCBFF}">
      <dgm:prSet/>
      <dgm:spPr/>
      <dgm:t>
        <a:bodyPr/>
        <a:lstStyle/>
        <a:p>
          <a:endParaRPr lang="en-US"/>
        </a:p>
      </dgm:t>
    </dgm:pt>
    <dgm:pt modelId="{7D0AFA9B-2EF5-49D4-8E87-0FF920422FD1}">
      <dgm:prSet custT="1"/>
      <dgm:spPr/>
      <dgm:t>
        <a:bodyPr/>
        <a:lstStyle/>
        <a:p>
          <a:r>
            <a:rPr lang="en-US" sz="1600" dirty="0"/>
            <a:t>Analyzed using multiple clustering techniques.</a:t>
          </a:r>
        </a:p>
      </dgm:t>
    </dgm:pt>
    <dgm:pt modelId="{8F9E7C52-A07B-4323-B54B-A1ED1C6736E2}" type="parTrans" cxnId="{128C3536-3140-4BF9-817E-2FABCFDBCE61}">
      <dgm:prSet/>
      <dgm:spPr/>
      <dgm:t>
        <a:bodyPr/>
        <a:lstStyle/>
        <a:p>
          <a:endParaRPr lang="en-US"/>
        </a:p>
      </dgm:t>
    </dgm:pt>
    <dgm:pt modelId="{5BF00310-F7BA-4F7F-B8D1-B5346E0141A4}" type="sibTrans" cxnId="{128C3536-3140-4BF9-817E-2FABCFDBCE61}">
      <dgm:prSet/>
      <dgm:spPr/>
      <dgm:t>
        <a:bodyPr/>
        <a:lstStyle/>
        <a:p>
          <a:endParaRPr lang="en-US"/>
        </a:p>
      </dgm:t>
    </dgm:pt>
    <dgm:pt modelId="{529035EF-5D2E-4CE7-9A82-C374769B63D3}">
      <dgm:prSet custT="1"/>
      <dgm:spPr/>
      <dgm:t>
        <a:bodyPr/>
        <a:lstStyle/>
        <a:p>
          <a:r>
            <a:rPr lang="en-US" sz="1600" dirty="0"/>
            <a:t>Analysis</a:t>
          </a:r>
        </a:p>
      </dgm:t>
    </dgm:pt>
    <dgm:pt modelId="{636672E8-E48F-459B-81D1-F9DA48431729}" type="parTrans" cxnId="{60903424-79C0-4A82-B064-4E8FF26D6766}">
      <dgm:prSet/>
      <dgm:spPr/>
      <dgm:t>
        <a:bodyPr/>
        <a:lstStyle/>
        <a:p>
          <a:endParaRPr lang="en-US"/>
        </a:p>
      </dgm:t>
    </dgm:pt>
    <dgm:pt modelId="{6913EE91-2309-4D7F-8596-87410BF193A0}" type="sibTrans" cxnId="{60903424-79C0-4A82-B064-4E8FF26D6766}">
      <dgm:prSet/>
      <dgm:spPr/>
      <dgm:t>
        <a:bodyPr/>
        <a:lstStyle/>
        <a:p>
          <a:endParaRPr lang="en-US"/>
        </a:p>
      </dgm:t>
    </dgm:pt>
    <dgm:pt modelId="{6C199081-F165-4EF0-922E-7D6B330CBA88}">
      <dgm:prSet custT="1"/>
      <dgm:spPr/>
      <dgm:t>
        <a:bodyPr/>
        <a:lstStyle/>
        <a:p>
          <a:r>
            <a:rPr lang="en-US" sz="1600" dirty="0"/>
            <a:t>Determine the best method for clustering to achieve objectives. </a:t>
          </a:r>
        </a:p>
      </dgm:t>
    </dgm:pt>
    <dgm:pt modelId="{FEFD0CC6-E92A-4009-A627-E02174FF0081}" type="parTrans" cxnId="{485621EC-03DE-4465-B742-8EFBF5E708BC}">
      <dgm:prSet/>
      <dgm:spPr/>
      <dgm:t>
        <a:bodyPr/>
        <a:lstStyle/>
        <a:p>
          <a:endParaRPr lang="en-US"/>
        </a:p>
      </dgm:t>
    </dgm:pt>
    <dgm:pt modelId="{A4E400A2-14F6-4101-B9F9-495C9AB2304C}" type="sibTrans" cxnId="{485621EC-03DE-4465-B742-8EFBF5E708BC}">
      <dgm:prSet/>
      <dgm:spPr/>
      <dgm:t>
        <a:bodyPr/>
        <a:lstStyle/>
        <a:p>
          <a:endParaRPr lang="en-US"/>
        </a:p>
      </dgm:t>
    </dgm:pt>
    <dgm:pt modelId="{73F6ED99-F26F-4977-B231-5E4BF96EFC42}">
      <dgm:prSet custT="1"/>
      <dgm:spPr/>
      <dgm:t>
        <a:bodyPr/>
        <a:lstStyle/>
        <a:p>
          <a:r>
            <a:rPr lang="en-US" sz="1600" dirty="0"/>
            <a:t>Review</a:t>
          </a:r>
        </a:p>
      </dgm:t>
    </dgm:pt>
    <dgm:pt modelId="{9F67B346-C2AA-46CD-A228-44B6525D56C3}" type="parTrans" cxnId="{F052FB46-3D86-4AAD-9B67-75FA237A51D8}">
      <dgm:prSet/>
      <dgm:spPr/>
      <dgm:t>
        <a:bodyPr/>
        <a:lstStyle/>
        <a:p>
          <a:endParaRPr lang="en-US"/>
        </a:p>
      </dgm:t>
    </dgm:pt>
    <dgm:pt modelId="{7706CC96-4037-4786-9538-3DB22B3AFB2A}" type="sibTrans" cxnId="{F052FB46-3D86-4AAD-9B67-75FA237A51D8}">
      <dgm:prSet/>
      <dgm:spPr/>
      <dgm:t>
        <a:bodyPr/>
        <a:lstStyle/>
        <a:p>
          <a:endParaRPr lang="en-US"/>
        </a:p>
      </dgm:t>
    </dgm:pt>
    <dgm:pt modelId="{11AAECE2-E71A-4D13-B608-5FC14E19CDBD}">
      <dgm:prSet custT="1"/>
      <dgm:spPr/>
      <dgm:t>
        <a:bodyPr/>
        <a:lstStyle/>
        <a:p>
          <a:r>
            <a:rPr lang="en-US" sz="1600" dirty="0"/>
            <a:t>Review clustering data from all algorithms to determine any changes that must be made.</a:t>
          </a:r>
        </a:p>
      </dgm:t>
    </dgm:pt>
    <dgm:pt modelId="{0DE0DB00-D7A4-46F6-9806-9CA7A5F29095}" type="parTrans" cxnId="{1A71BAC0-63F6-456E-AD5E-C7A9DAA61E71}">
      <dgm:prSet/>
      <dgm:spPr/>
      <dgm:t>
        <a:bodyPr/>
        <a:lstStyle/>
        <a:p>
          <a:endParaRPr lang="en-US"/>
        </a:p>
      </dgm:t>
    </dgm:pt>
    <dgm:pt modelId="{A8B6C416-C78F-4CF5-A2FA-8019507E3784}" type="sibTrans" cxnId="{1A71BAC0-63F6-456E-AD5E-C7A9DAA61E71}">
      <dgm:prSet/>
      <dgm:spPr/>
      <dgm:t>
        <a:bodyPr/>
        <a:lstStyle/>
        <a:p>
          <a:endParaRPr lang="en-US"/>
        </a:p>
      </dgm:t>
    </dgm:pt>
    <dgm:pt modelId="{E588D64D-D957-2C46-A435-57E2B98FDCDA}" type="pres">
      <dgm:prSet presAssocID="{B159C128-E3BE-4ADC-B900-D32B8F986C24}" presName="Name0" presStyleCnt="0">
        <dgm:presLayoutVars>
          <dgm:dir/>
          <dgm:animLvl val="lvl"/>
          <dgm:resizeHandles val="exact"/>
        </dgm:presLayoutVars>
      </dgm:prSet>
      <dgm:spPr/>
    </dgm:pt>
    <dgm:pt modelId="{B03AB27E-6BFF-4745-AD23-9274A0AD3D2D}" type="pres">
      <dgm:prSet presAssocID="{73F6ED99-F26F-4977-B231-5E4BF96EFC42}" presName="boxAndChildren" presStyleCnt="0"/>
      <dgm:spPr/>
    </dgm:pt>
    <dgm:pt modelId="{96A2B3D8-E7F7-8942-86EE-3928473C3DD0}" type="pres">
      <dgm:prSet presAssocID="{73F6ED99-F26F-4977-B231-5E4BF96EFC42}" presName="parentTextBox" presStyleLbl="alignNode1" presStyleIdx="0" presStyleCnt="7"/>
      <dgm:spPr/>
    </dgm:pt>
    <dgm:pt modelId="{97FF37F6-A135-4B44-A945-8169C63D0129}" type="pres">
      <dgm:prSet presAssocID="{73F6ED99-F26F-4977-B231-5E4BF96EFC42}" presName="descendantBox" presStyleLbl="bgAccFollowNode1" presStyleIdx="0" presStyleCnt="7"/>
      <dgm:spPr/>
    </dgm:pt>
    <dgm:pt modelId="{873FBAA7-1506-E345-973A-0DFA7D9EC3B7}" type="pres">
      <dgm:prSet presAssocID="{6913EE91-2309-4D7F-8596-87410BF193A0}" presName="sp" presStyleCnt="0"/>
      <dgm:spPr/>
    </dgm:pt>
    <dgm:pt modelId="{84BE4639-0F39-2741-8248-8A828B570B21}" type="pres">
      <dgm:prSet presAssocID="{529035EF-5D2E-4CE7-9A82-C374769B63D3}" presName="arrowAndChildren" presStyleCnt="0"/>
      <dgm:spPr/>
    </dgm:pt>
    <dgm:pt modelId="{F2439627-F0E3-304B-A9D4-A10EF359F757}" type="pres">
      <dgm:prSet presAssocID="{529035EF-5D2E-4CE7-9A82-C374769B63D3}" presName="parentTextArrow" presStyleLbl="node1" presStyleIdx="0" presStyleCnt="0"/>
      <dgm:spPr/>
    </dgm:pt>
    <dgm:pt modelId="{DB8D48C9-ABA7-594A-A1B6-39686BBD739E}" type="pres">
      <dgm:prSet presAssocID="{529035EF-5D2E-4CE7-9A82-C374769B63D3}" presName="arrow" presStyleLbl="alignNode1" presStyleIdx="1" presStyleCnt="7"/>
      <dgm:spPr/>
    </dgm:pt>
    <dgm:pt modelId="{D729C055-D9ED-054F-BCEF-DB994F43AD3F}" type="pres">
      <dgm:prSet presAssocID="{529035EF-5D2E-4CE7-9A82-C374769B63D3}" presName="descendantArrow" presStyleLbl="bgAccFollowNode1" presStyleIdx="1" presStyleCnt="7"/>
      <dgm:spPr/>
    </dgm:pt>
    <dgm:pt modelId="{A714E847-2F74-484C-A13E-BB3975673681}" type="pres">
      <dgm:prSet presAssocID="{FB721694-B840-45D9-AF29-40200EAA159B}" presName="sp" presStyleCnt="0"/>
      <dgm:spPr/>
    </dgm:pt>
    <dgm:pt modelId="{FF9566D5-8376-1C4C-B9A0-F026EFFE1BE3}" type="pres">
      <dgm:prSet presAssocID="{DEDD9509-A514-4441-82BA-0C6970AB8A81}" presName="arrowAndChildren" presStyleCnt="0"/>
      <dgm:spPr/>
    </dgm:pt>
    <dgm:pt modelId="{6D25100A-536C-9740-BBD0-E516C9089383}" type="pres">
      <dgm:prSet presAssocID="{DEDD9509-A514-4441-82BA-0C6970AB8A81}" presName="parentTextArrow" presStyleLbl="node1" presStyleIdx="0" presStyleCnt="0"/>
      <dgm:spPr/>
    </dgm:pt>
    <dgm:pt modelId="{FB8CB1E8-41AE-974F-8C13-29F7D75D569D}" type="pres">
      <dgm:prSet presAssocID="{DEDD9509-A514-4441-82BA-0C6970AB8A81}" presName="arrow" presStyleLbl="alignNode1" presStyleIdx="2" presStyleCnt="7"/>
      <dgm:spPr/>
    </dgm:pt>
    <dgm:pt modelId="{AE31F0B9-D377-084C-84E3-522A69272553}" type="pres">
      <dgm:prSet presAssocID="{DEDD9509-A514-4441-82BA-0C6970AB8A81}" presName="descendantArrow" presStyleLbl="bgAccFollowNode1" presStyleIdx="2" presStyleCnt="7" custLinFactNeighborY="-1714"/>
      <dgm:spPr/>
    </dgm:pt>
    <dgm:pt modelId="{E509A21C-FE8B-4944-9D45-9FEE781E4FD7}" type="pres">
      <dgm:prSet presAssocID="{C49C4266-27E1-447F-A02E-2168EB39D816}" presName="sp" presStyleCnt="0"/>
      <dgm:spPr/>
    </dgm:pt>
    <dgm:pt modelId="{58664975-6170-0F4B-B6D8-11BA39A5B9C3}" type="pres">
      <dgm:prSet presAssocID="{B4E5F72A-4AB3-4A19-841B-2D275998A455}" presName="arrowAndChildren" presStyleCnt="0"/>
      <dgm:spPr/>
    </dgm:pt>
    <dgm:pt modelId="{F118417A-DF95-3A4C-A17C-32879D733DD0}" type="pres">
      <dgm:prSet presAssocID="{B4E5F72A-4AB3-4A19-841B-2D275998A455}" presName="parentTextArrow" presStyleLbl="node1" presStyleIdx="0" presStyleCnt="0"/>
      <dgm:spPr/>
    </dgm:pt>
    <dgm:pt modelId="{47D58FFB-44B6-334C-A1E8-E79F1AF4F48F}" type="pres">
      <dgm:prSet presAssocID="{B4E5F72A-4AB3-4A19-841B-2D275998A455}" presName="arrow" presStyleLbl="alignNode1" presStyleIdx="3" presStyleCnt="7"/>
      <dgm:spPr/>
    </dgm:pt>
    <dgm:pt modelId="{CA935A70-93EC-A948-9389-7E30518BF1A0}" type="pres">
      <dgm:prSet presAssocID="{B4E5F72A-4AB3-4A19-841B-2D275998A455}" presName="descendantArrow" presStyleLbl="bgAccFollowNode1" presStyleIdx="3" presStyleCnt="7"/>
      <dgm:spPr/>
    </dgm:pt>
    <dgm:pt modelId="{3445C89C-A861-D24C-918B-6FA39C10ED39}" type="pres">
      <dgm:prSet presAssocID="{EEA78B0A-2652-412A-A01D-E71F5159806F}" presName="sp" presStyleCnt="0"/>
      <dgm:spPr/>
    </dgm:pt>
    <dgm:pt modelId="{80E16789-F727-784B-9714-0872E9AE8F25}" type="pres">
      <dgm:prSet presAssocID="{D14EF010-B782-4F24-826F-EB92A8C300AA}" presName="arrowAndChildren" presStyleCnt="0"/>
      <dgm:spPr/>
    </dgm:pt>
    <dgm:pt modelId="{A43531C1-AFBF-C64C-B642-A69890C2BC95}" type="pres">
      <dgm:prSet presAssocID="{D14EF010-B782-4F24-826F-EB92A8C300AA}" presName="parentTextArrow" presStyleLbl="node1" presStyleIdx="0" presStyleCnt="0"/>
      <dgm:spPr/>
    </dgm:pt>
    <dgm:pt modelId="{8B8955D5-6658-4848-93FB-04766CBD2D4B}" type="pres">
      <dgm:prSet presAssocID="{D14EF010-B782-4F24-826F-EB92A8C300AA}" presName="arrow" presStyleLbl="alignNode1" presStyleIdx="4" presStyleCnt="7"/>
      <dgm:spPr/>
    </dgm:pt>
    <dgm:pt modelId="{05D90B20-FA7B-4943-99A7-0D881A1B6849}" type="pres">
      <dgm:prSet presAssocID="{D14EF010-B782-4F24-826F-EB92A8C300AA}" presName="descendantArrow" presStyleLbl="bgAccFollowNode1" presStyleIdx="4" presStyleCnt="7"/>
      <dgm:spPr/>
    </dgm:pt>
    <dgm:pt modelId="{C0C7A070-C24C-1041-8359-9798D3EB9208}" type="pres">
      <dgm:prSet presAssocID="{01D761C1-2AE6-4037-9327-CC8EC1CDA014}" presName="sp" presStyleCnt="0"/>
      <dgm:spPr/>
    </dgm:pt>
    <dgm:pt modelId="{CB58D873-623D-114C-B02C-E1093AC23A8F}" type="pres">
      <dgm:prSet presAssocID="{28D1623E-1967-4CEA-870E-7F29F7FFCC0E}" presName="arrowAndChildren" presStyleCnt="0"/>
      <dgm:spPr/>
    </dgm:pt>
    <dgm:pt modelId="{E1C2E3AF-D407-F144-9340-DE8D9EE6F3BE}" type="pres">
      <dgm:prSet presAssocID="{28D1623E-1967-4CEA-870E-7F29F7FFCC0E}" presName="parentTextArrow" presStyleLbl="node1" presStyleIdx="0" presStyleCnt="0"/>
      <dgm:spPr/>
    </dgm:pt>
    <dgm:pt modelId="{43694F91-7A1D-114A-961D-B0E6045C4313}" type="pres">
      <dgm:prSet presAssocID="{28D1623E-1967-4CEA-870E-7F29F7FFCC0E}" presName="arrow" presStyleLbl="alignNode1" presStyleIdx="5" presStyleCnt="7" custLinFactNeighborX="-9724"/>
      <dgm:spPr/>
    </dgm:pt>
    <dgm:pt modelId="{AAC6AE75-5F6C-AB4A-A1EE-9D25BA057D0F}" type="pres">
      <dgm:prSet presAssocID="{28D1623E-1967-4CEA-870E-7F29F7FFCC0E}" presName="descendantArrow" presStyleLbl="bgAccFollowNode1" presStyleIdx="5" presStyleCnt="7"/>
      <dgm:spPr/>
    </dgm:pt>
    <dgm:pt modelId="{D6284311-2470-5140-AB27-9F53E2D2F0FE}" type="pres">
      <dgm:prSet presAssocID="{AC18A834-2037-4B0D-8BFE-D5CFF6F5269D}" presName="sp" presStyleCnt="0"/>
      <dgm:spPr/>
    </dgm:pt>
    <dgm:pt modelId="{57AF9349-742F-064F-A8AD-36A71FB87EE6}" type="pres">
      <dgm:prSet presAssocID="{82717C38-977E-4D05-8430-86795A395BFC}" presName="arrowAndChildren" presStyleCnt="0"/>
      <dgm:spPr/>
    </dgm:pt>
    <dgm:pt modelId="{0936245E-E654-9848-BC7F-ADB61D44E4B0}" type="pres">
      <dgm:prSet presAssocID="{82717C38-977E-4D05-8430-86795A395BFC}" presName="parentTextArrow" presStyleLbl="node1" presStyleIdx="0" presStyleCnt="0"/>
      <dgm:spPr/>
    </dgm:pt>
    <dgm:pt modelId="{6A3BAD8D-1EA5-DF4E-BACD-324E0BCBDC61}" type="pres">
      <dgm:prSet presAssocID="{82717C38-977E-4D05-8430-86795A395BFC}" presName="arrow" presStyleLbl="alignNode1" presStyleIdx="6" presStyleCnt="7"/>
      <dgm:spPr/>
    </dgm:pt>
    <dgm:pt modelId="{887DE1A8-C92C-4548-A163-3939601D92DB}" type="pres">
      <dgm:prSet presAssocID="{82717C38-977E-4D05-8430-86795A395BFC}" presName="descendantArrow" presStyleLbl="bgAccFollowNode1" presStyleIdx="6" presStyleCnt="7"/>
      <dgm:spPr/>
    </dgm:pt>
  </dgm:ptLst>
  <dgm:cxnLst>
    <dgm:cxn modelId="{C9FFB00C-8C5B-0646-82A9-DC7BC3FA4F67}" type="presOf" srcId="{11AAECE2-E71A-4D13-B608-5FC14E19CDBD}" destId="{97FF37F6-A135-4B44-A945-8169C63D0129}" srcOrd="0" destOrd="0" presId="urn:microsoft.com/office/officeart/2016/7/layout/VerticalDownArrowProcess"/>
    <dgm:cxn modelId="{04152111-2ACC-1B44-9AF3-726D9CEDE3B8}" type="presOf" srcId="{529035EF-5D2E-4CE7-9A82-C374769B63D3}" destId="{F2439627-F0E3-304B-A9D4-A10EF359F757}" srcOrd="0" destOrd="0" presId="urn:microsoft.com/office/officeart/2016/7/layout/VerticalDownArrowProcess"/>
    <dgm:cxn modelId="{FF12E91B-ED77-7B46-B007-6CB61BAFC087}" type="presOf" srcId="{82717C38-977E-4D05-8430-86795A395BFC}" destId="{6A3BAD8D-1EA5-DF4E-BACD-324E0BCBDC61}" srcOrd="1" destOrd="0" presId="urn:microsoft.com/office/officeart/2016/7/layout/VerticalDownArrowProcess"/>
    <dgm:cxn modelId="{D247B61D-7021-9049-8DA6-2CA2111F1F0A}" type="presOf" srcId="{1BDBBCF7-5775-4A5D-8586-5BE0AD9675CA}" destId="{887DE1A8-C92C-4548-A163-3939601D92DB}" srcOrd="0" destOrd="0" presId="urn:microsoft.com/office/officeart/2016/7/layout/VerticalDownArrowProcess"/>
    <dgm:cxn modelId="{5784BE20-5C87-564B-83D9-96E4E96768B6}" type="presOf" srcId="{D14EF010-B782-4F24-826F-EB92A8C300AA}" destId="{8B8955D5-6658-4848-93FB-04766CBD2D4B}" srcOrd="1" destOrd="0" presId="urn:microsoft.com/office/officeart/2016/7/layout/VerticalDownArrowProcess"/>
    <dgm:cxn modelId="{60903424-79C0-4A82-B064-4E8FF26D6766}" srcId="{B159C128-E3BE-4ADC-B900-D32B8F986C24}" destId="{529035EF-5D2E-4CE7-9A82-C374769B63D3}" srcOrd="5" destOrd="0" parTransId="{636672E8-E48F-459B-81D1-F9DA48431729}" sibTransId="{6913EE91-2309-4D7F-8596-87410BF193A0}"/>
    <dgm:cxn modelId="{5443842A-E25C-4D0F-BA9D-B656C6DED724}" srcId="{B159C128-E3BE-4ADC-B900-D32B8F986C24}" destId="{82717C38-977E-4D05-8430-86795A395BFC}" srcOrd="0" destOrd="0" parTransId="{53DC3E14-D3AE-46F5-8A50-86143791BB53}" sibTransId="{AC18A834-2037-4B0D-8BFE-D5CFF6F5269D}"/>
    <dgm:cxn modelId="{C56A0F34-28EB-49AF-97FC-F93654439CB4}" srcId="{B159C128-E3BE-4ADC-B900-D32B8F986C24}" destId="{B4E5F72A-4AB3-4A19-841B-2D275998A455}" srcOrd="3" destOrd="0" parTransId="{3CDB4E9D-4E86-4A18-89A2-C12DE9918D00}" sibTransId="{C49C4266-27E1-447F-A02E-2168EB39D816}"/>
    <dgm:cxn modelId="{128C3536-3140-4BF9-817E-2FABCFDBCE61}" srcId="{DEDD9509-A514-4441-82BA-0C6970AB8A81}" destId="{7D0AFA9B-2EF5-49D4-8E87-0FF920422FD1}" srcOrd="0" destOrd="0" parTransId="{8F9E7C52-A07B-4323-B54B-A1ED1C6736E2}" sibTransId="{5BF00310-F7BA-4F7F-B8D1-B5346E0141A4}"/>
    <dgm:cxn modelId="{1A26AC3B-B103-3D48-8147-5AC19BBDA971}" type="presOf" srcId="{73F6ED99-F26F-4977-B231-5E4BF96EFC42}" destId="{96A2B3D8-E7F7-8942-86EE-3928473C3DD0}" srcOrd="0" destOrd="0" presId="urn:microsoft.com/office/officeart/2016/7/layout/VerticalDownArrowProcess"/>
    <dgm:cxn modelId="{64B95A3C-1017-7044-AE67-C3221794A15B}" type="presOf" srcId="{7D0AFA9B-2EF5-49D4-8E87-0FF920422FD1}" destId="{AE31F0B9-D377-084C-84E3-522A69272553}" srcOrd="0" destOrd="0" presId="urn:microsoft.com/office/officeart/2016/7/layout/VerticalDownArrowProcess"/>
    <dgm:cxn modelId="{F052FB46-3D86-4AAD-9B67-75FA237A51D8}" srcId="{B159C128-E3BE-4ADC-B900-D32B8F986C24}" destId="{73F6ED99-F26F-4977-B231-5E4BF96EFC42}" srcOrd="6" destOrd="0" parTransId="{9F67B346-C2AA-46CD-A228-44B6525D56C3}" sibTransId="{7706CC96-4037-4786-9538-3DB22B3AFB2A}"/>
    <dgm:cxn modelId="{D081F447-CBE6-4FC2-8D3E-DEB9E5D0B3E7}" srcId="{28D1623E-1967-4CEA-870E-7F29F7FFCC0E}" destId="{EE1AD544-4A22-4DCD-B645-28F3B3F75453}" srcOrd="0" destOrd="0" parTransId="{990AD510-7E63-4484-9753-DA89B369210E}" sibTransId="{C0058884-757A-496B-A470-814C4DF26AEC}"/>
    <dgm:cxn modelId="{CC85FC70-EFB7-4230-BF57-30C88392BD23}" srcId="{D14EF010-B782-4F24-826F-EB92A8C300AA}" destId="{7D03FCBF-1BF9-4300-8B92-59CDC4CE44D5}" srcOrd="0" destOrd="0" parTransId="{5534FFEE-29A8-4421-850E-7B03E0B2B166}" sibTransId="{A3232669-3D5B-4480-8EE7-F145CF281465}"/>
    <dgm:cxn modelId="{05C83D74-9906-C14A-8A1E-81844FC9DFC0}" type="presOf" srcId="{529035EF-5D2E-4CE7-9A82-C374769B63D3}" destId="{DB8D48C9-ABA7-594A-A1B6-39686BBD739E}" srcOrd="1" destOrd="0" presId="urn:microsoft.com/office/officeart/2016/7/layout/VerticalDownArrowProcess"/>
    <dgm:cxn modelId="{88C14277-C9DB-8F46-86FD-D386E7E9FDD0}" type="presOf" srcId="{28D1623E-1967-4CEA-870E-7F29F7FFCC0E}" destId="{43694F91-7A1D-114A-961D-B0E6045C4313}" srcOrd="1" destOrd="0" presId="urn:microsoft.com/office/officeart/2016/7/layout/VerticalDownArrowProcess"/>
    <dgm:cxn modelId="{1A79F77E-F5D4-6D44-9EE1-755776F6CCC3}" type="presOf" srcId="{B4E5F72A-4AB3-4A19-841B-2D275998A455}" destId="{F118417A-DF95-3A4C-A17C-32879D733DD0}" srcOrd="0" destOrd="0" presId="urn:microsoft.com/office/officeart/2016/7/layout/VerticalDownArrowProcess"/>
    <dgm:cxn modelId="{A4D96189-53CF-404A-8BAA-90791CCE8033}" type="presOf" srcId="{D14EF010-B782-4F24-826F-EB92A8C300AA}" destId="{A43531C1-AFBF-C64C-B642-A69890C2BC95}" srcOrd="0" destOrd="0" presId="urn:microsoft.com/office/officeart/2016/7/layout/VerticalDownArrowProcess"/>
    <dgm:cxn modelId="{B2BED790-A2D8-4222-A99D-4EF06A49686F}" srcId="{B4E5F72A-4AB3-4A19-841B-2D275998A455}" destId="{0A956B18-7B75-4042-98BF-158FC973579F}" srcOrd="0" destOrd="0" parTransId="{F75C06FE-A140-4542-B7CB-4CF69421E5C2}" sibTransId="{09134DA6-F164-4C05-B4BB-00BC5095A0BD}"/>
    <dgm:cxn modelId="{861B7C97-80FE-354D-A852-510F30094FF8}" type="presOf" srcId="{7D03FCBF-1BF9-4300-8B92-59CDC4CE44D5}" destId="{05D90B20-FA7B-4943-99A7-0D881A1B6849}" srcOrd="0" destOrd="0" presId="urn:microsoft.com/office/officeart/2016/7/layout/VerticalDownArrowProcess"/>
    <dgm:cxn modelId="{DBA4E997-5E73-4F43-86F4-664AFAEE2438}" type="presOf" srcId="{EE1AD544-4A22-4DCD-B645-28F3B3F75453}" destId="{AAC6AE75-5F6C-AB4A-A1EE-9D25BA057D0F}" srcOrd="0" destOrd="0" presId="urn:microsoft.com/office/officeart/2016/7/layout/VerticalDownArrowProcess"/>
    <dgm:cxn modelId="{B55A8E9D-5A10-7441-8E6C-681C7F92F8CC}" type="presOf" srcId="{82717C38-977E-4D05-8430-86795A395BFC}" destId="{0936245E-E654-9848-BC7F-ADB61D44E4B0}" srcOrd="0" destOrd="0" presId="urn:microsoft.com/office/officeart/2016/7/layout/VerticalDownArrowProcess"/>
    <dgm:cxn modelId="{0243A3A1-DFCE-472A-B31B-0A09571CCBFF}" srcId="{B159C128-E3BE-4ADC-B900-D32B8F986C24}" destId="{DEDD9509-A514-4441-82BA-0C6970AB8A81}" srcOrd="4" destOrd="0" parTransId="{D0730C24-BA33-456D-A4BD-057ADD957C2A}" sibTransId="{FB721694-B840-45D9-AF29-40200EAA159B}"/>
    <dgm:cxn modelId="{BD9636B2-7D48-B740-B825-0531CA06F2E5}" type="presOf" srcId="{B4E5F72A-4AB3-4A19-841B-2D275998A455}" destId="{47D58FFB-44B6-334C-A1E8-E79F1AF4F48F}" srcOrd="1" destOrd="0" presId="urn:microsoft.com/office/officeart/2016/7/layout/VerticalDownArrowProcess"/>
    <dgm:cxn modelId="{3B099BB3-B119-034A-AC7F-3953D6630444}" type="presOf" srcId="{DEDD9509-A514-4441-82BA-0C6970AB8A81}" destId="{FB8CB1E8-41AE-974F-8C13-29F7D75D569D}" srcOrd="1" destOrd="0" presId="urn:microsoft.com/office/officeart/2016/7/layout/VerticalDownArrowProcess"/>
    <dgm:cxn modelId="{1A71BAC0-63F6-456E-AD5E-C7A9DAA61E71}" srcId="{73F6ED99-F26F-4977-B231-5E4BF96EFC42}" destId="{11AAECE2-E71A-4D13-B608-5FC14E19CDBD}" srcOrd="0" destOrd="0" parTransId="{0DE0DB00-D7A4-46F6-9806-9CA7A5F29095}" sibTransId="{A8B6C416-C78F-4CF5-A2FA-8019507E3784}"/>
    <dgm:cxn modelId="{61F4B3D5-105F-484F-BA79-75965C0C5A87}" type="presOf" srcId="{DEDD9509-A514-4441-82BA-0C6970AB8A81}" destId="{6D25100A-536C-9740-BBD0-E516C9089383}" srcOrd="0" destOrd="0" presId="urn:microsoft.com/office/officeart/2016/7/layout/VerticalDownArrowProcess"/>
    <dgm:cxn modelId="{A5937CD7-49F0-3446-AC85-D5939F6FB53D}" type="presOf" srcId="{28D1623E-1967-4CEA-870E-7F29F7FFCC0E}" destId="{E1C2E3AF-D407-F144-9340-DE8D9EE6F3BE}" srcOrd="0" destOrd="0" presId="urn:microsoft.com/office/officeart/2016/7/layout/VerticalDownArrowProcess"/>
    <dgm:cxn modelId="{0DA099D7-0C25-4B3B-B995-BA010FBBF3A6}" srcId="{B159C128-E3BE-4ADC-B900-D32B8F986C24}" destId="{28D1623E-1967-4CEA-870E-7F29F7FFCC0E}" srcOrd="1" destOrd="0" parTransId="{2C2D9331-8925-415F-8B84-403347CE6D79}" sibTransId="{01D761C1-2AE6-4037-9327-CC8EC1CDA014}"/>
    <dgm:cxn modelId="{E06CEDE8-97D1-4CD9-9383-FD4361F0D20D}" srcId="{B159C128-E3BE-4ADC-B900-D32B8F986C24}" destId="{D14EF010-B782-4F24-826F-EB92A8C300AA}" srcOrd="2" destOrd="0" parTransId="{2A46EF17-5DF6-4E9D-9A11-FA12287F9C06}" sibTransId="{EEA78B0A-2652-412A-A01D-E71F5159806F}"/>
    <dgm:cxn modelId="{485621EC-03DE-4465-B742-8EFBF5E708BC}" srcId="{529035EF-5D2E-4CE7-9A82-C374769B63D3}" destId="{6C199081-F165-4EF0-922E-7D6B330CBA88}" srcOrd="0" destOrd="0" parTransId="{FEFD0CC6-E92A-4009-A627-E02174FF0081}" sibTransId="{A4E400A2-14F6-4101-B9F9-495C9AB2304C}"/>
    <dgm:cxn modelId="{1AE775ED-99DB-4C03-A6E2-05A3183B15D9}" srcId="{82717C38-977E-4D05-8430-86795A395BFC}" destId="{1BDBBCF7-5775-4A5D-8586-5BE0AD9675CA}" srcOrd="0" destOrd="0" parTransId="{EFCC7761-0C0A-4D0C-8CB4-F6C252EBB9D3}" sibTransId="{BB2FC6F5-F687-4D5C-89A4-89202FD41D80}"/>
    <dgm:cxn modelId="{79B233F4-36BB-7145-90D9-F8BB50965C99}" type="presOf" srcId="{0A956B18-7B75-4042-98BF-158FC973579F}" destId="{CA935A70-93EC-A948-9389-7E30518BF1A0}" srcOrd="0" destOrd="0" presId="urn:microsoft.com/office/officeart/2016/7/layout/VerticalDownArrowProcess"/>
    <dgm:cxn modelId="{66A36CFA-FF54-D445-B82E-9141DE38C74F}" type="presOf" srcId="{B159C128-E3BE-4ADC-B900-D32B8F986C24}" destId="{E588D64D-D957-2C46-A435-57E2B98FDCDA}" srcOrd="0" destOrd="0" presId="urn:microsoft.com/office/officeart/2016/7/layout/VerticalDownArrowProcess"/>
    <dgm:cxn modelId="{4F4A5EFD-7B1B-FC4A-952D-16A872CE5E94}" type="presOf" srcId="{6C199081-F165-4EF0-922E-7D6B330CBA88}" destId="{D729C055-D9ED-054F-BCEF-DB994F43AD3F}" srcOrd="0" destOrd="0" presId="urn:microsoft.com/office/officeart/2016/7/layout/VerticalDownArrowProcess"/>
    <dgm:cxn modelId="{9FAC2E70-E409-4249-83BB-0FF0F69E8D86}" type="presParOf" srcId="{E588D64D-D957-2C46-A435-57E2B98FDCDA}" destId="{B03AB27E-6BFF-4745-AD23-9274A0AD3D2D}" srcOrd="0" destOrd="0" presId="urn:microsoft.com/office/officeart/2016/7/layout/VerticalDownArrowProcess"/>
    <dgm:cxn modelId="{40570911-0B71-C446-86CC-C0905C9EDA3E}" type="presParOf" srcId="{B03AB27E-6BFF-4745-AD23-9274A0AD3D2D}" destId="{96A2B3D8-E7F7-8942-86EE-3928473C3DD0}" srcOrd="0" destOrd="0" presId="urn:microsoft.com/office/officeart/2016/7/layout/VerticalDownArrowProcess"/>
    <dgm:cxn modelId="{1CE0044C-548D-2C4A-A2B9-11F6BC9691EE}" type="presParOf" srcId="{B03AB27E-6BFF-4745-AD23-9274A0AD3D2D}" destId="{97FF37F6-A135-4B44-A945-8169C63D0129}" srcOrd="1" destOrd="0" presId="urn:microsoft.com/office/officeart/2016/7/layout/VerticalDownArrowProcess"/>
    <dgm:cxn modelId="{EF150EFD-1C94-2442-8F58-17FFD2D1528C}" type="presParOf" srcId="{E588D64D-D957-2C46-A435-57E2B98FDCDA}" destId="{873FBAA7-1506-E345-973A-0DFA7D9EC3B7}" srcOrd="1" destOrd="0" presId="urn:microsoft.com/office/officeart/2016/7/layout/VerticalDownArrowProcess"/>
    <dgm:cxn modelId="{66FC3AE2-FF44-674A-9C19-600D7C66C077}" type="presParOf" srcId="{E588D64D-D957-2C46-A435-57E2B98FDCDA}" destId="{84BE4639-0F39-2741-8248-8A828B570B21}" srcOrd="2" destOrd="0" presId="urn:microsoft.com/office/officeart/2016/7/layout/VerticalDownArrowProcess"/>
    <dgm:cxn modelId="{CF698B36-1144-9D4D-9F3B-D151B4A85AC3}" type="presParOf" srcId="{84BE4639-0F39-2741-8248-8A828B570B21}" destId="{F2439627-F0E3-304B-A9D4-A10EF359F757}" srcOrd="0" destOrd="0" presId="urn:microsoft.com/office/officeart/2016/7/layout/VerticalDownArrowProcess"/>
    <dgm:cxn modelId="{FE3EF696-23AF-D246-BDA7-7E50ABCE4D0E}" type="presParOf" srcId="{84BE4639-0F39-2741-8248-8A828B570B21}" destId="{DB8D48C9-ABA7-594A-A1B6-39686BBD739E}" srcOrd="1" destOrd="0" presId="urn:microsoft.com/office/officeart/2016/7/layout/VerticalDownArrowProcess"/>
    <dgm:cxn modelId="{F334600E-3E18-8B4D-AF53-9052CD04FDC7}" type="presParOf" srcId="{84BE4639-0F39-2741-8248-8A828B570B21}" destId="{D729C055-D9ED-054F-BCEF-DB994F43AD3F}" srcOrd="2" destOrd="0" presId="urn:microsoft.com/office/officeart/2016/7/layout/VerticalDownArrowProcess"/>
    <dgm:cxn modelId="{F66D2D03-61DE-1E47-A1E5-F2B56000D803}" type="presParOf" srcId="{E588D64D-D957-2C46-A435-57E2B98FDCDA}" destId="{A714E847-2F74-484C-A13E-BB3975673681}" srcOrd="3" destOrd="0" presId="urn:microsoft.com/office/officeart/2016/7/layout/VerticalDownArrowProcess"/>
    <dgm:cxn modelId="{FC4851BC-8EA2-3948-BD42-3308C3781C91}" type="presParOf" srcId="{E588D64D-D957-2C46-A435-57E2B98FDCDA}" destId="{FF9566D5-8376-1C4C-B9A0-F026EFFE1BE3}" srcOrd="4" destOrd="0" presId="urn:microsoft.com/office/officeart/2016/7/layout/VerticalDownArrowProcess"/>
    <dgm:cxn modelId="{34F05D94-21ED-884B-B57F-88F406B76961}" type="presParOf" srcId="{FF9566D5-8376-1C4C-B9A0-F026EFFE1BE3}" destId="{6D25100A-536C-9740-BBD0-E516C9089383}" srcOrd="0" destOrd="0" presId="urn:microsoft.com/office/officeart/2016/7/layout/VerticalDownArrowProcess"/>
    <dgm:cxn modelId="{D3901A5F-E209-5942-A4FE-AD0F758BFB9D}" type="presParOf" srcId="{FF9566D5-8376-1C4C-B9A0-F026EFFE1BE3}" destId="{FB8CB1E8-41AE-974F-8C13-29F7D75D569D}" srcOrd="1" destOrd="0" presId="urn:microsoft.com/office/officeart/2016/7/layout/VerticalDownArrowProcess"/>
    <dgm:cxn modelId="{53000EE7-8B1E-784F-8C73-3534AE83A420}" type="presParOf" srcId="{FF9566D5-8376-1C4C-B9A0-F026EFFE1BE3}" destId="{AE31F0B9-D377-084C-84E3-522A69272553}" srcOrd="2" destOrd="0" presId="urn:microsoft.com/office/officeart/2016/7/layout/VerticalDownArrowProcess"/>
    <dgm:cxn modelId="{C7808FC8-1F65-2944-BF1F-F0049F917C84}" type="presParOf" srcId="{E588D64D-D957-2C46-A435-57E2B98FDCDA}" destId="{E509A21C-FE8B-4944-9D45-9FEE781E4FD7}" srcOrd="5" destOrd="0" presId="urn:microsoft.com/office/officeart/2016/7/layout/VerticalDownArrowProcess"/>
    <dgm:cxn modelId="{20F40920-AFE4-C149-8BF4-F718B92B273A}" type="presParOf" srcId="{E588D64D-D957-2C46-A435-57E2B98FDCDA}" destId="{58664975-6170-0F4B-B6D8-11BA39A5B9C3}" srcOrd="6" destOrd="0" presId="urn:microsoft.com/office/officeart/2016/7/layout/VerticalDownArrowProcess"/>
    <dgm:cxn modelId="{600CFC7B-49BA-7347-A3DF-05D0AA36F94E}" type="presParOf" srcId="{58664975-6170-0F4B-B6D8-11BA39A5B9C3}" destId="{F118417A-DF95-3A4C-A17C-32879D733DD0}" srcOrd="0" destOrd="0" presId="urn:microsoft.com/office/officeart/2016/7/layout/VerticalDownArrowProcess"/>
    <dgm:cxn modelId="{E285373D-7491-6249-8190-D1EB42E77951}" type="presParOf" srcId="{58664975-6170-0F4B-B6D8-11BA39A5B9C3}" destId="{47D58FFB-44B6-334C-A1E8-E79F1AF4F48F}" srcOrd="1" destOrd="0" presId="urn:microsoft.com/office/officeart/2016/7/layout/VerticalDownArrowProcess"/>
    <dgm:cxn modelId="{BA8CB27F-471C-284E-BA0E-43B6AE7F0BCA}" type="presParOf" srcId="{58664975-6170-0F4B-B6D8-11BA39A5B9C3}" destId="{CA935A70-93EC-A948-9389-7E30518BF1A0}" srcOrd="2" destOrd="0" presId="urn:microsoft.com/office/officeart/2016/7/layout/VerticalDownArrowProcess"/>
    <dgm:cxn modelId="{7A072D63-9FF3-5B4C-892B-C5FB183621C1}" type="presParOf" srcId="{E588D64D-D957-2C46-A435-57E2B98FDCDA}" destId="{3445C89C-A861-D24C-918B-6FA39C10ED39}" srcOrd="7" destOrd="0" presId="urn:microsoft.com/office/officeart/2016/7/layout/VerticalDownArrowProcess"/>
    <dgm:cxn modelId="{DC8ACA87-4016-834D-9499-DDB8654B7BDC}" type="presParOf" srcId="{E588D64D-D957-2C46-A435-57E2B98FDCDA}" destId="{80E16789-F727-784B-9714-0872E9AE8F25}" srcOrd="8" destOrd="0" presId="urn:microsoft.com/office/officeart/2016/7/layout/VerticalDownArrowProcess"/>
    <dgm:cxn modelId="{D4112269-7B88-1548-9E04-E3C38B37A501}" type="presParOf" srcId="{80E16789-F727-784B-9714-0872E9AE8F25}" destId="{A43531C1-AFBF-C64C-B642-A69890C2BC95}" srcOrd="0" destOrd="0" presId="urn:microsoft.com/office/officeart/2016/7/layout/VerticalDownArrowProcess"/>
    <dgm:cxn modelId="{A4048214-2133-AF4E-8EEC-15EF196E4053}" type="presParOf" srcId="{80E16789-F727-784B-9714-0872E9AE8F25}" destId="{8B8955D5-6658-4848-93FB-04766CBD2D4B}" srcOrd="1" destOrd="0" presId="urn:microsoft.com/office/officeart/2016/7/layout/VerticalDownArrowProcess"/>
    <dgm:cxn modelId="{54A0A274-9A5B-B948-99F6-DA304494F9F2}" type="presParOf" srcId="{80E16789-F727-784B-9714-0872E9AE8F25}" destId="{05D90B20-FA7B-4943-99A7-0D881A1B6849}" srcOrd="2" destOrd="0" presId="urn:microsoft.com/office/officeart/2016/7/layout/VerticalDownArrowProcess"/>
    <dgm:cxn modelId="{DA429B93-E24A-574D-A2E2-39FE57CC86EB}" type="presParOf" srcId="{E588D64D-D957-2C46-A435-57E2B98FDCDA}" destId="{C0C7A070-C24C-1041-8359-9798D3EB9208}" srcOrd="9" destOrd="0" presId="urn:microsoft.com/office/officeart/2016/7/layout/VerticalDownArrowProcess"/>
    <dgm:cxn modelId="{C2415165-383D-C143-A25E-1405CBB2621B}" type="presParOf" srcId="{E588D64D-D957-2C46-A435-57E2B98FDCDA}" destId="{CB58D873-623D-114C-B02C-E1093AC23A8F}" srcOrd="10" destOrd="0" presId="urn:microsoft.com/office/officeart/2016/7/layout/VerticalDownArrowProcess"/>
    <dgm:cxn modelId="{DFD923E8-225B-C741-89F8-9D35318A2282}" type="presParOf" srcId="{CB58D873-623D-114C-B02C-E1093AC23A8F}" destId="{E1C2E3AF-D407-F144-9340-DE8D9EE6F3BE}" srcOrd="0" destOrd="0" presId="urn:microsoft.com/office/officeart/2016/7/layout/VerticalDownArrowProcess"/>
    <dgm:cxn modelId="{B45234B6-5D86-5B40-AAA9-F6C9A1693B50}" type="presParOf" srcId="{CB58D873-623D-114C-B02C-E1093AC23A8F}" destId="{43694F91-7A1D-114A-961D-B0E6045C4313}" srcOrd="1" destOrd="0" presId="urn:microsoft.com/office/officeart/2016/7/layout/VerticalDownArrowProcess"/>
    <dgm:cxn modelId="{311E58F6-4BC7-0F44-A31B-6F0D9D9D814D}" type="presParOf" srcId="{CB58D873-623D-114C-B02C-E1093AC23A8F}" destId="{AAC6AE75-5F6C-AB4A-A1EE-9D25BA057D0F}" srcOrd="2" destOrd="0" presId="urn:microsoft.com/office/officeart/2016/7/layout/VerticalDownArrowProcess"/>
    <dgm:cxn modelId="{5F5AA210-9C91-4D40-8916-79CACD793013}" type="presParOf" srcId="{E588D64D-D957-2C46-A435-57E2B98FDCDA}" destId="{D6284311-2470-5140-AB27-9F53E2D2F0FE}" srcOrd="11" destOrd="0" presId="urn:microsoft.com/office/officeart/2016/7/layout/VerticalDownArrowProcess"/>
    <dgm:cxn modelId="{A544E5E6-03D0-6745-B654-49C11002F664}" type="presParOf" srcId="{E588D64D-D957-2C46-A435-57E2B98FDCDA}" destId="{57AF9349-742F-064F-A8AD-36A71FB87EE6}" srcOrd="12" destOrd="0" presId="urn:microsoft.com/office/officeart/2016/7/layout/VerticalDownArrowProcess"/>
    <dgm:cxn modelId="{20B7E4A3-176F-D646-AF0C-72F63AFC03B6}" type="presParOf" srcId="{57AF9349-742F-064F-A8AD-36A71FB87EE6}" destId="{0936245E-E654-9848-BC7F-ADB61D44E4B0}" srcOrd="0" destOrd="0" presId="urn:microsoft.com/office/officeart/2016/7/layout/VerticalDownArrowProcess"/>
    <dgm:cxn modelId="{2FE0B9B2-4E29-EE49-A016-60512C7EC502}" type="presParOf" srcId="{57AF9349-742F-064F-A8AD-36A71FB87EE6}" destId="{6A3BAD8D-1EA5-DF4E-BACD-324E0BCBDC61}" srcOrd="1" destOrd="0" presId="urn:microsoft.com/office/officeart/2016/7/layout/VerticalDownArrowProcess"/>
    <dgm:cxn modelId="{56EC2C02-3DC2-DB4C-9D5A-C908820FF9B1}" type="presParOf" srcId="{57AF9349-742F-064F-A8AD-36A71FB87EE6}" destId="{887DE1A8-C92C-4548-A163-3939601D92D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59C128-E3BE-4ADC-B900-D32B8F986C2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82717C38-977E-4D05-8430-86795A395BFC}">
      <dgm:prSet/>
      <dgm:spPr/>
      <dgm:t>
        <a:bodyPr/>
        <a:lstStyle/>
        <a:p>
          <a:pPr>
            <a:lnSpc>
              <a:spcPct val="100000"/>
            </a:lnSpc>
            <a:defRPr b="1"/>
          </a:pPr>
          <a:r>
            <a:rPr lang="en-US"/>
            <a:t>Tools</a:t>
          </a:r>
        </a:p>
      </dgm:t>
    </dgm:pt>
    <dgm:pt modelId="{53DC3E14-D3AE-46F5-8A50-86143791BB53}" type="parTrans" cxnId="{5443842A-E25C-4D0F-BA9D-B656C6DED724}">
      <dgm:prSet/>
      <dgm:spPr/>
      <dgm:t>
        <a:bodyPr/>
        <a:lstStyle/>
        <a:p>
          <a:endParaRPr lang="en-US"/>
        </a:p>
      </dgm:t>
    </dgm:pt>
    <dgm:pt modelId="{AC18A834-2037-4B0D-8BFE-D5CFF6F5269D}" type="sibTrans" cxnId="{5443842A-E25C-4D0F-BA9D-B656C6DED724}">
      <dgm:prSet phldrT="1"/>
      <dgm:spPr/>
      <dgm:t>
        <a:bodyPr/>
        <a:lstStyle/>
        <a:p>
          <a:endParaRPr lang="en-US"/>
        </a:p>
      </dgm:t>
    </dgm:pt>
    <dgm:pt modelId="{28D1623E-1967-4CEA-870E-7F29F7FFCC0E}">
      <dgm:prSet/>
      <dgm:spPr/>
      <dgm:t>
        <a:bodyPr/>
        <a:lstStyle/>
        <a:p>
          <a:pPr>
            <a:lnSpc>
              <a:spcPct val="100000"/>
            </a:lnSpc>
            <a:defRPr b="1"/>
          </a:pPr>
          <a:r>
            <a:rPr lang="en-US"/>
            <a:t>Programming Language</a:t>
          </a:r>
        </a:p>
      </dgm:t>
    </dgm:pt>
    <dgm:pt modelId="{2C2D9331-8925-415F-8B84-403347CE6D79}" type="parTrans" cxnId="{0DA099D7-0C25-4B3B-B995-BA010FBBF3A6}">
      <dgm:prSet/>
      <dgm:spPr/>
      <dgm:t>
        <a:bodyPr/>
        <a:lstStyle/>
        <a:p>
          <a:endParaRPr lang="en-US"/>
        </a:p>
      </dgm:t>
    </dgm:pt>
    <dgm:pt modelId="{01D761C1-2AE6-4037-9327-CC8EC1CDA014}" type="sibTrans" cxnId="{0DA099D7-0C25-4B3B-B995-BA010FBBF3A6}">
      <dgm:prSet phldrT="2"/>
      <dgm:spPr/>
      <dgm:t>
        <a:bodyPr/>
        <a:lstStyle/>
        <a:p>
          <a:endParaRPr lang="en-US"/>
        </a:p>
      </dgm:t>
    </dgm:pt>
    <dgm:pt modelId="{7D03FCBF-1BF9-4300-8B92-59CDC4CE44D5}">
      <dgm:prSet/>
      <dgm:spPr/>
      <dgm:t>
        <a:bodyPr/>
        <a:lstStyle/>
        <a:p>
          <a:pPr>
            <a:lnSpc>
              <a:spcPct val="100000"/>
            </a:lnSpc>
          </a:pPr>
          <a:r>
            <a:rPr lang="en-US" dirty="0"/>
            <a:t>Mean, Median</a:t>
          </a:r>
        </a:p>
      </dgm:t>
    </dgm:pt>
    <dgm:pt modelId="{5534FFEE-29A8-4421-850E-7B03E0B2B166}" type="parTrans" cxnId="{CC85FC70-EFB7-4230-BF57-30C88392BD23}">
      <dgm:prSet/>
      <dgm:spPr/>
      <dgm:t>
        <a:bodyPr/>
        <a:lstStyle/>
        <a:p>
          <a:endParaRPr lang="en-US"/>
        </a:p>
      </dgm:t>
    </dgm:pt>
    <dgm:pt modelId="{A3232669-3D5B-4480-8EE7-F145CF281465}" type="sibTrans" cxnId="{CC85FC70-EFB7-4230-BF57-30C88392BD23}">
      <dgm:prSet/>
      <dgm:spPr/>
      <dgm:t>
        <a:bodyPr/>
        <a:lstStyle/>
        <a:p>
          <a:endParaRPr lang="en-US"/>
        </a:p>
      </dgm:t>
    </dgm:pt>
    <dgm:pt modelId="{B4E5F72A-4AB3-4A19-841B-2D275998A455}">
      <dgm:prSet/>
      <dgm:spPr/>
      <dgm:t>
        <a:bodyPr/>
        <a:lstStyle/>
        <a:p>
          <a:pPr>
            <a:lnSpc>
              <a:spcPct val="100000"/>
            </a:lnSpc>
            <a:defRPr b="1"/>
          </a:pPr>
          <a:r>
            <a:rPr lang="en-US"/>
            <a:t>Data Encoding Techniques</a:t>
          </a:r>
        </a:p>
      </dgm:t>
    </dgm:pt>
    <dgm:pt modelId="{3CDB4E9D-4E86-4A18-89A2-C12DE9918D00}" type="parTrans" cxnId="{C56A0F34-28EB-49AF-97FC-F93654439CB4}">
      <dgm:prSet/>
      <dgm:spPr/>
      <dgm:t>
        <a:bodyPr/>
        <a:lstStyle/>
        <a:p>
          <a:endParaRPr lang="en-US"/>
        </a:p>
      </dgm:t>
    </dgm:pt>
    <dgm:pt modelId="{C49C4266-27E1-447F-A02E-2168EB39D816}" type="sibTrans" cxnId="{C56A0F34-28EB-49AF-97FC-F93654439CB4}">
      <dgm:prSet phldrT="4"/>
      <dgm:spPr/>
      <dgm:t>
        <a:bodyPr/>
        <a:lstStyle/>
        <a:p>
          <a:endParaRPr lang="en-US"/>
        </a:p>
      </dgm:t>
    </dgm:pt>
    <dgm:pt modelId="{0A956B18-7B75-4042-98BF-158FC973579F}">
      <dgm:prSet/>
      <dgm:spPr/>
      <dgm:t>
        <a:bodyPr/>
        <a:lstStyle/>
        <a:p>
          <a:pPr>
            <a:lnSpc>
              <a:spcPct val="100000"/>
            </a:lnSpc>
          </a:pPr>
          <a:r>
            <a:rPr lang="en-US"/>
            <a:t>Frequency Encoding</a:t>
          </a:r>
        </a:p>
      </dgm:t>
    </dgm:pt>
    <dgm:pt modelId="{F75C06FE-A140-4542-B7CB-4CF69421E5C2}" type="parTrans" cxnId="{B2BED790-A2D8-4222-A99D-4EF06A49686F}">
      <dgm:prSet/>
      <dgm:spPr/>
      <dgm:t>
        <a:bodyPr/>
        <a:lstStyle/>
        <a:p>
          <a:endParaRPr lang="en-US"/>
        </a:p>
      </dgm:t>
    </dgm:pt>
    <dgm:pt modelId="{09134DA6-F164-4C05-B4BB-00BC5095A0BD}" type="sibTrans" cxnId="{B2BED790-A2D8-4222-A99D-4EF06A49686F}">
      <dgm:prSet/>
      <dgm:spPr/>
      <dgm:t>
        <a:bodyPr/>
        <a:lstStyle/>
        <a:p>
          <a:endParaRPr lang="en-US"/>
        </a:p>
      </dgm:t>
    </dgm:pt>
    <dgm:pt modelId="{DEDD9509-A514-4441-82BA-0C6970AB8A81}">
      <dgm:prSet/>
      <dgm:spPr/>
      <dgm:t>
        <a:bodyPr/>
        <a:lstStyle/>
        <a:p>
          <a:pPr>
            <a:lnSpc>
              <a:spcPct val="100000"/>
            </a:lnSpc>
            <a:defRPr b="1"/>
          </a:pPr>
          <a:r>
            <a:rPr lang="en-US"/>
            <a:t>Data Scaling</a:t>
          </a:r>
        </a:p>
      </dgm:t>
    </dgm:pt>
    <dgm:pt modelId="{D0730C24-BA33-456D-A4BD-057ADD957C2A}" type="parTrans" cxnId="{0243A3A1-DFCE-472A-B31B-0A09571CCBFF}">
      <dgm:prSet/>
      <dgm:spPr/>
      <dgm:t>
        <a:bodyPr/>
        <a:lstStyle/>
        <a:p>
          <a:endParaRPr lang="en-US"/>
        </a:p>
      </dgm:t>
    </dgm:pt>
    <dgm:pt modelId="{FB721694-B840-45D9-AF29-40200EAA159B}" type="sibTrans" cxnId="{0243A3A1-DFCE-472A-B31B-0A09571CCBFF}">
      <dgm:prSet phldrT="5"/>
      <dgm:spPr/>
      <dgm:t>
        <a:bodyPr/>
        <a:lstStyle/>
        <a:p>
          <a:endParaRPr lang="en-US"/>
        </a:p>
      </dgm:t>
    </dgm:pt>
    <dgm:pt modelId="{7D0AFA9B-2EF5-49D4-8E87-0FF920422FD1}">
      <dgm:prSet/>
      <dgm:spPr/>
      <dgm:t>
        <a:bodyPr/>
        <a:lstStyle/>
        <a:p>
          <a:pPr>
            <a:lnSpc>
              <a:spcPct val="100000"/>
            </a:lnSpc>
          </a:pPr>
          <a:r>
            <a:rPr lang="en-US" dirty="0" err="1"/>
            <a:t>MinMax</a:t>
          </a:r>
          <a:r>
            <a:rPr lang="en-US" dirty="0"/>
            <a:t> Scaler</a:t>
          </a:r>
        </a:p>
      </dgm:t>
    </dgm:pt>
    <dgm:pt modelId="{8F9E7C52-A07B-4323-B54B-A1ED1C6736E2}" type="parTrans" cxnId="{128C3536-3140-4BF9-817E-2FABCFDBCE61}">
      <dgm:prSet/>
      <dgm:spPr/>
      <dgm:t>
        <a:bodyPr/>
        <a:lstStyle/>
        <a:p>
          <a:endParaRPr lang="en-US"/>
        </a:p>
      </dgm:t>
    </dgm:pt>
    <dgm:pt modelId="{5BF00310-F7BA-4F7F-B8D1-B5346E0141A4}" type="sibTrans" cxnId="{128C3536-3140-4BF9-817E-2FABCFDBCE61}">
      <dgm:prSet/>
      <dgm:spPr/>
      <dgm:t>
        <a:bodyPr/>
        <a:lstStyle/>
        <a:p>
          <a:endParaRPr lang="en-US"/>
        </a:p>
      </dgm:t>
    </dgm:pt>
    <dgm:pt modelId="{529035EF-5D2E-4CE7-9A82-C374769B63D3}">
      <dgm:prSet/>
      <dgm:spPr/>
      <dgm:t>
        <a:bodyPr/>
        <a:lstStyle/>
        <a:p>
          <a:pPr>
            <a:lnSpc>
              <a:spcPct val="100000"/>
            </a:lnSpc>
            <a:defRPr b="1"/>
          </a:pPr>
          <a:r>
            <a:rPr lang="en-US"/>
            <a:t>Clustering Techniques</a:t>
          </a:r>
        </a:p>
      </dgm:t>
    </dgm:pt>
    <dgm:pt modelId="{636672E8-E48F-459B-81D1-F9DA48431729}" type="parTrans" cxnId="{60903424-79C0-4A82-B064-4E8FF26D6766}">
      <dgm:prSet/>
      <dgm:spPr/>
      <dgm:t>
        <a:bodyPr/>
        <a:lstStyle/>
        <a:p>
          <a:endParaRPr lang="en-US"/>
        </a:p>
      </dgm:t>
    </dgm:pt>
    <dgm:pt modelId="{6913EE91-2309-4D7F-8596-87410BF193A0}" type="sibTrans" cxnId="{60903424-79C0-4A82-B064-4E8FF26D6766}">
      <dgm:prSet phldrT="6"/>
      <dgm:spPr/>
      <dgm:t>
        <a:bodyPr/>
        <a:lstStyle/>
        <a:p>
          <a:endParaRPr lang="en-US"/>
        </a:p>
      </dgm:t>
    </dgm:pt>
    <dgm:pt modelId="{6C199081-F165-4EF0-922E-7D6B330CBA88}">
      <dgm:prSet/>
      <dgm:spPr/>
      <dgm:t>
        <a:bodyPr/>
        <a:lstStyle/>
        <a:p>
          <a:pPr>
            <a:lnSpc>
              <a:spcPct val="100000"/>
            </a:lnSpc>
          </a:pPr>
          <a:r>
            <a:rPr lang="en-US"/>
            <a:t>K-Means</a:t>
          </a:r>
        </a:p>
      </dgm:t>
    </dgm:pt>
    <dgm:pt modelId="{FEFD0CC6-E92A-4009-A627-E02174FF0081}" type="parTrans" cxnId="{485621EC-03DE-4465-B742-8EFBF5E708BC}">
      <dgm:prSet/>
      <dgm:spPr/>
      <dgm:t>
        <a:bodyPr/>
        <a:lstStyle/>
        <a:p>
          <a:endParaRPr lang="en-US"/>
        </a:p>
      </dgm:t>
    </dgm:pt>
    <dgm:pt modelId="{A4E400A2-14F6-4101-B9F9-495C9AB2304C}" type="sibTrans" cxnId="{485621EC-03DE-4465-B742-8EFBF5E708BC}">
      <dgm:prSet/>
      <dgm:spPr/>
      <dgm:t>
        <a:bodyPr/>
        <a:lstStyle/>
        <a:p>
          <a:endParaRPr lang="en-US"/>
        </a:p>
      </dgm:t>
    </dgm:pt>
    <dgm:pt modelId="{73F6ED99-F26F-4977-B231-5E4BF96EFC42}">
      <dgm:prSet/>
      <dgm:spPr/>
      <dgm:t>
        <a:bodyPr/>
        <a:lstStyle/>
        <a:p>
          <a:pPr>
            <a:lnSpc>
              <a:spcPct val="100000"/>
            </a:lnSpc>
            <a:defRPr b="1"/>
          </a:pPr>
          <a:r>
            <a:rPr lang="en-US"/>
            <a:t>Visualization</a:t>
          </a:r>
        </a:p>
      </dgm:t>
    </dgm:pt>
    <dgm:pt modelId="{9F67B346-C2AA-46CD-A228-44B6525D56C3}" type="parTrans" cxnId="{F052FB46-3D86-4AAD-9B67-75FA237A51D8}">
      <dgm:prSet/>
      <dgm:spPr/>
      <dgm:t>
        <a:bodyPr/>
        <a:lstStyle/>
        <a:p>
          <a:endParaRPr lang="en-US"/>
        </a:p>
      </dgm:t>
    </dgm:pt>
    <dgm:pt modelId="{7706CC96-4037-4786-9538-3DB22B3AFB2A}" type="sibTrans" cxnId="{F052FB46-3D86-4AAD-9B67-75FA237A51D8}">
      <dgm:prSet phldrT="7"/>
      <dgm:spPr/>
      <dgm:t>
        <a:bodyPr/>
        <a:lstStyle/>
        <a:p>
          <a:endParaRPr lang="en-US"/>
        </a:p>
      </dgm:t>
    </dgm:pt>
    <dgm:pt modelId="{11AAECE2-E71A-4D13-B608-5FC14E19CDBD}">
      <dgm:prSet/>
      <dgm:spPr/>
      <dgm:t>
        <a:bodyPr/>
        <a:lstStyle/>
        <a:p>
          <a:pPr>
            <a:lnSpc>
              <a:spcPct val="100000"/>
            </a:lnSpc>
          </a:pPr>
          <a:r>
            <a:rPr lang="en-US" dirty="0"/>
            <a:t>Pie Charts</a:t>
          </a:r>
        </a:p>
      </dgm:t>
    </dgm:pt>
    <dgm:pt modelId="{0DE0DB00-D7A4-46F6-9806-9CA7A5F29095}" type="parTrans" cxnId="{1A71BAC0-63F6-456E-AD5E-C7A9DAA61E71}">
      <dgm:prSet/>
      <dgm:spPr/>
      <dgm:t>
        <a:bodyPr/>
        <a:lstStyle/>
        <a:p>
          <a:endParaRPr lang="en-US"/>
        </a:p>
      </dgm:t>
    </dgm:pt>
    <dgm:pt modelId="{A8B6C416-C78F-4CF5-A2FA-8019507E3784}" type="sibTrans" cxnId="{1A71BAC0-63F6-456E-AD5E-C7A9DAA61E71}">
      <dgm:prSet/>
      <dgm:spPr/>
      <dgm:t>
        <a:bodyPr/>
        <a:lstStyle/>
        <a:p>
          <a:endParaRPr lang="en-US"/>
        </a:p>
      </dgm:t>
    </dgm:pt>
    <dgm:pt modelId="{F2B52ED4-7B28-4D01-9571-1C5D8DCA540D}">
      <dgm:prSet/>
      <dgm:spPr/>
      <dgm:t>
        <a:bodyPr/>
        <a:lstStyle/>
        <a:p>
          <a:pPr>
            <a:lnSpc>
              <a:spcPct val="100000"/>
            </a:lnSpc>
          </a:pPr>
          <a:r>
            <a:rPr lang="en-IN"/>
            <a:t>MS Excel</a:t>
          </a:r>
        </a:p>
      </dgm:t>
    </dgm:pt>
    <dgm:pt modelId="{358D04EA-06CD-4CB2-BC37-65AF3A16B5BD}" type="parTrans" cxnId="{DE450C6C-FA7C-46C5-96E4-C022015DF698}">
      <dgm:prSet/>
      <dgm:spPr/>
      <dgm:t>
        <a:bodyPr/>
        <a:lstStyle/>
        <a:p>
          <a:endParaRPr lang="en-IN"/>
        </a:p>
      </dgm:t>
    </dgm:pt>
    <dgm:pt modelId="{4118B81F-7E5A-4D88-9603-5BD17F664203}" type="sibTrans" cxnId="{DE450C6C-FA7C-46C5-96E4-C022015DF698}">
      <dgm:prSet/>
      <dgm:spPr/>
      <dgm:t>
        <a:bodyPr/>
        <a:lstStyle/>
        <a:p>
          <a:endParaRPr lang="en-IN"/>
        </a:p>
      </dgm:t>
    </dgm:pt>
    <dgm:pt modelId="{52E0C6EC-2586-4558-BF64-496D447618EB}">
      <dgm:prSet/>
      <dgm:spPr/>
      <dgm:t>
        <a:bodyPr/>
        <a:lstStyle/>
        <a:p>
          <a:pPr>
            <a:lnSpc>
              <a:spcPct val="100000"/>
            </a:lnSpc>
          </a:pPr>
          <a:r>
            <a:rPr lang="en-IN"/>
            <a:t>Python</a:t>
          </a:r>
        </a:p>
      </dgm:t>
    </dgm:pt>
    <dgm:pt modelId="{DA2D7503-9224-4648-A428-240397B24E16}" type="parTrans" cxnId="{08C826B5-9BE5-4B61-A166-823D1F474456}">
      <dgm:prSet/>
      <dgm:spPr/>
      <dgm:t>
        <a:bodyPr/>
        <a:lstStyle/>
        <a:p>
          <a:endParaRPr lang="en-IN"/>
        </a:p>
      </dgm:t>
    </dgm:pt>
    <dgm:pt modelId="{34AE7732-43F4-4840-A13A-E067D4EC7D81}" type="sibTrans" cxnId="{08C826B5-9BE5-4B61-A166-823D1F474456}">
      <dgm:prSet/>
      <dgm:spPr/>
      <dgm:t>
        <a:bodyPr/>
        <a:lstStyle/>
        <a:p>
          <a:endParaRPr lang="en-IN"/>
        </a:p>
      </dgm:t>
    </dgm:pt>
    <dgm:pt modelId="{D14EF010-B782-4F24-826F-EB92A8C300AA}">
      <dgm:prSet/>
      <dgm:spPr/>
      <dgm:t>
        <a:bodyPr/>
        <a:lstStyle/>
        <a:p>
          <a:pPr>
            <a:lnSpc>
              <a:spcPct val="100000"/>
            </a:lnSpc>
            <a:defRPr b="1"/>
          </a:pPr>
          <a:r>
            <a:rPr lang="en-US"/>
            <a:t>Statistical Measures</a:t>
          </a:r>
        </a:p>
      </dgm:t>
    </dgm:pt>
    <dgm:pt modelId="{EEA78B0A-2652-412A-A01D-E71F5159806F}" type="sibTrans" cxnId="{E06CEDE8-97D1-4CD9-9383-FD4361F0D20D}">
      <dgm:prSet phldrT="3"/>
      <dgm:spPr/>
      <dgm:t>
        <a:bodyPr/>
        <a:lstStyle/>
        <a:p>
          <a:endParaRPr lang="en-US"/>
        </a:p>
      </dgm:t>
    </dgm:pt>
    <dgm:pt modelId="{2A46EF17-5DF6-4E9D-9A11-FA12287F9C06}" type="parTrans" cxnId="{E06CEDE8-97D1-4CD9-9383-FD4361F0D20D}">
      <dgm:prSet/>
      <dgm:spPr/>
      <dgm:t>
        <a:bodyPr/>
        <a:lstStyle/>
        <a:p>
          <a:endParaRPr lang="en-US"/>
        </a:p>
      </dgm:t>
    </dgm:pt>
    <dgm:pt modelId="{15B38CD8-E5CC-4FDF-82C7-2FCABA32D831}">
      <dgm:prSet/>
      <dgm:spPr/>
      <dgm:t>
        <a:bodyPr/>
        <a:lstStyle/>
        <a:p>
          <a:pPr>
            <a:lnSpc>
              <a:spcPct val="100000"/>
            </a:lnSpc>
          </a:pPr>
          <a:r>
            <a:rPr lang="en-US"/>
            <a:t>Bar Plots</a:t>
          </a:r>
        </a:p>
      </dgm:t>
    </dgm:pt>
    <dgm:pt modelId="{9DF0293E-72F6-4B34-8F8D-97E94FA6E9BE}" type="parTrans" cxnId="{E5421BA1-7F63-41CA-AC53-8234BDDB7AC2}">
      <dgm:prSet/>
      <dgm:spPr/>
      <dgm:t>
        <a:bodyPr/>
        <a:lstStyle/>
        <a:p>
          <a:endParaRPr lang="en-IN"/>
        </a:p>
      </dgm:t>
    </dgm:pt>
    <dgm:pt modelId="{71C60893-2696-4587-9F46-EB3E4ABB8111}" type="sibTrans" cxnId="{E5421BA1-7F63-41CA-AC53-8234BDDB7AC2}">
      <dgm:prSet/>
      <dgm:spPr/>
      <dgm:t>
        <a:bodyPr/>
        <a:lstStyle/>
        <a:p>
          <a:endParaRPr lang="en-IN"/>
        </a:p>
      </dgm:t>
    </dgm:pt>
    <dgm:pt modelId="{D624DECE-1D07-4256-B07A-CBE6A90F3DCC}">
      <dgm:prSet/>
      <dgm:spPr/>
      <dgm:t>
        <a:bodyPr/>
        <a:lstStyle/>
        <a:p>
          <a:pPr>
            <a:lnSpc>
              <a:spcPct val="100000"/>
            </a:lnSpc>
          </a:pPr>
          <a:r>
            <a:rPr lang="en-US" dirty="0" err="1"/>
            <a:t>MeanShift</a:t>
          </a:r>
          <a:endParaRPr lang="en-US" dirty="0"/>
        </a:p>
      </dgm:t>
    </dgm:pt>
    <dgm:pt modelId="{34BD8C72-F06A-4711-B75A-A595CA5A7421}" type="parTrans" cxnId="{0E965877-EC68-43E0-83BC-1363CC458F08}">
      <dgm:prSet/>
      <dgm:spPr/>
      <dgm:t>
        <a:bodyPr/>
        <a:lstStyle/>
        <a:p>
          <a:endParaRPr lang="en-IN"/>
        </a:p>
      </dgm:t>
    </dgm:pt>
    <dgm:pt modelId="{2E86B11A-A0B3-4C64-9EA1-3CBDB76139FD}" type="sibTrans" cxnId="{0E965877-EC68-43E0-83BC-1363CC458F08}">
      <dgm:prSet/>
      <dgm:spPr/>
      <dgm:t>
        <a:bodyPr/>
        <a:lstStyle/>
        <a:p>
          <a:endParaRPr lang="en-IN"/>
        </a:p>
      </dgm:t>
    </dgm:pt>
    <dgm:pt modelId="{5AA5962F-3030-482A-9DD7-173CEB98C5BB}">
      <dgm:prSet/>
      <dgm:spPr/>
      <dgm:t>
        <a:bodyPr/>
        <a:lstStyle/>
        <a:p>
          <a:pPr>
            <a:lnSpc>
              <a:spcPct val="100000"/>
            </a:lnSpc>
          </a:pPr>
          <a:r>
            <a:rPr lang="en-US"/>
            <a:t>Gaussian Mixture</a:t>
          </a:r>
        </a:p>
      </dgm:t>
    </dgm:pt>
    <dgm:pt modelId="{062A8AEC-8D5D-4A80-B0F7-999FF5DD4DA6}" type="parTrans" cxnId="{2E8EBFCB-4989-4C5D-8BED-E72C4CF8053E}">
      <dgm:prSet/>
      <dgm:spPr/>
      <dgm:t>
        <a:bodyPr/>
        <a:lstStyle/>
        <a:p>
          <a:endParaRPr lang="en-IN"/>
        </a:p>
      </dgm:t>
    </dgm:pt>
    <dgm:pt modelId="{3DB94590-15BF-4222-B8AA-6564122E8D05}" type="sibTrans" cxnId="{2E8EBFCB-4989-4C5D-8BED-E72C4CF8053E}">
      <dgm:prSet/>
      <dgm:spPr/>
      <dgm:t>
        <a:bodyPr/>
        <a:lstStyle/>
        <a:p>
          <a:endParaRPr lang="en-IN"/>
        </a:p>
      </dgm:t>
    </dgm:pt>
    <dgm:pt modelId="{43A4B512-CCCD-4908-9253-FC0DD53C4BBA}">
      <dgm:prSet/>
      <dgm:spPr/>
      <dgm:t>
        <a:bodyPr/>
        <a:lstStyle/>
        <a:p>
          <a:pPr>
            <a:lnSpc>
              <a:spcPct val="100000"/>
            </a:lnSpc>
          </a:pPr>
          <a:r>
            <a:rPr lang="en-US"/>
            <a:t>BIRCH</a:t>
          </a:r>
        </a:p>
      </dgm:t>
    </dgm:pt>
    <dgm:pt modelId="{8F2114D1-114E-4DA8-AF34-40DB1D08F0F3}" type="parTrans" cxnId="{DB5D65CC-96D2-4F1B-B042-C1FB48AA68AC}">
      <dgm:prSet/>
      <dgm:spPr/>
      <dgm:t>
        <a:bodyPr/>
        <a:lstStyle/>
        <a:p>
          <a:endParaRPr lang="en-IN"/>
        </a:p>
      </dgm:t>
    </dgm:pt>
    <dgm:pt modelId="{02A62C62-094F-4331-91DE-CAC2AC3374FF}" type="sibTrans" cxnId="{DB5D65CC-96D2-4F1B-B042-C1FB48AA68AC}">
      <dgm:prSet/>
      <dgm:spPr/>
      <dgm:t>
        <a:bodyPr/>
        <a:lstStyle/>
        <a:p>
          <a:endParaRPr lang="en-IN"/>
        </a:p>
      </dgm:t>
    </dgm:pt>
    <dgm:pt modelId="{1D7CC4D7-B28A-4137-94B7-054144E003E7}">
      <dgm:prSet/>
      <dgm:spPr/>
      <dgm:t>
        <a:bodyPr/>
        <a:lstStyle/>
        <a:p>
          <a:pPr>
            <a:lnSpc>
              <a:spcPct val="100000"/>
            </a:lnSpc>
          </a:pPr>
          <a:r>
            <a:rPr lang="en-US"/>
            <a:t>One-hot Encoding</a:t>
          </a:r>
        </a:p>
      </dgm:t>
    </dgm:pt>
    <dgm:pt modelId="{898E3B85-461C-4C19-960E-750516AEC1C8}" type="parTrans" cxnId="{B37D5ABC-DD6E-40C8-9400-D481FA2F0428}">
      <dgm:prSet/>
      <dgm:spPr/>
      <dgm:t>
        <a:bodyPr/>
        <a:lstStyle/>
        <a:p>
          <a:endParaRPr lang="en-IN"/>
        </a:p>
      </dgm:t>
    </dgm:pt>
    <dgm:pt modelId="{9A3BC785-7373-4A6A-BCC1-606B468C9A13}" type="sibTrans" cxnId="{B37D5ABC-DD6E-40C8-9400-D481FA2F0428}">
      <dgm:prSet/>
      <dgm:spPr/>
      <dgm:t>
        <a:bodyPr/>
        <a:lstStyle/>
        <a:p>
          <a:endParaRPr lang="en-US"/>
        </a:p>
      </dgm:t>
    </dgm:pt>
    <dgm:pt modelId="{DD7F1541-6576-40D9-BC08-910D05EECEF1}">
      <dgm:prSet/>
      <dgm:spPr/>
      <dgm:t>
        <a:bodyPr/>
        <a:lstStyle/>
        <a:p>
          <a:pPr>
            <a:lnSpc>
              <a:spcPct val="100000"/>
            </a:lnSpc>
          </a:pPr>
          <a:r>
            <a:rPr lang="en-IN"/>
            <a:t>Jupyter Notebook</a:t>
          </a:r>
        </a:p>
      </dgm:t>
    </dgm:pt>
    <dgm:pt modelId="{7C65066C-DD76-4128-AC6D-79B8617C5E84}" type="parTrans" cxnId="{A185F465-5195-485C-A8A6-A9E583D86111}">
      <dgm:prSet/>
      <dgm:spPr/>
      <dgm:t>
        <a:bodyPr/>
        <a:lstStyle/>
        <a:p>
          <a:endParaRPr lang="en-IN"/>
        </a:p>
      </dgm:t>
    </dgm:pt>
    <dgm:pt modelId="{0B108C18-7E22-4491-85B1-3C183D93F101}" type="sibTrans" cxnId="{A185F465-5195-485C-A8A6-A9E583D86111}">
      <dgm:prSet/>
      <dgm:spPr/>
      <dgm:t>
        <a:bodyPr/>
        <a:lstStyle/>
        <a:p>
          <a:endParaRPr lang="en-IN"/>
        </a:p>
      </dgm:t>
    </dgm:pt>
    <dgm:pt modelId="{3D44D594-7A26-43B0-ADDC-BC9210DDE50B}">
      <dgm:prSet/>
      <dgm:spPr/>
      <dgm:t>
        <a:bodyPr/>
        <a:lstStyle/>
        <a:p>
          <a:pPr>
            <a:lnSpc>
              <a:spcPct val="100000"/>
            </a:lnSpc>
          </a:pPr>
          <a:r>
            <a:rPr lang="en-IN"/>
            <a:t>Google Colab</a:t>
          </a:r>
        </a:p>
      </dgm:t>
    </dgm:pt>
    <dgm:pt modelId="{AAAC83C1-62BB-4AED-8595-C80F15570BD9}" type="parTrans" cxnId="{7CF9492D-D9ED-4AAF-8BB1-06A4A1634AA8}">
      <dgm:prSet/>
      <dgm:spPr/>
      <dgm:t>
        <a:bodyPr/>
        <a:lstStyle/>
        <a:p>
          <a:endParaRPr lang="en-IN"/>
        </a:p>
      </dgm:t>
    </dgm:pt>
    <dgm:pt modelId="{078687AA-3054-4401-A45E-947D056BE6F9}" type="sibTrans" cxnId="{7CF9492D-D9ED-4AAF-8BB1-06A4A1634AA8}">
      <dgm:prSet/>
      <dgm:spPr/>
      <dgm:t>
        <a:bodyPr/>
        <a:lstStyle/>
        <a:p>
          <a:endParaRPr lang="en-IN"/>
        </a:p>
      </dgm:t>
    </dgm:pt>
    <dgm:pt modelId="{DAD3E969-20FA-463B-9A79-A71C39436C1F}">
      <dgm:prSet/>
      <dgm:spPr/>
      <dgm:t>
        <a:bodyPr/>
        <a:lstStyle/>
        <a:p>
          <a:pPr>
            <a:lnSpc>
              <a:spcPct val="100000"/>
            </a:lnSpc>
          </a:pPr>
          <a:r>
            <a:rPr lang="en-US" dirty="0"/>
            <a:t>Mode, Sum</a:t>
          </a:r>
        </a:p>
      </dgm:t>
    </dgm:pt>
    <dgm:pt modelId="{44FCE9BD-4E47-4C28-8694-E12A1F3D9418}" type="parTrans" cxnId="{9AE1FA6C-5BAD-4F9D-BA7F-1C020BD06B77}">
      <dgm:prSet/>
      <dgm:spPr/>
      <dgm:t>
        <a:bodyPr/>
        <a:lstStyle/>
        <a:p>
          <a:endParaRPr lang="en-IN"/>
        </a:p>
      </dgm:t>
    </dgm:pt>
    <dgm:pt modelId="{9AD27B3F-E865-484B-A31E-82579C5493DD}" type="sibTrans" cxnId="{9AE1FA6C-5BAD-4F9D-BA7F-1C020BD06B77}">
      <dgm:prSet/>
      <dgm:spPr/>
      <dgm:t>
        <a:bodyPr/>
        <a:lstStyle/>
        <a:p>
          <a:endParaRPr lang="en-IN"/>
        </a:p>
      </dgm:t>
    </dgm:pt>
    <dgm:pt modelId="{6E894F76-0E82-4913-BF86-9FEE939442D5}">
      <dgm:prSet/>
      <dgm:spPr/>
      <dgm:t>
        <a:bodyPr/>
        <a:lstStyle/>
        <a:p>
          <a:pPr>
            <a:lnSpc>
              <a:spcPct val="100000"/>
            </a:lnSpc>
          </a:pPr>
          <a:r>
            <a:rPr lang="en-US" dirty="0"/>
            <a:t>Min, Max</a:t>
          </a:r>
        </a:p>
      </dgm:t>
    </dgm:pt>
    <dgm:pt modelId="{928F79A6-E870-41E3-B53C-43023D2FC7E9}" type="parTrans" cxnId="{EB0B52A4-16A7-4760-8F1A-A50855102167}">
      <dgm:prSet/>
      <dgm:spPr/>
      <dgm:t>
        <a:bodyPr/>
        <a:lstStyle/>
        <a:p>
          <a:endParaRPr lang="en-IN"/>
        </a:p>
      </dgm:t>
    </dgm:pt>
    <dgm:pt modelId="{2996A343-1993-40F7-AFAB-1065E499A3E8}" type="sibTrans" cxnId="{EB0B52A4-16A7-4760-8F1A-A50855102167}">
      <dgm:prSet/>
      <dgm:spPr/>
      <dgm:t>
        <a:bodyPr/>
        <a:lstStyle/>
        <a:p>
          <a:endParaRPr lang="en-IN"/>
        </a:p>
      </dgm:t>
    </dgm:pt>
    <dgm:pt modelId="{2535E6B7-DE05-4BAF-AE87-3E9E57EDC05C}">
      <dgm:prSet/>
      <dgm:spPr/>
      <dgm:t>
        <a:bodyPr/>
        <a:lstStyle/>
        <a:p>
          <a:pPr>
            <a:lnSpc>
              <a:spcPct val="100000"/>
            </a:lnSpc>
          </a:pPr>
          <a:r>
            <a:rPr lang="en-US" dirty="0"/>
            <a:t>Count</a:t>
          </a:r>
        </a:p>
      </dgm:t>
    </dgm:pt>
    <dgm:pt modelId="{D727BAEE-4B99-4B7E-99C5-ECD442549159}" type="parTrans" cxnId="{F4C14AF8-C819-4904-8E91-68C3DDAF64C6}">
      <dgm:prSet/>
      <dgm:spPr/>
      <dgm:t>
        <a:bodyPr/>
        <a:lstStyle/>
        <a:p>
          <a:endParaRPr lang="en-IN"/>
        </a:p>
      </dgm:t>
    </dgm:pt>
    <dgm:pt modelId="{77B0ECA6-1909-40A7-BA2B-6D253D01F404}" type="sibTrans" cxnId="{F4C14AF8-C819-4904-8E91-68C3DDAF64C6}">
      <dgm:prSet/>
      <dgm:spPr/>
      <dgm:t>
        <a:bodyPr/>
        <a:lstStyle/>
        <a:p>
          <a:endParaRPr lang="en-IN"/>
        </a:p>
      </dgm:t>
    </dgm:pt>
    <dgm:pt modelId="{3BA8DBE1-E2DA-401A-94C3-8B620650A98F}" type="pres">
      <dgm:prSet presAssocID="{B159C128-E3BE-4ADC-B900-D32B8F986C24}" presName="root" presStyleCnt="0">
        <dgm:presLayoutVars>
          <dgm:dir/>
          <dgm:resizeHandles val="exact"/>
        </dgm:presLayoutVars>
      </dgm:prSet>
      <dgm:spPr/>
    </dgm:pt>
    <dgm:pt modelId="{F027577B-ECB8-46EC-979F-1555B8A9BC2D}" type="pres">
      <dgm:prSet presAssocID="{82717C38-977E-4D05-8430-86795A395BFC}" presName="compNode" presStyleCnt="0"/>
      <dgm:spPr/>
    </dgm:pt>
    <dgm:pt modelId="{5219C3EC-C3F7-4A35-AC9F-92C257CF9E00}" type="pres">
      <dgm:prSet presAssocID="{82717C38-977E-4D05-8430-86795A395BF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7E1590C6-0DB8-4579-BAF6-D705474185DB}" type="pres">
      <dgm:prSet presAssocID="{82717C38-977E-4D05-8430-86795A395BFC}" presName="iconSpace" presStyleCnt="0"/>
      <dgm:spPr/>
    </dgm:pt>
    <dgm:pt modelId="{9B7222C2-C1DF-4F19-8DFC-A503F960924F}" type="pres">
      <dgm:prSet presAssocID="{82717C38-977E-4D05-8430-86795A395BFC}" presName="parTx" presStyleLbl="revTx" presStyleIdx="0" presStyleCnt="14">
        <dgm:presLayoutVars>
          <dgm:chMax val="0"/>
          <dgm:chPref val="0"/>
        </dgm:presLayoutVars>
      </dgm:prSet>
      <dgm:spPr/>
    </dgm:pt>
    <dgm:pt modelId="{88D07B47-43C5-42F0-B84D-7975981E1245}" type="pres">
      <dgm:prSet presAssocID="{82717C38-977E-4D05-8430-86795A395BFC}" presName="txSpace" presStyleCnt="0"/>
      <dgm:spPr/>
    </dgm:pt>
    <dgm:pt modelId="{F7845D00-9DCD-4D5A-9389-D869A3516412}" type="pres">
      <dgm:prSet presAssocID="{82717C38-977E-4D05-8430-86795A395BFC}" presName="desTx" presStyleLbl="revTx" presStyleIdx="1" presStyleCnt="14">
        <dgm:presLayoutVars/>
      </dgm:prSet>
      <dgm:spPr/>
    </dgm:pt>
    <dgm:pt modelId="{080778D8-6413-4AB0-9FA1-8CBACE522F81}" type="pres">
      <dgm:prSet presAssocID="{AC18A834-2037-4B0D-8BFE-D5CFF6F5269D}" presName="sibTrans" presStyleCnt="0"/>
      <dgm:spPr/>
    </dgm:pt>
    <dgm:pt modelId="{DF12EA5E-3AD8-4B99-83EB-1D6782BA3B32}" type="pres">
      <dgm:prSet presAssocID="{28D1623E-1967-4CEA-870E-7F29F7FFCC0E}" presName="compNode" presStyleCnt="0"/>
      <dgm:spPr/>
    </dgm:pt>
    <dgm:pt modelId="{405E9E8F-1252-460C-B56A-BA5A84F29F95}" type="pres">
      <dgm:prSet presAssocID="{28D1623E-1967-4CEA-870E-7F29F7FFCC0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236DF86A-B8A5-4335-B954-45A09ED24001}" type="pres">
      <dgm:prSet presAssocID="{28D1623E-1967-4CEA-870E-7F29F7FFCC0E}" presName="iconSpace" presStyleCnt="0"/>
      <dgm:spPr/>
    </dgm:pt>
    <dgm:pt modelId="{F97EA9C5-02CB-49FA-86DE-B8D9D378BC43}" type="pres">
      <dgm:prSet presAssocID="{28D1623E-1967-4CEA-870E-7F29F7FFCC0E}" presName="parTx" presStyleLbl="revTx" presStyleIdx="2" presStyleCnt="14">
        <dgm:presLayoutVars>
          <dgm:chMax val="0"/>
          <dgm:chPref val="0"/>
        </dgm:presLayoutVars>
      </dgm:prSet>
      <dgm:spPr/>
    </dgm:pt>
    <dgm:pt modelId="{595B6E7B-C3D4-4CED-9122-1BC13100F5DC}" type="pres">
      <dgm:prSet presAssocID="{28D1623E-1967-4CEA-870E-7F29F7FFCC0E}" presName="txSpace" presStyleCnt="0"/>
      <dgm:spPr/>
    </dgm:pt>
    <dgm:pt modelId="{9D3DC4E5-5972-49DF-AEF0-D4B210BB223C}" type="pres">
      <dgm:prSet presAssocID="{28D1623E-1967-4CEA-870E-7F29F7FFCC0E}" presName="desTx" presStyleLbl="revTx" presStyleIdx="3" presStyleCnt="14">
        <dgm:presLayoutVars/>
      </dgm:prSet>
      <dgm:spPr/>
    </dgm:pt>
    <dgm:pt modelId="{264947BB-B358-4A6B-A94C-F18AC5199238}" type="pres">
      <dgm:prSet presAssocID="{01D761C1-2AE6-4037-9327-CC8EC1CDA014}" presName="sibTrans" presStyleCnt="0"/>
      <dgm:spPr/>
    </dgm:pt>
    <dgm:pt modelId="{ECF47944-1514-4233-AAF6-9AE9667B9944}" type="pres">
      <dgm:prSet presAssocID="{D14EF010-B782-4F24-826F-EB92A8C300AA}" presName="compNode" presStyleCnt="0"/>
      <dgm:spPr/>
    </dgm:pt>
    <dgm:pt modelId="{2C9C658C-0102-4994-9298-44BBD7484587}" type="pres">
      <dgm:prSet presAssocID="{D14EF010-B782-4F24-826F-EB92A8C300A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CBEC1D02-F1B1-4BD5-A5CE-22FBCDDED098}" type="pres">
      <dgm:prSet presAssocID="{D14EF010-B782-4F24-826F-EB92A8C300AA}" presName="iconSpace" presStyleCnt="0"/>
      <dgm:spPr/>
    </dgm:pt>
    <dgm:pt modelId="{126E2503-0FBC-46CF-A191-3DF334050FFA}" type="pres">
      <dgm:prSet presAssocID="{D14EF010-B782-4F24-826F-EB92A8C300AA}" presName="parTx" presStyleLbl="revTx" presStyleIdx="4" presStyleCnt="14">
        <dgm:presLayoutVars>
          <dgm:chMax val="0"/>
          <dgm:chPref val="0"/>
        </dgm:presLayoutVars>
      </dgm:prSet>
      <dgm:spPr/>
    </dgm:pt>
    <dgm:pt modelId="{E8DD4879-11FE-45BD-A67B-2D04441481B8}" type="pres">
      <dgm:prSet presAssocID="{D14EF010-B782-4F24-826F-EB92A8C300AA}" presName="txSpace" presStyleCnt="0"/>
      <dgm:spPr/>
    </dgm:pt>
    <dgm:pt modelId="{5FC93580-26E3-4CED-A116-E3CF1D4C6A5F}" type="pres">
      <dgm:prSet presAssocID="{D14EF010-B782-4F24-826F-EB92A8C300AA}" presName="desTx" presStyleLbl="revTx" presStyleIdx="5" presStyleCnt="14">
        <dgm:presLayoutVars/>
      </dgm:prSet>
      <dgm:spPr/>
    </dgm:pt>
    <dgm:pt modelId="{6A322E41-4DE8-43B2-B2B8-EA9C185D29F7}" type="pres">
      <dgm:prSet presAssocID="{EEA78B0A-2652-412A-A01D-E71F5159806F}" presName="sibTrans" presStyleCnt="0"/>
      <dgm:spPr/>
    </dgm:pt>
    <dgm:pt modelId="{19C10157-2C6D-47E6-8268-6D8F2B105497}" type="pres">
      <dgm:prSet presAssocID="{B4E5F72A-4AB3-4A19-841B-2D275998A455}" presName="compNode" presStyleCnt="0"/>
      <dgm:spPr/>
    </dgm:pt>
    <dgm:pt modelId="{7DBAE2E2-976A-4D23-B321-6CB4CDF627AC}" type="pres">
      <dgm:prSet presAssocID="{B4E5F72A-4AB3-4A19-841B-2D275998A45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633F7AA6-0C3D-4C30-9EC5-62E8FE3EDDE3}" type="pres">
      <dgm:prSet presAssocID="{B4E5F72A-4AB3-4A19-841B-2D275998A455}" presName="iconSpace" presStyleCnt="0"/>
      <dgm:spPr/>
    </dgm:pt>
    <dgm:pt modelId="{767DDBF7-5E07-4CEE-A41C-154A6AE93311}" type="pres">
      <dgm:prSet presAssocID="{B4E5F72A-4AB3-4A19-841B-2D275998A455}" presName="parTx" presStyleLbl="revTx" presStyleIdx="6" presStyleCnt="14">
        <dgm:presLayoutVars>
          <dgm:chMax val="0"/>
          <dgm:chPref val="0"/>
        </dgm:presLayoutVars>
      </dgm:prSet>
      <dgm:spPr/>
    </dgm:pt>
    <dgm:pt modelId="{B90D8648-2FDE-4C33-91C8-D56F4026E589}" type="pres">
      <dgm:prSet presAssocID="{B4E5F72A-4AB3-4A19-841B-2D275998A455}" presName="txSpace" presStyleCnt="0"/>
      <dgm:spPr/>
    </dgm:pt>
    <dgm:pt modelId="{9437A14C-0C44-49CB-A32D-ABD5F4891412}" type="pres">
      <dgm:prSet presAssocID="{B4E5F72A-4AB3-4A19-841B-2D275998A455}" presName="desTx" presStyleLbl="revTx" presStyleIdx="7" presStyleCnt="14">
        <dgm:presLayoutVars/>
      </dgm:prSet>
      <dgm:spPr/>
    </dgm:pt>
    <dgm:pt modelId="{D2667BBD-A30D-4319-A13D-71A782A0C16E}" type="pres">
      <dgm:prSet presAssocID="{C49C4266-27E1-447F-A02E-2168EB39D816}" presName="sibTrans" presStyleCnt="0"/>
      <dgm:spPr/>
    </dgm:pt>
    <dgm:pt modelId="{FAC6BDE7-4750-4AF4-8965-C0A8D94E51CF}" type="pres">
      <dgm:prSet presAssocID="{DEDD9509-A514-4441-82BA-0C6970AB8A81}" presName="compNode" presStyleCnt="0"/>
      <dgm:spPr/>
    </dgm:pt>
    <dgm:pt modelId="{57D369FA-C52E-4083-A720-8BAF3CC44991}" type="pres">
      <dgm:prSet presAssocID="{DEDD9509-A514-4441-82BA-0C6970AB8A8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77B99006-D50C-4280-A83A-8B41F8F6704F}" type="pres">
      <dgm:prSet presAssocID="{DEDD9509-A514-4441-82BA-0C6970AB8A81}" presName="iconSpace" presStyleCnt="0"/>
      <dgm:spPr/>
    </dgm:pt>
    <dgm:pt modelId="{9ACE5DA0-FEA7-4AAE-A7F8-193540152482}" type="pres">
      <dgm:prSet presAssocID="{DEDD9509-A514-4441-82BA-0C6970AB8A81}" presName="parTx" presStyleLbl="revTx" presStyleIdx="8" presStyleCnt="14">
        <dgm:presLayoutVars>
          <dgm:chMax val="0"/>
          <dgm:chPref val="0"/>
        </dgm:presLayoutVars>
      </dgm:prSet>
      <dgm:spPr/>
    </dgm:pt>
    <dgm:pt modelId="{226AF12D-9CD2-4465-875A-1D9F6D59960B}" type="pres">
      <dgm:prSet presAssocID="{DEDD9509-A514-4441-82BA-0C6970AB8A81}" presName="txSpace" presStyleCnt="0"/>
      <dgm:spPr/>
    </dgm:pt>
    <dgm:pt modelId="{4F2A0881-7816-4EFD-9D9A-4F154A9381CA}" type="pres">
      <dgm:prSet presAssocID="{DEDD9509-A514-4441-82BA-0C6970AB8A81}" presName="desTx" presStyleLbl="revTx" presStyleIdx="9" presStyleCnt="14">
        <dgm:presLayoutVars/>
      </dgm:prSet>
      <dgm:spPr/>
    </dgm:pt>
    <dgm:pt modelId="{F3175E34-83BC-4AA2-A1DB-83CE6EB21DDC}" type="pres">
      <dgm:prSet presAssocID="{FB721694-B840-45D9-AF29-40200EAA159B}" presName="sibTrans" presStyleCnt="0"/>
      <dgm:spPr/>
    </dgm:pt>
    <dgm:pt modelId="{AFDCC122-0506-4E67-B55B-0DA08E960E8D}" type="pres">
      <dgm:prSet presAssocID="{529035EF-5D2E-4CE7-9A82-C374769B63D3}" presName="compNode" presStyleCnt="0"/>
      <dgm:spPr/>
    </dgm:pt>
    <dgm:pt modelId="{AAC879CC-7A19-44D1-8BAA-32802AD5E739}" type="pres">
      <dgm:prSet presAssocID="{529035EF-5D2E-4CE7-9A82-C374769B63D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ie chart"/>
        </a:ext>
      </dgm:extLst>
    </dgm:pt>
    <dgm:pt modelId="{4ABB9001-7A61-4D9E-9BB9-2873C9C733F7}" type="pres">
      <dgm:prSet presAssocID="{529035EF-5D2E-4CE7-9A82-C374769B63D3}" presName="iconSpace" presStyleCnt="0"/>
      <dgm:spPr/>
    </dgm:pt>
    <dgm:pt modelId="{CBCC821F-6A2B-4561-ADFB-648AAC155425}" type="pres">
      <dgm:prSet presAssocID="{529035EF-5D2E-4CE7-9A82-C374769B63D3}" presName="parTx" presStyleLbl="revTx" presStyleIdx="10" presStyleCnt="14">
        <dgm:presLayoutVars>
          <dgm:chMax val="0"/>
          <dgm:chPref val="0"/>
        </dgm:presLayoutVars>
      </dgm:prSet>
      <dgm:spPr/>
    </dgm:pt>
    <dgm:pt modelId="{7DA5C30D-5856-4C4D-B73A-F1F3A0359E1C}" type="pres">
      <dgm:prSet presAssocID="{529035EF-5D2E-4CE7-9A82-C374769B63D3}" presName="txSpace" presStyleCnt="0"/>
      <dgm:spPr/>
    </dgm:pt>
    <dgm:pt modelId="{B09987EA-DFB0-448F-A306-1D66F54A6541}" type="pres">
      <dgm:prSet presAssocID="{529035EF-5D2E-4CE7-9A82-C374769B63D3}" presName="desTx" presStyleLbl="revTx" presStyleIdx="11" presStyleCnt="14">
        <dgm:presLayoutVars/>
      </dgm:prSet>
      <dgm:spPr/>
    </dgm:pt>
    <dgm:pt modelId="{29124B00-8138-44B7-86E2-0918B2F7680A}" type="pres">
      <dgm:prSet presAssocID="{6913EE91-2309-4D7F-8596-87410BF193A0}" presName="sibTrans" presStyleCnt="0"/>
      <dgm:spPr/>
    </dgm:pt>
    <dgm:pt modelId="{65275EF8-1F51-409D-A84B-641D00B7CCFA}" type="pres">
      <dgm:prSet presAssocID="{73F6ED99-F26F-4977-B231-5E4BF96EFC42}" presName="compNode" presStyleCnt="0"/>
      <dgm:spPr/>
    </dgm:pt>
    <dgm:pt modelId="{06E40D4E-626C-4499-8C34-F6BF6F2C1002}" type="pres">
      <dgm:prSet presAssocID="{73F6ED99-F26F-4977-B231-5E4BF96EFC4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alculator"/>
        </a:ext>
      </dgm:extLst>
    </dgm:pt>
    <dgm:pt modelId="{6B69FF62-2229-4774-AA97-79658CAB0F1D}" type="pres">
      <dgm:prSet presAssocID="{73F6ED99-F26F-4977-B231-5E4BF96EFC42}" presName="iconSpace" presStyleCnt="0"/>
      <dgm:spPr/>
    </dgm:pt>
    <dgm:pt modelId="{D83ADF18-5E54-4724-9D7C-A98EFB4D9B79}" type="pres">
      <dgm:prSet presAssocID="{73F6ED99-F26F-4977-B231-5E4BF96EFC42}" presName="parTx" presStyleLbl="revTx" presStyleIdx="12" presStyleCnt="14">
        <dgm:presLayoutVars>
          <dgm:chMax val="0"/>
          <dgm:chPref val="0"/>
        </dgm:presLayoutVars>
      </dgm:prSet>
      <dgm:spPr/>
    </dgm:pt>
    <dgm:pt modelId="{E1FDC419-6510-49B4-9D63-A7FED01D6F70}" type="pres">
      <dgm:prSet presAssocID="{73F6ED99-F26F-4977-B231-5E4BF96EFC42}" presName="txSpace" presStyleCnt="0"/>
      <dgm:spPr/>
    </dgm:pt>
    <dgm:pt modelId="{02A79FC7-D95D-444F-A315-A2DCBF3251CC}" type="pres">
      <dgm:prSet presAssocID="{73F6ED99-F26F-4977-B231-5E4BF96EFC42}" presName="desTx" presStyleLbl="revTx" presStyleIdx="13" presStyleCnt="14">
        <dgm:presLayoutVars/>
      </dgm:prSet>
      <dgm:spPr/>
    </dgm:pt>
  </dgm:ptLst>
  <dgm:cxnLst>
    <dgm:cxn modelId="{57551506-0412-4620-8572-A172D0EADEA0}" type="presOf" srcId="{F2B52ED4-7B28-4D01-9571-1C5D8DCA540D}" destId="{F7845D00-9DCD-4D5A-9389-D869A3516412}" srcOrd="0" destOrd="0" presId="urn:microsoft.com/office/officeart/2018/5/layout/CenteredIconLabelDescriptionList"/>
    <dgm:cxn modelId="{585C0608-F77E-4E9B-8DA4-857989D086CF}" type="presOf" srcId="{82717C38-977E-4D05-8430-86795A395BFC}" destId="{9B7222C2-C1DF-4F19-8DFC-A503F960924F}" srcOrd="0" destOrd="0" presId="urn:microsoft.com/office/officeart/2018/5/layout/CenteredIconLabelDescriptionList"/>
    <dgm:cxn modelId="{D35FC619-78A0-4D0F-9005-61AD9ED6BAA7}" type="presOf" srcId="{3D44D594-7A26-43B0-ADDC-BC9210DDE50B}" destId="{F7845D00-9DCD-4D5A-9389-D869A3516412}" srcOrd="0" destOrd="2" presId="urn:microsoft.com/office/officeart/2018/5/layout/CenteredIconLabelDescriptionList"/>
    <dgm:cxn modelId="{5E7D2824-19DB-40C9-8493-CB6CFE693DAD}" type="presOf" srcId="{15B38CD8-E5CC-4FDF-82C7-2FCABA32D831}" destId="{02A79FC7-D95D-444F-A315-A2DCBF3251CC}" srcOrd="0" destOrd="1" presId="urn:microsoft.com/office/officeart/2018/5/layout/CenteredIconLabelDescriptionList"/>
    <dgm:cxn modelId="{60903424-79C0-4A82-B064-4E8FF26D6766}" srcId="{B159C128-E3BE-4ADC-B900-D32B8F986C24}" destId="{529035EF-5D2E-4CE7-9A82-C374769B63D3}" srcOrd="5" destOrd="0" parTransId="{636672E8-E48F-459B-81D1-F9DA48431729}" sibTransId="{6913EE91-2309-4D7F-8596-87410BF193A0}"/>
    <dgm:cxn modelId="{5443842A-E25C-4D0F-BA9D-B656C6DED724}" srcId="{B159C128-E3BE-4ADC-B900-D32B8F986C24}" destId="{82717C38-977E-4D05-8430-86795A395BFC}" srcOrd="0" destOrd="0" parTransId="{53DC3E14-D3AE-46F5-8A50-86143791BB53}" sibTransId="{AC18A834-2037-4B0D-8BFE-D5CFF6F5269D}"/>
    <dgm:cxn modelId="{7CF9492D-D9ED-4AAF-8BB1-06A4A1634AA8}" srcId="{82717C38-977E-4D05-8430-86795A395BFC}" destId="{3D44D594-7A26-43B0-ADDC-BC9210DDE50B}" srcOrd="2" destOrd="0" parTransId="{AAAC83C1-62BB-4AED-8595-C80F15570BD9}" sibTransId="{078687AA-3054-4401-A45E-947D056BE6F9}"/>
    <dgm:cxn modelId="{739D3D2E-02C1-4A8D-9E88-DDB73257F0C8}" type="presOf" srcId="{DEDD9509-A514-4441-82BA-0C6970AB8A81}" destId="{9ACE5DA0-FEA7-4AAE-A7F8-193540152482}" srcOrd="0" destOrd="0" presId="urn:microsoft.com/office/officeart/2018/5/layout/CenteredIconLabelDescriptionList"/>
    <dgm:cxn modelId="{C56A0F34-28EB-49AF-97FC-F93654439CB4}" srcId="{B159C128-E3BE-4ADC-B900-D32B8F986C24}" destId="{B4E5F72A-4AB3-4A19-841B-2D275998A455}" srcOrd="3" destOrd="0" parTransId="{3CDB4E9D-4E86-4A18-89A2-C12DE9918D00}" sibTransId="{C49C4266-27E1-447F-A02E-2168EB39D816}"/>
    <dgm:cxn modelId="{A40EEE34-C320-4C02-9155-64F865559A10}" type="presOf" srcId="{5AA5962F-3030-482A-9DD7-173CEB98C5BB}" destId="{B09987EA-DFB0-448F-A306-1D66F54A6541}" srcOrd="0" destOrd="2" presId="urn:microsoft.com/office/officeart/2018/5/layout/CenteredIconLabelDescriptionList"/>
    <dgm:cxn modelId="{128C3536-3140-4BF9-817E-2FABCFDBCE61}" srcId="{DEDD9509-A514-4441-82BA-0C6970AB8A81}" destId="{7D0AFA9B-2EF5-49D4-8E87-0FF920422FD1}" srcOrd="0" destOrd="0" parTransId="{8F9E7C52-A07B-4323-B54B-A1ED1C6736E2}" sibTransId="{5BF00310-F7BA-4F7F-B8D1-B5346E0141A4}"/>
    <dgm:cxn modelId="{A8F9FC3F-1B14-42AD-847A-0D6621BA38A8}" type="presOf" srcId="{6E894F76-0E82-4913-BF86-9FEE939442D5}" destId="{5FC93580-26E3-4CED-A116-E3CF1D4C6A5F}" srcOrd="0" destOrd="2" presId="urn:microsoft.com/office/officeart/2018/5/layout/CenteredIconLabelDescriptionList"/>
    <dgm:cxn modelId="{D6B7665D-2D6A-476E-B81E-BB3DC07BEEAB}" type="presOf" srcId="{DD7F1541-6576-40D9-BC08-910D05EECEF1}" destId="{F7845D00-9DCD-4D5A-9389-D869A3516412}" srcOrd="0" destOrd="1" presId="urn:microsoft.com/office/officeart/2018/5/layout/CenteredIconLabelDescriptionList"/>
    <dgm:cxn modelId="{F8720341-CC9A-4058-B7D4-07D095581B3B}" type="presOf" srcId="{D14EF010-B782-4F24-826F-EB92A8C300AA}" destId="{126E2503-0FBC-46CF-A191-3DF334050FFA}" srcOrd="0" destOrd="0" presId="urn:microsoft.com/office/officeart/2018/5/layout/CenteredIconLabelDescriptionList"/>
    <dgm:cxn modelId="{04B56D65-3398-4A1A-A1DD-1E7713C70D01}" type="presOf" srcId="{D624DECE-1D07-4256-B07A-CBE6A90F3DCC}" destId="{B09987EA-DFB0-448F-A306-1D66F54A6541}" srcOrd="0" destOrd="1" presId="urn:microsoft.com/office/officeart/2018/5/layout/CenteredIconLabelDescriptionList"/>
    <dgm:cxn modelId="{A185F465-5195-485C-A8A6-A9E583D86111}" srcId="{82717C38-977E-4D05-8430-86795A395BFC}" destId="{DD7F1541-6576-40D9-BC08-910D05EECEF1}" srcOrd="1" destOrd="0" parTransId="{7C65066C-DD76-4128-AC6D-79B8617C5E84}" sibTransId="{0B108C18-7E22-4491-85B1-3C183D93F101}"/>
    <dgm:cxn modelId="{C7A9FA65-D5CE-4420-89EC-6C833AD4C34D}" type="presOf" srcId="{0A956B18-7B75-4042-98BF-158FC973579F}" destId="{9437A14C-0C44-49CB-A32D-ABD5F4891412}" srcOrd="0" destOrd="0" presId="urn:microsoft.com/office/officeart/2018/5/layout/CenteredIconLabelDescriptionList"/>
    <dgm:cxn modelId="{F052FB46-3D86-4AAD-9B67-75FA237A51D8}" srcId="{B159C128-E3BE-4ADC-B900-D32B8F986C24}" destId="{73F6ED99-F26F-4977-B231-5E4BF96EFC42}" srcOrd="6" destOrd="0" parTransId="{9F67B346-C2AA-46CD-A228-44B6525D56C3}" sibTransId="{7706CC96-4037-4786-9538-3DB22B3AFB2A}"/>
    <dgm:cxn modelId="{11273C6A-79E6-4645-AA2C-851DA8EA0891}" type="presOf" srcId="{73F6ED99-F26F-4977-B231-5E4BF96EFC42}" destId="{D83ADF18-5E54-4724-9D7C-A98EFB4D9B79}" srcOrd="0" destOrd="0" presId="urn:microsoft.com/office/officeart/2018/5/layout/CenteredIconLabelDescriptionList"/>
    <dgm:cxn modelId="{DE450C6C-FA7C-46C5-96E4-C022015DF698}" srcId="{82717C38-977E-4D05-8430-86795A395BFC}" destId="{F2B52ED4-7B28-4D01-9571-1C5D8DCA540D}" srcOrd="0" destOrd="0" parTransId="{358D04EA-06CD-4CB2-BC37-65AF3A16B5BD}" sibTransId="{4118B81F-7E5A-4D88-9603-5BD17F664203}"/>
    <dgm:cxn modelId="{9AE1FA6C-5BAD-4F9D-BA7F-1C020BD06B77}" srcId="{D14EF010-B782-4F24-826F-EB92A8C300AA}" destId="{DAD3E969-20FA-463B-9A79-A71C39436C1F}" srcOrd="1" destOrd="0" parTransId="{44FCE9BD-4E47-4C28-8694-E12A1F3D9418}" sibTransId="{9AD27B3F-E865-484B-A31E-82579C5493DD}"/>
    <dgm:cxn modelId="{CC85FC70-EFB7-4230-BF57-30C88392BD23}" srcId="{D14EF010-B782-4F24-826F-EB92A8C300AA}" destId="{7D03FCBF-1BF9-4300-8B92-59CDC4CE44D5}" srcOrd="0" destOrd="0" parTransId="{5534FFEE-29A8-4421-850E-7B03E0B2B166}" sibTransId="{A3232669-3D5B-4480-8EE7-F145CF281465}"/>
    <dgm:cxn modelId="{35A20472-56A3-4A77-B3B8-CB99B1A7D865}" type="presOf" srcId="{52E0C6EC-2586-4558-BF64-496D447618EB}" destId="{9D3DC4E5-5972-49DF-AEF0-D4B210BB223C}" srcOrd="0" destOrd="0" presId="urn:microsoft.com/office/officeart/2018/5/layout/CenteredIconLabelDescriptionList"/>
    <dgm:cxn modelId="{0E965877-EC68-43E0-83BC-1363CC458F08}" srcId="{529035EF-5D2E-4CE7-9A82-C374769B63D3}" destId="{D624DECE-1D07-4256-B07A-CBE6A90F3DCC}" srcOrd="1" destOrd="0" parTransId="{34BD8C72-F06A-4711-B75A-A595CA5A7421}" sibTransId="{2E86B11A-A0B3-4C64-9EA1-3CBDB76139FD}"/>
    <dgm:cxn modelId="{9E196A7C-1B05-4FE6-8202-C8C4C6C23B40}" type="presOf" srcId="{DAD3E969-20FA-463B-9A79-A71C39436C1F}" destId="{5FC93580-26E3-4CED-A116-E3CF1D4C6A5F}" srcOrd="0" destOrd="1" presId="urn:microsoft.com/office/officeart/2018/5/layout/CenteredIconLabelDescriptionList"/>
    <dgm:cxn modelId="{B2BED790-A2D8-4222-A99D-4EF06A49686F}" srcId="{B4E5F72A-4AB3-4A19-841B-2D275998A455}" destId="{0A956B18-7B75-4042-98BF-158FC973579F}" srcOrd="0" destOrd="0" parTransId="{F75C06FE-A140-4542-B7CB-4CF69421E5C2}" sibTransId="{09134DA6-F164-4C05-B4BB-00BC5095A0BD}"/>
    <dgm:cxn modelId="{07799393-5AF9-46E7-9C77-A1FFE9A6EFF3}" type="presOf" srcId="{1D7CC4D7-B28A-4137-94B7-054144E003E7}" destId="{9437A14C-0C44-49CB-A32D-ABD5F4891412}" srcOrd="0" destOrd="1" presId="urn:microsoft.com/office/officeart/2018/5/layout/CenteredIconLabelDescriptionList"/>
    <dgm:cxn modelId="{76456C98-DD30-4CA5-8F72-D591E912B98D}" type="presOf" srcId="{6C199081-F165-4EF0-922E-7D6B330CBA88}" destId="{B09987EA-DFB0-448F-A306-1D66F54A6541}" srcOrd="0" destOrd="0" presId="urn:microsoft.com/office/officeart/2018/5/layout/CenteredIconLabelDescriptionList"/>
    <dgm:cxn modelId="{F7D40C9A-5189-4A87-BBF4-DA129DD2A092}" type="presOf" srcId="{B159C128-E3BE-4ADC-B900-D32B8F986C24}" destId="{3BA8DBE1-E2DA-401A-94C3-8B620650A98F}" srcOrd="0" destOrd="0" presId="urn:microsoft.com/office/officeart/2018/5/layout/CenteredIconLabelDescriptionList"/>
    <dgm:cxn modelId="{E5421BA1-7F63-41CA-AC53-8234BDDB7AC2}" srcId="{73F6ED99-F26F-4977-B231-5E4BF96EFC42}" destId="{15B38CD8-E5CC-4FDF-82C7-2FCABA32D831}" srcOrd="1" destOrd="0" parTransId="{9DF0293E-72F6-4B34-8F8D-97E94FA6E9BE}" sibTransId="{71C60893-2696-4587-9F46-EB3E4ABB8111}"/>
    <dgm:cxn modelId="{0243A3A1-DFCE-472A-B31B-0A09571CCBFF}" srcId="{B159C128-E3BE-4ADC-B900-D32B8F986C24}" destId="{DEDD9509-A514-4441-82BA-0C6970AB8A81}" srcOrd="4" destOrd="0" parTransId="{D0730C24-BA33-456D-A4BD-057ADD957C2A}" sibTransId="{FB721694-B840-45D9-AF29-40200EAA159B}"/>
    <dgm:cxn modelId="{EB0B52A4-16A7-4760-8F1A-A50855102167}" srcId="{D14EF010-B782-4F24-826F-EB92A8C300AA}" destId="{6E894F76-0E82-4913-BF86-9FEE939442D5}" srcOrd="2" destOrd="0" parTransId="{928F79A6-E870-41E3-B53C-43023D2FC7E9}" sibTransId="{2996A343-1993-40F7-AFAB-1065E499A3E8}"/>
    <dgm:cxn modelId="{08C826B5-9BE5-4B61-A166-823D1F474456}" srcId="{28D1623E-1967-4CEA-870E-7F29F7FFCC0E}" destId="{52E0C6EC-2586-4558-BF64-496D447618EB}" srcOrd="0" destOrd="0" parTransId="{DA2D7503-9224-4648-A428-240397B24E16}" sibTransId="{34AE7732-43F4-4840-A13A-E067D4EC7D81}"/>
    <dgm:cxn modelId="{9EEF38BA-1A4D-45C8-8074-F435D6690E01}" type="presOf" srcId="{11AAECE2-E71A-4D13-B608-5FC14E19CDBD}" destId="{02A79FC7-D95D-444F-A315-A2DCBF3251CC}" srcOrd="0" destOrd="0" presId="urn:microsoft.com/office/officeart/2018/5/layout/CenteredIconLabelDescriptionList"/>
    <dgm:cxn modelId="{B37D5ABC-DD6E-40C8-9400-D481FA2F0428}" srcId="{B4E5F72A-4AB3-4A19-841B-2D275998A455}" destId="{1D7CC4D7-B28A-4137-94B7-054144E003E7}" srcOrd="1" destOrd="0" parTransId="{898E3B85-461C-4C19-960E-750516AEC1C8}" sibTransId="{9A3BC785-7373-4A6A-BCC1-606B468C9A13}"/>
    <dgm:cxn modelId="{487F66C0-2BCA-4B24-8742-04DD4265E040}" type="presOf" srcId="{28D1623E-1967-4CEA-870E-7F29F7FFCC0E}" destId="{F97EA9C5-02CB-49FA-86DE-B8D9D378BC43}" srcOrd="0" destOrd="0" presId="urn:microsoft.com/office/officeart/2018/5/layout/CenteredIconLabelDescriptionList"/>
    <dgm:cxn modelId="{1A71BAC0-63F6-456E-AD5E-C7A9DAA61E71}" srcId="{73F6ED99-F26F-4977-B231-5E4BF96EFC42}" destId="{11AAECE2-E71A-4D13-B608-5FC14E19CDBD}" srcOrd="0" destOrd="0" parTransId="{0DE0DB00-D7A4-46F6-9806-9CA7A5F29095}" sibTransId="{A8B6C416-C78F-4CF5-A2FA-8019507E3784}"/>
    <dgm:cxn modelId="{2E8EBFCB-4989-4C5D-8BED-E72C4CF8053E}" srcId="{529035EF-5D2E-4CE7-9A82-C374769B63D3}" destId="{5AA5962F-3030-482A-9DD7-173CEB98C5BB}" srcOrd="2" destOrd="0" parTransId="{062A8AEC-8D5D-4A80-B0F7-999FF5DD4DA6}" sibTransId="{3DB94590-15BF-4222-B8AA-6564122E8D05}"/>
    <dgm:cxn modelId="{A0A6E3CB-05B7-4D1B-A092-D8B1FEFF5D6A}" type="presOf" srcId="{B4E5F72A-4AB3-4A19-841B-2D275998A455}" destId="{767DDBF7-5E07-4CEE-A41C-154A6AE93311}" srcOrd="0" destOrd="0" presId="urn:microsoft.com/office/officeart/2018/5/layout/CenteredIconLabelDescriptionList"/>
    <dgm:cxn modelId="{DB5D65CC-96D2-4F1B-B042-C1FB48AA68AC}" srcId="{529035EF-5D2E-4CE7-9A82-C374769B63D3}" destId="{43A4B512-CCCD-4908-9253-FC0DD53C4BBA}" srcOrd="3" destOrd="0" parTransId="{8F2114D1-114E-4DA8-AF34-40DB1D08F0F3}" sibTransId="{02A62C62-094F-4331-91DE-CAC2AC3374FF}"/>
    <dgm:cxn modelId="{4F6E45CC-4E63-4667-BD7C-AADE9518C215}" type="presOf" srcId="{43A4B512-CCCD-4908-9253-FC0DD53C4BBA}" destId="{B09987EA-DFB0-448F-A306-1D66F54A6541}" srcOrd="0" destOrd="3" presId="urn:microsoft.com/office/officeart/2018/5/layout/CenteredIconLabelDescriptionList"/>
    <dgm:cxn modelId="{0DA099D7-0C25-4B3B-B995-BA010FBBF3A6}" srcId="{B159C128-E3BE-4ADC-B900-D32B8F986C24}" destId="{28D1623E-1967-4CEA-870E-7F29F7FFCC0E}" srcOrd="1" destOrd="0" parTransId="{2C2D9331-8925-415F-8B84-403347CE6D79}" sibTransId="{01D761C1-2AE6-4037-9327-CC8EC1CDA014}"/>
    <dgm:cxn modelId="{F9BF60E1-D64A-49BC-A236-CB1E6C930C71}" type="presOf" srcId="{529035EF-5D2E-4CE7-9A82-C374769B63D3}" destId="{CBCC821F-6A2B-4561-ADFB-648AAC155425}" srcOrd="0" destOrd="0" presId="urn:microsoft.com/office/officeart/2018/5/layout/CenteredIconLabelDescriptionList"/>
    <dgm:cxn modelId="{E06CEDE8-97D1-4CD9-9383-FD4361F0D20D}" srcId="{B159C128-E3BE-4ADC-B900-D32B8F986C24}" destId="{D14EF010-B782-4F24-826F-EB92A8C300AA}" srcOrd="2" destOrd="0" parTransId="{2A46EF17-5DF6-4E9D-9A11-FA12287F9C06}" sibTransId="{EEA78B0A-2652-412A-A01D-E71F5159806F}"/>
    <dgm:cxn modelId="{485621EC-03DE-4465-B742-8EFBF5E708BC}" srcId="{529035EF-5D2E-4CE7-9A82-C374769B63D3}" destId="{6C199081-F165-4EF0-922E-7D6B330CBA88}" srcOrd="0" destOrd="0" parTransId="{FEFD0CC6-E92A-4009-A627-E02174FF0081}" sibTransId="{A4E400A2-14F6-4101-B9F9-495C9AB2304C}"/>
    <dgm:cxn modelId="{48BA9DED-FEB5-4B24-8D51-5AE9FBA84B62}" type="presOf" srcId="{7D0AFA9B-2EF5-49D4-8E87-0FF920422FD1}" destId="{4F2A0881-7816-4EFD-9D9A-4F154A9381CA}" srcOrd="0" destOrd="0" presId="urn:microsoft.com/office/officeart/2018/5/layout/CenteredIconLabelDescriptionList"/>
    <dgm:cxn modelId="{F4C14AF8-C819-4904-8E91-68C3DDAF64C6}" srcId="{D14EF010-B782-4F24-826F-EB92A8C300AA}" destId="{2535E6B7-DE05-4BAF-AE87-3E9E57EDC05C}" srcOrd="3" destOrd="0" parTransId="{D727BAEE-4B99-4B7E-99C5-ECD442549159}" sibTransId="{77B0ECA6-1909-40A7-BA2B-6D253D01F404}"/>
    <dgm:cxn modelId="{5D85B7F9-E470-4C70-9943-63E368C5B48D}" type="presOf" srcId="{2535E6B7-DE05-4BAF-AE87-3E9E57EDC05C}" destId="{5FC93580-26E3-4CED-A116-E3CF1D4C6A5F}" srcOrd="0" destOrd="3" presId="urn:microsoft.com/office/officeart/2018/5/layout/CenteredIconLabelDescriptionList"/>
    <dgm:cxn modelId="{971B26FD-9AF0-4EFD-BADB-2DF65E8417AE}" type="presOf" srcId="{7D03FCBF-1BF9-4300-8B92-59CDC4CE44D5}" destId="{5FC93580-26E3-4CED-A116-E3CF1D4C6A5F}" srcOrd="0" destOrd="0" presId="urn:microsoft.com/office/officeart/2018/5/layout/CenteredIconLabelDescriptionList"/>
    <dgm:cxn modelId="{CA699367-9ACD-4835-AA0F-F99E5CF5F79D}" type="presParOf" srcId="{3BA8DBE1-E2DA-401A-94C3-8B620650A98F}" destId="{F027577B-ECB8-46EC-979F-1555B8A9BC2D}" srcOrd="0" destOrd="0" presId="urn:microsoft.com/office/officeart/2018/5/layout/CenteredIconLabelDescriptionList"/>
    <dgm:cxn modelId="{52393F79-E942-45FE-9861-91F4BCDDCE58}" type="presParOf" srcId="{F027577B-ECB8-46EC-979F-1555B8A9BC2D}" destId="{5219C3EC-C3F7-4A35-AC9F-92C257CF9E00}" srcOrd="0" destOrd="0" presId="urn:microsoft.com/office/officeart/2018/5/layout/CenteredIconLabelDescriptionList"/>
    <dgm:cxn modelId="{E209969F-7077-4486-903A-B4749AE33F71}" type="presParOf" srcId="{F027577B-ECB8-46EC-979F-1555B8A9BC2D}" destId="{7E1590C6-0DB8-4579-BAF6-D705474185DB}" srcOrd="1" destOrd="0" presId="urn:microsoft.com/office/officeart/2018/5/layout/CenteredIconLabelDescriptionList"/>
    <dgm:cxn modelId="{95FBE056-A79D-4E8D-9FC1-62C0ECED2897}" type="presParOf" srcId="{F027577B-ECB8-46EC-979F-1555B8A9BC2D}" destId="{9B7222C2-C1DF-4F19-8DFC-A503F960924F}" srcOrd="2" destOrd="0" presId="urn:microsoft.com/office/officeart/2018/5/layout/CenteredIconLabelDescriptionList"/>
    <dgm:cxn modelId="{238524A6-4292-43F3-9E7C-5304833B8497}" type="presParOf" srcId="{F027577B-ECB8-46EC-979F-1555B8A9BC2D}" destId="{88D07B47-43C5-42F0-B84D-7975981E1245}" srcOrd="3" destOrd="0" presId="urn:microsoft.com/office/officeart/2018/5/layout/CenteredIconLabelDescriptionList"/>
    <dgm:cxn modelId="{96331F51-40ED-4991-914F-ABDD1F502639}" type="presParOf" srcId="{F027577B-ECB8-46EC-979F-1555B8A9BC2D}" destId="{F7845D00-9DCD-4D5A-9389-D869A3516412}" srcOrd="4" destOrd="0" presId="urn:microsoft.com/office/officeart/2018/5/layout/CenteredIconLabelDescriptionList"/>
    <dgm:cxn modelId="{CE24D076-B69F-44AC-9D3C-07AEA7580F9C}" type="presParOf" srcId="{3BA8DBE1-E2DA-401A-94C3-8B620650A98F}" destId="{080778D8-6413-4AB0-9FA1-8CBACE522F81}" srcOrd="1" destOrd="0" presId="urn:microsoft.com/office/officeart/2018/5/layout/CenteredIconLabelDescriptionList"/>
    <dgm:cxn modelId="{EBD25FE3-5661-46EA-80F3-F2B5062C5978}" type="presParOf" srcId="{3BA8DBE1-E2DA-401A-94C3-8B620650A98F}" destId="{DF12EA5E-3AD8-4B99-83EB-1D6782BA3B32}" srcOrd="2" destOrd="0" presId="urn:microsoft.com/office/officeart/2018/5/layout/CenteredIconLabelDescriptionList"/>
    <dgm:cxn modelId="{129B44F9-514C-488A-8BAF-E762DFAA0CBF}" type="presParOf" srcId="{DF12EA5E-3AD8-4B99-83EB-1D6782BA3B32}" destId="{405E9E8F-1252-460C-B56A-BA5A84F29F95}" srcOrd="0" destOrd="0" presId="urn:microsoft.com/office/officeart/2018/5/layout/CenteredIconLabelDescriptionList"/>
    <dgm:cxn modelId="{390D68AD-1445-4339-9E3A-2EEBE0325147}" type="presParOf" srcId="{DF12EA5E-3AD8-4B99-83EB-1D6782BA3B32}" destId="{236DF86A-B8A5-4335-B954-45A09ED24001}" srcOrd="1" destOrd="0" presId="urn:microsoft.com/office/officeart/2018/5/layout/CenteredIconLabelDescriptionList"/>
    <dgm:cxn modelId="{C5CB4B31-6D89-439F-A835-F43E77AFDF2C}" type="presParOf" srcId="{DF12EA5E-3AD8-4B99-83EB-1D6782BA3B32}" destId="{F97EA9C5-02CB-49FA-86DE-B8D9D378BC43}" srcOrd="2" destOrd="0" presId="urn:microsoft.com/office/officeart/2018/5/layout/CenteredIconLabelDescriptionList"/>
    <dgm:cxn modelId="{15414244-13B1-44BD-9E25-784CF9703278}" type="presParOf" srcId="{DF12EA5E-3AD8-4B99-83EB-1D6782BA3B32}" destId="{595B6E7B-C3D4-4CED-9122-1BC13100F5DC}" srcOrd="3" destOrd="0" presId="urn:microsoft.com/office/officeart/2018/5/layout/CenteredIconLabelDescriptionList"/>
    <dgm:cxn modelId="{4BEED4C2-2553-4409-B508-D29E10F92B12}" type="presParOf" srcId="{DF12EA5E-3AD8-4B99-83EB-1D6782BA3B32}" destId="{9D3DC4E5-5972-49DF-AEF0-D4B210BB223C}" srcOrd="4" destOrd="0" presId="urn:microsoft.com/office/officeart/2018/5/layout/CenteredIconLabelDescriptionList"/>
    <dgm:cxn modelId="{B3EB526D-2BAA-4A87-8A6B-43DD24634B7C}" type="presParOf" srcId="{3BA8DBE1-E2DA-401A-94C3-8B620650A98F}" destId="{264947BB-B358-4A6B-A94C-F18AC5199238}" srcOrd="3" destOrd="0" presId="urn:microsoft.com/office/officeart/2018/5/layout/CenteredIconLabelDescriptionList"/>
    <dgm:cxn modelId="{CAB849C4-81FC-4B9A-BB74-DA338F48B00F}" type="presParOf" srcId="{3BA8DBE1-E2DA-401A-94C3-8B620650A98F}" destId="{ECF47944-1514-4233-AAF6-9AE9667B9944}" srcOrd="4" destOrd="0" presId="urn:microsoft.com/office/officeart/2018/5/layout/CenteredIconLabelDescriptionList"/>
    <dgm:cxn modelId="{4AFDD1F9-C43F-4E83-870A-59678C47D3FB}" type="presParOf" srcId="{ECF47944-1514-4233-AAF6-9AE9667B9944}" destId="{2C9C658C-0102-4994-9298-44BBD7484587}" srcOrd="0" destOrd="0" presId="urn:microsoft.com/office/officeart/2018/5/layout/CenteredIconLabelDescriptionList"/>
    <dgm:cxn modelId="{8DAB7567-0350-4829-81A2-B6F67D964176}" type="presParOf" srcId="{ECF47944-1514-4233-AAF6-9AE9667B9944}" destId="{CBEC1D02-F1B1-4BD5-A5CE-22FBCDDED098}" srcOrd="1" destOrd="0" presId="urn:microsoft.com/office/officeart/2018/5/layout/CenteredIconLabelDescriptionList"/>
    <dgm:cxn modelId="{BFD0DCA5-379A-45A1-BABC-F93C0BCFDBD3}" type="presParOf" srcId="{ECF47944-1514-4233-AAF6-9AE9667B9944}" destId="{126E2503-0FBC-46CF-A191-3DF334050FFA}" srcOrd="2" destOrd="0" presId="urn:microsoft.com/office/officeart/2018/5/layout/CenteredIconLabelDescriptionList"/>
    <dgm:cxn modelId="{CFEC1C50-B8AE-4ADC-BEAE-1E3CADA6D8F0}" type="presParOf" srcId="{ECF47944-1514-4233-AAF6-9AE9667B9944}" destId="{E8DD4879-11FE-45BD-A67B-2D04441481B8}" srcOrd="3" destOrd="0" presId="urn:microsoft.com/office/officeart/2018/5/layout/CenteredIconLabelDescriptionList"/>
    <dgm:cxn modelId="{2FDCD82B-6FBA-4F9E-8047-7F8EDFC58ACC}" type="presParOf" srcId="{ECF47944-1514-4233-AAF6-9AE9667B9944}" destId="{5FC93580-26E3-4CED-A116-E3CF1D4C6A5F}" srcOrd="4" destOrd="0" presId="urn:microsoft.com/office/officeart/2018/5/layout/CenteredIconLabelDescriptionList"/>
    <dgm:cxn modelId="{10730703-150E-45B0-B483-C56413DDD8F1}" type="presParOf" srcId="{3BA8DBE1-E2DA-401A-94C3-8B620650A98F}" destId="{6A322E41-4DE8-43B2-B2B8-EA9C185D29F7}" srcOrd="5" destOrd="0" presId="urn:microsoft.com/office/officeart/2018/5/layout/CenteredIconLabelDescriptionList"/>
    <dgm:cxn modelId="{05F7B02B-CA1F-4543-A2E6-799F4FB6D427}" type="presParOf" srcId="{3BA8DBE1-E2DA-401A-94C3-8B620650A98F}" destId="{19C10157-2C6D-47E6-8268-6D8F2B105497}" srcOrd="6" destOrd="0" presId="urn:microsoft.com/office/officeart/2018/5/layout/CenteredIconLabelDescriptionList"/>
    <dgm:cxn modelId="{E21DB0DC-809D-4E2F-A02C-42845DB6D0A7}" type="presParOf" srcId="{19C10157-2C6D-47E6-8268-6D8F2B105497}" destId="{7DBAE2E2-976A-4D23-B321-6CB4CDF627AC}" srcOrd="0" destOrd="0" presId="urn:microsoft.com/office/officeart/2018/5/layout/CenteredIconLabelDescriptionList"/>
    <dgm:cxn modelId="{3B8222EE-C136-4A08-A465-EA8F562B38ED}" type="presParOf" srcId="{19C10157-2C6D-47E6-8268-6D8F2B105497}" destId="{633F7AA6-0C3D-4C30-9EC5-62E8FE3EDDE3}" srcOrd="1" destOrd="0" presId="urn:microsoft.com/office/officeart/2018/5/layout/CenteredIconLabelDescriptionList"/>
    <dgm:cxn modelId="{28C8B67D-A6D1-4B65-8BBB-803397A0CFFB}" type="presParOf" srcId="{19C10157-2C6D-47E6-8268-6D8F2B105497}" destId="{767DDBF7-5E07-4CEE-A41C-154A6AE93311}" srcOrd="2" destOrd="0" presId="urn:microsoft.com/office/officeart/2018/5/layout/CenteredIconLabelDescriptionList"/>
    <dgm:cxn modelId="{19C0F9B6-6FC0-4C7E-8877-F29CD5A45CED}" type="presParOf" srcId="{19C10157-2C6D-47E6-8268-6D8F2B105497}" destId="{B90D8648-2FDE-4C33-91C8-D56F4026E589}" srcOrd="3" destOrd="0" presId="urn:microsoft.com/office/officeart/2018/5/layout/CenteredIconLabelDescriptionList"/>
    <dgm:cxn modelId="{F8AE9ECC-DCAC-4993-BFA8-3313C540C87D}" type="presParOf" srcId="{19C10157-2C6D-47E6-8268-6D8F2B105497}" destId="{9437A14C-0C44-49CB-A32D-ABD5F4891412}" srcOrd="4" destOrd="0" presId="urn:microsoft.com/office/officeart/2018/5/layout/CenteredIconLabelDescriptionList"/>
    <dgm:cxn modelId="{B85EECD5-0ECA-4C8D-BF09-728E389096C9}" type="presParOf" srcId="{3BA8DBE1-E2DA-401A-94C3-8B620650A98F}" destId="{D2667BBD-A30D-4319-A13D-71A782A0C16E}" srcOrd="7" destOrd="0" presId="urn:microsoft.com/office/officeart/2018/5/layout/CenteredIconLabelDescriptionList"/>
    <dgm:cxn modelId="{AD151D88-9369-4ED6-8B49-830672515DB4}" type="presParOf" srcId="{3BA8DBE1-E2DA-401A-94C3-8B620650A98F}" destId="{FAC6BDE7-4750-4AF4-8965-C0A8D94E51CF}" srcOrd="8" destOrd="0" presId="urn:microsoft.com/office/officeart/2018/5/layout/CenteredIconLabelDescriptionList"/>
    <dgm:cxn modelId="{BE08E2E9-22A8-4CE3-8C3A-4122478570D9}" type="presParOf" srcId="{FAC6BDE7-4750-4AF4-8965-C0A8D94E51CF}" destId="{57D369FA-C52E-4083-A720-8BAF3CC44991}" srcOrd="0" destOrd="0" presId="urn:microsoft.com/office/officeart/2018/5/layout/CenteredIconLabelDescriptionList"/>
    <dgm:cxn modelId="{F764CFD7-7176-49EA-BED7-A9666D2EE52B}" type="presParOf" srcId="{FAC6BDE7-4750-4AF4-8965-C0A8D94E51CF}" destId="{77B99006-D50C-4280-A83A-8B41F8F6704F}" srcOrd="1" destOrd="0" presId="urn:microsoft.com/office/officeart/2018/5/layout/CenteredIconLabelDescriptionList"/>
    <dgm:cxn modelId="{2FEAD3C4-C3EE-45DB-B433-50DA58F4D2ED}" type="presParOf" srcId="{FAC6BDE7-4750-4AF4-8965-C0A8D94E51CF}" destId="{9ACE5DA0-FEA7-4AAE-A7F8-193540152482}" srcOrd="2" destOrd="0" presId="urn:microsoft.com/office/officeart/2018/5/layout/CenteredIconLabelDescriptionList"/>
    <dgm:cxn modelId="{95742A01-605A-4389-988F-E8FEDFBD0F8A}" type="presParOf" srcId="{FAC6BDE7-4750-4AF4-8965-C0A8D94E51CF}" destId="{226AF12D-9CD2-4465-875A-1D9F6D59960B}" srcOrd="3" destOrd="0" presId="urn:microsoft.com/office/officeart/2018/5/layout/CenteredIconLabelDescriptionList"/>
    <dgm:cxn modelId="{5DC95866-E234-41BD-9B50-62CF4CA0308E}" type="presParOf" srcId="{FAC6BDE7-4750-4AF4-8965-C0A8D94E51CF}" destId="{4F2A0881-7816-4EFD-9D9A-4F154A9381CA}" srcOrd="4" destOrd="0" presId="urn:microsoft.com/office/officeart/2018/5/layout/CenteredIconLabelDescriptionList"/>
    <dgm:cxn modelId="{B63EE1E4-02CE-4BF9-9D93-7796B41A1325}" type="presParOf" srcId="{3BA8DBE1-E2DA-401A-94C3-8B620650A98F}" destId="{F3175E34-83BC-4AA2-A1DB-83CE6EB21DDC}" srcOrd="9" destOrd="0" presId="urn:microsoft.com/office/officeart/2018/5/layout/CenteredIconLabelDescriptionList"/>
    <dgm:cxn modelId="{0C1FFC6C-1B88-4D9D-96BD-E4B789940107}" type="presParOf" srcId="{3BA8DBE1-E2DA-401A-94C3-8B620650A98F}" destId="{AFDCC122-0506-4E67-B55B-0DA08E960E8D}" srcOrd="10" destOrd="0" presId="urn:microsoft.com/office/officeart/2018/5/layout/CenteredIconLabelDescriptionList"/>
    <dgm:cxn modelId="{D28F4021-C31B-454F-B2A0-715D611B766C}" type="presParOf" srcId="{AFDCC122-0506-4E67-B55B-0DA08E960E8D}" destId="{AAC879CC-7A19-44D1-8BAA-32802AD5E739}" srcOrd="0" destOrd="0" presId="urn:microsoft.com/office/officeart/2018/5/layout/CenteredIconLabelDescriptionList"/>
    <dgm:cxn modelId="{6876650B-97D9-48BC-8ABA-BA7887946CC6}" type="presParOf" srcId="{AFDCC122-0506-4E67-B55B-0DA08E960E8D}" destId="{4ABB9001-7A61-4D9E-9BB9-2873C9C733F7}" srcOrd="1" destOrd="0" presId="urn:microsoft.com/office/officeart/2018/5/layout/CenteredIconLabelDescriptionList"/>
    <dgm:cxn modelId="{759A1237-B436-4769-99DF-46C844E96D40}" type="presParOf" srcId="{AFDCC122-0506-4E67-B55B-0DA08E960E8D}" destId="{CBCC821F-6A2B-4561-ADFB-648AAC155425}" srcOrd="2" destOrd="0" presId="urn:microsoft.com/office/officeart/2018/5/layout/CenteredIconLabelDescriptionList"/>
    <dgm:cxn modelId="{E34498D1-678F-448C-B5D6-2AB93E38EC8F}" type="presParOf" srcId="{AFDCC122-0506-4E67-B55B-0DA08E960E8D}" destId="{7DA5C30D-5856-4C4D-B73A-F1F3A0359E1C}" srcOrd="3" destOrd="0" presId="urn:microsoft.com/office/officeart/2018/5/layout/CenteredIconLabelDescriptionList"/>
    <dgm:cxn modelId="{E3388FED-1241-4A90-B8AE-7CC32AB39037}" type="presParOf" srcId="{AFDCC122-0506-4E67-B55B-0DA08E960E8D}" destId="{B09987EA-DFB0-448F-A306-1D66F54A6541}" srcOrd="4" destOrd="0" presId="urn:microsoft.com/office/officeart/2018/5/layout/CenteredIconLabelDescriptionList"/>
    <dgm:cxn modelId="{AAD9A8CB-6D27-4E97-A64D-85E949FB92B2}" type="presParOf" srcId="{3BA8DBE1-E2DA-401A-94C3-8B620650A98F}" destId="{29124B00-8138-44B7-86E2-0918B2F7680A}" srcOrd="11" destOrd="0" presId="urn:microsoft.com/office/officeart/2018/5/layout/CenteredIconLabelDescriptionList"/>
    <dgm:cxn modelId="{24178211-D05B-4D40-895F-A717E0D099F3}" type="presParOf" srcId="{3BA8DBE1-E2DA-401A-94C3-8B620650A98F}" destId="{65275EF8-1F51-409D-A84B-641D00B7CCFA}" srcOrd="12" destOrd="0" presId="urn:microsoft.com/office/officeart/2018/5/layout/CenteredIconLabelDescriptionList"/>
    <dgm:cxn modelId="{990D7FD7-BAD3-4A01-9E4C-779D9F86DED3}" type="presParOf" srcId="{65275EF8-1F51-409D-A84B-641D00B7CCFA}" destId="{06E40D4E-626C-4499-8C34-F6BF6F2C1002}" srcOrd="0" destOrd="0" presId="urn:microsoft.com/office/officeart/2018/5/layout/CenteredIconLabelDescriptionList"/>
    <dgm:cxn modelId="{78828021-DA92-4BCF-AA99-AFA7E1214227}" type="presParOf" srcId="{65275EF8-1F51-409D-A84B-641D00B7CCFA}" destId="{6B69FF62-2229-4774-AA97-79658CAB0F1D}" srcOrd="1" destOrd="0" presId="urn:microsoft.com/office/officeart/2018/5/layout/CenteredIconLabelDescriptionList"/>
    <dgm:cxn modelId="{9645D136-3C68-438C-8E05-94F4D04B307B}" type="presParOf" srcId="{65275EF8-1F51-409D-A84B-641D00B7CCFA}" destId="{D83ADF18-5E54-4724-9D7C-A98EFB4D9B79}" srcOrd="2" destOrd="0" presId="urn:microsoft.com/office/officeart/2018/5/layout/CenteredIconLabelDescriptionList"/>
    <dgm:cxn modelId="{7B763BEF-3655-41A7-B3F7-706FD243AF22}" type="presParOf" srcId="{65275EF8-1F51-409D-A84B-641D00B7CCFA}" destId="{E1FDC419-6510-49B4-9D63-A7FED01D6F70}" srcOrd="3" destOrd="0" presId="urn:microsoft.com/office/officeart/2018/5/layout/CenteredIconLabelDescriptionList"/>
    <dgm:cxn modelId="{90D5035F-5758-478F-9521-F643068A437C}" type="presParOf" srcId="{65275EF8-1F51-409D-A84B-641D00B7CCFA}" destId="{02A79FC7-D95D-444F-A315-A2DCBF3251C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B8BA18-51EA-45F6-B991-63FEC901758B}" type="doc">
      <dgm:prSet loTypeId="urn:microsoft.com/office/officeart/2009/3/layout/IncreasingArrowsProcess" loCatId="process" qsTypeId="urn:microsoft.com/office/officeart/2005/8/quickstyle/simple1" qsCatId="simple" csTypeId="urn:microsoft.com/office/officeart/2005/8/colors/colorful2" csCatId="colorful" phldr="1"/>
      <dgm:spPr/>
      <dgm:t>
        <a:bodyPr/>
        <a:lstStyle/>
        <a:p>
          <a:endParaRPr lang="en-US"/>
        </a:p>
      </dgm:t>
    </dgm:pt>
    <dgm:pt modelId="{061B2DF3-6C17-461F-ACCD-1DD481943796}">
      <dgm:prSet phldrT="[Text]"/>
      <dgm:spPr>
        <a:solidFill>
          <a:schemeClr val="accent1">
            <a:lumMod val="75000"/>
          </a:schemeClr>
        </a:solidFill>
      </dgm:spPr>
      <dgm:t>
        <a:bodyPr/>
        <a:lstStyle/>
        <a:p>
          <a:r>
            <a:rPr lang="en-US" dirty="0"/>
            <a:t>SIC Codes</a:t>
          </a:r>
        </a:p>
      </dgm:t>
    </dgm:pt>
    <dgm:pt modelId="{ECB8EFE9-7F01-4734-9DED-5167769D86BF}" type="parTrans" cxnId="{FAEF90B1-6334-4F60-AC06-C1228719A709}">
      <dgm:prSet/>
      <dgm:spPr/>
      <dgm:t>
        <a:bodyPr/>
        <a:lstStyle/>
        <a:p>
          <a:endParaRPr lang="en-US"/>
        </a:p>
      </dgm:t>
    </dgm:pt>
    <dgm:pt modelId="{F7A0A88B-56BF-45C6-B676-35096C406C8C}" type="sibTrans" cxnId="{FAEF90B1-6334-4F60-AC06-C1228719A709}">
      <dgm:prSet/>
      <dgm:spPr/>
      <dgm:t>
        <a:bodyPr/>
        <a:lstStyle/>
        <a:p>
          <a:endParaRPr lang="en-US"/>
        </a:p>
      </dgm:t>
    </dgm:pt>
    <dgm:pt modelId="{D9E0E85D-6D66-4A70-88C9-180E01FBCB8E}">
      <dgm:prSet phldrT="[Text]" custT="1"/>
      <dgm:spPr/>
      <dgm:t>
        <a:bodyPr/>
        <a:lstStyle/>
        <a:p>
          <a:pPr>
            <a:buFont typeface="Arial" panose="020B0604020202020204" pitchFamily="34" charset="0"/>
            <a:buNone/>
          </a:pPr>
          <a:r>
            <a:rPr lang="en-US" sz="1600" dirty="0"/>
            <a:t>The SIC codes </a:t>
          </a:r>
          <a:r>
            <a:rPr lang="en-US" sz="1600" b="0" i="0" dirty="0"/>
            <a:t>represent the merchant category. There are a total of </a:t>
          </a:r>
          <a:r>
            <a:rPr lang="en-US" sz="1600" dirty="0"/>
            <a:t>537 unique SIC codes in the dataset provided.</a:t>
          </a:r>
        </a:p>
        <a:p>
          <a:pPr>
            <a:buNone/>
          </a:pPr>
          <a:endParaRPr lang="en-US" sz="1200" dirty="0"/>
        </a:p>
      </dgm:t>
    </dgm:pt>
    <dgm:pt modelId="{E45D87F3-1496-4455-B8AA-85C6D9F35BE5}" type="parTrans" cxnId="{D01FFCA1-3ED0-440F-9B41-01A435F91CB3}">
      <dgm:prSet/>
      <dgm:spPr/>
      <dgm:t>
        <a:bodyPr/>
        <a:lstStyle/>
        <a:p>
          <a:endParaRPr lang="en-US"/>
        </a:p>
      </dgm:t>
    </dgm:pt>
    <dgm:pt modelId="{B2B7AF82-F7DC-4F1B-8AFA-C5394321FD86}" type="sibTrans" cxnId="{D01FFCA1-3ED0-440F-9B41-01A435F91CB3}">
      <dgm:prSet/>
      <dgm:spPr/>
      <dgm:t>
        <a:bodyPr/>
        <a:lstStyle/>
        <a:p>
          <a:endParaRPr lang="en-US"/>
        </a:p>
      </dgm:t>
    </dgm:pt>
    <dgm:pt modelId="{DAE5216C-AADC-48F7-B620-B9C5BC2F021A}">
      <dgm:prSet phldrT="[Text]"/>
      <dgm:spPr>
        <a:solidFill>
          <a:schemeClr val="accent2">
            <a:lumMod val="75000"/>
          </a:schemeClr>
        </a:solidFill>
      </dgm:spPr>
      <dgm:t>
        <a:bodyPr/>
        <a:lstStyle/>
        <a:p>
          <a:r>
            <a:rPr lang="en-US" dirty="0"/>
            <a:t>Converting SIC Codes to Industry Types </a:t>
          </a:r>
        </a:p>
      </dgm:t>
    </dgm:pt>
    <dgm:pt modelId="{874E93B3-136A-4B67-A304-1FC0FB3E142C}" type="parTrans" cxnId="{8BFFD46A-98FB-42F5-AD32-B37C9E0957B5}">
      <dgm:prSet/>
      <dgm:spPr/>
      <dgm:t>
        <a:bodyPr/>
        <a:lstStyle/>
        <a:p>
          <a:endParaRPr lang="en-US"/>
        </a:p>
      </dgm:t>
    </dgm:pt>
    <dgm:pt modelId="{1D85DDE8-4D87-446F-A765-27E11A9155FE}" type="sibTrans" cxnId="{8BFFD46A-98FB-42F5-AD32-B37C9E0957B5}">
      <dgm:prSet/>
      <dgm:spPr/>
      <dgm:t>
        <a:bodyPr/>
        <a:lstStyle/>
        <a:p>
          <a:endParaRPr lang="en-US"/>
        </a:p>
      </dgm:t>
    </dgm:pt>
    <dgm:pt modelId="{AC604881-35C4-423B-A2DB-279589A203FB}">
      <dgm:prSet phldrT="[Text]" custT="1"/>
      <dgm:spPr/>
      <dgm:t>
        <a:bodyPr/>
        <a:lstStyle/>
        <a:p>
          <a:r>
            <a:rPr lang="en-US" sz="1600" dirty="0"/>
            <a:t>Extracted industry names from the SIC codes to identify the type of products purchased by each customer.</a:t>
          </a:r>
        </a:p>
      </dgm:t>
    </dgm:pt>
    <dgm:pt modelId="{DEA57664-D242-47E8-A04A-21D2DE3FDABB}" type="parTrans" cxnId="{6743A0B9-9FEF-499F-B78A-0522A24F1D7B}">
      <dgm:prSet/>
      <dgm:spPr/>
      <dgm:t>
        <a:bodyPr/>
        <a:lstStyle/>
        <a:p>
          <a:endParaRPr lang="en-US"/>
        </a:p>
      </dgm:t>
    </dgm:pt>
    <dgm:pt modelId="{D5EF1AEE-D476-441C-8529-26F215377001}" type="sibTrans" cxnId="{6743A0B9-9FEF-499F-B78A-0522A24F1D7B}">
      <dgm:prSet/>
      <dgm:spPr/>
      <dgm:t>
        <a:bodyPr/>
        <a:lstStyle/>
        <a:p>
          <a:endParaRPr lang="en-US"/>
        </a:p>
      </dgm:t>
    </dgm:pt>
    <dgm:pt modelId="{783CABC6-EB0C-4035-BFEB-29341AC323FE}" type="pres">
      <dgm:prSet presAssocID="{D5B8BA18-51EA-45F6-B991-63FEC901758B}" presName="Name0" presStyleCnt="0">
        <dgm:presLayoutVars>
          <dgm:chMax val="5"/>
          <dgm:chPref val="5"/>
          <dgm:dir/>
          <dgm:animLvl val="lvl"/>
        </dgm:presLayoutVars>
      </dgm:prSet>
      <dgm:spPr/>
    </dgm:pt>
    <dgm:pt modelId="{3A6A4136-78FB-4F47-B73B-C55093284FC4}" type="pres">
      <dgm:prSet presAssocID="{061B2DF3-6C17-461F-ACCD-1DD481943796}" presName="parentText1" presStyleLbl="node1" presStyleIdx="0" presStyleCnt="2" custLinFactNeighborX="-590" custLinFactNeighborY="2467">
        <dgm:presLayoutVars>
          <dgm:chMax/>
          <dgm:chPref val="3"/>
          <dgm:bulletEnabled val="1"/>
        </dgm:presLayoutVars>
      </dgm:prSet>
      <dgm:spPr/>
    </dgm:pt>
    <dgm:pt modelId="{0D8E4658-6188-4C30-B059-08ADBCD500D1}" type="pres">
      <dgm:prSet presAssocID="{061B2DF3-6C17-461F-ACCD-1DD481943796}" presName="childText1" presStyleLbl="solidAlignAcc1" presStyleIdx="0" presStyleCnt="2" custScaleX="96903" custScaleY="102754" custLinFactNeighborY="1429">
        <dgm:presLayoutVars>
          <dgm:chMax val="0"/>
          <dgm:chPref val="0"/>
          <dgm:bulletEnabled val="1"/>
        </dgm:presLayoutVars>
      </dgm:prSet>
      <dgm:spPr/>
    </dgm:pt>
    <dgm:pt modelId="{9D698457-0DD4-445B-831A-7C68833C10B7}" type="pres">
      <dgm:prSet presAssocID="{DAE5216C-AADC-48F7-B620-B9C5BC2F021A}" presName="parentText2" presStyleLbl="node1" presStyleIdx="1" presStyleCnt="2">
        <dgm:presLayoutVars>
          <dgm:chMax/>
          <dgm:chPref val="3"/>
          <dgm:bulletEnabled val="1"/>
        </dgm:presLayoutVars>
      </dgm:prSet>
      <dgm:spPr/>
    </dgm:pt>
    <dgm:pt modelId="{57A79D5E-BFC3-4440-8C44-71ECF2307CD0}" type="pres">
      <dgm:prSet presAssocID="{DAE5216C-AADC-48F7-B620-B9C5BC2F021A}" presName="childText2" presStyleLbl="solidAlignAcc1" presStyleIdx="1" presStyleCnt="2">
        <dgm:presLayoutVars>
          <dgm:chMax val="0"/>
          <dgm:chPref val="0"/>
          <dgm:bulletEnabled val="1"/>
        </dgm:presLayoutVars>
      </dgm:prSet>
      <dgm:spPr/>
    </dgm:pt>
  </dgm:ptLst>
  <dgm:cxnLst>
    <dgm:cxn modelId="{3BDC2D22-8E3F-41EF-8B8A-64F726E1B1E2}" type="presOf" srcId="{D9E0E85D-6D66-4A70-88C9-180E01FBCB8E}" destId="{0D8E4658-6188-4C30-B059-08ADBCD500D1}" srcOrd="0" destOrd="0" presId="urn:microsoft.com/office/officeart/2009/3/layout/IncreasingArrowsProcess"/>
    <dgm:cxn modelId="{01634C5C-4068-4A62-8E14-6900D2AD8642}" type="presOf" srcId="{D5B8BA18-51EA-45F6-B991-63FEC901758B}" destId="{783CABC6-EB0C-4035-BFEB-29341AC323FE}" srcOrd="0" destOrd="0" presId="urn:microsoft.com/office/officeart/2009/3/layout/IncreasingArrowsProcess"/>
    <dgm:cxn modelId="{8BFFD46A-98FB-42F5-AD32-B37C9E0957B5}" srcId="{D5B8BA18-51EA-45F6-B991-63FEC901758B}" destId="{DAE5216C-AADC-48F7-B620-B9C5BC2F021A}" srcOrd="1" destOrd="0" parTransId="{874E93B3-136A-4B67-A304-1FC0FB3E142C}" sibTransId="{1D85DDE8-4D87-446F-A765-27E11A9155FE}"/>
    <dgm:cxn modelId="{0B08C67C-C318-44BC-9B80-0EF53E5C3126}" type="presOf" srcId="{061B2DF3-6C17-461F-ACCD-1DD481943796}" destId="{3A6A4136-78FB-4F47-B73B-C55093284FC4}" srcOrd="0" destOrd="0" presId="urn:microsoft.com/office/officeart/2009/3/layout/IncreasingArrowsProcess"/>
    <dgm:cxn modelId="{0C891D8F-3F8D-41AE-A328-57B55AB435B1}" type="presOf" srcId="{AC604881-35C4-423B-A2DB-279589A203FB}" destId="{57A79D5E-BFC3-4440-8C44-71ECF2307CD0}" srcOrd="0" destOrd="0" presId="urn:microsoft.com/office/officeart/2009/3/layout/IncreasingArrowsProcess"/>
    <dgm:cxn modelId="{D01FFCA1-3ED0-440F-9B41-01A435F91CB3}" srcId="{061B2DF3-6C17-461F-ACCD-1DD481943796}" destId="{D9E0E85D-6D66-4A70-88C9-180E01FBCB8E}" srcOrd="0" destOrd="0" parTransId="{E45D87F3-1496-4455-B8AA-85C6D9F35BE5}" sibTransId="{B2B7AF82-F7DC-4F1B-8AFA-C5394321FD86}"/>
    <dgm:cxn modelId="{FAEF90B1-6334-4F60-AC06-C1228719A709}" srcId="{D5B8BA18-51EA-45F6-B991-63FEC901758B}" destId="{061B2DF3-6C17-461F-ACCD-1DD481943796}" srcOrd="0" destOrd="0" parTransId="{ECB8EFE9-7F01-4734-9DED-5167769D86BF}" sibTransId="{F7A0A88B-56BF-45C6-B676-35096C406C8C}"/>
    <dgm:cxn modelId="{6743A0B9-9FEF-499F-B78A-0522A24F1D7B}" srcId="{DAE5216C-AADC-48F7-B620-B9C5BC2F021A}" destId="{AC604881-35C4-423B-A2DB-279589A203FB}" srcOrd="0" destOrd="0" parTransId="{DEA57664-D242-47E8-A04A-21D2DE3FDABB}" sibTransId="{D5EF1AEE-D476-441C-8529-26F215377001}"/>
    <dgm:cxn modelId="{0FECAEE6-0112-4778-A230-67BEB448BD15}" type="presOf" srcId="{DAE5216C-AADC-48F7-B620-B9C5BC2F021A}" destId="{9D698457-0DD4-445B-831A-7C68833C10B7}" srcOrd="0" destOrd="0" presId="urn:microsoft.com/office/officeart/2009/3/layout/IncreasingArrowsProcess"/>
    <dgm:cxn modelId="{DC4CFFFE-7AFA-4775-A59A-0A808D99DC56}" type="presParOf" srcId="{783CABC6-EB0C-4035-BFEB-29341AC323FE}" destId="{3A6A4136-78FB-4F47-B73B-C55093284FC4}" srcOrd="0" destOrd="0" presId="urn:microsoft.com/office/officeart/2009/3/layout/IncreasingArrowsProcess"/>
    <dgm:cxn modelId="{2C1F6252-201E-4A13-B522-C8C3C69E85F1}" type="presParOf" srcId="{783CABC6-EB0C-4035-BFEB-29341AC323FE}" destId="{0D8E4658-6188-4C30-B059-08ADBCD500D1}" srcOrd="1" destOrd="0" presId="urn:microsoft.com/office/officeart/2009/3/layout/IncreasingArrowsProcess"/>
    <dgm:cxn modelId="{1349360F-1B2E-4660-AA1F-4316CE01D196}" type="presParOf" srcId="{783CABC6-EB0C-4035-BFEB-29341AC323FE}" destId="{9D698457-0DD4-445B-831A-7C68833C10B7}" srcOrd="2" destOrd="0" presId="urn:microsoft.com/office/officeart/2009/3/layout/IncreasingArrowsProcess"/>
    <dgm:cxn modelId="{0014CA1E-CA53-4866-AAD6-34501D701C02}" type="presParOf" srcId="{783CABC6-EB0C-4035-BFEB-29341AC323FE}" destId="{57A79D5E-BFC3-4440-8C44-71ECF2307CD0}"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5241B6-C682-483E-8416-AF607356695F}"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1B703813-B561-40E7-80A9-DBAD1E5841C5}">
      <dgm:prSet phldrT="[Text]"/>
      <dgm:spPr>
        <a:solidFill>
          <a:schemeClr val="accent1">
            <a:lumMod val="75000"/>
          </a:schemeClr>
        </a:solidFill>
      </dgm:spPr>
      <dgm:t>
        <a:bodyPr/>
        <a:lstStyle/>
        <a:p>
          <a:r>
            <a:rPr lang="en-US" dirty="0"/>
            <a:t>City Column</a:t>
          </a:r>
        </a:p>
      </dgm:t>
    </dgm:pt>
    <dgm:pt modelId="{8C6A1EC7-F327-4C05-9536-00AC0E791D78}" type="parTrans" cxnId="{C4F8E54A-2D05-4A49-BF2C-12BE45207494}">
      <dgm:prSet/>
      <dgm:spPr/>
      <dgm:t>
        <a:bodyPr/>
        <a:lstStyle/>
        <a:p>
          <a:endParaRPr lang="en-US"/>
        </a:p>
      </dgm:t>
    </dgm:pt>
    <dgm:pt modelId="{03D13ECD-8ABF-49A4-9970-B06F792E39F8}" type="sibTrans" cxnId="{C4F8E54A-2D05-4A49-BF2C-12BE45207494}">
      <dgm:prSet/>
      <dgm:spPr/>
      <dgm:t>
        <a:bodyPr/>
        <a:lstStyle/>
        <a:p>
          <a:endParaRPr lang="en-US"/>
        </a:p>
      </dgm:t>
    </dgm:pt>
    <dgm:pt modelId="{3435AB82-6961-4D96-A8A4-E6206A5C5E89}">
      <dgm:prSet phldrT="[Text]" custT="1"/>
      <dgm:spPr/>
      <dgm:t>
        <a:bodyPr/>
        <a:lstStyle/>
        <a:p>
          <a:r>
            <a:rPr lang="en-US" sz="1400" dirty="0"/>
            <a:t>The city column contains </a:t>
          </a:r>
          <a:r>
            <a:rPr lang="en-IN" sz="1400" dirty="0"/>
            <a:t>around 5M </a:t>
          </a:r>
          <a:r>
            <a:rPr lang="en-IN" sz="1400" b="0" i="0" dirty="0"/>
            <a:t>values which include website links or app information from which customers are buying the products. </a:t>
          </a:r>
          <a:endParaRPr lang="en-US" sz="1400" dirty="0"/>
        </a:p>
      </dgm:t>
    </dgm:pt>
    <dgm:pt modelId="{0358DC62-4E84-4C0F-8F4E-38D2F4315664}" type="parTrans" cxnId="{F2BC7680-8FF5-4FB8-9F90-87CAE2EDF805}">
      <dgm:prSet/>
      <dgm:spPr/>
      <dgm:t>
        <a:bodyPr/>
        <a:lstStyle/>
        <a:p>
          <a:endParaRPr lang="en-US"/>
        </a:p>
      </dgm:t>
    </dgm:pt>
    <dgm:pt modelId="{19436F40-2EFF-40F7-AA1B-A9CF6299943D}" type="sibTrans" cxnId="{F2BC7680-8FF5-4FB8-9F90-87CAE2EDF805}">
      <dgm:prSet/>
      <dgm:spPr/>
      <dgm:t>
        <a:bodyPr/>
        <a:lstStyle/>
        <a:p>
          <a:endParaRPr lang="en-US"/>
        </a:p>
      </dgm:t>
    </dgm:pt>
    <dgm:pt modelId="{36000A91-0AF2-4058-8A2D-55AC34C47041}">
      <dgm:prSet phldrT="[Text]"/>
      <dgm:spPr>
        <a:solidFill>
          <a:schemeClr val="accent2">
            <a:lumMod val="75000"/>
          </a:schemeClr>
        </a:solidFill>
      </dgm:spPr>
      <dgm:t>
        <a:bodyPr/>
        <a:lstStyle/>
        <a:p>
          <a:r>
            <a:rPr lang="en-US" dirty="0"/>
            <a:t>Purchase Channel Column</a:t>
          </a:r>
        </a:p>
      </dgm:t>
    </dgm:pt>
    <dgm:pt modelId="{B276E997-0F4D-4240-B309-9FDBC0675368}" type="parTrans" cxnId="{85AAA883-7AED-452E-BB71-07FCB53A05D7}">
      <dgm:prSet/>
      <dgm:spPr/>
      <dgm:t>
        <a:bodyPr/>
        <a:lstStyle/>
        <a:p>
          <a:endParaRPr lang="en-US"/>
        </a:p>
      </dgm:t>
    </dgm:pt>
    <dgm:pt modelId="{83C97B51-B308-4245-A6F2-C1CEB4162AD9}" type="sibTrans" cxnId="{85AAA883-7AED-452E-BB71-07FCB53A05D7}">
      <dgm:prSet/>
      <dgm:spPr/>
      <dgm:t>
        <a:bodyPr/>
        <a:lstStyle/>
        <a:p>
          <a:endParaRPr lang="en-US"/>
        </a:p>
      </dgm:t>
    </dgm:pt>
    <dgm:pt modelId="{AE8CF395-4580-439B-91F8-4D3E4652BB78}">
      <dgm:prSet phldrT="[Text]" custT="1"/>
      <dgm:spPr/>
      <dgm:t>
        <a:bodyPr/>
        <a:lstStyle/>
        <a:p>
          <a:r>
            <a:rPr lang="en-IN" sz="1400" b="0" i="0" dirty="0"/>
            <a:t>We replaced these unknown city values with online transactions.</a:t>
          </a:r>
          <a:r>
            <a:rPr lang="en-US" sz="1400" dirty="0"/>
            <a:t> Using this info, we created a new column called Purchase Channel, which tells us if the transaction is made online or Instore</a:t>
          </a:r>
        </a:p>
      </dgm:t>
    </dgm:pt>
    <dgm:pt modelId="{A60C8F15-A1E0-4970-9CD6-1056772262A7}" type="parTrans" cxnId="{64A886CE-30B0-4A08-9387-9B8B4750F939}">
      <dgm:prSet/>
      <dgm:spPr/>
      <dgm:t>
        <a:bodyPr/>
        <a:lstStyle/>
        <a:p>
          <a:endParaRPr lang="en-US"/>
        </a:p>
      </dgm:t>
    </dgm:pt>
    <dgm:pt modelId="{3991E6CB-D5B8-4CF6-848A-D99F0851256E}" type="sibTrans" cxnId="{64A886CE-30B0-4A08-9387-9B8B4750F939}">
      <dgm:prSet/>
      <dgm:spPr/>
      <dgm:t>
        <a:bodyPr/>
        <a:lstStyle/>
        <a:p>
          <a:endParaRPr lang="en-US"/>
        </a:p>
      </dgm:t>
    </dgm:pt>
    <dgm:pt modelId="{5F607D9D-F00E-4D8A-BAD8-AC154E0F7A48}">
      <dgm:prSet phldrT="[Text]"/>
      <dgm:spPr>
        <a:solidFill>
          <a:schemeClr val="accent6">
            <a:lumMod val="75000"/>
          </a:schemeClr>
        </a:solidFill>
      </dgm:spPr>
      <dgm:t>
        <a:bodyPr/>
        <a:lstStyle/>
        <a:p>
          <a:r>
            <a:rPr lang="en-US" dirty="0"/>
            <a:t>Percent Online Column</a:t>
          </a:r>
        </a:p>
      </dgm:t>
    </dgm:pt>
    <dgm:pt modelId="{ABCEB1B0-60EA-4DED-8DE2-194FF7295D0B}" type="parTrans" cxnId="{87EFBBF5-10DA-47E9-B773-9B5773DA15DE}">
      <dgm:prSet/>
      <dgm:spPr/>
      <dgm:t>
        <a:bodyPr/>
        <a:lstStyle/>
        <a:p>
          <a:endParaRPr lang="en-US"/>
        </a:p>
      </dgm:t>
    </dgm:pt>
    <dgm:pt modelId="{E9E2CE13-74BE-4842-99BC-EB8659D0ADBF}" type="sibTrans" cxnId="{87EFBBF5-10DA-47E9-B773-9B5773DA15DE}">
      <dgm:prSet/>
      <dgm:spPr/>
      <dgm:t>
        <a:bodyPr/>
        <a:lstStyle/>
        <a:p>
          <a:endParaRPr lang="en-US"/>
        </a:p>
      </dgm:t>
    </dgm:pt>
    <dgm:pt modelId="{C615B833-5587-4BC9-A479-DA1DF7C72236}">
      <dgm:prSet phldrT="[Text]" custT="1"/>
      <dgm:spPr/>
      <dgm:t>
        <a:bodyPr/>
        <a:lstStyle/>
        <a:p>
          <a:r>
            <a:rPr lang="en-US" sz="1400" dirty="0"/>
            <a:t>Aggregated the original dataset by unique customer ID, calculated the percentage of online transactions for each customer and stored it in a new column called '</a:t>
          </a:r>
          <a:r>
            <a:rPr lang="en-US" sz="1400" dirty="0" err="1"/>
            <a:t>Percent_Online</a:t>
          </a:r>
          <a:r>
            <a:rPr lang="en-US" sz="1400" dirty="0"/>
            <a:t>’.</a:t>
          </a:r>
        </a:p>
      </dgm:t>
    </dgm:pt>
    <dgm:pt modelId="{6C19EDF8-3F10-4150-8D2C-36953BAB1113}" type="parTrans" cxnId="{453C167F-0A50-43D9-B3A0-2E898C9B3FE9}">
      <dgm:prSet/>
      <dgm:spPr/>
      <dgm:t>
        <a:bodyPr/>
        <a:lstStyle/>
        <a:p>
          <a:endParaRPr lang="en-US"/>
        </a:p>
      </dgm:t>
    </dgm:pt>
    <dgm:pt modelId="{36B3B05C-803C-4BB4-9125-20FC96D14946}" type="sibTrans" cxnId="{453C167F-0A50-43D9-B3A0-2E898C9B3FE9}">
      <dgm:prSet/>
      <dgm:spPr/>
      <dgm:t>
        <a:bodyPr/>
        <a:lstStyle/>
        <a:p>
          <a:endParaRPr lang="en-US"/>
        </a:p>
      </dgm:t>
    </dgm:pt>
    <dgm:pt modelId="{93BAE8A4-4845-4D6F-A560-735C542E76C8}">
      <dgm:prSet custT="1"/>
      <dgm:spPr/>
      <dgm:t>
        <a:bodyPr/>
        <a:lstStyle/>
        <a:p>
          <a:endParaRPr lang="en-US" sz="1400" dirty="0"/>
        </a:p>
      </dgm:t>
    </dgm:pt>
    <dgm:pt modelId="{7309905A-0BF2-4C6B-A4C1-996ECDD0D84E}" type="parTrans" cxnId="{E0FD5903-C8CC-4444-9833-E816B8E93C99}">
      <dgm:prSet/>
      <dgm:spPr/>
      <dgm:t>
        <a:bodyPr/>
        <a:lstStyle/>
        <a:p>
          <a:endParaRPr lang="en-US"/>
        </a:p>
      </dgm:t>
    </dgm:pt>
    <dgm:pt modelId="{9E2AB80A-6B3E-47A1-80F0-BAD6F3864568}" type="sibTrans" cxnId="{E0FD5903-C8CC-4444-9833-E816B8E93C99}">
      <dgm:prSet/>
      <dgm:spPr/>
      <dgm:t>
        <a:bodyPr/>
        <a:lstStyle/>
        <a:p>
          <a:endParaRPr lang="en-US"/>
        </a:p>
      </dgm:t>
    </dgm:pt>
    <dgm:pt modelId="{21068C4F-6A69-49C3-8858-23E505FB489B}">
      <dgm:prSet/>
      <dgm:spPr/>
      <dgm:t>
        <a:bodyPr/>
        <a:lstStyle/>
        <a:p>
          <a:endParaRPr lang="en-US" sz="1000" dirty="0"/>
        </a:p>
      </dgm:t>
    </dgm:pt>
    <dgm:pt modelId="{988CF49B-5249-41E6-A1C1-9FA2A2E02C2E}" type="parTrans" cxnId="{40C1269C-CEC8-4A1E-A3BF-82A9D2A76384}">
      <dgm:prSet/>
      <dgm:spPr/>
      <dgm:t>
        <a:bodyPr/>
        <a:lstStyle/>
        <a:p>
          <a:endParaRPr lang="en-US"/>
        </a:p>
      </dgm:t>
    </dgm:pt>
    <dgm:pt modelId="{0A7652BE-A560-4D76-BC32-9487BDCC9D2B}" type="sibTrans" cxnId="{40C1269C-CEC8-4A1E-A3BF-82A9D2A76384}">
      <dgm:prSet/>
      <dgm:spPr/>
      <dgm:t>
        <a:bodyPr/>
        <a:lstStyle/>
        <a:p>
          <a:endParaRPr lang="en-US"/>
        </a:p>
      </dgm:t>
    </dgm:pt>
    <dgm:pt modelId="{D640FA50-0C36-4817-96F4-FA2F8D8D2B9C}" type="pres">
      <dgm:prSet presAssocID="{765241B6-C682-483E-8416-AF607356695F}" presName="Name0" presStyleCnt="0">
        <dgm:presLayoutVars>
          <dgm:chMax val="5"/>
          <dgm:chPref val="5"/>
          <dgm:dir/>
          <dgm:animLvl val="lvl"/>
        </dgm:presLayoutVars>
      </dgm:prSet>
      <dgm:spPr/>
    </dgm:pt>
    <dgm:pt modelId="{ACD30A5A-38DB-442E-AB87-CAC22D0AE409}" type="pres">
      <dgm:prSet presAssocID="{1B703813-B561-40E7-80A9-DBAD1E5841C5}" presName="parentText1" presStyleLbl="node1" presStyleIdx="0" presStyleCnt="3">
        <dgm:presLayoutVars>
          <dgm:chMax/>
          <dgm:chPref val="3"/>
          <dgm:bulletEnabled val="1"/>
        </dgm:presLayoutVars>
      </dgm:prSet>
      <dgm:spPr/>
    </dgm:pt>
    <dgm:pt modelId="{973B43F3-915B-488B-B771-AC2F91AD4570}" type="pres">
      <dgm:prSet presAssocID="{1B703813-B561-40E7-80A9-DBAD1E5841C5}" presName="childText1" presStyleLbl="solidAlignAcc1" presStyleIdx="0" presStyleCnt="3">
        <dgm:presLayoutVars>
          <dgm:chMax val="0"/>
          <dgm:chPref val="0"/>
          <dgm:bulletEnabled val="1"/>
        </dgm:presLayoutVars>
      </dgm:prSet>
      <dgm:spPr/>
    </dgm:pt>
    <dgm:pt modelId="{F2E6C333-31E5-4300-8B48-66C7C3CA9099}" type="pres">
      <dgm:prSet presAssocID="{36000A91-0AF2-4058-8A2D-55AC34C47041}" presName="parentText2" presStyleLbl="node1" presStyleIdx="1" presStyleCnt="3">
        <dgm:presLayoutVars>
          <dgm:chMax/>
          <dgm:chPref val="3"/>
          <dgm:bulletEnabled val="1"/>
        </dgm:presLayoutVars>
      </dgm:prSet>
      <dgm:spPr/>
    </dgm:pt>
    <dgm:pt modelId="{A610B8E5-7318-4F1C-9BA3-B019FFAEA75C}" type="pres">
      <dgm:prSet presAssocID="{36000A91-0AF2-4058-8A2D-55AC34C47041}" presName="childText2" presStyleLbl="solidAlignAcc1" presStyleIdx="1" presStyleCnt="3">
        <dgm:presLayoutVars>
          <dgm:chMax val="0"/>
          <dgm:chPref val="0"/>
          <dgm:bulletEnabled val="1"/>
        </dgm:presLayoutVars>
      </dgm:prSet>
      <dgm:spPr/>
    </dgm:pt>
    <dgm:pt modelId="{E1D104AA-2D9C-410F-93F5-30DC203EA422}" type="pres">
      <dgm:prSet presAssocID="{5F607D9D-F00E-4D8A-BAD8-AC154E0F7A48}" presName="parentText3" presStyleLbl="node1" presStyleIdx="2" presStyleCnt="3">
        <dgm:presLayoutVars>
          <dgm:chMax/>
          <dgm:chPref val="3"/>
          <dgm:bulletEnabled val="1"/>
        </dgm:presLayoutVars>
      </dgm:prSet>
      <dgm:spPr/>
    </dgm:pt>
    <dgm:pt modelId="{DE93931E-1570-4B15-8B60-A20E80FD2637}" type="pres">
      <dgm:prSet presAssocID="{5F607D9D-F00E-4D8A-BAD8-AC154E0F7A48}" presName="childText3" presStyleLbl="solidAlignAcc1" presStyleIdx="2" presStyleCnt="3">
        <dgm:presLayoutVars>
          <dgm:chMax val="0"/>
          <dgm:chPref val="0"/>
          <dgm:bulletEnabled val="1"/>
        </dgm:presLayoutVars>
      </dgm:prSet>
      <dgm:spPr/>
    </dgm:pt>
  </dgm:ptLst>
  <dgm:cxnLst>
    <dgm:cxn modelId="{E0FD5903-C8CC-4444-9833-E816B8E93C99}" srcId="{5F607D9D-F00E-4D8A-BAD8-AC154E0F7A48}" destId="{93BAE8A4-4845-4D6F-A560-735C542E76C8}" srcOrd="1" destOrd="0" parTransId="{7309905A-0BF2-4C6B-A4C1-996ECDD0D84E}" sibTransId="{9E2AB80A-6B3E-47A1-80F0-BAD6F3864568}"/>
    <dgm:cxn modelId="{FF12C818-71FF-4710-A32F-34DD828D3A50}" type="presOf" srcId="{1B703813-B561-40E7-80A9-DBAD1E5841C5}" destId="{ACD30A5A-38DB-442E-AB87-CAC22D0AE409}" srcOrd="0" destOrd="0" presId="urn:microsoft.com/office/officeart/2009/3/layout/IncreasingArrowsProcess"/>
    <dgm:cxn modelId="{2F318B42-CC85-4AEE-84E5-04AC076D7496}" type="presOf" srcId="{93BAE8A4-4845-4D6F-A560-735C542E76C8}" destId="{DE93931E-1570-4B15-8B60-A20E80FD2637}" srcOrd="0" destOrd="1" presId="urn:microsoft.com/office/officeart/2009/3/layout/IncreasingArrowsProcess"/>
    <dgm:cxn modelId="{44F13F68-976D-46C4-9FB8-BD4D2E7331B2}" type="presOf" srcId="{3435AB82-6961-4D96-A8A4-E6206A5C5E89}" destId="{973B43F3-915B-488B-B771-AC2F91AD4570}" srcOrd="0" destOrd="0" presId="urn:microsoft.com/office/officeart/2009/3/layout/IncreasingArrowsProcess"/>
    <dgm:cxn modelId="{C4F8E54A-2D05-4A49-BF2C-12BE45207494}" srcId="{765241B6-C682-483E-8416-AF607356695F}" destId="{1B703813-B561-40E7-80A9-DBAD1E5841C5}" srcOrd="0" destOrd="0" parTransId="{8C6A1EC7-F327-4C05-9536-00AC0E791D78}" sibTransId="{03D13ECD-8ABF-49A4-9970-B06F792E39F8}"/>
    <dgm:cxn modelId="{453C167F-0A50-43D9-B3A0-2E898C9B3FE9}" srcId="{5F607D9D-F00E-4D8A-BAD8-AC154E0F7A48}" destId="{C615B833-5587-4BC9-A479-DA1DF7C72236}" srcOrd="0" destOrd="0" parTransId="{6C19EDF8-3F10-4150-8D2C-36953BAB1113}" sibTransId="{36B3B05C-803C-4BB4-9125-20FC96D14946}"/>
    <dgm:cxn modelId="{F2BC7680-8FF5-4FB8-9F90-87CAE2EDF805}" srcId="{1B703813-B561-40E7-80A9-DBAD1E5841C5}" destId="{3435AB82-6961-4D96-A8A4-E6206A5C5E89}" srcOrd="0" destOrd="0" parTransId="{0358DC62-4E84-4C0F-8F4E-38D2F4315664}" sibTransId="{19436F40-2EFF-40F7-AA1B-A9CF6299943D}"/>
    <dgm:cxn modelId="{85AAA883-7AED-452E-BB71-07FCB53A05D7}" srcId="{765241B6-C682-483E-8416-AF607356695F}" destId="{36000A91-0AF2-4058-8A2D-55AC34C47041}" srcOrd="1" destOrd="0" parTransId="{B276E997-0F4D-4240-B309-9FDBC0675368}" sibTransId="{83C97B51-B308-4245-A6F2-C1CEB4162AD9}"/>
    <dgm:cxn modelId="{40C1269C-CEC8-4A1E-A3BF-82A9D2A76384}" srcId="{5F607D9D-F00E-4D8A-BAD8-AC154E0F7A48}" destId="{21068C4F-6A69-49C3-8858-23E505FB489B}" srcOrd="2" destOrd="0" parTransId="{988CF49B-5249-41E6-A1C1-9FA2A2E02C2E}" sibTransId="{0A7652BE-A560-4D76-BC32-9487BDCC9D2B}"/>
    <dgm:cxn modelId="{F2703A9E-8B71-45E0-AFC1-EDCFA3B21906}" type="presOf" srcId="{765241B6-C682-483E-8416-AF607356695F}" destId="{D640FA50-0C36-4817-96F4-FA2F8D8D2B9C}" srcOrd="0" destOrd="0" presId="urn:microsoft.com/office/officeart/2009/3/layout/IncreasingArrowsProcess"/>
    <dgm:cxn modelId="{521501C7-F283-4F3C-B1FA-296B48EAC7BD}" type="presOf" srcId="{C615B833-5587-4BC9-A479-DA1DF7C72236}" destId="{DE93931E-1570-4B15-8B60-A20E80FD2637}" srcOrd="0" destOrd="0" presId="urn:microsoft.com/office/officeart/2009/3/layout/IncreasingArrowsProcess"/>
    <dgm:cxn modelId="{64A886CE-30B0-4A08-9387-9B8B4750F939}" srcId="{36000A91-0AF2-4058-8A2D-55AC34C47041}" destId="{AE8CF395-4580-439B-91F8-4D3E4652BB78}" srcOrd="0" destOrd="0" parTransId="{A60C8F15-A1E0-4970-9CD6-1056772262A7}" sibTransId="{3991E6CB-D5B8-4CF6-848A-D99F0851256E}"/>
    <dgm:cxn modelId="{5870D6CE-729C-49A3-BEE5-E72E3637D108}" type="presOf" srcId="{36000A91-0AF2-4058-8A2D-55AC34C47041}" destId="{F2E6C333-31E5-4300-8B48-66C7C3CA9099}" srcOrd="0" destOrd="0" presId="urn:microsoft.com/office/officeart/2009/3/layout/IncreasingArrowsProcess"/>
    <dgm:cxn modelId="{75462CD8-199E-49B6-BB6E-F54287AC0274}" type="presOf" srcId="{21068C4F-6A69-49C3-8858-23E505FB489B}" destId="{DE93931E-1570-4B15-8B60-A20E80FD2637}" srcOrd="0" destOrd="2" presId="urn:microsoft.com/office/officeart/2009/3/layout/IncreasingArrowsProcess"/>
    <dgm:cxn modelId="{B9B93BE1-D8A6-4E1E-BC65-58FF3D786B72}" type="presOf" srcId="{5F607D9D-F00E-4D8A-BAD8-AC154E0F7A48}" destId="{E1D104AA-2D9C-410F-93F5-30DC203EA422}" srcOrd="0" destOrd="0" presId="urn:microsoft.com/office/officeart/2009/3/layout/IncreasingArrowsProcess"/>
    <dgm:cxn modelId="{87EFBBF5-10DA-47E9-B773-9B5773DA15DE}" srcId="{765241B6-C682-483E-8416-AF607356695F}" destId="{5F607D9D-F00E-4D8A-BAD8-AC154E0F7A48}" srcOrd="2" destOrd="0" parTransId="{ABCEB1B0-60EA-4DED-8DE2-194FF7295D0B}" sibTransId="{E9E2CE13-74BE-4842-99BC-EB8659D0ADBF}"/>
    <dgm:cxn modelId="{2A6300FD-4C0A-4C67-B3AD-BEEF851DDAEE}" type="presOf" srcId="{AE8CF395-4580-439B-91F8-4D3E4652BB78}" destId="{A610B8E5-7318-4F1C-9BA3-B019FFAEA75C}" srcOrd="0" destOrd="0" presId="urn:microsoft.com/office/officeart/2009/3/layout/IncreasingArrowsProcess"/>
    <dgm:cxn modelId="{D6E16AB0-A790-4ECE-A142-66FD8FB50EC3}" type="presParOf" srcId="{D640FA50-0C36-4817-96F4-FA2F8D8D2B9C}" destId="{ACD30A5A-38DB-442E-AB87-CAC22D0AE409}" srcOrd="0" destOrd="0" presId="urn:microsoft.com/office/officeart/2009/3/layout/IncreasingArrowsProcess"/>
    <dgm:cxn modelId="{7292A000-1BC4-45D3-B68A-0318B783162F}" type="presParOf" srcId="{D640FA50-0C36-4817-96F4-FA2F8D8D2B9C}" destId="{973B43F3-915B-488B-B771-AC2F91AD4570}" srcOrd="1" destOrd="0" presId="urn:microsoft.com/office/officeart/2009/3/layout/IncreasingArrowsProcess"/>
    <dgm:cxn modelId="{E39DD5E7-8872-4A5A-84AC-EC2D8E4E090B}" type="presParOf" srcId="{D640FA50-0C36-4817-96F4-FA2F8D8D2B9C}" destId="{F2E6C333-31E5-4300-8B48-66C7C3CA9099}" srcOrd="2" destOrd="0" presId="urn:microsoft.com/office/officeart/2009/3/layout/IncreasingArrowsProcess"/>
    <dgm:cxn modelId="{104693BD-B29B-4802-87A8-E6F6A716ECB3}" type="presParOf" srcId="{D640FA50-0C36-4817-96F4-FA2F8D8D2B9C}" destId="{A610B8E5-7318-4F1C-9BA3-B019FFAEA75C}" srcOrd="3" destOrd="0" presId="urn:microsoft.com/office/officeart/2009/3/layout/IncreasingArrowsProcess"/>
    <dgm:cxn modelId="{8241ADD6-24CE-4104-9E05-E081F2D122C5}" type="presParOf" srcId="{D640FA50-0C36-4817-96F4-FA2F8D8D2B9C}" destId="{E1D104AA-2D9C-410F-93F5-30DC203EA422}" srcOrd="4" destOrd="0" presId="urn:microsoft.com/office/officeart/2009/3/layout/IncreasingArrowsProcess"/>
    <dgm:cxn modelId="{1237A6EA-0563-4187-A086-38ADA5787FE0}" type="presParOf" srcId="{D640FA50-0C36-4817-96F4-FA2F8D8D2B9C}" destId="{DE93931E-1570-4B15-8B60-A20E80FD2637}"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F9A5B1-E081-4869-A923-1C84237BDCC9}"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7F428F6D-4571-4246-A85D-839709CB1970}">
      <dgm:prSet phldrT="[Text]" custT="1"/>
      <dgm:spPr/>
      <dgm:t>
        <a:bodyPr/>
        <a:lstStyle/>
        <a:p>
          <a:pPr algn="ctr"/>
          <a:r>
            <a:rPr lang="en-US" sz="1600" dirty="0" err="1">
              <a:solidFill>
                <a:schemeClr val="tx1"/>
              </a:solidFill>
            </a:rPr>
            <a:t>Amount_Spent</a:t>
          </a:r>
          <a:r>
            <a:rPr lang="en-US" sz="1600" dirty="0">
              <a:solidFill>
                <a:schemeClr val="tx1"/>
              </a:solidFill>
            </a:rPr>
            <a:t>	</a:t>
          </a:r>
        </a:p>
      </dgm:t>
    </dgm:pt>
    <dgm:pt modelId="{9682866B-359F-4DAB-A740-DCA26F7A4281}" type="parTrans" cxnId="{6ED4578F-A2BD-4B06-8DFD-90E656670417}">
      <dgm:prSet/>
      <dgm:spPr/>
      <dgm:t>
        <a:bodyPr/>
        <a:lstStyle/>
        <a:p>
          <a:endParaRPr lang="en-US"/>
        </a:p>
      </dgm:t>
    </dgm:pt>
    <dgm:pt modelId="{9A7F4B9E-E51D-4FD3-9A20-30DBC80D187E}" type="sibTrans" cxnId="{6ED4578F-A2BD-4B06-8DFD-90E656670417}">
      <dgm:prSet/>
      <dgm:spPr/>
      <dgm:t>
        <a:bodyPr/>
        <a:lstStyle/>
        <a:p>
          <a:endParaRPr lang="en-US"/>
        </a:p>
      </dgm:t>
    </dgm:pt>
    <dgm:pt modelId="{C86F9832-5120-43F7-AE90-3F8830B995A6}">
      <dgm:prSet phldrT="[Text]" custT="1"/>
      <dgm:spPr/>
      <dgm:t>
        <a:bodyPr/>
        <a:lstStyle/>
        <a:p>
          <a:pPr algn="ctr"/>
          <a:r>
            <a:rPr lang="en-US" sz="1600" dirty="0" err="1">
              <a:solidFill>
                <a:schemeClr val="tx1"/>
              </a:solidFill>
            </a:rPr>
            <a:t>Purchase_Frequency</a:t>
          </a:r>
          <a:endParaRPr lang="en-US" sz="1600" dirty="0">
            <a:solidFill>
              <a:schemeClr val="tx1"/>
            </a:solidFill>
          </a:endParaRPr>
        </a:p>
      </dgm:t>
    </dgm:pt>
    <dgm:pt modelId="{9BA52930-8EE3-431B-A31E-062AB567B0CE}" type="parTrans" cxnId="{FC6577BF-555D-4A56-BA7E-BA384DCD5DA0}">
      <dgm:prSet/>
      <dgm:spPr/>
      <dgm:t>
        <a:bodyPr/>
        <a:lstStyle/>
        <a:p>
          <a:endParaRPr lang="en-US"/>
        </a:p>
      </dgm:t>
    </dgm:pt>
    <dgm:pt modelId="{ECB3E284-26B8-4282-A483-16F4D3513757}" type="sibTrans" cxnId="{FC6577BF-555D-4A56-BA7E-BA384DCD5DA0}">
      <dgm:prSet/>
      <dgm:spPr/>
      <dgm:t>
        <a:bodyPr/>
        <a:lstStyle/>
        <a:p>
          <a:endParaRPr lang="en-US"/>
        </a:p>
      </dgm:t>
    </dgm:pt>
    <dgm:pt modelId="{FF70B81C-B254-45E4-94D3-D53DC0241990}">
      <dgm:prSet phldrT="[Text]" custT="1"/>
      <dgm:spPr/>
      <dgm:t>
        <a:bodyPr/>
        <a:lstStyle/>
        <a:p>
          <a:pPr algn="ctr"/>
          <a:r>
            <a:rPr lang="en-US" sz="1600" dirty="0" err="1">
              <a:solidFill>
                <a:schemeClr val="tx1"/>
              </a:solidFill>
            </a:rPr>
            <a:t>Max_Payment_Amount</a:t>
          </a:r>
          <a:endParaRPr lang="en-US" sz="1600" dirty="0">
            <a:solidFill>
              <a:schemeClr val="tx1"/>
            </a:solidFill>
          </a:endParaRPr>
        </a:p>
      </dgm:t>
    </dgm:pt>
    <dgm:pt modelId="{BF50F562-B2C4-4A2E-91FF-B1E74E610D14}" type="parTrans" cxnId="{116BB710-1BD7-42DE-8553-77F8D3AC6562}">
      <dgm:prSet/>
      <dgm:spPr/>
      <dgm:t>
        <a:bodyPr/>
        <a:lstStyle/>
        <a:p>
          <a:endParaRPr lang="en-US"/>
        </a:p>
      </dgm:t>
    </dgm:pt>
    <dgm:pt modelId="{B8447B26-F47F-4F48-90F1-35D4B12F0214}" type="sibTrans" cxnId="{116BB710-1BD7-42DE-8553-77F8D3AC6562}">
      <dgm:prSet/>
      <dgm:spPr/>
      <dgm:t>
        <a:bodyPr/>
        <a:lstStyle/>
        <a:p>
          <a:endParaRPr lang="en-US"/>
        </a:p>
      </dgm:t>
    </dgm:pt>
    <dgm:pt modelId="{8502FA68-B221-4C16-B78E-B4782D538639}">
      <dgm:prSet phldrT="[Text]" custT="1"/>
      <dgm:spPr/>
      <dgm:t>
        <a:bodyPr/>
        <a:lstStyle/>
        <a:p>
          <a:pPr algn="ctr"/>
          <a:r>
            <a:rPr lang="en-US" sz="1600" b="0" i="0" dirty="0" err="1">
              <a:solidFill>
                <a:schemeClr val="tx1"/>
              </a:solidFill>
            </a:rPr>
            <a:t>CashAdvance_Frequency</a:t>
          </a:r>
          <a:endParaRPr lang="en-US" sz="1600" dirty="0">
            <a:solidFill>
              <a:schemeClr val="tx1"/>
            </a:solidFill>
          </a:endParaRPr>
        </a:p>
      </dgm:t>
    </dgm:pt>
    <dgm:pt modelId="{71722CDD-8E89-4431-AAA8-90854B264C51}" type="parTrans" cxnId="{A54CEED6-916D-411E-9D57-06931EBAF8E2}">
      <dgm:prSet/>
      <dgm:spPr/>
      <dgm:t>
        <a:bodyPr/>
        <a:lstStyle/>
        <a:p>
          <a:endParaRPr lang="en-US"/>
        </a:p>
      </dgm:t>
    </dgm:pt>
    <dgm:pt modelId="{203AC661-3941-4F66-B305-9D920F3A6043}" type="sibTrans" cxnId="{A54CEED6-916D-411E-9D57-06931EBAF8E2}">
      <dgm:prSet/>
      <dgm:spPr/>
      <dgm:t>
        <a:bodyPr/>
        <a:lstStyle/>
        <a:p>
          <a:endParaRPr lang="en-US"/>
        </a:p>
      </dgm:t>
    </dgm:pt>
    <dgm:pt modelId="{75B4D881-9FE6-4DAA-BCF8-477375B2A5D3}">
      <dgm:prSet phldrT="[Text]" custT="1"/>
      <dgm:spPr/>
      <dgm:t>
        <a:bodyPr/>
        <a:lstStyle/>
        <a:p>
          <a:pPr algn="ctr"/>
          <a:r>
            <a:rPr lang="en-US" sz="1600" b="0" i="0" dirty="0" err="1">
              <a:solidFill>
                <a:schemeClr val="tx1"/>
              </a:solidFill>
            </a:rPr>
            <a:t>Return_Frequency</a:t>
          </a:r>
          <a:endParaRPr lang="en-US" sz="1600" dirty="0">
            <a:solidFill>
              <a:schemeClr val="tx1"/>
            </a:solidFill>
          </a:endParaRPr>
        </a:p>
      </dgm:t>
    </dgm:pt>
    <dgm:pt modelId="{C5C20895-ACB2-432B-A4D0-D59E12A57D0F}" type="parTrans" cxnId="{BDA6533F-D3E6-46C2-8842-F83EEA91AC12}">
      <dgm:prSet/>
      <dgm:spPr/>
      <dgm:t>
        <a:bodyPr/>
        <a:lstStyle/>
        <a:p>
          <a:endParaRPr lang="en-US"/>
        </a:p>
      </dgm:t>
    </dgm:pt>
    <dgm:pt modelId="{7D9A2B8A-62F6-4622-9FB2-6A5115CFC69F}" type="sibTrans" cxnId="{BDA6533F-D3E6-46C2-8842-F83EEA91AC12}">
      <dgm:prSet/>
      <dgm:spPr/>
      <dgm:t>
        <a:bodyPr/>
        <a:lstStyle/>
        <a:p>
          <a:endParaRPr lang="en-US"/>
        </a:p>
      </dgm:t>
    </dgm:pt>
    <dgm:pt modelId="{C0D4F19C-08A6-46AA-913C-C59005E4E460}">
      <dgm:prSet custT="1"/>
      <dgm:spPr/>
      <dgm:t>
        <a:bodyPr/>
        <a:lstStyle/>
        <a:p>
          <a:pPr algn="ctr"/>
          <a:r>
            <a:rPr lang="en-US" sz="1600" dirty="0" err="1">
              <a:solidFill>
                <a:schemeClr val="tx1"/>
              </a:solidFill>
            </a:rPr>
            <a:t>Min_Payment_Amount</a:t>
          </a:r>
          <a:endParaRPr lang="en-US" sz="1600" dirty="0">
            <a:solidFill>
              <a:schemeClr val="tx1"/>
            </a:solidFill>
          </a:endParaRPr>
        </a:p>
      </dgm:t>
    </dgm:pt>
    <dgm:pt modelId="{0E8138DB-D3ED-45F5-B906-BED6B8083741}" type="parTrans" cxnId="{6F4C7113-739D-498E-95A5-B730A7D397A2}">
      <dgm:prSet/>
      <dgm:spPr/>
      <dgm:t>
        <a:bodyPr/>
        <a:lstStyle/>
        <a:p>
          <a:endParaRPr lang="en-US"/>
        </a:p>
      </dgm:t>
    </dgm:pt>
    <dgm:pt modelId="{A3488919-79D0-4DB2-BB51-8BBC1C872BBC}" type="sibTrans" cxnId="{6F4C7113-739D-498E-95A5-B730A7D397A2}">
      <dgm:prSet/>
      <dgm:spPr/>
      <dgm:t>
        <a:bodyPr/>
        <a:lstStyle/>
        <a:p>
          <a:endParaRPr lang="en-US"/>
        </a:p>
      </dgm:t>
    </dgm:pt>
    <dgm:pt modelId="{67A847B9-70C8-4678-A7F7-B7602DB45318}">
      <dgm:prSet custT="1"/>
      <dgm:spPr/>
      <dgm:t>
        <a:bodyPr/>
        <a:lstStyle/>
        <a:p>
          <a:pPr algn="ctr"/>
          <a:r>
            <a:rPr lang="en-US" sz="1600" dirty="0" err="1">
              <a:solidFill>
                <a:schemeClr val="tx1"/>
              </a:solidFill>
            </a:rPr>
            <a:t>Total_Payment_Amount</a:t>
          </a:r>
          <a:endParaRPr lang="en-US" sz="1600" dirty="0">
            <a:solidFill>
              <a:schemeClr val="tx1"/>
            </a:solidFill>
          </a:endParaRPr>
        </a:p>
      </dgm:t>
    </dgm:pt>
    <dgm:pt modelId="{760F1084-0B4B-4441-8A5A-6A04B712BB7B}" type="parTrans" cxnId="{E9350975-C5E1-4C81-A640-979E336CEC8E}">
      <dgm:prSet/>
      <dgm:spPr/>
      <dgm:t>
        <a:bodyPr/>
        <a:lstStyle/>
        <a:p>
          <a:endParaRPr lang="en-US"/>
        </a:p>
      </dgm:t>
    </dgm:pt>
    <dgm:pt modelId="{E02B8969-14E2-42A3-AA29-200E9729CE80}" type="sibTrans" cxnId="{E9350975-C5E1-4C81-A640-979E336CEC8E}">
      <dgm:prSet/>
      <dgm:spPr/>
      <dgm:t>
        <a:bodyPr/>
        <a:lstStyle/>
        <a:p>
          <a:endParaRPr lang="en-US"/>
        </a:p>
      </dgm:t>
    </dgm:pt>
    <dgm:pt modelId="{9E727C0A-3278-4887-9C0F-827F6BE84981}">
      <dgm:prSet custT="1"/>
      <dgm:spPr/>
      <dgm:t>
        <a:bodyPr/>
        <a:lstStyle/>
        <a:p>
          <a:pPr algn="ctr"/>
          <a:r>
            <a:rPr lang="en-US" sz="1600" b="0" i="0" dirty="0" err="1">
              <a:solidFill>
                <a:schemeClr val="tx1"/>
              </a:solidFill>
            </a:rPr>
            <a:t>Min_CashAdvance</a:t>
          </a:r>
          <a:endParaRPr lang="en-US" sz="1600" dirty="0">
            <a:solidFill>
              <a:schemeClr val="tx1"/>
            </a:solidFill>
          </a:endParaRPr>
        </a:p>
      </dgm:t>
    </dgm:pt>
    <dgm:pt modelId="{C6E709A8-1B32-4D29-BD0C-2D7B441F4D16}" type="parTrans" cxnId="{741E3F00-5EF7-4EE3-B2F6-EEB7E6AEB127}">
      <dgm:prSet/>
      <dgm:spPr/>
      <dgm:t>
        <a:bodyPr/>
        <a:lstStyle/>
        <a:p>
          <a:endParaRPr lang="en-US"/>
        </a:p>
      </dgm:t>
    </dgm:pt>
    <dgm:pt modelId="{43D8F314-A21B-4171-A67A-E8167308CB54}" type="sibTrans" cxnId="{741E3F00-5EF7-4EE3-B2F6-EEB7E6AEB127}">
      <dgm:prSet/>
      <dgm:spPr/>
      <dgm:t>
        <a:bodyPr/>
        <a:lstStyle/>
        <a:p>
          <a:endParaRPr lang="en-US"/>
        </a:p>
      </dgm:t>
    </dgm:pt>
    <dgm:pt modelId="{D52F0C18-2E95-4E04-ABB8-4070BF0E5B13}">
      <dgm:prSet custT="1"/>
      <dgm:spPr/>
      <dgm:t>
        <a:bodyPr/>
        <a:lstStyle/>
        <a:p>
          <a:pPr algn="ctr"/>
          <a:r>
            <a:rPr lang="en-US" sz="1600" b="0" i="0">
              <a:solidFill>
                <a:schemeClr val="tx1"/>
              </a:solidFill>
            </a:rPr>
            <a:t>Max_CashAdvance</a:t>
          </a:r>
          <a:endParaRPr lang="en-US" sz="1600">
            <a:solidFill>
              <a:schemeClr val="tx1"/>
            </a:solidFill>
          </a:endParaRPr>
        </a:p>
      </dgm:t>
    </dgm:pt>
    <dgm:pt modelId="{11987AED-AD51-4B7A-9C80-E31450F61BA5}" type="parTrans" cxnId="{89AC9175-D3B3-4603-88B1-3D1F80D2CD8A}">
      <dgm:prSet/>
      <dgm:spPr/>
      <dgm:t>
        <a:bodyPr/>
        <a:lstStyle/>
        <a:p>
          <a:endParaRPr lang="en-US"/>
        </a:p>
      </dgm:t>
    </dgm:pt>
    <dgm:pt modelId="{D4D3B185-6A5B-4801-82B3-723FE1D4B667}" type="sibTrans" cxnId="{89AC9175-D3B3-4603-88B1-3D1F80D2CD8A}">
      <dgm:prSet/>
      <dgm:spPr/>
      <dgm:t>
        <a:bodyPr/>
        <a:lstStyle/>
        <a:p>
          <a:endParaRPr lang="en-US"/>
        </a:p>
      </dgm:t>
    </dgm:pt>
    <dgm:pt modelId="{CA36E8DD-884C-49D4-B23F-D0B29E625C17}">
      <dgm:prSet phldrT="[Text]" custT="1"/>
      <dgm:spPr/>
      <dgm:t>
        <a:bodyPr/>
        <a:lstStyle/>
        <a:p>
          <a:pPr algn="ctr"/>
          <a:r>
            <a:rPr lang="en-US" sz="1600" b="0" i="0" dirty="0" err="1">
              <a:solidFill>
                <a:schemeClr val="tx1"/>
              </a:solidFill>
            </a:rPr>
            <a:t>Total_CashAdvance</a:t>
          </a:r>
          <a:endParaRPr lang="en-US" sz="1600" b="0" i="0" dirty="0">
            <a:solidFill>
              <a:schemeClr val="tx1"/>
            </a:solidFill>
          </a:endParaRPr>
        </a:p>
      </dgm:t>
    </dgm:pt>
    <dgm:pt modelId="{2C08C290-1C31-4DB1-9D8A-D1E1A061548E}" type="sibTrans" cxnId="{4AC50653-8768-481F-8422-060DF1666E04}">
      <dgm:prSet/>
      <dgm:spPr/>
      <dgm:t>
        <a:bodyPr/>
        <a:lstStyle/>
        <a:p>
          <a:endParaRPr lang="en-US"/>
        </a:p>
      </dgm:t>
    </dgm:pt>
    <dgm:pt modelId="{CA4717C5-800B-4C33-90AD-BC339FE1C1D6}" type="parTrans" cxnId="{4AC50653-8768-481F-8422-060DF1666E04}">
      <dgm:prSet/>
      <dgm:spPr/>
      <dgm:t>
        <a:bodyPr/>
        <a:lstStyle/>
        <a:p>
          <a:endParaRPr lang="en-US"/>
        </a:p>
      </dgm:t>
    </dgm:pt>
    <dgm:pt modelId="{1826F126-EE9E-4366-AF06-185DEDFD127F}">
      <dgm:prSet custT="1"/>
      <dgm:spPr/>
      <dgm:t>
        <a:bodyPr/>
        <a:lstStyle/>
        <a:p>
          <a:pPr algn="ctr"/>
          <a:r>
            <a:rPr lang="en-US" sz="1600" b="0" i="0" dirty="0" err="1">
              <a:solidFill>
                <a:schemeClr val="tx1"/>
              </a:solidFill>
            </a:rPr>
            <a:t>Payment_Frequency</a:t>
          </a:r>
          <a:endParaRPr lang="en-US" sz="1600" dirty="0">
            <a:solidFill>
              <a:schemeClr val="tx1"/>
            </a:solidFill>
          </a:endParaRPr>
        </a:p>
      </dgm:t>
    </dgm:pt>
    <dgm:pt modelId="{68E68030-3A04-4F09-88A7-73C82A03DB38}" type="parTrans" cxnId="{C12B78F9-16AB-4E66-B3C6-7BE986E2A6CA}">
      <dgm:prSet/>
      <dgm:spPr/>
      <dgm:t>
        <a:bodyPr/>
        <a:lstStyle/>
        <a:p>
          <a:endParaRPr lang="en-US"/>
        </a:p>
      </dgm:t>
    </dgm:pt>
    <dgm:pt modelId="{6804B3BC-E18D-4530-99CC-ED8BC5EE6EA4}" type="sibTrans" cxnId="{C12B78F9-16AB-4E66-B3C6-7BE986E2A6CA}">
      <dgm:prSet/>
      <dgm:spPr/>
      <dgm:t>
        <a:bodyPr/>
        <a:lstStyle/>
        <a:p>
          <a:endParaRPr lang="en-US"/>
        </a:p>
      </dgm:t>
    </dgm:pt>
    <dgm:pt modelId="{64B1C798-65FC-431B-839D-B99C31140CB3}">
      <dgm:prSet custT="1"/>
      <dgm:spPr/>
      <dgm:t>
        <a:bodyPr/>
        <a:lstStyle/>
        <a:p>
          <a:pPr algn="ctr">
            <a:buNone/>
          </a:pPr>
          <a:r>
            <a:rPr lang="en-US" sz="1600" b="0" i="0" dirty="0"/>
            <a:t>Total amount spent by a customer (Purchases – Returns)</a:t>
          </a:r>
          <a:endParaRPr lang="en-US" sz="1600" dirty="0"/>
        </a:p>
      </dgm:t>
    </dgm:pt>
    <dgm:pt modelId="{69DB1713-7CB6-4CC1-A55D-F1A22AF866AD}" type="parTrans" cxnId="{B87FD84B-77C1-4893-B6D8-0DD13A1F9214}">
      <dgm:prSet/>
      <dgm:spPr/>
      <dgm:t>
        <a:bodyPr/>
        <a:lstStyle/>
        <a:p>
          <a:endParaRPr lang="en-US"/>
        </a:p>
      </dgm:t>
    </dgm:pt>
    <dgm:pt modelId="{43B6B2EC-6A89-401E-AE5E-F13F62DCB144}" type="sibTrans" cxnId="{B87FD84B-77C1-4893-B6D8-0DD13A1F9214}">
      <dgm:prSet/>
      <dgm:spPr/>
      <dgm:t>
        <a:bodyPr/>
        <a:lstStyle/>
        <a:p>
          <a:endParaRPr lang="en-US"/>
        </a:p>
      </dgm:t>
    </dgm:pt>
    <dgm:pt modelId="{DF6476B4-B2E3-48D3-AD22-9853B52A2352}">
      <dgm:prSet custT="1"/>
      <dgm:spPr/>
      <dgm:t>
        <a:bodyPr/>
        <a:lstStyle/>
        <a:p>
          <a:pPr algn="ctr">
            <a:buNone/>
          </a:pPr>
          <a:r>
            <a:rPr lang="en-US" sz="1600" b="0" i="0" dirty="0"/>
            <a:t>How often a customer makes a purchase</a:t>
          </a:r>
          <a:endParaRPr lang="en-US" sz="1600" dirty="0"/>
        </a:p>
      </dgm:t>
    </dgm:pt>
    <dgm:pt modelId="{C50C93F6-801A-4B58-86EC-1A18B2BC2227}" type="parTrans" cxnId="{5B19A3D1-C01B-49D3-ABA5-D8FC25355593}">
      <dgm:prSet/>
      <dgm:spPr/>
      <dgm:t>
        <a:bodyPr/>
        <a:lstStyle/>
        <a:p>
          <a:endParaRPr lang="en-US"/>
        </a:p>
      </dgm:t>
    </dgm:pt>
    <dgm:pt modelId="{36F922DB-662F-4C8F-8BF5-2D5A710FACC8}" type="sibTrans" cxnId="{5B19A3D1-C01B-49D3-ABA5-D8FC25355593}">
      <dgm:prSet/>
      <dgm:spPr/>
      <dgm:t>
        <a:bodyPr/>
        <a:lstStyle/>
        <a:p>
          <a:endParaRPr lang="en-US"/>
        </a:p>
      </dgm:t>
    </dgm:pt>
    <dgm:pt modelId="{EE6D2472-B147-4D92-ADBB-020D9A6EB413}">
      <dgm:prSet custT="1"/>
      <dgm:spPr/>
      <dgm:t>
        <a:bodyPr/>
        <a:lstStyle/>
        <a:p>
          <a:pPr algn="ctr">
            <a:buNone/>
          </a:pPr>
          <a:r>
            <a:rPr lang="en-US" sz="1600" b="0" i="0" dirty="0"/>
            <a:t>Highest amount paid by a customer</a:t>
          </a:r>
          <a:endParaRPr lang="en-US" sz="1600" dirty="0"/>
        </a:p>
      </dgm:t>
    </dgm:pt>
    <dgm:pt modelId="{BCCE41E7-751D-4188-9A04-A0540A1CA57A}" type="parTrans" cxnId="{EE7B42DD-3DB2-45E0-8ECC-0DDA41784CDE}">
      <dgm:prSet/>
      <dgm:spPr/>
      <dgm:t>
        <a:bodyPr/>
        <a:lstStyle/>
        <a:p>
          <a:endParaRPr lang="en-US"/>
        </a:p>
      </dgm:t>
    </dgm:pt>
    <dgm:pt modelId="{C5BB5049-016A-494F-B17A-D330C862F69D}" type="sibTrans" cxnId="{EE7B42DD-3DB2-45E0-8ECC-0DDA41784CDE}">
      <dgm:prSet/>
      <dgm:spPr/>
      <dgm:t>
        <a:bodyPr/>
        <a:lstStyle/>
        <a:p>
          <a:endParaRPr lang="en-US"/>
        </a:p>
      </dgm:t>
    </dgm:pt>
    <dgm:pt modelId="{7A9684BA-132E-49C9-9582-DA7766238EB2}">
      <dgm:prSet custT="1"/>
      <dgm:spPr/>
      <dgm:t>
        <a:bodyPr/>
        <a:lstStyle/>
        <a:p>
          <a:pPr algn="ctr">
            <a:buNone/>
          </a:pPr>
          <a:r>
            <a:rPr lang="en-US" sz="1600" b="0" i="0" dirty="0"/>
            <a:t>Smallest amount paid by a customer</a:t>
          </a:r>
          <a:endParaRPr lang="en-US" sz="1600" dirty="0"/>
        </a:p>
      </dgm:t>
    </dgm:pt>
    <dgm:pt modelId="{6A28CE36-858D-4CA1-A18A-7E3F22BA947A}" type="parTrans" cxnId="{4B5EC3DD-C823-48BB-9803-92208AD49BEB}">
      <dgm:prSet/>
      <dgm:spPr/>
      <dgm:t>
        <a:bodyPr/>
        <a:lstStyle/>
        <a:p>
          <a:endParaRPr lang="en-US"/>
        </a:p>
      </dgm:t>
    </dgm:pt>
    <dgm:pt modelId="{43D7909B-E483-4A2A-9EFE-612FC3277F7A}" type="sibTrans" cxnId="{4B5EC3DD-C823-48BB-9803-92208AD49BEB}">
      <dgm:prSet/>
      <dgm:spPr/>
      <dgm:t>
        <a:bodyPr/>
        <a:lstStyle/>
        <a:p>
          <a:endParaRPr lang="en-US"/>
        </a:p>
      </dgm:t>
    </dgm:pt>
    <dgm:pt modelId="{3C047C36-F6B9-4F9D-B305-F5EEA1AED09E}">
      <dgm:prSet custT="1"/>
      <dgm:spPr/>
      <dgm:t>
        <a:bodyPr/>
        <a:lstStyle/>
        <a:p>
          <a:pPr algn="ctr">
            <a:buNone/>
          </a:pPr>
          <a:r>
            <a:rPr lang="en-US" sz="1600" b="0" i="0" dirty="0"/>
            <a:t>Sum of all payments made by a customer</a:t>
          </a:r>
          <a:endParaRPr lang="en-US" sz="1600" dirty="0"/>
        </a:p>
      </dgm:t>
    </dgm:pt>
    <dgm:pt modelId="{82FAAC90-354B-475B-90AF-D2C789C2EFF1}" type="parTrans" cxnId="{3BB3A3E0-EE7F-4549-A55B-367859B5A2C1}">
      <dgm:prSet/>
      <dgm:spPr/>
      <dgm:t>
        <a:bodyPr/>
        <a:lstStyle/>
        <a:p>
          <a:endParaRPr lang="en-US"/>
        </a:p>
      </dgm:t>
    </dgm:pt>
    <dgm:pt modelId="{2E720C61-7C0A-4C8F-AB2E-666BFD97AC6D}" type="sibTrans" cxnId="{3BB3A3E0-EE7F-4549-A55B-367859B5A2C1}">
      <dgm:prSet/>
      <dgm:spPr/>
      <dgm:t>
        <a:bodyPr/>
        <a:lstStyle/>
        <a:p>
          <a:endParaRPr lang="en-US"/>
        </a:p>
      </dgm:t>
    </dgm:pt>
    <dgm:pt modelId="{9B74F090-62BE-4AC0-A373-AAA9E87167C5}">
      <dgm:prSet custT="1"/>
      <dgm:spPr/>
      <dgm:t>
        <a:bodyPr/>
        <a:lstStyle/>
        <a:p>
          <a:pPr algn="ctr">
            <a:buNone/>
          </a:pPr>
          <a:r>
            <a:rPr lang="en-US" sz="1600" b="0" i="0" dirty="0"/>
            <a:t>How often a customer makes a payment</a:t>
          </a:r>
          <a:endParaRPr lang="en-US" sz="1600" dirty="0"/>
        </a:p>
      </dgm:t>
    </dgm:pt>
    <dgm:pt modelId="{7FB0CEF6-73F7-4E4A-8186-538A1C4D9B7A}" type="parTrans" cxnId="{BC4E3F8F-697A-424D-979B-4413EF2CCFAB}">
      <dgm:prSet/>
      <dgm:spPr/>
      <dgm:t>
        <a:bodyPr/>
        <a:lstStyle/>
        <a:p>
          <a:endParaRPr lang="en-US"/>
        </a:p>
      </dgm:t>
    </dgm:pt>
    <dgm:pt modelId="{38744E43-2F05-4FAB-8BB8-63CFCE54E909}" type="sibTrans" cxnId="{BC4E3F8F-697A-424D-979B-4413EF2CCFAB}">
      <dgm:prSet/>
      <dgm:spPr/>
      <dgm:t>
        <a:bodyPr/>
        <a:lstStyle/>
        <a:p>
          <a:endParaRPr lang="en-US"/>
        </a:p>
      </dgm:t>
    </dgm:pt>
    <dgm:pt modelId="{1FDC410F-C48F-41EE-844D-F555C80AEF6F}">
      <dgm:prSet custT="1"/>
      <dgm:spPr/>
      <dgm:t>
        <a:bodyPr/>
        <a:lstStyle/>
        <a:p>
          <a:pPr algn="ctr">
            <a:buNone/>
          </a:pPr>
          <a:r>
            <a:rPr lang="en-US" sz="1600" b="0" i="0" dirty="0"/>
            <a:t>Highest amount of cash advanced by a customer</a:t>
          </a:r>
          <a:endParaRPr lang="en-US" sz="1600" dirty="0"/>
        </a:p>
      </dgm:t>
    </dgm:pt>
    <dgm:pt modelId="{324A8A6A-E8AC-42FA-88CD-6C62D941F8D6}" type="parTrans" cxnId="{9327C770-7DED-406C-A0A5-DFA7238382E9}">
      <dgm:prSet/>
      <dgm:spPr/>
      <dgm:t>
        <a:bodyPr/>
        <a:lstStyle/>
        <a:p>
          <a:endParaRPr lang="en-US"/>
        </a:p>
      </dgm:t>
    </dgm:pt>
    <dgm:pt modelId="{496587F6-65D4-429C-B779-FB6D9CCC672A}" type="sibTrans" cxnId="{9327C770-7DED-406C-A0A5-DFA7238382E9}">
      <dgm:prSet/>
      <dgm:spPr/>
      <dgm:t>
        <a:bodyPr/>
        <a:lstStyle/>
        <a:p>
          <a:endParaRPr lang="en-US"/>
        </a:p>
      </dgm:t>
    </dgm:pt>
    <dgm:pt modelId="{4159FF51-95D8-4260-BA22-9214B44EACA0}">
      <dgm:prSet custT="1"/>
      <dgm:spPr/>
      <dgm:t>
        <a:bodyPr/>
        <a:lstStyle/>
        <a:p>
          <a:pPr algn="ctr">
            <a:buNone/>
          </a:pPr>
          <a:r>
            <a:rPr lang="en-US" sz="1600" b="0" i="0" dirty="0"/>
            <a:t>Smallest amount of cash advanced by a customer</a:t>
          </a:r>
          <a:endParaRPr lang="en-US" sz="1600" dirty="0"/>
        </a:p>
      </dgm:t>
    </dgm:pt>
    <dgm:pt modelId="{23FEA1C9-348E-4B92-BFA4-DE30BDF00FAA}" type="parTrans" cxnId="{EE838ACF-2F14-4A53-8AEF-EB75FA147987}">
      <dgm:prSet/>
      <dgm:spPr/>
      <dgm:t>
        <a:bodyPr/>
        <a:lstStyle/>
        <a:p>
          <a:endParaRPr lang="en-US"/>
        </a:p>
      </dgm:t>
    </dgm:pt>
    <dgm:pt modelId="{D0117BE7-DA8A-48BA-8171-2850564A8BC0}" type="sibTrans" cxnId="{EE838ACF-2F14-4A53-8AEF-EB75FA147987}">
      <dgm:prSet/>
      <dgm:spPr/>
      <dgm:t>
        <a:bodyPr/>
        <a:lstStyle/>
        <a:p>
          <a:endParaRPr lang="en-US"/>
        </a:p>
      </dgm:t>
    </dgm:pt>
    <dgm:pt modelId="{ADCED684-B8B3-48E1-9035-F6ED4E37DBFC}">
      <dgm:prSet custT="1"/>
      <dgm:spPr/>
      <dgm:t>
        <a:bodyPr/>
        <a:lstStyle/>
        <a:p>
          <a:pPr algn="ctr">
            <a:buNone/>
          </a:pPr>
          <a:r>
            <a:rPr lang="en-US" sz="1600" b="0" i="0" dirty="0"/>
            <a:t>Sum of all cash advances made by a customer</a:t>
          </a:r>
          <a:endParaRPr lang="en-US" sz="1600" dirty="0"/>
        </a:p>
      </dgm:t>
    </dgm:pt>
    <dgm:pt modelId="{08C3E68E-4A38-4C06-B35C-0E93A23BB71E}" type="parTrans" cxnId="{D8BA04EA-3855-4664-9089-CA65F99086CD}">
      <dgm:prSet/>
      <dgm:spPr/>
      <dgm:t>
        <a:bodyPr/>
        <a:lstStyle/>
        <a:p>
          <a:endParaRPr lang="en-US"/>
        </a:p>
      </dgm:t>
    </dgm:pt>
    <dgm:pt modelId="{6B1EADFC-4F9E-4D28-8039-B2EA2996B022}" type="sibTrans" cxnId="{D8BA04EA-3855-4664-9089-CA65F99086CD}">
      <dgm:prSet/>
      <dgm:spPr/>
      <dgm:t>
        <a:bodyPr/>
        <a:lstStyle/>
        <a:p>
          <a:endParaRPr lang="en-US"/>
        </a:p>
      </dgm:t>
    </dgm:pt>
    <dgm:pt modelId="{2C1F9A44-3930-4DD9-BC53-0425EF36CD75}">
      <dgm:prSet custT="1"/>
      <dgm:spPr/>
      <dgm:t>
        <a:bodyPr/>
        <a:lstStyle/>
        <a:p>
          <a:pPr algn="ctr">
            <a:buNone/>
          </a:pPr>
          <a:r>
            <a:rPr lang="en-US" sz="1600" b="0" i="0" dirty="0"/>
            <a:t>How often a customer makes a cash advance</a:t>
          </a:r>
          <a:endParaRPr lang="en-US" sz="1600" dirty="0"/>
        </a:p>
      </dgm:t>
    </dgm:pt>
    <dgm:pt modelId="{8BAB7504-974D-40C0-AADF-EBBD944624A4}" type="parTrans" cxnId="{D97E0EDB-2213-4B91-B6BC-26C825317C4A}">
      <dgm:prSet/>
      <dgm:spPr/>
      <dgm:t>
        <a:bodyPr/>
        <a:lstStyle/>
        <a:p>
          <a:endParaRPr lang="en-US"/>
        </a:p>
      </dgm:t>
    </dgm:pt>
    <dgm:pt modelId="{556501B7-FCCC-4894-AE27-B269EA42BBB5}" type="sibTrans" cxnId="{D97E0EDB-2213-4B91-B6BC-26C825317C4A}">
      <dgm:prSet/>
      <dgm:spPr/>
      <dgm:t>
        <a:bodyPr/>
        <a:lstStyle/>
        <a:p>
          <a:endParaRPr lang="en-US"/>
        </a:p>
      </dgm:t>
    </dgm:pt>
    <dgm:pt modelId="{819F3D4C-6085-4781-9580-93C865B133B1}">
      <dgm:prSet custT="1"/>
      <dgm:spPr/>
      <dgm:t>
        <a:bodyPr/>
        <a:lstStyle/>
        <a:p>
          <a:pPr algn="ctr">
            <a:buNone/>
          </a:pPr>
          <a:r>
            <a:rPr lang="en-US" sz="1600" b="0" i="0" dirty="0"/>
            <a:t>How often a customer returns</a:t>
          </a:r>
          <a:endParaRPr lang="en-US" sz="1600" dirty="0"/>
        </a:p>
      </dgm:t>
    </dgm:pt>
    <dgm:pt modelId="{CAE6020B-06CA-47D7-BBD6-D7EF422D7002}" type="parTrans" cxnId="{68842290-2FE3-4EA3-B6BF-4D61BEAFEBDA}">
      <dgm:prSet/>
      <dgm:spPr/>
      <dgm:t>
        <a:bodyPr/>
        <a:lstStyle/>
        <a:p>
          <a:endParaRPr lang="en-US"/>
        </a:p>
      </dgm:t>
    </dgm:pt>
    <dgm:pt modelId="{FED24795-A863-43F2-99BB-1E6365B28705}" type="sibTrans" cxnId="{68842290-2FE3-4EA3-B6BF-4D61BEAFEBDA}">
      <dgm:prSet/>
      <dgm:spPr/>
      <dgm:t>
        <a:bodyPr/>
        <a:lstStyle/>
        <a:p>
          <a:endParaRPr lang="en-US"/>
        </a:p>
      </dgm:t>
    </dgm:pt>
    <dgm:pt modelId="{D999B941-E7FB-4229-AC97-BBB9A1BAD0F4}" type="pres">
      <dgm:prSet presAssocID="{5CF9A5B1-E081-4869-A923-1C84237BDCC9}" presName="Name0" presStyleCnt="0">
        <dgm:presLayoutVars>
          <dgm:dir/>
          <dgm:animLvl val="lvl"/>
          <dgm:resizeHandles/>
        </dgm:presLayoutVars>
      </dgm:prSet>
      <dgm:spPr/>
    </dgm:pt>
    <dgm:pt modelId="{18599FF7-F32D-4609-A751-71F9361AE304}" type="pres">
      <dgm:prSet presAssocID="{7F428F6D-4571-4246-A85D-839709CB1970}" presName="linNode" presStyleCnt="0"/>
      <dgm:spPr/>
    </dgm:pt>
    <dgm:pt modelId="{5C472891-AEA5-4812-B42A-9A29FE9C8713}" type="pres">
      <dgm:prSet presAssocID="{7F428F6D-4571-4246-A85D-839709CB1970}" presName="parentShp" presStyleLbl="node1" presStyleIdx="0" presStyleCnt="11" custLinFactY="-100000" custLinFactNeighborX="-16250" custLinFactNeighborY="-138118">
        <dgm:presLayoutVars>
          <dgm:bulletEnabled val="1"/>
        </dgm:presLayoutVars>
      </dgm:prSet>
      <dgm:spPr/>
    </dgm:pt>
    <dgm:pt modelId="{F361B3AA-507E-4518-848A-0FA05AA5DD89}" type="pres">
      <dgm:prSet presAssocID="{7F428F6D-4571-4246-A85D-839709CB1970}" presName="childShp" presStyleLbl="bgAccFollowNode1" presStyleIdx="0" presStyleCnt="11">
        <dgm:presLayoutVars>
          <dgm:bulletEnabled val="1"/>
        </dgm:presLayoutVars>
      </dgm:prSet>
      <dgm:spPr/>
    </dgm:pt>
    <dgm:pt modelId="{C0410812-3CB6-4780-9462-A6BA1B78544E}" type="pres">
      <dgm:prSet presAssocID="{9A7F4B9E-E51D-4FD3-9A20-30DBC80D187E}" presName="spacing" presStyleCnt="0"/>
      <dgm:spPr/>
    </dgm:pt>
    <dgm:pt modelId="{89774461-C093-4450-8B4C-BAE6833175A4}" type="pres">
      <dgm:prSet presAssocID="{C86F9832-5120-43F7-AE90-3F8830B995A6}" presName="linNode" presStyleCnt="0"/>
      <dgm:spPr/>
    </dgm:pt>
    <dgm:pt modelId="{C95890FE-475D-4B0D-B715-95F48EFFBB51}" type="pres">
      <dgm:prSet presAssocID="{C86F9832-5120-43F7-AE90-3F8830B995A6}" presName="parentShp" presStyleLbl="node1" presStyleIdx="1" presStyleCnt="11">
        <dgm:presLayoutVars>
          <dgm:bulletEnabled val="1"/>
        </dgm:presLayoutVars>
      </dgm:prSet>
      <dgm:spPr/>
    </dgm:pt>
    <dgm:pt modelId="{94908DDC-54AF-416E-B70A-166BEE62626B}" type="pres">
      <dgm:prSet presAssocID="{C86F9832-5120-43F7-AE90-3F8830B995A6}" presName="childShp" presStyleLbl="bgAccFollowNode1" presStyleIdx="1" presStyleCnt="11">
        <dgm:presLayoutVars>
          <dgm:bulletEnabled val="1"/>
        </dgm:presLayoutVars>
      </dgm:prSet>
      <dgm:spPr/>
    </dgm:pt>
    <dgm:pt modelId="{1E093AEE-CA75-4583-B0DC-F764E6D4A0E4}" type="pres">
      <dgm:prSet presAssocID="{ECB3E284-26B8-4282-A483-16F4D3513757}" presName="spacing" presStyleCnt="0"/>
      <dgm:spPr/>
    </dgm:pt>
    <dgm:pt modelId="{5B65A65C-1BA4-4D9C-B2FD-2F2099F6365C}" type="pres">
      <dgm:prSet presAssocID="{FF70B81C-B254-45E4-94D3-D53DC0241990}" presName="linNode" presStyleCnt="0"/>
      <dgm:spPr/>
    </dgm:pt>
    <dgm:pt modelId="{A19EF271-D711-4C09-B11F-AD79971484F4}" type="pres">
      <dgm:prSet presAssocID="{FF70B81C-B254-45E4-94D3-D53DC0241990}" presName="parentShp" presStyleLbl="node1" presStyleIdx="2" presStyleCnt="11">
        <dgm:presLayoutVars>
          <dgm:bulletEnabled val="1"/>
        </dgm:presLayoutVars>
      </dgm:prSet>
      <dgm:spPr/>
    </dgm:pt>
    <dgm:pt modelId="{84FDCF1D-F3AC-4A12-853D-FDBCC78AAF75}" type="pres">
      <dgm:prSet presAssocID="{FF70B81C-B254-45E4-94D3-D53DC0241990}" presName="childShp" presStyleLbl="bgAccFollowNode1" presStyleIdx="2" presStyleCnt="11">
        <dgm:presLayoutVars>
          <dgm:bulletEnabled val="1"/>
        </dgm:presLayoutVars>
      </dgm:prSet>
      <dgm:spPr/>
    </dgm:pt>
    <dgm:pt modelId="{4BEA974F-9481-421E-9C12-C0A26D09291D}" type="pres">
      <dgm:prSet presAssocID="{B8447B26-F47F-4F48-90F1-35D4B12F0214}" presName="spacing" presStyleCnt="0"/>
      <dgm:spPr/>
    </dgm:pt>
    <dgm:pt modelId="{2E54BA1E-AC13-46CC-91BC-2A095C6A4425}" type="pres">
      <dgm:prSet presAssocID="{C0D4F19C-08A6-46AA-913C-C59005E4E460}" presName="linNode" presStyleCnt="0"/>
      <dgm:spPr/>
    </dgm:pt>
    <dgm:pt modelId="{1657E0D7-01F0-49F7-A0FE-E786B3D34CB0}" type="pres">
      <dgm:prSet presAssocID="{C0D4F19C-08A6-46AA-913C-C59005E4E460}" presName="parentShp" presStyleLbl="node1" presStyleIdx="3" presStyleCnt="11">
        <dgm:presLayoutVars>
          <dgm:bulletEnabled val="1"/>
        </dgm:presLayoutVars>
      </dgm:prSet>
      <dgm:spPr/>
    </dgm:pt>
    <dgm:pt modelId="{DA89FFF4-D0F6-4A6D-9BA4-29743585A759}" type="pres">
      <dgm:prSet presAssocID="{C0D4F19C-08A6-46AA-913C-C59005E4E460}" presName="childShp" presStyleLbl="bgAccFollowNode1" presStyleIdx="3" presStyleCnt="11">
        <dgm:presLayoutVars>
          <dgm:bulletEnabled val="1"/>
        </dgm:presLayoutVars>
      </dgm:prSet>
      <dgm:spPr/>
    </dgm:pt>
    <dgm:pt modelId="{A7504EF5-7E19-4C05-B1C8-3E0549F5B9BD}" type="pres">
      <dgm:prSet presAssocID="{A3488919-79D0-4DB2-BB51-8BBC1C872BBC}" presName="spacing" presStyleCnt="0"/>
      <dgm:spPr/>
    </dgm:pt>
    <dgm:pt modelId="{FB027DB6-8D45-4FBF-A81C-4C9FC3194B56}" type="pres">
      <dgm:prSet presAssocID="{67A847B9-70C8-4678-A7F7-B7602DB45318}" presName="linNode" presStyleCnt="0"/>
      <dgm:spPr/>
    </dgm:pt>
    <dgm:pt modelId="{21CB8211-0BEB-4036-BE2E-A17B8F01DC9E}" type="pres">
      <dgm:prSet presAssocID="{67A847B9-70C8-4678-A7F7-B7602DB45318}" presName="parentShp" presStyleLbl="node1" presStyleIdx="4" presStyleCnt="11">
        <dgm:presLayoutVars>
          <dgm:bulletEnabled val="1"/>
        </dgm:presLayoutVars>
      </dgm:prSet>
      <dgm:spPr/>
    </dgm:pt>
    <dgm:pt modelId="{9A938E8B-333F-4B4F-8155-9FF286A5A379}" type="pres">
      <dgm:prSet presAssocID="{67A847B9-70C8-4678-A7F7-B7602DB45318}" presName="childShp" presStyleLbl="bgAccFollowNode1" presStyleIdx="4" presStyleCnt="11">
        <dgm:presLayoutVars>
          <dgm:bulletEnabled val="1"/>
        </dgm:presLayoutVars>
      </dgm:prSet>
      <dgm:spPr/>
    </dgm:pt>
    <dgm:pt modelId="{80F70B87-943B-4C95-8AAD-955CCF3BA71A}" type="pres">
      <dgm:prSet presAssocID="{E02B8969-14E2-42A3-AA29-200E9729CE80}" presName="spacing" presStyleCnt="0"/>
      <dgm:spPr/>
    </dgm:pt>
    <dgm:pt modelId="{33B84EC1-D383-456B-B6FE-2AAD2CCAF776}" type="pres">
      <dgm:prSet presAssocID="{1826F126-EE9E-4366-AF06-185DEDFD127F}" presName="linNode" presStyleCnt="0"/>
      <dgm:spPr/>
    </dgm:pt>
    <dgm:pt modelId="{70539045-5F3B-4389-8A67-930048559B0A}" type="pres">
      <dgm:prSet presAssocID="{1826F126-EE9E-4366-AF06-185DEDFD127F}" presName="parentShp" presStyleLbl="node1" presStyleIdx="5" presStyleCnt="11">
        <dgm:presLayoutVars>
          <dgm:bulletEnabled val="1"/>
        </dgm:presLayoutVars>
      </dgm:prSet>
      <dgm:spPr/>
    </dgm:pt>
    <dgm:pt modelId="{455D42A3-D656-4BE9-A1CE-5450ED5F2FCD}" type="pres">
      <dgm:prSet presAssocID="{1826F126-EE9E-4366-AF06-185DEDFD127F}" presName="childShp" presStyleLbl="bgAccFollowNode1" presStyleIdx="5" presStyleCnt="11">
        <dgm:presLayoutVars>
          <dgm:bulletEnabled val="1"/>
        </dgm:presLayoutVars>
      </dgm:prSet>
      <dgm:spPr/>
    </dgm:pt>
    <dgm:pt modelId="{273CC54D-5A25-4CCB-BE76-35C455861FA2}" type="pres">
      <dgm:prSet presAssocID="{6804B3BC-E18D-4530-99CC-ED8BC5EE6EA4}" presName="spacing" presStyleCnt="0"/>
      <dgm:spPr/>
    </dgm:pt>
    <dgm:pt modelId="{6AAD4D8D-B9D7-41B5-AA96-542F0F6AD42C}" type="pres">
      <dgm:prSet presAssocID="{D52F0C18-2E95-4E04-ABB8-4070BF0E5B13}" presName="linNode" presStyleCnt="0"/>
      <dgm:spPr/>
    </dgm:pt>
    <dgm:pt modelId="{9126A6D2-8549-43AE-B34C-FBDA56C9865C}" type="pres">
      <dgm:prSet presAssocID="{D52F0C18-2E95-4E04-ABB8-4070BF0E5B13}" presName="parentShp" presStyleLbl="node1" presStyleIdx="6" presStyleCnt="11">
        <dgm:presLayoutVars>
          <dgm:bulletEnabled val="1"/>
        </dgm:presLayoutVars>
      </dgm:prSet>
      <dgm:spPr/>
    </dgm:pt>
    <dgm:pt modelId="{133B4831-90E4-4759-B394-187B5D8800D8}" type="pres">
      <dgm:prSet presAssocID="{D52F0C18-2E95-4E04-ABB8-4070BF0E5B13}" presName="childShp" presStyleLbl="bgAccFollowNode1" presStyleIdx="6" presStyleCnt="11">
        <dgm:presLayoutVars>
          <dgm:bulletEnabled val="1"/>
        </dgm:presLayoutVars>
      </dgm:prSet>
      <dgm:spPr/>
    </dgm:pt>
    <dgm:pt modelId="{1FE14CA8-6D0D-4A89-BE4D-46F58DD3A368}" type="pres">
      <dgm:prSet presAssocID="{D4D3B185-6A5B-4801-82B3-723FE1D4B667}" presName="spacing" presStyleCnt="0"/>
      <dgm:spPr/>
    </dgm:pt>
    <dgm:pt modelId="{E087DB79-06BB-4005-8872-4D5981BB1981}" type="pres">
      <dgm:prSet presAssocID="{9E727C0A-3278-4887-9C0F-827F6BE84981}" presName="linNode" presStyleCnt="0"/>
      <dgm:spPr/>
    </dgm:pt>
    <dgm:pt modelId="{8309C2EF-5AFD-4CF5-AE5D-6F0A03FCF2E9}" type="pres">
      <dgm:prSet presAssocID="{9E727C0A-3278-4887-9C0F-827F6BE84981}" presName="parentShp" presStyleLbl="node1" presStyleIdx="7" presStyleCnt="11">
        <dgm:presLayoutVars>
          <dgm:bulletEnabled val="1"/>
        </dgm:presLayoutVars>
      </dgm:prSet>
      <dgm:spPr/>
    </dgm:pt>
    <dgm:pt modelId="{BF400911-275E-40C3-BA18-D6EDE06F55DC}" type="pres">
      <dgm:prSet presAssocID="{9E727C0A-3278-4887-9C0F-827F6BE84981}" presName="childShp" presStyleLbl="bgAccFollowNode1" presStyleIdx="7" presStyleCnt="11">
        <dgm:presLayoutVars>
          <dgm:bulletEnabled val="1"/>
        </dgm:presLayoutVars>
      </dgm:prSet>
      <dgm:spPr/>
    </dgm:pt>
    <dgm:pt modelId="{E6E65165-1B04-44D4-BD80-61FE6133EEF9}" type="pres">
      <dgm:prSet presAssocID="{43D8F314-A21B-4171-A67A-E8167308CB54}" presName="spacing" presStyleCnt="0"/>
      <dgm:spPr/>
    </dgm:pt>
    <dgm:pt modelId="{8059D487-5352-46C2-A40A-17DF12992EE8}" type="pres">
      <dgm:prSet presAssocID="{CA36E8DD-884C-49D4-B23F-D0B29E625C17}" presName="linNode" presStyleCnt="0"/>
      <dgm:spPr/>
    </dgm:pt>
    <dgm:pt modelId="{5B6FCAAF-3389-4788-A154-932BB9F78955}" type="pres">
      <dgm:prSet presAssocID="{CA36E8DD-884C-49D4-B23F-D0B29E625C17}" presName="parentShp" presStyleLbl="node1" presStyleIdx="8" presStyleCnt="11">
        <dgm:presLayoutVars>
          <dgm:bulletEnabled val="1"/>
        </dgm:presLayoutVars>
      </dgm:prSet>
      <dgm:spPr/>
    </dgm:pt>
    <dgm:pt modelId="{9FE6A4A4-D43E-4A69-9CED-1EF0BCEDD39B}" type="pres">
      <dgm:prSet presAssocID="{CA36E8DD-884C-49D4-B23F-D0B29E625C17}" presName="childShp" presStyleLbl="bgAccFollowNode1" presStyleIdx="8" presStyleCnt="11">
        <dgm:presLayoutVars>
          <dgm:bulletEnabled val="1"/>
        </dgm:presLayoutVars>
      </dgm:prSet>
      <dgm:spPr/>
    </dgm:pt>
    <dgm:pt modelId="{C128DAA3-DB86-4100-AA7F-8C0A3A7A9AA7}" type="pres">
      <dgm:prSet presAssocID="{2C08C290-1C31-4DB1-9D8A-D1E1A061548E}" presName="spacing" presStyleCnt="0"/>
      <dgm:spPr/>
    </dgm:pt>
    <dgm:pt modelId="{DD94E83A-77C4-4D7D-8B5F-CC0346BC7DEB}" type="pres">
      <dgm:prSet presAssocID="{8502FA68-B221-4C16-B78E-B4782D538639}" presName="linNode" presStyleCnt="0"/>
      <dgm:spPr/>
    </dgm:pt>
    <dgm:pt modelId="{17B4F818-3A2A-4248-BB93-8004406FC592}" type="pres">
      <dgm:prSet presAssocID="{8502FA68-B221-4C16-B78E-B4782D538639}" presName="parentShp" presStyleLbl="node1" presStyleIdx="9" presStyleCnt="11">
        <dgm:presLayoutVars>
          <dgm:bulletEnabled val="1"/>
        </dgm:presLayoutVars>
      </dgm:prSet>
      <dgm:spPr/>
    </dgm:pt>
    <dgm:pt modelId="{06225A63-2E59-4CE3-B117-2CB83028ECCB}" type="pres">
      <dgm:prSet presAssocID="{8502FA68-B221-4C16-B78E-B4782D538639}" presName="childShp" presStyleLbl="bgAccFollowNode1" presStyleIdx="9" presStyleCnt="11">
        <dgm:presLayoutVars>
          <dgm:bulletEnabled val="1"/>
        </dgm:presLayoutVars>
      </dgm:prSet>
      <dgm:spPr/>
    </dgm:pt>
    <dgm:pt modelId="{726A6DA0-2368-4686-8228-FB51360E99D7}" type="pres">
      <dgm:prSet presAssocID="{203AC661-3941-4F66-B305-9D920F3A6043}" presName="spacing" presStyleCnt="0"/>
      <dgm:spPr/>
    </dgm:pt>
    <dgm:pt modelId="{668F1A07-809B-4FE7-A350-19CA6D5316CA}" type="pres">
      <dgm:prSet presAssocID="{75B4D881-9FE6-4DAA-BCF8-477375B2A5D3}" presName="linNode" presStyleCnt="0"/>
      <dgm:spPr/>
    </dgm:pt>
    <dgm:pt modelId="{8413819E-61FC-4B5E-B336-D659B634F9D2}" type="pres">
      <dgm:prSet presAssocID="{75B4D881-9FE6-4DAA-BCF8-477375B2A5D3}" presName="parentShp" presStyleLbl="node1" presStyleIdx="10" presStyleCnt="11">
        <dgm:presLayoutVars>
          <dgm:bulletEnabled val="1"/>
        </dgm:presLayoutVars>
      </dgm:prSet>
      <dgm:spPr/>
    </dgm:pt>
    <dgm:pt modelId="{FFA66A37-A479-4C85-B00F-BE67396BA747}" type="pres">
      <dgm:prSet presAssocID="{75B4D881-9FE6-4DAA-BCF8-477375B2A5D3}" presName="childShp" presStyleLbl="bgAccFollowNode1" presStyleIdx="10" presStyleCnt="11">
        <dgm:presLayoutVars>
          <dgm:bulletEnabled val="1"/>
        </dgm:presLayoutVars>
      </dgm:prSet>
      <dgm:spPr/>
    </dgm:pt>
  </dgm:ptLst>
  <dgm:cxnLst>
    <dgm:cxn modelId="{741E3F00-5EF7-4EE3-B2F6-EEB7E6AEB127}" srcId="{5CF9A5B1-E081-4869-A923-1C84237BDCC9}" destId="{9E727C0A-3278-4887-9C0F-827F6BE84981}" srcOrd="7" destOrd="0" parTransId="{C6E709A8-1B32-4D29-BD0C-2D7B441F4D16}" sibTransId="{43D8F314-A21B-4171-A67A-E8167308CB54}"/>
    <dgm:cxn modelId="{BB7FE708-AC3C-499A-84F6-4236BD897257}" type="presOf" srcId="{8502FA68-B221-4C16-B78E-B4782D538639}" destId="{17B4F818-3A2A-4248-BB93-8004406FC592}" srcOrd="0" destOrd="0" presId="urn:microsoft.com/office/officeart/2005/8/layout/vList6"/>
    <dgm:cxn modelId="{116BB710-1BD7-42DE-8553-77F8D3AC6562}" srcId="{5CF9A5B1-E081-4869-A923-1C84237BDCC9}" destId="{FF70B81C-B254-45E4-94D3-D53DC0241990}" srcOrd="2" destOrd="0" parTransId="{BF50F562-B2C4-4A2E-91FF-B1E74E610D14}" sibTransId="{B8447B26-F47F-4F48-90F1-35D4B12F0214}"/>
    <dgm:cxn modelId="{6F4C7113-739D-498E-95A5-B730A7D397A2}" srcId="{5CF9A5B1-E081-4869-A923-1C84237BDCC9}" destId="{C0D4F19C-08A6-46AA-913C-C59005E4E460}" srcOrd="3" destOrd="0" parTransId="{0E8138DB-D3ED-45F5-B906-BED6B8083741}" sibTransId="{A3488919-79D0-4DB2-BB51-8BBC1C872BBC}"/>
    <dgm:cxn modelId="{34AEF622-C28B-4DC3-A540-65B98DE69B13}" type="presOf" srcId="{FF70B81C-B254-45E4-94D3-D53DC0241990}" destId="{A19EF271-D711-4C09-B11F-AD79971484F4}" srcOrd="0" destOrd="0" presId="urn:microsoft.com/office/officeart/2005/8/layout/vList6"/>
    <dgm:cxn modelId="{C0E4863A-130E-4919-967F-F815E2F38F69}" type="presOf" srcId="{4159FF51-95D8-4260-BA22-9214B44EACA0}" destId="{BF400911-275E-40C3-BA18-D6EDE06F55DC}" srcOrd="0" destOrd="0" presId="urn:microsoft.com/office/officeart/2005/8/layout/vList6"/>
    <dgm:cxn modelId="{BDA6533F-D3E6-46C2-8842-F83EEA91AC12}" srcId="{5CF9A5B1-E081-4869-A923-1C84237BDCC9}" destId="{75B4D881-9FE6-4DAA-BCF8-477375B2A5D3}" srcOrd="10" destOrd="0" parTransId="{C5C20895-ACB2-432B-A4D0-D59E12A57D0F}" sibTransId="{7D9A2B8A-62F6-4622-9FB2-6A5115CFC69F}"/>
    <dgm:cxn modelId="{F56E3A47-E403-4FBD-97A5-4F80AA1E42F4}" type="presOf" srcId="{1FDC410F-C48F-41EE-844D-F555C80AEF6F}" destId="{133B4831-90E4-4759-B394-187B5D8800D8}" srcOrd="0" destOrd="0" presId="urn:microsoft.com/office/officeart/2005/8/layout/vList6"/>
    <dgm:cxn modelId="{B87FD84B-77C1-4893-B6D8-0DD13A1F9214}" srcId="{7F428F6D-4571-4246-A85D-839709CB1970}" destId="{64B1C798-65FC-431B-839D-B99C31140CB3}" srcOrd="0" destOrd="0" parTransId="{69DB1713-7CB6-4CC1-A55D-F1A22AF866AD}" sibTransId="{43B6B2EC-6A89-401E-AE5E-F13F62DCB144}"/>
    <dgm:cxn modelId="{4ADAF06D-7D76-4876-BFC6-183D4D8561B3}" type="presOf" srcId="{67A847B9-70C8-4678-A7F7-B7602DB45318}" destId="{21CB8211-0BEB-4036-BE2E-A17B8F01DC9E}" srcOrd="0" destOrd="0" presId="urn:microsoft.com/office/officeart/2005/8/layout/vList6"/>
    <dgm:cxn modelId="{A0EBF34D-56C5-4A4A-B544-9DBFF47FD918}" type="presOf" srcId="{64B1C798-65FC-431B-839D-B99C31140CB3}" destId="{F361B3AA-507E-4518-848A-0FA05AA5DD89}" srcOrd="0" destOrd="0" presId="urn:microsoft.com/office/officeart/2005/8/layout/vList6"/>
    <dgm:cxn modelId="{9542526F-45A5-43A6-B8BF-568CA436CC9D}" type="presOf" srcId="{C86F9832-5120-43F7-AE90-3F8830B995A6}" destId="{C95890FE-475D-4B0D-B715-95F48EFFBB51}" srcOrd="0" destOrd="0" presId="urn:microsoft.com/office/officeart/2005/8/layout/vList6"/>
    <dgm:cxn modelId="{E65A8150-A7B2-4A35-9796-7C13D3850305}" type="presOf" srcId="{DF6476B4-B2E3-48D3-AD22-9853B52A2352}" destId="{94908DDC-54AF-416E-B70A-166BEE62626B}" srcOrd="0" destOrd="0" presId="urn:microsoft.com/office/officeart/2005/8/layout/vList6"/>
    <dgm:cxn modelId="{9327C770-7DED-406C-A0A5-DFA7238382E9}" srcId="{D52F0C18-2E95-4E04-ABB8-4070BF0E5B13}" destId="{1FDC410F-C48F-41EE-844D-F555C80AEF6F}" srcOrd="0" destOrd="0" parTransId="{324A8A6A-E8AC-42FA-88CD-6C62D941F8D6}" sibTransId="{496587F6-65D4-429C-B779-FB6D9CCC672A}"/>
    <dgm:cxn modelId="{4AC50653-8768-481F-8422-060DF1666E04}" srcId="{5CF9A5B1-E081-4869-A923-1C84237BDCC9}" destId="{CA36E8DD-884C-49D4-B23F-D0B29E625C17}" srcOrd="8" destOrd="0" parTransId="{CA4717C5-800B-4C33-90AD-BC339FE1C1D6}" sibTransId="{2C08C290-1C31-4DB1-9D8A-D1E1A061548E}"/>
    <dgm:cxn modelId="{D78EDA53-5FD4-45B6-B999-B34F228AF61B}" type="presOf" srcId="{7F428F6D-4571-4246-A85D-839709CB1970}" destId="{5C472891-AEA5-4812-B42A-9A29FE9C8713}" srcOrd="0" destOrd="0" presId="urn:microsoft.com/office/officeart/2005/8/layout/vList6"/>
    <dgm:cxn modelId="{E9350975-C5E1-4C81-A640-979E336CEC8E}" srcId="{5CF9A5B1-E081-4869-A923-1C84237BDCC9}" destId="{67A847B9-70C8-4678-A7F7-B7602DB45318}" srcOrd="4" destOrd="0" parTransId="{760F1084-0B4B-4441-8A5A-6A04B712BB7B}" sibTransId="{E02B8969-14E2-42A3-AA29-200E9729CE80}"/>
    <dgm:cxn modelId="{A4B76A75-E5AC-4E9E-B6A6-BF46CC079344}" type="presOf" srcId="{D52F0C18-2E95-4E04-ABB8-4070BF0E5B13}" destId="{9126A6D2-8549-43AE-B34C-FBDA56C9865C}" srcOrd="0" destOrd="0" presId="urn:microsoft.com/office/officeart/2005/8/layout/vList6"/>
    <dgm:cxn modelId="{89AC9175-D3B3-4603-88B1-3D1F80D2CD8A}" srcId="{5CF9A5B1-E081-4869-A923-1C84237BDCC9}" destId="{D52F0C18-2E95-4E04-ABB8-4070BF0E5B13}" srcOrd="6" destOrd="0" parTransId="{11987AED-AD51-4B7A-9C80-E31450F61BA5}" sibTransId="{D4D3B185-6A5B-4801-82B3-723FE1D4B667}"/>
    <dgm:cxn modelId="{66C22259-BD43-4E22-999E-871D7F029192}" type="presOf" srcId="{3C047C36-F6B9-4F9D-B305-F5EEA1AED09E}" destId="{9A938E8B-333F-4B4F-8155-9FF286A5A379}" srcOrd="0" destOrd="0" presId="urn:microsoft.com/office/officeart/2005/8/layout/vList6"/>
    <dgm:cxn modelId="{0144567A-3D51-48FD-B88B-134DDFDAFF1B}" type="presOf" srcId="{7A9684BA-132E-49C9-9582-DA7766238EB2}" destId="{DA89FFF4-D0F6-4A6D-9BA4-29743585A759}" srcOrd="0" destOrd="0" presId="urn:microsoft.com/office/officeart/2005/8/layout/vList6"/>
    <dgm:cxn modelId="{76F4DD84-3C70-46BC-A06A-AD145C5A9806}" type="presOf" srcId="{C0D4F19C-08A6-46AA-913C-C59005E4E460}" destId="{1657E0D7-01F0-49F7-A0FE-E786B3D34CB0}" srcOrd="0" destOrd="0" presId="urn:microsoft.com/office/officeart/2005/8/layout/vList6"/>
    <dgm:cxn modelId="{BC4E3F8F-697A-424D-979B-4413EF2CCFAB}" srcId="{1826F126-EE9E-4366-AF06-185DEDFD127F}" destId="{9B74F090-62BE-4AC0-A373-AAA9E87167C5}" srcOrd="0" destOrd="0" parTransId="{7FB0CEF6-73F7-4E4A-8186-538A1C4D9B7A}" sibTransId="{38744E43-2F05-4FAB-8BB8-63CFCE54E909}"/>
    <dgm:cxn modelId="{6ED4578F-A2BD-4B06-8DFD-90E656670417}" srcId="{5CF9A5B1-E081-4869-A923-1C84237BDCC9}" destId="{7F428F6D-4571-4246-A85D-839709CB1970}" srcOrd="0" destOrd="0" parTransId="{9682866B-359F-4DAB-A740-DCA26F7A4281}" sibTransId="{9A7F4B9E-E51D-4FD3-9A20-30DBC80D187E}"/>
    <dgm:cxn modelId="{68842290-2FE3-4EA3-B6BF-4D61BEAFEBDA}" srcId="{75B4D881-9FE6-4DAA-BCF8-477375B2A5D3}" destId="{819F3D4C-6085-4781-9580-93C865B133B1}" srcOrd="0" destOrd="0" parTransId="{CAE6020B-06CA-47D7-BBD6-D7EF422D7002}" sibTransId="{FED24795-A863-43F2-99BB-1E6365B28705}"/>
    <dgm:cxn modelId="{6650EB9B-277B-48A6-B806-7F8A5BA7CEF8}" type="presOf" srcId="{5CF9A5B1-E081-4869-A923-1C84237BDCC9}" destId="{D999B941-E7FB-4229-AC97-BBB9A1BAD0F4}" srcOrd="0" destOrd="0" presId="urn:microsoft.com/office/officeart/2005/8/layout/vList6"/>
    <dgm:cxn modelId="{B2EB54A9-8C2D-444F-BB84-D2FF236242AF}" type="presOf" srcId="{ADCED684-B8B3-48E1-9035-F6ED4E37DBFC}" destId="{9FE6A4A4-D43E-4A69-9CED-1EF0BCEDD39B}" srcOrd="0" destOrd="0" presId="urn:microsoft.com/office/officeart/2005/8/layout/vList6"/>
    <dgm:cxn modelId="{DF3EC8AC-20BE-4664-8CA0-21B8814E9585}" type="presOf" srcId="{75B4D881-9FE6-4DAA-BCF8-477375B2A5D3}" destId="{8413819E-61FC-4B5E-B336-D659B634F9D2}" srcOrd="0" destOrd="0" presId="urn:microsoft.com/office/officeart/2005/8/layout/vList6"/>
    <dgm:cxn modelId="{426CEAB1-126F-4E96-9CA6-36127513F80F}" type="presOf" srcId="{EE6D2472-B147-4D92-ADBB-020D9A6EB413}" destId="{84FDCF1D-F3AC-4A12-853D-FDBCC78AAF75}" srcOrd="0" destOrd="0" presId="urn:microsoft.com/office/officeart/2005/8/layout/vList6"/>
    <dgm:cxn modelId="{07F616BB-B4D2-4309-AA64-7E05C29287BF}" type="presOf" srcId="{1826F126-EE9E-4366-AF06-185DEDFD127F}" destId="{70539045-5F3B-4389-8A67-930048559B0A}" srcOrd="0" destOrd="0" presId="urn:microsoft.com/office/officeart/2005/8/layout/vList6"/>
    <dgm:cxn modelId="{95D6A8BE-64B0-41F5-B5E9-981FDDB54EDD}" type="presOf" srcId="{9B74F090-62BE-4AC0-A373-AAA9E87167C5}" destId="{455D42A3-D656-4BE9-A1CE-5450ED5F2FCD}" srcOrd="0" destOrd="0" presId="urn:microsoft.com/office/officeart/2005/8/layout/vList6"/>
    <dgm:cxn modelId="{FC6577BF-555D-4A56-BA7E-BA384DCD5DA0}" srcId="{5CF9A5B1-E081-4869-A923-1C84237BDCC9}" destId="{C86F9832-5120-43F7-AE90-3F8830B995A6}" srcOrd="1" destOrd="0" parTransId="{9BA52930-8EE3-431B-A31E-062AB567B0CE}" sibTransId="{ECB3E284-26B8-4282-A483-16F4D3513757}"/>
    <dgm:cxn modelId="{CCB1E6C4-F5D5-402D-A915-4C34AC29996B}" type="presOf" srcId="{9E727C0A-3278-4887-9C0F-827F6BE84981}" destId="{8309C2EF-5AFD-4CF5-AE5D-6F0A03FCF2E9}" srcOrd="0" destOrd="0" presId="urn:microsoft.com/office/officeart/2005/8/layout/vList6"/>
    <dgm:cxn modelId="{EE838ACF-2F14-4A53-8AEF-EB75FA147987}" srcId="{9E727C0A-3278-4887-9C0F-827F6BE84981}" destId="{4159FF51-95D8-4260-BA22-9214B44EACA0}" srcOrd="0" destOrd="0" parTransId="{23FEA1C9-348E-4B92-BFA4-DE30BDF00FAA}" sibTransId="{D0117BE7-DA8A-48BA-8171-2850564A8BC0}"/>
    <dgm:cxn modelId="{5B19A3D1-C01B-49D3-ABA5-D8FC25355593}" srcId="{C86F9832-5120-43F7-AE90-3F8830B995A6}" destId="{DF6476B4-B2E3-48D3-AD22-9853B52A2352}" srcOrd="0" destOrd="0" parTransId="{C50C93F6-801A-4B58-86EC-1A18B2BC2227}" sibTransId="{36F922DB-662F-4C8F-8BF5-2D5A710FACC8}"/>
    <dgm:cxn modelId="{A54CEED6-916D-411E-9D57-06931EBAF8E2}" srcId="{5CF9A5B1-E081-4869-A923-1C84237BDCC9}" destId="{8502FA68-B221-4C16-B78E-B4782D538639}" srcOrd="9" destOrd="0" parTransId="{71722CDD-8E89-4431-AAA8-90854B264C51}" sibTransId="{203AC661-3941-4F66-B305-9D920F3A6043}"/>
    <dgm:cxn modelId="{D97E0EDB-2213-4B91-B6BC-26C825317C4A}" srcId="{8502FA68-B221-4C16-B78E-B4782D538639}" destId="{2C1F9A44-3930-4DD9-BC53-0425EF36CD75}" srcOrd="0" destOrd="0" parTransId="{8BAB7504-974D-40C0-AADF-EBBD944624A4}" sibTransId="{556501B7-FCCC-4894-AE27-B269EA42BBB5}"/>
    <dgm:cxn modelId="{EE7B42DD-3DB2-45E0-8ECC-0DDA41784CDE}" srcId="{FF70B81C-B254-45E4-94D3-D53DC0241990}" destId="{EE6D2472-B147-4D92-ADBB-020D9A6EB413}" srcOrd="0" destOrd="0" parTransId="{BCCE41E7-751D-4188-9A04-A0540A1CA57A}" sibTransId="{C5BB5049-016A-494F-B17A-D330C862F69D}"/>
    <dgm:cxn modelId="{4B5EC3DD-C823-48BB-9803-92208AD49BEB}" srcId="{C0D4F19C-08A6-46AA-913C-C59005E4E460}" destId="{7A9684BA-132E-49C9-9582-DA7766238EB2}" srcOrd="0" destOrd="0" parTransId="{6A28CE36-858D-4CA1-A18A-7E3F22BA947A}" sibTransId="{43D7909B-E483-4A2A-9EFE-612FC3277F7A}"/>
    <dgm:cxn modelId="{47ADF6DF-D77A-49A6-BD3F-690626BF3EFF}" type="presOf" srcId="{2C1F9A44-3930-4DD9-BC53-0425EF36CD75}" destId="{06225A63-2E59-4CE3-B117-2CB83028ECCB}" srcOrd="0" destOrd="0" presId="urn:microsoft.com/office/officeart/2005/8/layout/vList6"/>
    <dgm:cxn modelId="{3BB3A3E0-EE7F-4549-A55B-367859B5A2C1}" srcId="{67A847B9-70C8-4678-A7F7-B7602DB45318}" destId="{3C047C36-F6B9-4F9D-B305-F5EEA1AED09E}" srcOrd="0" destOrd="0" parTransId="{82FAAC90-354B-475B-90AF-D2C789C2EFF1}" sibTransId="{2E720C61-7C0A-4C8F-AB2E-666BFD97AC6D}"/>
    <dgm:cxn modelId="{D8BA04EA-3855-4664-9089-CA65F99086CD}" srcId="{CA36E8DD-884C-49D4-B23F-D0B29E625C17}" destId="{ADCED684-B8B3-48E1-9035-F6ED4E37DBFC}" srcOrd="0" destOrd="0" parTransId="{08C3E68E-4A38-4C06-B35C-0E93A23BB71E}" sibTransId="{6B1EADFC-4F9E-4D28-8039-B2EA2996B022}"/>
    <dgm:cxn modelId="{85C3CAF5-D600-4712-ADD0-DC82F79A2FF4}" type="presOf" srcId="{819F3D4C-6085-4781-9580-93C865B133B1}" destId="{FFA66A37-A479-4C85-B00F-BE67396BA747}" srcOrd="0" destOrd="0" presId="urn:microsoft.com/office/officeart/2005/8/layout/vList6"/>
    <dgm:cxn modelId="{C12B78F9-16AB-4E66-B3C6-7BE986E2A6CA}" srcId="{5CF9A5B1-E081-4869-A923-1C84237BDCC9}" destId="{1826F126-EE9E-4366-AF06-185DEDFD127F}" srcOrd="5" destOrd="0" parTransId="{68E68030-3A04-4F09-88A7-73C82A03DB38}" sibTransId="{6804B3BC-E18D-4530-99CC-ED8BC5EE6EA4}"/>
    <dgm:cxn modelId="{4C28D2FA-C98F-41B4-AC9D-63BE48F1687D}" type="presOf" srcId="{CA36E8DD-884C-49D4-B23F-D0B29E625C17}" destId="{5B6FCAAF-3389-4788-A154-932BB9F78955}" srcOrd="0" destOrd="0" presId="urn:microsoft.com/office/officeart/2005/8/layout/vList6"/>
    <dgm:cxn modelId="{B119F47F-2D39-47D8-8417-CFF72C3BACCD}" type="presParOf" srcId="{D999B941-E7FB-4229-AC97-BBB9A1BAD0F4}" destId="{18599FF7-F32D-4609-A751-71F9361AE304}" srcOrd="0" destOrd="0" presId="urn:microsoft.com/office/officeart/2005/8/layout/vList6"/>
    <dgm:cxn modelId="{DC5A1DD7-CC37-49E6-89C4-DBC654A4B11B}" type="presParOf" srcId="{18599FF7-F32D-4609-A751-71F9361AE304}" destId="{5C472891-AEA5-4812-B42A-9A29FE9C8713}" srcOrd="0" destOrd="0" presId="urn:microsoft.com/office/officeart/2005/8/layout/vList6"/>
    <dgm:cxn modelId="{3BC60F0A-9257-4C10-AB0C-521EB249C0BB}" type="presParOf" srcId="{18599FF7-F32D-4609-A751-71F9361AE304}" destId="{F361B3AA-507E-4518-848A-0FA05AA5DD89}" srcOrd="1" destOrd="0" presId="urn:microsoft.com/office/officeart/2005/8/layout/vList6"/>
    <dgm:cxn modelId="{369BA569-994D-4D6F-A678-AD654590103F}" type="presParOf" srcId="{D999B941-E7FB-4229-AC97-BBB9A1BAD0F4}" destId="{C0410812-3CB6-4780-9462-A6BA1B78544E}" srcOrd="1" destOrd="0" presId="urn:microsoft.com/office/officeart/2005/8/layout/vList6"/>
    <dgm:cxn modelId="{372D4FE4-F1C3-423F-BDB6-94CB4436E342}" type="presParOf" srcId="{D999B941-E7FB-4229-AC97-BBB9A1BAD0F4}" destId="{89774461-C093-4450-8B4C-BAE6833175A4}" srcOrd="2" destOrd="0" presId="urn:microsoft.com/office/officeart/2005/8/layout/vList6"/>
    <dgm:cxn modelId="{3A2EDCEF-1D27-4511-9E49-E72B030BF04C}" type="presParOf" srcId="{89774461-C093-4450-8B4C-BAE6833175A4}" destId="{C95890FE-475D-4B0D-B715-95F48EFFBB51}" srcOrd="0" destOrd="0" presId="urn:microsoft.com/office/officeart/2005/8/layout/vList6"/>
    <dgm:cxn modelId="{94AE1C28-F24B-4332-8003-32FC97A9581F}" type="presParOf" srcId="{89774461-C093-4450-8B4C-BAE6833175A4}" destId="{94908DDC-54AF-416E-B70A-166BEE62626B}" srcOrd="1" destOrd="0" presId="urn:microsoft.com/office/officeart/2005/8/layout/vList6"/>
    <dgm:cxn modelId="{F9567AD5-5807-4358-90D0-824665593847}" type="presParOf" srcId="{D999B941-E7FB-4229-AC97-BBB9A1BAD0F4}" destId="{1E093AEE-CA75-4583-B0DC-F764E6D4A0E4}" srcOrd="3" destOrd="0" presId="urn:microsoft.com/office/officeart/2005/8/layout/vList6"/>
    <dgm:cxn modelId="{5B457602-B728-45BD-9D3A-34B5EA430771}" type="presParOf" srcId="{D999B941-E7FB-4229-AC97-BBB9A1BAD0F4}" destId="{5B65A65C-1BA4-4D9C-B2FD-2F2099F6365C}" srcOrd="4" destOrd="0" presId="urn:microsoft.com/office/officeart/2005/8/layout/vList6"/>
    <dgm:cxn modelId="{B0C63C29-FD93-418E-BC02-A3FB97AA4F4C}" type="presParOf" srcId="{5B65A65C-1BA4-4D9C-B2FD-2F2099F6365C}" destId="{A19EF271-D711-4C09-B11F-AD79971484F4}" srcOrd="0" destOrd="0" presId="urn:microsoft.com/office/officeart/2005/8/layout/vList6"/>
    <dgm:cxn modelId="{23A671FF-5DC9-4CA9-B567-49C3C8BF9411}" type="presParOf" srcId="{5B65A65C-1BA4-4D9C-B2FD-2F2099F6365C}" destId="{84FDCF1D-F3AC-4A12-853D-FDBCC78AAF75}" srcOrd="1" destOrd="0" presId="urn:microsoft.com/office/officeart/2005/8/layout/vList6"/>
    <dgm:cxn modelId="{D863823E-AAC1-4303-88DF-53CE0E229783}" type="presParOf" srcId="{D999B941-E7FB-4229-AC97-BBB9A1BAD0F4}" destId="{4BEA974F-9481-421E-9C12-C0A26D09291D}" srcOrd="5" destOrd="0" presId="urn:microsoft.com/office/officeart/2005/8/layout/vList6"/>
    <dgm:cxn modelId="{0D5AE931-9EF9-4781-812D-E8AF02AE0A4F}" type="presParOf" srcId="{D999B941-E7FB-4229-AC97-BBB9A1BAD0F4}" destId="{2E54BA1E-AC13-46CC-91BC-2A095C6A4425}" srcOrd="6" destOrd="0" presId="urn:microsoft.com/office/officeart/2005/8/layout/vList6"/>
    <dgm:cxn modelId="{62AEC24F-9A9E-4E91-A04F-087E7869C8EB}" type="presParOf" srcId="{2E54BA1E-AC13-46CC-91BC-2A095C6A4425}" destId="{1657E0D7-01F0-49F7-A0FE-E786B3D34CB0}" srcOrd="0" destOrd="0" presId="urn:microsoft.com/office/officeart/2005/8/layout/vList6"/>
    <dgm:cxn modelId="{114E0A69-5D73-423D-A613-1083A3537DA3}" type="presParOf" srcId="{2E54BA1E-AC13-46CC-91BC-2A095C6A4425}" destId="{DA89FFF4-D0F6-4A6D-9BA4-29743585A759}" srcOrd="1" destOrd="0" presId="urn:microsoft.com/office/officeart/2005/8/layout/vList6"/>
    <dgm:cxn modelId="{6637B1F7-4290-48D9-970E-7449B8ED641E}" type="presParOf" srcId="{D999B941-E7FB-4229-AC97-BBB9A1BAD0F4}" destId="{A7504EF5-7E19-4C05-B1C8-3E0549F5B9BD}" srcOrd="7" destOrd="0" presId="urn:microsoft.com/office/officeart/2005/8/layout/vList6"/>
    <dgm:cxn modelId="{55A90A63-51F9-4AA4-9A23-42A2778055DB}" type="presParOf" srcId="{D999B941-E7FB-4229-AC97-BBB9A1BAD0F4}" destId="{FB027DB6-8D45-4FBF-A81C-4C9FC3194B56}" srcOrd="8" destOrd="0" presId="urn:microsoft.com/office/officeart/2005/8/layout/vList6"/>
    <dgm:cxn modelId="{1A60D544-45F3-4907-B5A0-41901D68A55E}" type="presParOf" srcId="{FB027DB6-8D45-4FBF-A81C-4C9FC3194B56}" destId="{21CB8211-0BEB-4036-BE2E-A17B8F01DC9E}" srcOrd="0" destOrd="0" presId="urn:microsoft.com/office/officeart/2005/8/layout/vList6"/>
    <dgm:cxn modelId="{5F82D1F6-4DEE-43F7-9A11-1AFC2503C0BA}" type="presParOf" srcId="{FB027DB6-8D45-4FBF-A81C-4C9FC3194B56}" destId="{9A938E8B-333F-4B4F-8155-9FF286A5A379}" srcOrd="1" destOrd="0" presId="urn:microsoft.com/office/officeart/2005/8/layout/vList6"/>
    <dgm:cxn modelId="{1DD461E7-B588-4BF1-B405-928AC5218E36}" type="presParOf" srcId="{D999B941-E7FB-4229-AC97-BBB9A1BAD0F4}" destId="{80F70B87-943B-4C95-8AAD-955CCF3BA71A}" srcOrd="9" destOrd="0" presId="urn:microsoft.com/office/officeart/2005/8/layout/vList6"/>
    <dgm:cxn modelId="{015790B9-482C-48E7-BE4F-588F284E9983}" type="presParOf" srcId="{D999B941-E7FB-4229-AC97-BBB9A1BAD0F4}" destId="{33B84EC1-D383-456B-B6FE-2AAD2CCAF776}" srcOrd="10" destOrd="0" presId="urn:microsoft.com/office/officeart/2005/8/layout/vList6"/>
    <dgm:cxn modelId="{ACC3520A-00C6-4D69-B675-7C4C3A96ADAC}" type="presParOf" srcId="{33B84EC1-D383-456B-B6FE-2AAD2CCAF776}" destId="{70539045-5F3B-4389-8A67-930048559B0A}" srcOrd="0" destOrd="0" presId="urn:microsoft.com/office/officeart/2005/8/layout/vList6"/>
    <dgm:cxn modelId="{4483763A-7736-4B20-A4FC-509A253D4CC9}" type="presParOf" srcId="{33B84EC1-D383-456B-B6FE-2AAD2CCAF776}" destId="{455D42A3-D656-4BE9-A1CE-5450ED5F2FCD}" srcOrd="1" destOrd="0" presId="urn:microsoft.com/office/officeart/2005/8/layout/vList6"/>
    <dgm:cxn modelId="{D59D3767-C89D-4389-9F29-969DAD3C3F5F}" type="presParOf" srcId="{D999B941-E7FB-4229-AC97-BBB9A1BAD0F4}" destId="{273CC54D-5A25-4CCB-BE76-35C455861FA2}" srcOrd="11" destOrd="0" presId="urn:microsoft.com/office/officeart/2005/8/layout/vList6"/>
    <dgm:cxn modelId="{88804D4B-EDCC-47C7-986E-885BEE5B190A}" type="presParOf" srcId="{D999B941-E7FB-4229-AC97-BBB9A1BAD0F4}" destId="{6AAD4D8D-B9D7-41B5-AA96-542F0F6AD42C}" srcOrd="12" destOrd="0" presId="urn:microsoft.com/office/officeart/2005/8/layout/vList6"/>
    <dgm:cxn modelId="{29C6B7DD-B977-46BD-A566-861528BF0295}" type="presParOf" srcId="{6AAD4D8D-B9D7-41B5-AA96-542F0F6AD42C}" destId="{9126A6D2-8549-43AE-B34C-FBDA56C9865C}" srcOrd="0" destOrd="0" presId="urn:microsoft.com/office/officeart/2005/8/layout/vList6"/>
    <dgm:cxn modelId="{4455BA09-8048-4E25-A3E7-E315DDC34CC5}" type="presParOf" srcId="{6AAD4D8D-B9D7-41B5-AA96-542F0F6AD42C}" destId="{133B4831-90E4-4759-B394-187B5D8800D8}" srcOrd="1" destOrd="0" presId="urn:microsoft.com/office/officeart/2005/8/layout/vList6"/>
    <dgm:cxn modelId="{EFF81D6C-A902-4797-AC04-2D71D42A0710}" type="presParOf" srcId="{D999B941-E7FB-4229-AC97-BBB9A1BAD0F4}" destId="{1FE14CA8-6D0D-4A89-BE4D-46F58DD3A368}" srcOrd="13" destOrd="0" presId="urn:microsoft.com/office/officeart/2005/8/layout/vList6"/>
    <dgm:cxn modelId="{D09BA0FD-6C25-427C-B957-7AE97C225C7A}" type="presParOf" srcId="{D999B941-E7FB-4229-AC97-BBB9A1BAD0F4}" destId="{E087DB79-06BB-4005-8872-4D5981BB1981}" srcOrd="14" destOrd="0" presId="urn:microsoft.com/office/officeart/2005/8/layout/vList6"/>
    <dgm:cxn modelId="{25FCEA26-8003-44D7-900B-7D8DAC343BFF}" type="presParOf" srcId="{E087DB79-06BB-4005-8872-4D5981BB1981}" destId="{8309C2EF-5AFD-4CF5-AE5D-6F0A03FCF2E9}" srcOrd="0" destOrd="0" presId="urn:microsoft.com/office/officeart/2005/8/layout/vList6"/>
    <dgm:cxn modelId="{8F2203CD-7ADE-415F-9CFD-5EC939AE74DD}" type="presParOf" srcId="{E087DB79-06BB-4005-8872-4D5981BB1981}" destId="{BF400911-275E-40C3-BA18-D6EDE06F55DC}" srcOrd="1" destOrd="0" presId="urn:microsoft.com/office/officeart/2005/8/layout/vList6"/>
    <dgm:cxn modelId="{6E3584E7-C239-47FC-A90E-C03D4EDB10FF}" type="presParOf" srcId="{D999B941-E7FB-4229-AC97-BBB9A1BAD0F4}" destId="{E6E65165-1B04-44D4-BD80-61FE6133EEF9}" srcOrd="15" destOrd="0" presId="urn:microsoft.com/office/officeart/2005/8/layout/vList6"/>
    <dgm:cxn modelId="{9124D95C-7185-4167-86B9-FC6B77C39B73}" type="presParOf" srcId="{D999B941-E7FB-4229-AC97-BBB9A1BAD0F4}" destId="{8059D487-5352-46C2-A40A-17DF12992EE8}" srcOrd="16" destOrd="0" presId="urn:microsoft.com/office/officeart/2005/8/layout/vList6"/>
    <dgm:cxn modelId="{AC76EDFA-6024-43DA-84D8-8DAE55951BC9}" type="presParOf" srcId="{8059D487-5352-46C2-A40A-17DF12992EE8}" destId="{5B6FCAAF-3389-4788-A154-932BB9F78955}" srcOrd="0" destOrd="0" presId="urn:microsoft.com/office/officeart/2005/8/layout/vList6"/>
    <dgm:cxn modelId="{341AB0D7-3D1D-4AA3-ABF4-6F61BB9C6AF1}" type="presParOf" srcId="{8059D487-5352-46C2-A40A-17DF12992EE8}" destId="{9FE6A4A4-D43E-4A69-9CED-1EF0BCEDD39B}" srcOrd="1" destOrd="0" presId="urn:microsoft.com/office/officeart/2005/8/layout/vList6"/>
    <dgm:cxn modelId="{B0BE7A35-2570-4521-9E68-CBA110382410}" type="presParOf" srcId="{D999B941-E7FB-4229-AC97-BBB9A1BAD0F4}" destId="{C128DAA3-DB86-4100-AA7F-8C0A3A7A9AA7}" srcOrd="17" destOrd="0" presId="urn:microsoft.com/office/officeart/2005/8/layout/vList6"/>
    <dgm:cxn modelId="{AE4ADF9D-C6B8-4693-B208-81EAB3098CE1}" type="presParOf" srcId="{D999B941-E7FB-4229-AC97-BBB9A1BAD0F4}" destId="{DD94E83A-77C4-4D7D-8B5F-CC0346BC7DEB}" srcOrd="18" destOrd="0" presId="urn:microsoft.com/office/officeart/2005/8/layout/vList6"/>
    <dgm:cxn modelId="{114D16B3-BFFD-45A7-8706-FF367D217726}" type="presParOf" srcId="{DD94E83A-77C4-4D7D-8B5F-CC0346BC7DEB}" destId="{17B4F818-3A2A-4248-BB93-8004406FC592}" srcOrd="0" destOrd="0" presId="urn:microsoft.com/office/officeart/2005/8/layout/vList6"/>
    <dgm:cxn modelId="{52FE3C12-0A76-43B0-95F0-E6B4405AE822}" type="presParOf" srcId="{DD94E83A-77C4-4D7D-8B5F-CC0346BC7DEB}" destId="{06225A63-2E59-4CE3-B117-2CB83028ECCB}" srcOrd="1" destOrd="0" presId="urn:microsoft.com/office/officeart/2005/8/layout/vList6"/>
    <dgm:cxn modelId="{2EE7C47E-AB1F-420D-8880-081DDC813C43}" type="presParOf" srcId="{D999B941-E7FB-4229-AC97-BBB9A1BAD0F4}" destId="{726A6DA0-2368-4686-8228-FB51360E99D7}" srcOrd="19" destOrd="0" presId="urn:microsoft.com/office/officeart/2005/8/layout/vList6"/>
    <dgm:cxn modelId="{7FBD3965-74C3-4335-B6E9-D2BDE45A0641}" type="presParOf" srcId="{D999B941-E7FB-4229-AC97-BBB9A1BAD0F4}" destId="{668F1A07-809B-4FE7-A350-19CA6D5316CA}" srcOrd="20" destOrd="0" presId="urn:microsoft.com/office/officeart/2005/8/layout/vList6"/>
    <dgm:cxn modelId="{59841429-199A-4D96-9884-1A9593A9FCCC}" type="presParOf" srcId="{668F1A07-809B-4FE7-A350-19CA6D5316CA}" destId="{8413819E-61FC-4B5E-B336-D659B634F9D2}" srcOrd="0" destOrd="0" presId="urn:microsoft.com/office/officeart/2005/8/layout/vList6"/>
    <dgm:cxn modelId="{BB91E64B-E61B-466A-ACC4-07BBE5F23438}" type="presParOf" srcId="{668F1A07-809B-4FE7-A350-19CA6D5316CA}" destId="{FFA66A37-A479-4C85-B00F-BE67396BA74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3635A5-C2D5-4B03-B4A3-33AD0B3B4BC0}"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7F3A8FB8-3EF0-4E47-A428-33B6D02E69DB}">
      <dgm:prSet phldrT="[Text]" custT="1"/>
      <dgm:spPr/>
      <dgm:t>
        <a:bodyPr/>
        <a:lstStyle/>
        <a:p>
          <a:r>
            <a:rPr lang="en-US" sz="2400" dirty="0"/>
            <a:t>Industry Type</a:t>
          </a:r>
        </a:p>
      </dgm:t>
    </dgm:pt>
    <dgm:pt modelId="{5BFD91A3-0927-4421-AF4E-4859561F92AC}" type="parTrans" cxnId="{61BD69E5-7E7E-4A2F-A926-0615E4A66802}">
      <dgm:prSet/>
      <dgm:spPr/>
      <dgm:t>
        <a:bodyPr/>
        <a:lstStyle/>
        <a:p>
          <a:endParaRPr lang="en-US"/>
        </a:p>
      </dgm:t>
    </dgm:pt>
    <dgm:pt modelId="{B62A61CC-C33D-43D4-B8C4-4F74922E1471}" type="sibTrans" cxnId="{61BD69E5-7E7E-4A2F-A926-0615E4A66802}">
      <dgm:prSet/>
      <dgm:spPr/>
      <dgm:t>
        <a:bodyPr/>
        <a:lstStyle/>
        <a:p>
          <a:endParaRPr lang="en-US"/>
        </a:p>
      </dgm:t>
    </dgm:pt>
    <dgm:pt modelId="{E54B871F-604E-4B65-9234-F5565A43952B}">
      <dgm:prSet phldrT="[Text]" custT="1"/>
      <dgm:spPr/>
      <dgm:t>
        <a:bodyPr/>
        <a:lstStyle/>
        <a:p>
          <a:r>
            <a:rPr lang="en-US" sz="2000" dirty="0"/>
            <a:t>One-Hot Encoding</a:t>
          </a:r>
        </a:p>
      </dgm:t>
    </dgm:pt>
    <dgm:pt modelId="{7AD4B60B-8A63-4837-9570-CD7DAEE84C9C}" type="parTrans" cxnId="{37F842F6-8268-427B-8457-90A09FB5B78D}">
      <dgm:prSet/>
      <dgm:spPr/>
      <dgm:t>
        <a:bodyPr/>
        <a:lstStyle/>
        <a:p>
          <a:endParaRPr lang="en-US"/>
        </a:p>
      </dgm:t>
    </dgm:pt>
    <dgm:pt modelId="{0F2653B9-CC4B-4F58-A7ED-9E1E5ACA59A2}" type="sibTrans" cxnId="{37F842F6-8268-427B-8457-90A09FB5B78D}">
      <dgm:prSet/>
      <dgm:spPr/>
      <dgm:t>
        <a:bodyPr/>
        <a:lstStyle/>
        <a:p>
          <a:endParaRPr lang="en-US"/>
        </a:p>
      </dgm:t>
    </dgm:pt>
    <dgm:pt modelId="{4110D271-A42F-475E-8131-1A91DF006B0F}" type="pres">
      <dgm:prSet presAssocID="{EB3635A5-C2D5-4B03-B4A3-33AD0B3B4BC0}" presName="Name0" presStyleCnt="0">
        <dgm:presLayoutVars>
          <dgm:dir/>
          <dgm:animOne val="branch"/>
          <dgm:animLvl val="lvl"/>
        </dgm:presLayoutVars>
      </dgm:prSet>
      <dgm:spPr/>
    </dgm:pt>
    <dgm:pt modelId="{6E1CDAF9-57EC-4337-8D9D-C8304AFAACE9}" type="pres">
      <dgm:prSet presAssocID="{7F3A8FB8-3EF0-4E47-A428-33B6D02E69DB}" presName="chaos" presStyleCnt="0"/>
      <dgm:spPr/>
    </dgm:pt>
    <dgm:pt modelId="{6BC994BF-0751-4F8E-9D5A-DB38B5D2406C}" type="pres">
      <dgm:prSet presAssocID="{7F3A8FB8-3EF0-4E47-A428-33B6D02E69DB}" presName="parTx1" presStyleLbl="revTx" presStyleIdx="0" presStyleCnt="1"/>
      <dgm:spPr/>
    </dgm:pt>
    <dgm:pt modelId="{38EA8F79-8D05-4D10-A487-825881E8C53B}" type="pres">
      <dgm:prSet presAssocID="{7F3A8FB8-3EF0-4E47-A428-33B6D02E69DB}" presName="c1" presStyleLbl="node1" presStyleIdx="0" presStyleCnt="19"/>
      <dgm:spPr/>
    </dgm:pt>
    <dgm:pt modelId="{DC5E9FD8-F5DD-4896-94E7-C3F0918F1F31}" type="pres">
      <dgm:prSet presAssocID="{7F3A8FB8-3EF0-4E47-A428-33B6D02E69DB}" presName="c2" presStyleLbl="node1" presStyleIdx="1" presStyleCnt="19"/>
      <dgm:spPr/>
    </dgm:pt>
    <dgm:pt modelId="{16F722EF-8140-4FC5-8BE1-8ECC9FC11742}" type="pres">
      <dgm:prSet presAssocID="{7F3A8FB8-3EF0-4E47-A428-33B6D02E69DB}" presName="c3" presStyleLbl="node1" presStyleIdx="2" presStyleCnt="19"/>
      <dgm:spPr/>
    </dgm:pt>
    <dgm:pt modelId="{0C395565-BEDF-4B80-B824-50047AFDF3CA}" type="pres">
      <dgm:prSet presAssocID="{7F3A8FB8-3EF0-4E47-A428-33B6D02E69DB}" presName="c4" presStyleLbl="node1" presStyleIdx="3" presStyleCnt="19"/>
      <dgm:spPr/>
    </dgm:pt>
    <dgm:pt modelId="{AB180885-2781-4D81-AAF0-7E9D5888A3C6}" type="pres">
      <dgm:prSet presAssocID="{7F3A8FB8-3EF0-4E47-A428-33B6D02E69DB}" presName="c5" presStyleLbl="node1" presStyleIdx="4" presStyleCnt="19"/>
      <dgm:spPr/>
    </dgm:pt>
    <dgm:pt modelId="{D5865302-DF35-453B-BD96-AA5BEAC9EF21}" type="pres">
      <dgm:prSet presAssocID="{7F3A8FB8-3EF0-4E47-A428-33B6D02E69DB}" presName="c6" presStyleLbl="node1" presStyleIdx="5" presStyleCnt="19"/>
      <dgm:spPr/>
    </dgm:pt>
    <dgm:pt modelId="{BC132C94-8BD5-4F52-985F-3D7711C46944}" type="pres">
      <dgm:prSet presAssocID="{7F3A8FB8-3EF0-4E47-A428-33B6D02E69DB}" presName="c7" presStyleLbl="node1" presStyleIdx="6" presStyleCnt="19"/>
      <dgm:spPr/>
    </dgm:pt>
    <dgm:pt modelId="{18C8699D-87C1-49A3-A866-EAFCE60D76EC}" type="pres">
      <dgm:prSet presAssocID="{7F3A8FB8-3EF0-4E47-A428-33B6D02E69DB}" presName="c8" presStyleLbl="node1" presStyleIdx="7" presStyleCnt="19"/>
      <dgm:spPr/>
    </dgm:pt>
    <dgm:pt modelId="{473CFF9E-CD77-4638-AE36-1752423F6033}" type="pres">
      <dgm:prSet presAssocID="{7F3A8FB8-3EF0-4E47-A428-33B6D02E69DB}" presName="c9" presStyleLbl="node1" presStyleIdx="8" presStyleCnt="19"/>
      <dgm:spPr/>
    </dgm:pt>
    <dgm:pt modelId="{CFDDAC42-A4B8-4B40-B9E1-CC2E96D0D54F}" type="pres">
      <dgm:prSet presAssocID="{7F3A8FB8-3EF0-4E47-A428-33B6D02E69DB}" presName="c10" presStyleLbl="node1" presStyleIdx="9" presStyleCnt="19"/>
      <dgm:spPr/>
    </dgm:pt>
    <dgm:pt modelId="{75CA4796-9AEF-490E-87B4-62A23FF434B7}" type="pres">
      <dgm:prSet presAssocID="{7F3A8FB8-3EF0-4E47-A428-33B6D02E69DB}" presName="c11" presStyleLbl="node1" presStyleIdx="10" presStyleCnt="19"/>
      <dgm:spPr/>
    </dgm:pt>
    <dgm:pt modelId="{0E42F920-53EF-4324-BEE4-2BBEA533DBCA}" type="pres">
      <dgm:prSet presAssocID="{7F3A8FB8-3EF0-4E47-A428-33B6D02E69DB}" presName="c12" presStyleLbl="node1" presStyleIdx="11" presStyleCnt="19"/>
      <dgm:spPr/>
    </dgm:pt>
    <dgm:pt modelId="{DD022ECF-E448-44D2-B920-7F8070C4AE76}" type="pres">
      <dgm:prSet presAssocID="{7F3A8FB8-3EF0-4E47-A428-33B6D02E69DB}" presName="c13" presStyleLbl="node1" presStyleIdx="12" presStyleCnt="19"/>
      <dgm:spPr/>
    </dgm:pt>
    <dgm:pt modelId="{A66A2748-3548-4EDF-9072-EC591E235991}" type="pres">
      <dgm:prSet presAssocID="{7F3A8FB8-3EF0-4E47-A428-33B6D02E69DB}" presName="c14" presStyleLbl="node1" presStyleIdx="13" presStyleCnt="19"/>
      <dgm:spPr/>
    </dgm:pt>
    <dgm:pt modelId="{4346DFE3-661E-4C5F-970B-E1A0B21C9C21}" type="pres">
      <dgm:prSet presAssocID="{7F3A8FB8-3EF0-4E47-A428-33B6D02E69DB}" presName="c15" presStyleLbl="node1" presStyleIdx="14" presStyleCnt="19"/>
      <dgm:spPr/>
    </dgm:pt>
    <dgm:pt modelId="{AA41BE3A-041A-470A-8F2F-D9CAA7A4BB02}" type="pres">
      <dgm:prSet presAssocID="{7F3A8FB8-3EF0-4E47-A428-33B6D02E69DB}" presName="c16" presStyleLbl="node1" presStyleIdx="15" presStyleCnt="19"/>
      <dgm:spPr/>
    </dgm:pt>
    <dgm:pt modelId="{1E7583FD-C30A-4CAA-AB99-69763679E9AC}" type="pres">
      <dgm:prSet presAssocID="{7F3A8FB8-3EF0-4E47-A428-33B6D02E69DB}" presName="c17" presStyleLbl="node1" presStyleIdx="16" presStyleCnt="19"/>
      <dgm:spPr/>
    </dgm:pt>
    <dgm:pt modelId="{9BA0D596-156E-4BF6-8921-68ACF397DBBD}" type="pres">
      <dgm:prSet presAssocID="{7F3A8FB8-3EF0-4E47-A428-33B6D02E69DB}" presName="c18" presStyleLbl="node1" presStyleIdx="17" presStyleCnt="19"/>
      <dgm:spPr/>
    </dgm:pt>
    <dgm:pt modelId="{076A8A71-09CC-4130-A557-3287822DEB2F}" type="pres">
      <dgm:prSet presAssocID="{B62A61CC-C33D-43D4-B8C4-4F74922E1471}" presName="chevronComposite1" presStyleCnt="0"/>
      <dgm:spPr/>
    </dgm:pt>
    <dgm:pt modelId="{CAA338FB-111B-4A44-8494-77AB42495C84}" type="pres">
      <dgm:prSet presAssocID="{B62A61CC-C33D-43D4-B8C4-4F74922E1471}" presName="chevron1" presStyleLbl="sibTrans2D1" presStyleIdx="0" presStyleCnt="2"/>
      <dgm:spPr/>
    </dgm:pt>
    <dgm:pt modelId="{4BE03204-546A-4C6D-955A-4479014F2BD2}" type="pres">
      <dgm:prSet presAssocID="{B62A61CC-C33D-43D4-B8C4-4F74922E1471}" presName="spChevron1" presStyleCnt="0"/>
      <dgm:spPr/>
    </dgm:pt>
    <dgm:pt modelId="{019B90A5-6BF3-42FF-99D1-141F82DBE887}" type="pres">
      <dgm:prSet presAssocID="{B62A61CC-C33D-43D4-B8C4-4F74922E1471}" presName="overlap" presStyleCnt="0"/>
      <dgm:spPr/>
    </dgm:pt>
    <dgm:pt modelId="{1090512D-0A3B-45E9-A2E4-C2EB68A887D5}" type="pres">
      <dgm:prSet presAssocID="{B62A61CC-C33D-43D4-B8C4-4F74922E1471}" presName="chevronComposite2" presStyleCnt="0"/>
      <dgm:spPr/>
    </dgm:pt>
    <dgm:pt modelId="{7D8A9391-7853-4CA5-80B2-3DEBEE05D48D}" type="pres">
      <dgm:prSet presAssocID="{B62A61CC-C33D-43D4-B8C4-4F74922E1471}" presName="chevron2" presStyleLbl="sibTrans2D1" presStyleIdx="1" presStyleCnt="2"/>
      <dgm:spPr/>
    </dgm:pt>
    <dgm:pt modelId="{F91588AE-EE13-49D8-8E23-9EBE9F8859F8}" type="pres">
      <dgm:prSet presAssocID="{B62A61CC-C33D-43D4-B8C4-4F74922E1471}" presName="spChevron2" presStyleCnt="0"/>
      <dgm:spPr/>
    </dgm:pt>
    <dgm:pt modelId="{20E28739-0130-4B97-AD43-996F96B773BD}" type="pres">
      <dgm:prSet presAssocID="{E54B871F-604E-4B65-9234-F5565A43952B}" presName="last" presStyleCnt="0"/>
      <dgm:spPr/>
    </dgm:pt>
    <dgm:pt modelId="{AE091CBA-2500-46FD-943A-64D9D74DD847}" type="pres">
      <dgm:prSet presAssocID="{E54B871F-604E-4B65-9234-F5565A43952B}" presName="circleTx" presStyleLbl="node1" presStyleIdx="18" presStyleCnt="19"/>
      <dgm:spPr/>
    </dgm:pt>
    <dgm:pt modelId="{1C94FB39-86D9-410A-9589-A9FCEAE4C0BE}" type="pres">
      <dgm:prSet presAssocID="{E54B871F-604E-4B65-9234-F5565A43952B}" presName="spN" presStyleCnt="0"/>
      <dgm:spPr/>
    </dgm:pt>
  </dgm:ptLst>
  <dgm:cxnLst>
    <dgm:cxn modelId="{9E0FB809-897C-4F80-8E3E-5D36296D296D}" type="presOf" srcId="{EB3635A5-C2D5-4B03-B4A3-33AD0B3B4BC0}" destId="{4110D271-A42F-475E-8131-1A91DF006B0F}" srcOrd="0" destOrd="0" presId="urn:microsoft.com/office/officeart/2009/3/layout/RandomtoResultProcess"/>
    <dgm:cxn modelId="{1A449C16-F248-41F3-922D-1550D2D62E72}" type="presOf" srcId="{7F3A8FB8-3EF0-4E47-A428-33B6D02E69DB}" destId="{6BC994BF-0751-4F8E-9D5A-DB38B5D2406C}" srcOrd="0" destOrd="0" presId="urn:microsoft.com/office/officeart/2009/3/layout/RandomtoResultProcess"/>
    <dgm:cxn modelId="{6A96465A-9BAB-4688-A45D-4C7A3CA0581E}" type="presOf" srcId="{E54B871F-604E-4B65-9234-F5565A43952B}" destId="{AE091CBA-2500-46FD-943A-64D9D74DD847}" srcOrd="0" destOrd="0" presId="urn:microsoft.com/office/officeart/2009/3/layout/RandomtoResultProcess"/>
    <dgm:cxn modelId="{61BD69E5-7E7E-4A2F-A926-0615E4A66802}" srcId="{EB3635A5-C2D5-4B03-B4A3-33AD0B3B4BC0}" destId="{7F3A8FB8-3EF0-4E47-A428-33B6D02E69DB}" srcOrd="0" destOrd="0" parTransId="{5BFD91A3-0927-4421-AF4E-4859561F92AC}" sibTransId="{B62A61CC-C33D-43D4-B8C4-4F74922E1471}"/>
    <dgm:cxn modelId="{37F842F6-8268-427B-8457-90A09FB5B78D}" srcId="{EB3635A5-C2D5-4B03-B4A3-33AD0B3B4BC0}" destId="{E54B871F-604E-4B65-9234-F5565A43952B}" srcOrd="1" destOrd="0" parTransId="{7AD4B60B-8A63-4837-9570-CD7DAEE84C9C}" sibTransId="{0F2653B9-CC4B-4F58-A7ED-9E1E5ACA59A2}"/>
    <dgm:cxn modelId="{6949B98E-8114-4420-AABC-A6C54D2286AD}" type="presParOf" srcId="{4110D271-A42F-475E-8131-1A91DF006B0F}" destId="{6E1CDAF9-57EC-4337-8D9D-C8304AFAACE9}" srcOrd="0" destOrd="0" presId="urn:microsoft.com/office/officeart/2009/3/layout/RandomtoResultProcess"/>
    <dgm:cxn modelId="{F5A312FF-A310-4451-B3A2-E77DA04B1BB2}" type="presParOf" srcId="{6E1CDAF9-57EC-4337-8D9D-C8304AFAACE9}" destId="{6BC994BF-0751-4F8E-9D5A-DB38B5D2406C}" srcOrd="0" destOrd="0" presId="urn:microsoft.com/office/officeart/2009/3/layout/RandomtoResultProcess"/>
    <dgm:cxn modelId="{EB700A00-3FBB-47B0-B017-D22B7279BD0C}" type="presParOf" srcId="{6E1CDAF9-57EC-4337-8D9D-C8304AFAACE9}" destId="{38EA8F79-8D05-4D10-A487-825881E8C53B}" srcOrd="1" destOrd="0" presId="urn:microsoft.com/office/officeart/2009/3/layout/RandomtoResultProcess"/>
    <dgm:cxn modelId="{BEF3AFAD-D7DD-4F10-9FBA-5BCA80EA3AE1}" type="presParOf" srcId="{6E1CDAF9-57EC-4337-8D9D-C8304AFAACE9}" destId="{DC5E9FD8-F5DD-4896-94E7-C3F0918F1F31}" srcOrd="2" destOrd="0" presId="urn:microsoft.com/office/officeart/2009/3/layout/RandomtoResultProcess"/>
    <dgm:cxn modelId="{F50793C2-E47B-43AE-9F83-BDA1D3BCF22C}" type="presParOf" srcId="{6E1CDAF9-57EC-4337-8D9D-C8304AFAACE9}" destId="{16F722EF-8140-4FC5-8BE1-8ECC9FC11742}" srcOrd="3" destOrd="0" presId="urn:microsoft.com/office/officeart/2009/3/layout/RandomtoResultProcess"/>
    <dgm:cxn modelId="{0B43BFA9-2EBD-48CC-9BAF-94F11E4E589C}" type="presParOf" srcId="{6E1CDAF9-57EC-4337-8D9D-C8304AFAACE9}" destId="{0C395565-BEDF-4B80-B824-50047AFDF3CA}" srcOrd="4" destOrd="0" presId="urn:microsoft.com/office/officeart/2009/3/layout/RandomtoResultProcess"/>
    <dgm:cxn modelId="{B629ADD5-7A37-4BD4-AC7E-AAB928880B01}" type="presParOf" srcId="{6E1CDAF9-57EC-4337-8D9D-C8304AFAACE9}" destId="{AB180885-2781-4D81-AAF0-7E9D5888A3C6}" srcOrd="5" destOrd="0" presId="urn:microsoft.com/office/officeart/2009/3/layout/RandomtoResultProcess"/>
    <dgm:cxn modelId="{AED70D80-2BE4-4470-8169-B70E9CF5ECE4}" type="presParOf" srcId="{6E1CDAF9-57EC-4337-8D9D-C8304AFAACE9}" destId="{D5865302-DF35-453B-BD96-AA5BEAC9EF21}" srcOrd="6" destOrd="0" presId="urn:microsoft.com/office/officeart/2009/3/layout/RandomtoResultProcess"/>
    <dgm:cxn modelId="{C25B2D91-80E4-4D58-9BB1-42B5C61A93F6}" type="presParOf" srcId="{6E1CDAF9-57EC-4337-8D9D-C8304AFAACE9}" destId="{BC132C94-8BD5-4F52-985F-3D7711C46944}" srcOrd="7" destOrd="0" presId="urn:microsoft.com/office/officeart/2009/3/layout/RandomtoResultProcess"/>
    <dgm:cxn modelId="{B885E916-1179-4D78-B264-59D0C5C585E3}" type="presParOf" srcId="{6E1CDAF9-57EC-4337-8D9D-C8304AFAACE9}" destId="{18C8699D-87C1-49A3-A866-EAFCE60D76EC}" srcOrd="8" destOrd="0" presId="urn:microsoft.com/office/officeart/2009/3/layout/RandomtoResultProcess"/>
    <dgm:cxn modelId="{134560BB-6516-4946-8313-27BBB4D53854}" type="presParOf" srcId="{6E1CDAF9-57EC-4337-8D9D-C8304AFAACE9}" destId="{473CFF9E-CD77-4638-AE36-1752423F6033}" srcOrd="9" destOrd="0" presId="urn:microsoft.com/office/officeart/2009/3/layout/RandomtoResultProcess"/>
    <dgm:cxn modelId="{7B07BD72-A514-4326-856C-C52286EC7A42}" type="presParOf" srcId="{6E1CDAF9-57EC-4337-8D9D-C8304AFAACE9}" destId="{CFDDAC42-A4B8-4B40-B9E1-CC2E96D0D54F}" srcOrd="10" destOrd="0" presId="urn:microsoft.com/office/officeart/2009/3/layout/RandomtoResultProcess"/>
    <dgm:cxn modelId="{36B86A77-3827-4A42-8318-189745A8D83A}" type="presParOf" srcId="{6E1CDAF9-57EC-4337-8D9D-C8304AFAACE9}" destId="{75CA4796-9AEF-490E-87B4-62A23FF434B7}" srcOrd="11" destOrd="0" presId="urn:microsoft.com/office/officeart/2009/3/layout/RandomtoResultProcess"/>
    <dgm:cxn modelId="{C4C38FF5-D9E9-4B33-A1ED-22C40D28C253}" type="presParOf" srcId="{6E1CDAF9-57EC-4337-8D9D-C8304AFAACE9}" destId="{0E42F920-53EF-4324-BEE4-2BBEA533DBCA}" srcOrd="12" destOrd="0" presId="urn:microsoft.com/office/officeart/2009/3/layout/RandomtoResultProcess"/>
    <dgm:cxn modelId="{07D961F7-9F06-48E2-AD06-B824A757C620}" type="presParOf" srcId="{6E1CDAF9-57EC-4337-8D9D-C8304AFAACE9}" destId="{DD022ECF-E448-44D2-B920-7F8070C4AE76}" srcOrd="13" destOrd="0" presId="urn:microsoft.com/office/officeart/2009/3/layout/RandomtoResultProcess"/>
    <dgm:cxn modelId="{2DCB5773-30FE-42A5-9FE2-03338AF3873E}" type="presParOf" srcId="{6E1CDAF9-57EC-4337-8D9D-C8304AFAACE9}" destId="{A66A2748-3548-4EDF-9072-EC591E235991}" srcOrd="14" destOrd="0" presId="urn:microsoft.com/office/officeart/2009/3/layout/RandomtoResultProcess"/>
    <dgm:cxn modelId="{2F73B88C-3554-4E9C-9584-A3FBAE8416BA}" type="presParOf" srcId="{6E1CDAF9-57EC-4337-8D9D-C8304AFAACE9}" destId="{4346DFE3-661E-4C5F-970B-E1A0B21C9C21}" srcOrd="15" destOrd="0" presId="urn:microsoft.com/office/officeart/2009/3/layout/RandomtoResultProcess"/>
    <dgm:cxn modelId="{CA4379C4-E76A-46FC-8062-A47B3F656D74}" type="presParOf" srcId="{6E1CDAF9-57EC-4337-8D9D-C8304AFAACE9}" destId="{AA41BE3A-041A-470A-8F2F-D9CAA7A4BB02}" srcOrd="16" destOrd="0" presId="urn:microsoft.com/office/officeart/2009/3/layout/RandomtoResultProcess"/>
    <dgm:cxn modelId="{56B285F1-6DA3-4254-BC40-AFFAECA8AC65}" type="presParOf" srcId="{6E1CDAF9-57EC-4337-8D9D-C8304AFAACE9}" destId="{1E7583FD-C30A-4CAA-AB99-69763679E9AC}" srcOrd="17" destOrd="0" presId="urn:microsoft.com/office/officeart/2009/3/layout/RandomtoResultProcess"/>
    <dgm:cxn modelId="{2D826314-4339-4F86-92C1-0485C739888A}" type="presParOf" srcId="{6E1CDAF9-57EC-4337-8D9D-C8304AFAACE9}" destId="{9BA0D596-156E-4BF6-8921-68ACF397DBBD}" srcOrd="18" destOrd="0" presId="urn:microsoft.com/office/officeart/2009/3/layout/RandomtoResultProcess"/>
    <dgm:cxn modelId="{A18422B1-E28F-4171-A9C3-54D920EFB14F}" type="presParOf" srcId="{4110D271-A42F-475E-8131-1A91DF006B0F}" destId="{076A8A71-09CC-4130-A557-3287822DEB2F}" srcOrd="1" destOrd="0" presId="urn:microsoft.com/office/officeart/2009/3/layout/RandomtoResultProcess"/>
    <dgm:cxn modelId="{B1BF97C2-CEA5-4D47-AA08-4DCB6EF5A4D4}" type="presParOf" srcId="{076A8A71-09CC-4130-A557-3287822DEB2F}" destId="{CAA338FB-111B-4A44-8494-77AB42495C84}" srcOrd="0" destOrd="0" presId="urn:microsoft.com/office/officeart/2009/3/layout/RandomtoResultProcess"/>
    <dgm:cxn modelId="{80AC6234-961C-4328-9A41-F0BC122F680D}" type="presParOf" srcId="{076A8A71-09CC-4130-A557-3287822DEB2F}" destId="{4BE03204-546A-4C6D-955A-4479014F2BD2}" srcOrd="1" destOrd="0" presId="urn:microsoft.com/office/officeart/2009/3/layout/RandomtoResultProcess"/>
    <dgm:cxn modelId="{FC2BE459-8E66-4F4F-9AB9-843B3A6BF7D3}" type="presParOf" srcId="{4110D271-A42F-475E-8131-1A91DF006B0F}" destId="{019B90A5-6BF3-42FF-99D1-141F82DBE887}" srcOrd="2" destOrd="0" presId="urn:microsoft.com/office/officeart/2009/3/layout/RandomtoResultProcess"/>
    <dgm:cxn modelId="{AF21F5BC-8F6E-4D6A-942C-059D6586E244}" type="presParOf" srcId="{4110D271-A42F-475E-8131-1A91DF006B0F}" destId="{1090512D-0A3B-45E9-A2E4-C2EB68A887D5}" srcOrd="3" destOrd="0" presId="urn:microsoft.com/office/officeart/2009/3/layout/RandomtoResultProcess"/>
    <dgm:cxn modelId="{9CE1ABEA-57DC-47E0-A90B-C1D883960489}" type="presParOf" srcId="{1090512D-0A3B-45E9-A2E4-C2EB68A887D5}" destId="{7D8A9391-7853-4CA5-80B2-3DEBEE05D48D}" srcOrd="0" destOrd="0" presId="urn:microsoft.com/office/officeart/2009/3/layout/RandomtoResultProcess"/>
    <dgm:cxn modelId="{8C6D42E8-60FE-408A-BBFF-B3016D2A77AC}" type="presParOf" srcId="{1090512D-0A3B-45E9-A2E4-C2EB68A887D5}" destId="{F91588AE-EE13-49D8-8E23-9EBE9F8859F8}" srcOrd="1" destOrd="0" presId="urn:microsoft.com/office/officeart/2009/3/layout/RandomtoResultProcess"/>
    <dgm:cxn modelId="{5DE0510B-71AE-4197-BFDE-CA418F92C51F}" type="presParOf" srcId="{4110D271-A42F-475E-8131-1A91DF006B0F}" destId="{20E28739-0130-4B97-AD43-996F96B773BD}" srcOrd="4" destOrd="0" presId="urn:microsoft.com/office/officeart/2009/3/layout/RandomtoResultProcess"/>
    <dgm:cxn modelId="{1E96EE39-CCA0-42A3-9A58-B1580E7B6CE5}" type="presParOf" srcId="{20E28739-0130-4B97-AD43-996F96B773BD}" destId="{AE091CBA-2500-46FD-943A-64D9D74DD847}" srcOrd="0" destOrd="0" presId="urn:microsoft.com/office/officeart/2009/3/layout/RandomtoResultProcess"/>
    <dgm:cxn modelId="{DA66A9E0-EABE-428F-BB8F-AE168D10CDD5}" type="presParOf" srcId="{20E28739-0130-4B97-AD43-996F96B773BD}" destId="{1C94FB39-86D9-410A-9589-A9FCEAE4C0BE}"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F59D23-C32B-4DD4-BF1F-F4B08EDE41A4}" type="doc">
      <dgm:prSet loTypeId="urn:microsoft.com/office/officeart/2009/3/layout/RandomtoResultProcess" loCatId="process" qsTypeId="urn:microsoft.com/office/officeart/2005/8/quickstyle/simple1" qsCatId="simple" csTypeId="urn:microsoft.com/office/officeart/2005/8/colors/accent1_2" csCatId="accent1" phldr="1"/>
      <dgm:spPr/>
    </dgm:pt>
    <dgm:pt modelId="{88E972AF-6F02-4ED9-A1D2-40BB757BFF46}">
      <dgm:prSet phldrT="[Text]"/>
      <dgm:spPr/>
      <dgm:t>
        <a:bodyPr/>
        <a:lstStyle/>
        <a:p>
          <a:r>
            <a:rPr lang="en-US" dirty="0"/>
            <a:t>Merchant State</a:t>
          </a:r>
        </a:p>
        <a:p>
          <a:r>
            <a:rPr lang="en-US" dirty="0"/>
            <a:t>Merchant City</a:t>
          </a:r>
        </a:p>
      </dgm:t>
    </dgm:pt>
    <dgm:pt modelId="{1ED37066-78D9-4AF9-8230-A498E3040339}" type="parTrans" cxnId="{B5513D45-4DF6-4A3B-A74E-7C4A8A436F0C}">
      <dgm:prSet/>
      <dgm:spPr/>
      <dgm:t>
        <a:bodyPr/>
        <a:lstStyle/>
        <a:p>
          <a:endParaRPr lang="en-US"/>
        </a:p>
      </dgm:t>
    </dgm:pt>
    <dgm:pt modelId="{4D78B8D3-064D-4A08-BDCD-656C46AE41BA}" type="sibTrans" cxnId="{B5513D45-4DF6-4A3B-A74E-7C4A8A436F0C}">
      <dgm:prSet/>
      <dgm:spPr/>
      <dgm:t>
        <a:bodyPr/>
        <a:lstStyle/>
        <a:p>
          <a:endParaRPr lang="en-US"/>
        </a:p>
      </dgm:t>
    </dgm:pt>
    <dgm:pt modelId="{BA896AEB-E766-42FF-ACF5-EE63536C7AB0}">
      <dgm:prSet phldrT="[Text]" custT="1"/>
      <dgm:spPr/>
      <dgm:t>
        <a:bodyPr/>
        <a:lstStyle/>
        <a:p>
          <a:r>
            <a:rPr lang="en-US" sz="2000" dirty="0"/>
            <a:t>Frequency Encoding</a:t>
          </a:r>
        </a:p>
      </dgm:t>
    </dgm:pt>
    <dgm:pt modelId="{CD2C6970-CEDB-4B44-984A-FAE8FBC7582D}" type="parTrans" cxnId="{8256CB70-1EB8-418F-9258-92CE36FFBBD8}">
      <dgm:prSet/>
      <dgm:spPr/>
      <dgm:t>
        <a:bodyPr/>
        <a:lstStyle/>
        <a:p>
          <a:endParaRPr lang="en-US"/>
        </a:p>
      </dgm:t>
    </dgm:pt>
    <dgm:pt modelId="{8498261F-2B53-49DD-8289-93D2169424A2}" type="sibTrans" cxnId="{8256CB70-1EB8-418F-9258-92CE36FFBBD8}">
      <dgm:prSet/>
      <dgm:spPr/>
      <dgm:t>
        <a:bodyPr/>
        <a:lstStyle/>
        <a:p>
          <a:endParaRPr lang="en-US"/>
        </a:p>
      </dgm:t>
    </dgm:pt>
    <dgm:pt modelId="{0E5E6E65-5D73-4299-83DC-1B8CF0823B77}" type="pres">
      <dgm:prSet presAssocID="{1EF59D23-C32B-4DD4-BF1F-F4B08EDE41A4}" presName="Name0" presStyleCnt="0">
        <dgm:presLayoutVars>
          <dgm:dir/>
          <dgm:animOne val="branch"/>
          <dgm:animLvl val="lvl"/>
        </dgm:presLayoutVars>
      </dgm:prSet>
      <dgm:spPr/>
    </dgm:pt>
    <dgm:pt modelId="{05A6579F-9BB6-4587-949C-65C34DDD0021}" type="pres">
      <dgm:prSet presAssocID="{88E972AF-6F02-4ED9-A1D2-40BB757BFF46}" presName="chaos" presStyleCnt="0"/>
      <dgm:spPr/>
    </dgm:pt>
    <dgm:pt modelId="{7EA5755D-FA75-4581-8D87-078922F689E2}" type="pres">
      <dgm:prSet presAssocID="{88E972AF-6F02-4ED9-A1D2-40BB757BFF46}" presName="parTx1" presStyleLbl="revTx" presStyleIdx="0" presStyleCnt="1"/>
      <dgm:spPr/>
    </dgm:pt>
    <dgm:pt modelId="{A76BE3FE-D0C9-43EA-9FE5-9803886D5819}" type="pres">
      <dgm:prSet presAssocID="{88E972AF-6F02-4ED9-A1D2-40BB757BFF46}" presName="c1" presStyleLbl="node1" presStyleIdx="0" presStyleCnt="19"/>
      <dgm:spPr/>
    </dgm:pt>
    <dgm:pt modelId="{04752532-51CE-448F-AEDD-D5CDDC4EF801}" type="pres">
      <dgm:prSet presAssocID="{88E972AF-6F02-4ED9-A1D2-40BB757BFF46}" presName="c2" presStyleLbl="node1" presStyleIdx="1" presStyleCnt="19"/>
      <dgm:spPr/>
    </dgm:pt>
    <dgm:pt modelId="{CFB901B5-580D-41CE-8CB7-2560D38B17BD}" type="pres">
      <dgm:prSet presAssocID="{88E972AF-6F02-4ED9-A1D2-40BB757BFF46}" presName="c3" presStyleLbl="node1" presStyleIdx="2" presStyleCnt="19"/>
      <dgm:spPr/>
    </dgm:pt>
    <dgm:pt modelId="{6DD9DA2D-7EEC-4F1C-802C-EB8CE67BC65E}" type="pres">
      <dgm:prSet presAssocID="{88E972AF-6F02-4ED9-A1D2-40BB757BFF46}" presName="c4" presStyleLbl="node1" presStyleIdx="3" presStyleCnt="19"/>
      <dgm:spPr/>
    </dgm:pt>
    <dgm:pt modelId="{78BFB115-2FAE-46B7-8CF0-8E1F337BC518}" type="pres">
      <dgm:prSet presAssocID="{88E972AF-6F02-4ED9-A1D2-40BB757BFF46}" presName="c5" presStyleLbl="node1" presStyleIdx="4" presStyleCnt="19"/>
      <dgm:spPr/>
    </dgm:pt>
    <dgm:pt modelId="{17B82449-311C-45F3-98EE-A4E6660BB334}" type="pres">
      <dgm:prSet presAssocID="{88E972AF-6F02-4ED9-A1D2-40BB757BFF46}" presName="c6" presStyleLbl="node1" presStyleIdx="5" presStyleCnt="19"/>
      <dgm:spPr/>
    </dgm:pt>
    <dgm:pt modelId="{1A25DE40-953B-429D-9075-55249DEB1576}" type="pres">
      <dgm:prSet presAssocID="{88E972AF-6F02-4ED9-A1D2-40BB757BFF46}" presName="c7" presStyleLbl="node1" presStyleIdx="6" presStyleCnt="19"/>
      <dgm:spPr/>
    </dgm:pt>
    <dgm:pt modelId="{7917CAF6-3BCC-47FB-9438-63F3BAFBC420}" type="pres">
      <dgm:prSet presAssocID="{88E972AF-6F02-4ED9-A1D2-40BB757BFF46}" presName="c8" presStyleLbl="node1" presStyleIdx="7" presStyleCnt="19"/>
      <dgm:spPr/>
    </dgm:pt>
    <dgm:pt modelId="{DCBDD39B-22A8-4971-A3DE-5AD4F948919B}" type="pres">
      <dgm:prSet presAssocID="{88E972AF-6F02-4ED9-A1D2-40BB757BFF46}" presName="c9" presStyleLbl="node1" presStyleIdx="8" presStyleCnt="19"/>
      <dgm:spPr/>
    </dgm:pt>
    <dgm:pt modelId="{EFE2A85B-9514-44A9-BCF0-D61236C511DC}" type="pres">
      <dgm:prSet presAssocID="{88E972AF-6F02-4ED9-A1D2-40BB757BFF46}" presName="c10" presStyleLbl="node1" presStyleIdx="9" presStyleCnt="19"/>
      <dgm:spPr/>
    </dgm:pt>
    <dgm:pt modelId="{9275770E-DF2B-408A-87A5-7B561E6EDAF5}" type="pres">
      <dgm:prSet presAssocID="{88E972AF-6F02-4ED9-A1D2-40BB757BFF46}" presName="c11" presStyleLbl="node1" presStyleIdx="10" presStyleCnt="19"/>
      <dgm:spPr/>
    </dgm:pt>
    <dgm:pt modelId="{8B07CA67-5FD2-4BB3-B656-9AC82D093D3D}" type="pres">
      <dgm:prSet presAssocID="{88E972AF-6F02-4ED9-A1D2-40BB757BFF46}" presName="c12" presStyleLbl="node1" presStyleIdx="11" presStyleCnt="19"/>
      <dgm:spPr/>
    </dgm:pt>
    <dgm:pt modelId="{B774C31E-CEA2-4E7C-9973-AEA414E5A414}" type="pres">
      <dgm:prSet presAssocID="{88E972AF-6F02-4ED9-A1D2-40BB757BFF46}" presName="c13" presStyleLbl="node1" presStyleIdx="12" presStyleCnt="19"/>
      <dgm:spPr/>
    </dgm:pt>
    <dgm:pt modelId="{3237D149-66EA-477F-BA13-8DD70BA780E3}" type="pres">
      <dgm:prSet presAssocID="{88E972AF-6F02-4ED9-A1D2-40BB757BFF46}" presName="c14" presStyleLbl="node1" presStyleIdx="13" presStyleCnt="19"/>
      <dgm:spPr/>
    </dgm:pt>
    <dgm:pt modelId="{6F245909-E41C-465F-B01A-97693839C78A}" type="pres">
      <dgm:prSet presAssocID="{88E972AF-6F02-4ED9-A1D2-40BB757BFF46}" presName="c15" presStyleLbl="node1" presStyleIdx="14" presStyleCnt="19"/>
      <dgm:spPr/>
    </dgm:pt>
    <dgm:pt modelId="{7D354E8B-86D3-49B4-8450-1B2262707F11}" type="pres">
      <dgm:prSet presAssocID="{88E972AF-6F02-4ED9-A1D2-40BB757BFF46}" presName="c16" presStyleLbl="node1" presStyleIdx="15" presStyleCnt="19"/>
      <dgm:spPr/>
    </dgm:pt>
    <dgm:pt modelId="{8B4AEEBB-31E1-4D35-84D0-8DB0716F4947}" type="pres">
      <dgm:prSet presAssocID="{88E972AF-6F02-4ED9-A1D2-40BB757BFF46}" presName="c17" presStyleLbl="node1" presStyleIdx="16" presStyleCnt="19"/>
      <dgm:spPr/>
    </dgm:pt>
    <dgm:pt modelId="{11BAB16D-EB35-41A3-AA18-D78978B157F4}" type="pres">
      <dgm:prSet presAssocID="{88E972AF-6F02-4ED9-A1D2-40BB757BFF46}" presName="c18" presStyleLbl="node1" presStyleIdx="17" presStyleCnt="19"/>
      <dgm:spPr/>
    </dgm:pt>
    <dgm:pt modelId="{764A2420-660E-4B5B-9CE1-8041313885F4}" type="pres">
      <dgm:prSet presAssocID="{4D78B8D3-064D-4A08-BDCD-656C46AE41BA}" presName="chevronComposite1" presStyleCnt="0"/>
      <dgm:spPr/>
    </dgm:pt>
    <dgm:pt modelId="{4726FDCE-942F-423F-9643-2F67DE7ED382}" type="pres">
      <dgm:prSet presAssocID="{4D78B8D3-064D-4A08-BDCD-656C46AE41BA}" presName="chevron1" presStyleLbl="sibTrans2D1" presStyleIdx="0" presStyleCnt="2"/>
      <dgm:spPr/>
    </dgm:pt>
    <dgm:pt modelId="{E87862E7-FEF7-4D2F-AA3F-3596327617BB}" type="pres">
      <dgm:prSet presAssocID="{4D78B8D3-064D-4A08-BDCD-656C46AE41BA}" presName="spChevron1" presStyleCnt="0"/>
      <dgm:spPr/>
    </dgm:pt>
    <dgm:pt modelId="{08E15962-8A7A-4767-B94C-81862A6C9050}" type="pres">
      <dgm:prSet presAssocID="{4D78B8D3-064D-4A08-BDCD-656C46AE41BA}" presName="overlap" presStyleCnt="0"/>
      <dgm:spPr/>
    </dgm:pt>
    <dgm:pt modelId="{61A3B0E6-84EA-4750-96C7-30A168509F7E}" type="pres">
      <dgm:prSet presAssocID="{4D78B8D3-064D-4A08-BDCD-656C46AE41BA}" presName="chevronComposite2" presStyleCnt="0"/>
      <dgm:spPr/>
    </dgm:pt>
    <dgm:pt modelId="{34907290-EF84-4396-981A-038BC39D42E0}" type="pres">
      <dgm:prSet presAssocID="{4D78B8D3-064D-4A08-BDCD-656C46AE41BA}" presName="chevron2" presStyleLbl="sibTrans2D1" presStyleIdx="1" presStyleCnt="2"/>
      <dgm:spPr/>
    </dgm:pt>
    <dgm:pt modelId="{C7704AA0-EEE5-403D-9D3B-EC8B46C0466E}" type="pres">
      <dgm:prSet presAssocID="{4D78B8D3-064D-4A08-BDCD-656C46AE41BA}" presName="spChevron2" presStyleCnt="0"/>
      <dgm:spPr/>
    </dgm:pt>
    <dgm:pt modelId="{7AC4DDB5-4020-4522-8C2F-DF2BC6C99C42}" type="pres">
      <dgm:prSet presAssocID="{BA896AEB-E766-42FF-ACF5-EE63536C7AB0}" presName="last" presStyleCnt="0"/>
      <dgm:spPr/>
    </dgm:pt>
    <dgm:pt modelId="{58C6522E-2DC4-4D01-A4E5-4A88C7D52B2F}" type="pres">
      <dgm:prSet presAssocID="{BA896AEB-E766-42FF-ACF5-EE63536C7AB0}" presName="circleTx" presStyleLbl="node1" presStyleIdx="18" presStyleCnt="19"/>
      <dgm:spPr/>
    </dgm:pt>
    <dgm:pt modelId="{F3B64697-7ED7-41C4-891B-81F92BD7EBC9}" type="pres">
      <dgm:prSet presAssocID="{BA896AEB-E766-42FF-ACF5-EE63536C7AB0}" presName="spN" presStyleCnt="0"/>
      <dgm:spPr/>
    </dgm:pt>
  </dgm:ptLst>
  <dgm:cxnLst>
    <dgm:cxn modelId="{B41DD718-D87D-4DE5-848B-A0CA32E62070}" type="presOf" srcId="{BA896AEB-E766-42FF-ACF5-EE63536C7AB0}" destId="{58C6522E-2DC4-4D01-A4E5-4A88C7D52B2F}" srcOrd="0" destOrd="0" presId="urn:microsoft.com/office/officeart/2009/3/layout/RandomtoResultProcess"/>
    <dgm:cxn modelId="{EEADCD3B-E455-4757-90B3-252D82276220}" type="presOf" srcId="{1EF59D23-C32B-4DD4-BF1F-F4B08EDE41A4}" destId="{0E5E6E65-5D73-4299-83DC-1B8CF0823B77}" srcOrd="0" destOrd="0" presId="urn:microsoft.com/office/officeart/2009/3/layout/RandomtoResultProcess"/>
    <dgm:cxn modelId="{B5513D45-4DF6-4A3B-A74E-7C4A8A436F0C}" srcId="{1EF59D23-C32B-4DD4-BF1F-F4B08EDE41A4}" destId="{88E972AF-6F02-4ED9-A1D2-40BB757BFF46}" srcOrd="0" destOrd="0" parTransId="{1ED37066-78D9-4AF9-8230-A498E3040339}" sibTransId="{4D78B8D3-064D-4A08-BDCD-656C46AE41BA}"/>
    <dgm:cxn modelId="{8256CB70-1EB8-418F-9258-92CE36FFBBD8}" srcId="{1EF59D23-C32B-4DD4-BF1F-F4B08EDE41A4}" destId="{BA896AEB-E766-42FF-ACF5-EE63536C7AB0}" srcOrd="1" destOrd="0" parTransId="{CD2C6970-CEDB-4B44-984A-FAE8FBC7582D}" sibTransId="{8498261F-2B53-49DD-8289-93D2169424A2}"/>
    <dgm:cxn modelId="{F8DCEBA8-6422-4092-874A-98CFB515766F}" type="presOf" srcId="{88E972AF-6F02-4ED9-A1D2-40BB757BFF46}" destId="{7EA5755D-FA75-4581-8D87-078922F689E2}" srcOrd="0" destOrd="0" presId="urn:microsoft.com/office/officeart/2009/3/layout/RandomtoResultProcess"/>
    <dgm:cxn modelId="{EFA450AE-1CC9-4A3E-BE05-E28E6FAA4146}" type="presParOf" srcId="{0E5E6E65-5D73-4299-83DC-1B8CF0823B77}" destId="{05A6579F-9BB6-4587-949C-65C34DDD0021}" srcOrd="0" destOrd="0" presId="urn:microsoft.com/office/officeart/2009/3/layout/RandomtoResultProcess"/>
    <dgm:cxn modelId="{5E506D53-3512-4898-8C00-FF0339D99A52}" type="presParOf" srcId="{05A6579F-9BB6-4587-949C-65C34DDD0021}" destId="{7EA5755D-FA75-4581-8D87-078922F689E2}" srcOrd="0" destOrd="0" presId="urn:microsoft.com/office/officeart/2009/3/layout/RandomtoResultProcess"/>
    <dgm:cxn modelId="{78857463-8F0D-4D9B-B54A-3D18376136AB}" type="presParOf" srcId="{05A6579F-9BB6-4587-949C-65C34DDD0021}" destId="{A76BE3FE-D0C9-43EA-9FE5-9803886D5819}" srcOrd="1" destOrd="0" presId="urn:microsoft.com/office/officeart/2009/3/layout/RandomtoResultProcess"/>
    <dgm:cxn modelId="{1F6BA4FA-8E6C-45B1-B47B-33379BC6F3A4}" type="presParOf" srcId="{05A6579F-9BB6-4587-949C-65C34DDD0021}" destId="{04752532-51CE-448F-AEDD-D5CDDC4EF801}" srcOrd="2" destOrd="0" presId="urn:microsoft.com/office/officeart/2009/3/layout/RandomtoResultProcess"/>
    <dgm:cxn modelId="{D893B71F-D99D-40FD-AF57-A26169391B1B}" type="presParOf" srcId="{05A6579F-9BB6-4587-949C-65C34DDD0021}" destId="{CFB901B5-580D-41CE-8CB7-2560D38B17BD}" srcOrd="3" destOrd="0" presId="urn:microsoft.com/office/officeart/2009/3/layout/RandomtoResultProcess"/>
    <dgm:cxn modelId="{AD387FE9-5277-4A11-B798-F76B6F5ECF80}" type="presParOf" srcId="{05A6579F-9BB6-4587-949C-65C34DDD0021}" destId="{6DD9DA2D-7EEC-4F1C-802C-EB8CE67BC65E}" srcOrd="4" destOrd="0" presId="urn:microsoft.com/office/officeart/2009/3/layout/RandomtoResultProcess"/>
    <dgm:cxn modelId="{3183B5C2-444B-4059-A1FE-8818FC45ED82}" type="presParOf" srcId="{05A6579F-9BB6-4587-949C-65C34DDD0021}" destId="{78BFB115-2FAE-46B7-8CF0-8E1F337BC518}" srcOrd="5" destOrd="0" presId="urn:microsoft.com/office/officeart/2009/3/layout/RandomtoResultProcess"/>
    <dgm:cxn modelId="{6A015139-6D61-46B3-AC48-7F010EEEE554}" type="presParOf" srcId="{05A6579F-9BB6-4587-949C-65C34DDD0021}" destId="{17B82449-311C-45F3-98EE-A4E6660BB334}" srcOrd="6" destOrd="0" presId="urn:microsoft.com/office/officeart/2009/3/layout/RandomtoResultProcess"/>
    <dgm:cxn modelId="{6657BE0F-65DE-4225-AE4B-1CCA6C761835}" type="presParOf" srcId="{05A6579F-9BB6-4587-949C-65C34DDD0021}" destId="{1A25DE40-953B-429D-9075-55249DEB1576}" srcOrd="7" destOrd="0" presId="urn:microsoft.com/office/officeart/2009/3/layout/RandomtoResultProcess"/>
    <dgm:cxn modelId="{D8025367-4AE1-404F-85BE-F44FC731A582}" type="presParOf" srcId="{05A6579F-9BB6-4587-949C-65C34DDD0021}" destId="{7917CAF6-3BCC-47FB-9438-63F3BAFBC420}" srcOrd="8" destOrd="0" presId="urn:microsoft.com/office/officeart/2009/3/layout/RandomtoResultProcess"/>
    <dgm:cxn modelId="{E9BBD0F5-F011-4D58-9E56-1A68A35A0B92}" type="presParOf" srcId="{05A6579F-9BB6-4587-949C-65C34DDD0021}" destId="{DCBDD39B-22A8-4971-A3DE-5AD4F948919B}" srcOrd="9" destOrd="0" presId="urn:microsoft.com/office/officeart/2009/3/layout/RandomtoResultProcess"/>
    <dgm:cxn modelId="{638CADFE-F7C7-4E8F-886B-161FB34D6052}" type="presParOf" srcId="{05A6579F-9BB6-4587-949C-65C34DDD0021}" destId="{EFE2A85B-9514-44A9-BCF0-D61236C511DC}" srcOrd="10" destOrd="0" presId="urn:microsoft.com/office/officeart/2009/3/layout/RandomtoResultProcess"/>
    <dgm:cxn modelId="{B589FC9E-8E58-4254-AC36-89CCDA92341A}" type="presParOf" srcId="{05A6579F-9BB6-4587-949C-65C34DDD0021}" destId="{9275770E-DF2B-408A-87A5-7B561E6EDAF5}" srcOrd="11" destOrd="0" presId="urn:microsoft.com/office/officeart/2009/3/layout/RandomtoResultProcess"/>
    <dgm:cxn modelId="{4ABCAB78-E458-4C15-BAB8-656C61556894}" type="presParOf" srcId="{05A6579F-9BB6-4587-949C-65C34DDD0021}" destId="{8B07CA67-5FD2-4BB3-B656-9AC82D093D3D}" srcOrd="12" destOrd="0" presId="urn:microsoft.com/office/officeart/2009/3/layout/RandomtoResultProcess"/>
    <dgm:cxn modelId="{A18C285B-CE72-4454-A548-3C3B1026D9BD}" type="presParOf" srcId="{05A6579F-9BB6-4587-949C-65C34DDD0021}" destId="{B774C31E-CEA2-4E7C-9973-AEA414E5A414}" srcOrd="13" destOrd="0" presId="urn:microsoft.com/office/officeart/2009/3/layout/RandomtoResultProcess"/>
    <dgm:cxn modelId="{1B44C0FD-C9C1-4A98-977F-954D6210BC07}" type="presParOf" srcId="{05A6579F-9BB6-4587-949C-65C34DDD0021}" destId="{3237D149-66EA-477F-BA13-8DD70BA780E3}" srcOrd="14" destOrd="0" presId="urn:microsoft.com/office/officeart/2009/3/layout/RandomtoResultProcess"/>
    <dgm:cxn modelId="{45C72225-D6B7-4659-86A5-CD816957692F}" type="presParOf" srcId="{05A6579F-9BB6-4587-949C-65C34DDD0021}" destId="{6F245909-E41C-465F-B01A-97693839C78A}" srcOrd="15" destOrd="0" presId="urn:microsoft.com/office/officeart/2009/3/layout/RandomtoResultProcess"/>
    <dgm:cxn modelId="{ADD89CEB-BCA3-4E4D-A1D9-F0080D7BA5E7}" type="presParOf" srcId="{05A6579F-9BB6-4587-949C-65C34DDD0021}" destId="{7D354E8B-86D3-49B4-8450-1B2262707F11}" srcOrd="16" destOrd="0" presId="urn:microsoft.com/office/officeart/2009/3/layout/RandomtoResultProcess"/>
    <dgm:cxn modelId="{F1073C23-4A25-42D4-A694-7427BB8FDD5A}" type="presParOf" srcId="{05A6579F-9BB6-4587-949C-65C34DDD0021}" destId="{8B4AEEBB-31E1-4D35-84D0-8DB0716F4947}" srcOrd="17" destOrd="0" presId="urn:microsoft.com/office/officeart/2009/3/layout/RandomtoResultProcess"/>
    <dgm:cxn modelId="{0757834D-2800-42B3-985E-2E4FC0CBD25C}" type="presParOf" srcId="{05A6579F-9BB6-4587-949C-65C34DDD0021}" destId="{11BAB16D-EB35-41A3-AA18-D78978B157F4}" srcOrd="18" destOrd="0" presId="urn:microsoft.com/office/officeart/2009/3/layout/RandomtoResultProcess"/>
    <dgm:cxn modelId="{10ABD46F-F955-40EE-B6A5-51B51CA9D817}" type="presParOf" srcId="{0E5E6E65-5D73-4299-83DC-1B8CF0823B77}" destId="{764A2420-660E-4B5B-9CE1-8041313885F4}" srcOrd="1" destOrd="0" presId="urn:microsoft.com/office/officeart/2009/3/layout/RandomtoResultProcess"/>
    <dgm:cxn modelId="{A9354BE9-F7E7-413B-98AF-E52A5D6D28FE}" type="presParOf" srcId="{764A2420-660E-4B5B-9CE1-8041313885F4}" destId="{4726FDCE-942F-423F-9643-2F67DE7ED382}" srcOrd="0" destOrd="0" presId="urn:microsoft.com/office/officeart/2009/3/layout/RandomtoResultProcess"/>
    <dgm:cxn modelId="{E8104BDD-D5C7-4CA7-AE49-1440F843FA20}" type="presParOf" srcId="{764A2420-660E-4B5B-9CE1-8041313885F4}" destId="{E87862E7-FEF7-4D2F-AA3F-3596327617BB}" srcOrd="1" destOrd="0" presId="urn:microsoft.com/office/officeart/2009/3/layout/RandomtoResultProcess"/>
    <dgm:cxn modelId="{AA4ABBB3-7487-4FC6-B903-0FB7969176AF}" type="presParOf" srcId="{0E5E6E65-5D73-4299-83DC-1B8CF0823B77}" destId="{08E15962-8A7A-4767-B94C-81862A6C9050}" srcOrd="2" destOrd="0" presId="urn:microsoft.com/office/officeart/2009/3/layout/RandomtoResultProcess"/>
    <dgm:cxn modelId="{10FD6890-3F89-4E8E-905B-09B66E174083}" type="presParOf" srcId="{0E5E6E65-5D73-4299-83DC-1B8CF0823B77}" destId="{61A3B0E6-84EA-4750-96C7-30A168509F7E}" srcOrd="3" destOrd="0" presId="urn:microsoft.com/office/officeart/2009/3/layout/RandomtoResultProcess"/>
    <dgm:cxn modelId="{3584B657-A094-4285-A944-1CDD00C6043B}" type="presParOf" srcId="{61A3B0E6-84EA-4750-96C7-30A168509F7E}" destId="{34907290-EF84-4396-981A-038BC39D42E0}" srcOrd="0" destOrd="0" presId="urn:microsoft.com/office/officeart/2009/3/layout/RandomtoResultProcess"/>
    <dgm:cxn modelId="{B85015FF-6142-4C2D-8B61-485EEB376132}" type="presParOf" srcId="{61A3B0E6-84EA-4750-96C7-30A168509F7E}" destId="{C7704AA0-EEE5-403D-9D3B-EC8B46C0466E}" srcOrd="1" destOrd="0" presId="urn:microsoft.com/office/officeart/2009/3/layout/RandomtoResultProcess"/>
    <dgm:cxn modelId="{9EE25CF3-515F-4AF1-BD92-7969F40A9C84}" type="presParOf" srcId="{0E5E6E65-5D73-4299-83DC-1B8CF0823B77}" destId="{7AC4DDB5-4020-4522-8C2F-DF2BC6C99C42}" srcOrd="4" destOrd="0" presId="urn:microsoft.com/office/officeart/2009/3/layout/RandomtoResultProcess"/>
    <dgm:cxn modelId="{53FC174D-DD50-45CC-82F2-56E6C4CBB6A4}" type="presParOf" srcId="{7AC4DDB5-4020-4522-8C2F-DF2BC6C99C42}" destId="{58C6522E-2DC4-4D01-A4E5-4A88C7D52B2F}" srcOrd="0" destOrd="0" presId="urn:microsoft.com/office/officeart/2009/3/layout/RandomtoResultProcess"/>
    <dgm:cxn modelId="{78BF7CEF-9FCD-4E43-9FA6-60B57E16B5E5}" type="presParOf" srcId="{7AC4DDB5-4020-4522-8C2F-DF2BC6C99C42}" destId="{F3B64697-7ED7-41C4-891B-81F92BD7EBC9}" srcOrd="1" destOrd="0" presId="urn:microsoft.com/office/officeart/2009/3/layout/RandomtoResult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B193BC-5AE7-4C60-88D4-DD55501F668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A56760B-F2D2-4341-8321-E8C126FCDAF4}">
      <dgm:prSet phldrT="[Text]" custT="1"/>
      <dgm:spPr/>
      <dgm:t>
        <a:bodyPr/>
        <a:lstStyle/>
        <a:p>
          <a:r>
            <a:rPr lang="en-US" sz="1600" dirty="0"/>
            <a:t>K-means</a:t>
          </a:r>
          <a:r>
            <a:rPr lang="en-US" sz="1200" dirty="0"/>
            <a:t> </a:t>
          </a:r>
        </a:p>
      </dgm:t>
    </dgm:pt>
    <dgm:pt modelId="{3815230C-CE96-43E9-B03D-6C567A9FE1DC}" type="parTrans" cxnId="{979CD58E-A31A-4AC6-B32F-3C4CCDF09739}">
      <dgm:prSet/>
      <dgm:spPr/>
      <dgm:t>
        <a:bodyPr/>
        <a:lstStyle/>
        <a:p>
          <a:endParaRPr lang="en-US"/>
        </a:p>
      </dgm:t>
    </dgm:pt>
    <dgm:pt modelId="{DAD8CC85-BC6F-4886-8810-43EAE59362C1}" type="sibTrans" cxnId="{979CD58E-A31A-4AC6-B32F-3C4CCDF09739}">
      <dgm:prSet/>
      <dgm:spPr/>
      <dgm:t>
        <a:bodyPr/>
        <a:lstStyle/>
        <a:p>
          <a:endParaRPr lang="en-US"/>
        </a:p>
      </dgm:t>
    </dgm:pt>
    <dgm:pt modelId="{DEA51C17-44B5-4F7F-BDD3-3512A5BA2CFE}">
      <dgm:prSet phldrT="[Text]" custT="1"/>
      <dgm:spPr/>
      <dgm:t>
        <a:bodyPr/>
        <a:lstStyle/>
        <a:p>
          <a:pPr>
            <a:buFont typeface="Wingdings" panose="05000000000000000000" pitchFamily="2" charset="2"/>
            <a:buChar char="Ø"/>
          </a:pPr>
          <a:r>
            <a:rPr lang="en-US" sz="1400" b="0" dirty="0"/>
            <a:t>k-means</a:t>
          </a:r>
          <a:r>
            <a:rPr lang="en-US" sz="1400" dirty="0"/>
            <a:t> clustering is a popular unsupervised machine learning algorithm that is used to partition a given dataset into a fixed number of clusters.</a:t>
          </a:r>
        </a:p>
      </dgm:t>
    </dgm:pt>
    <dgm:pt modelId="{245DADA1-F763-4CBB-90B8-87DB2FD05831}" type="parTrans" cxnId="{71890A3B-CF36-494D-924A-04EEB1712D1E}">
      <dgm:prSet/>
      <dgm:spPr/>
      <dgm:t>
        <a:bodyPr/>
        <a:lstStyle/>
        <a:p>
          <a:endParaRPr lang="en-US"/>
        </a:p>
      </dgm:t>
    </dgm:pt>
    <dgm:pt modelId="{E951B63E-26EB-4A59-B9B0-AA985DCDA285}" type="sibTrans" cxnId="{71890A3B-CF36-494D-924A-04EEB1712D1E}">
      <dgm:prSet/>
      <dgm:spPr/>
      <dgm:t>
        <a:bodyPr/>
        <a:lstStyle/>
        <a:p>
          <a:endParaRPr lang="en-US"/>
        </a:p>
      </dgm:t>
    </dgm:pt>
    <dgm:pt modelId="{2C87AC3C-9900-4DD3-A61C-D7E230049877}">
      <dgm:prSet phldrT="[Text]" custT="1"/>
      <dgm:spPr/>
      <dgm:t>
        <a:bodyPr/>
        <a:lstStyle/>
        <a:p>
          <a:pPr>
            <a:buFont typeface="Wingdings" panose="05000000000000000000" pitchFamily="2" charset="2"/>
            <a:buChar char="Ø"/>
          </a:pPr>
          <a:r>
            <a:rPr lang="en-US" sz="1400" dirty="0"/>
            <a:t>The algorithm works by iteratively assigning data points to the nearest cluster centroid and updating the centroids based on the mean of the assigned data points.</a:t>
          </a:r>
        </a:p>
      </dgm:t>
    </dgm:pt>
    <dgm:pt modelId="{6ED6612E-79B6-41DB-8AAD-A59BD24B9C26}" type="parTrans" cxnId="{C568B084-2A27-46CC-BD02-5D05427F2BAC}">
      <dgm:prSet/>
      <dgm:spPr/>
      <dgm:t>
        <a:bodyPr/>
        <a:lstStyle/>
        <a:p>
          <a:endParaRPr lang="en-US"/>
        </a:p>
      </dgm:t>
    </dgm:pt>
    <dgm:pt modelId="{3D56B51B-9E65-420B-9734-9A51C9EB167B}" type="sibTrans" cxnId="{C568B084-2A27-46CC-BD02-5D05427F2BAC}">
      <dgm:prSet/>
      <dgm:spPr/>
      <dgm:t>
        <a:bodyPr/>
        <a:lstStyle/>
        <a:p>
          <a:endParaRPr lang="en-US"/>
        </a:p>
      </dgm:t>
    </dgm:pt>
    <dgm:pt modelId="{B39233B6-2AB3-4A6D-8F91-B52F4A81C91F}">
      <dgm:prSet phldrT="[Text]" custT="1"/>
      <dgm:spPr/>
      <dgm:t>
        <a:bodyPr/>
        <a:lstStyle/>
        <a:p>
          <a:r>
            <a:rPr lang="en-US" sz="1600" dirty="0"/>
            <a:t>Mean Shift</a:t>
          </a:r>
        </a:p>
      </dgm:t>
    </dgm:pt>
    <dgm:pt modelId="{359E5A0D-BFC2-4662-B5F2-141EBEC2C172}" type="parTrans" cxnId="{2FC5096D-8DE3-4F8A-92D8-05B1C499E861}">
      <dgm:prSet/>
      <dgm:spPr/>
      <dgm:t>
        <a:bodyPr/>
        <a:lstStyle/>
        <a:p>
          <a:endParaRPr lang="en-US"/>
        </a:p>
      </dgm:t>
    </dgm:pt>
    <dgm:pt modelId="{6ED81157-F6D6-4AFB-A452-59923E779008}" type="sibTrans" cxnId="{2FC5096D-8DE3-4F8A-92D8-05B1C499E861}">
      <dgm:prSet/>
      <dgm:spPr/>
      <dgm:t>
        <a:bodyPr/>
        <a:lstStyle/>
        <a:p>
          <a:endParaRPr lang="en-US"/>
        </a:p>
      </dgm:t>
    </dgm:pt>
    <dgm:pt modelId="{476A1ECD-52FD-4D91-8425-41A5FC4330D0}">
      <dgm:prSet phldrT="[Text]" custT="1"/>
      <dgm:spPr/>
      <dgm:t>
        <a:bodyPr/>
        <a:lstStyle/>
        <a:p>
          <a:pPr>
            <a:buFont typeface="Wingdings" panose="05000000000000000000" pitchFamily="2" charset="2"/>
            <a:buChar char="Ø"/>
          </a:pPr>
          <a:r>
            <a:rPr lang="en-US" sz="1400" dirty="0"/>
            <a:t>Mean shift clustering is another unsupervised machine learning algorithm that is used to identify the underlying structure of a dataset by identifying clusters with high densities. </a:t>
          </a:r>
        </a:p>
      </dgm:t>
    </dgm:pt>
    <dgm:pt modelId="{F81E3EFC-2CEA-4753-85EA-6E0B65ABF218}" type="parTrans" cxnId="{109EC083-C32A-4363-B54E-98E8AF0B87FD}">
      <dgm:prSet/>
      <dgm:spPr/>
      <dgm:t>
        <a:bodyPr/>
        <a:lstStyle/>
        <a:p>
          <a:endParaRPr lang="en-US"/>
        </a:p>
      </dgm:t>
    </dgm:pt>
    <dgm:pt modelId="{B9FF5D15-A06D-4ECD-8C18-606F2DA2119B}" type="sibTrans" cxnId="{109EC083-C32A-4363-B54E-98E8AF0B87FD}">
      <dgm:prSet/>
      <dgm:spPr/>
      <dgm:t>
        <a:bodyPr/>
        <a:lstStyle/>
        <a:p>
          <a:endParaRPr lang="en-US"/>
        </a:p>
      </dgm:t>
    </dgm:pt>
    <dgm:pt modelId="{A7A967A4-4B2E-4291-80EC-F135F5BF3BF9}">
      <dgm:prSet phldrT="[Text]" custT="1"/>
      <dgm:spPr/>
      <dgm:t>
        <a:bodyPr/>
        <a:lstStyle/>
        <a:p>
          <a:r>
            <a:rPr lang="en-US" sz="1600" dirty="0"/>
            <a:t>Gaussian Mixture</a:t>
          </a:r>
        </a:p>
      </dgm:t>
    </dgm:pt>
    <dgm:pt modelId="{712EBD44-E87A-4018-B657-BB0ABE5BA7F9}" type="parTrans" cxnId="{088D398B-8CF7-4659-BC47-80F0DDCA0DD8}">
      <dgm:prSet/>
      <dgm:spPr/>
      <dgm:t>
        <a:bodyPr/>
        <a:lstStyle/>
        <a:p>
          <a:endParaRPr lang="en-US"/>
        </a:p>
      </dgm:t>
    </dgm:pt>
    <dgm:pt modelId="{EF8CC756-193F-4062-B73F-AE5B023252A6}" type="sibTrans" cxnId="{088D398B-8CF7-4659-BC47-80F0DDCA0DD8}">
      <dgm:prSet/>
      <dgm:spPr/>
      <dgm:t>
        <a:bodyPr/>
        <a:lstStyle/>
        <a:p>
          <a:endParaRPr lang="en-US"/>
        </a:p>
      </dgm:t>
    </dgm:pt>
    <dgm:pt modelId="{0CDE009F-2A5D-45CC-A06C-813F590E2A53}">
      <dgm:prSet phldrT="[Text]" custT="1"/>
      <dgm:spPr/>
      <dgm:t>
        <a:bodyPr/>
        <a:lstStyle/>
        <a:p>
          <a:pPr>
            <a:buFont typeface="Wingdings" panose="05000000000000000000" pitchFamily="2" charset="2"/>
            <a:buChar char="Ø"/>
          </a:pPr>
          <a:r>
            <a:rPr lang="en-IN" sz="1400" b="0" i="0" dirty="0">
              <a:effectLst/>
              <a:latin typeface="Söhne"/>
            </a:rPr>
            <a:t>Gaussian Mixture Model (GMM) is a probabilistic clustering algorithm that assumes that the data points are generated from a mixture of Gaussian distributions. </a:t>
          </a:r>
          <a:endParaRPr lang="en-US" sz="1200" dirty="0"/>
        </a:p>
      </dgm:t>
    </dgm:pt>
    <dgm:pt modelId="{1011BDD3-12FD-4409-A91B-4F71D5EA7B2C}" type="parTrans" cxnId="{6A5BCDD6-C31E-4DD9-A7C9-DCFFFDECBFC5}">
      <dgm:prSet/>
      <dgm:spPr/>
      <dgm:t>
        <a:bodyPr/>
        <a:lstStyle/>
        <a:p>
          <a:endParaRPr lang="en-US"/>
        </a:p>
      </dgm:t>
    </dgm:pt>
    <dgm:pt modelId="{69A672E5-DAD1-43B0-9DE6-9B04563AC678}" type="sibTrans" cxnId="{6A5BCDD6-C31E-4DD9-A7C9-DCFFFDECBFC5}">
      <dgm:prSet/>
      <dgm:spPr/>
      <dgm:t>
        <a:bodyPr/>
        <a:lstStyle/>
        <a:p>
          <a:endParaRPr lang="en-US"/>
        </a:p>
      </dgm:t>
    </dgm:pt>
    <dgm:pt modelId="{9FA693B0-0201-4750-B3E1-3C2FF67D8FB6}">
      <dgm:prSet phldrT="[Text]" custT="1"/>
      <dgm:spPr/>
      <dgm:t>
        <a:bodyPr/>
        <a:lstStyle/>
        <a:p>
          <a:pPr>
            <a:buFont typeface="Wingdings" panose="05000000000000000000" pitchFamily="2" charset="2"/>
            <a:buChar char="Ø"/>
          </a:pPr>
          <a:r>
            <a:rPr lang="en-US" sz="1400" dirty="0"/>
            <a:t>It is adaptive in nature and does not require the number of clusters to be specified beforehand. So, it is considered a popular choice for clustering applications.</a:t>
          </a:r>
        </a:p>
      </dgm:t>
    </dgm:pt>
    <dgm:pt modelId="{5B51FF9D-9A52-4689-B65C-CBDB687C0FC7}" type="parTrans" cxnId="{82271EBC-ABDB-4977-946C-EFF7FB86087D}">
      <dgm:prSet/>
      <dgm:spPr/>
      <dgm:t>
        <a:bodyPr/>
        <a:lstStyle/>
        <a:p>
          <a:endParaRPr lang="en-IN"/>
        </a:p>
      </dgm:t>
    </dgm:pt>
    <dgm:pt modelId="{98B59E9A-C819-4A5F-A612-1270D1DA2009}" type="sibTrans" cxnId="{82271EBC-ABDB-4977-946C-EFF7FB86087D}">
      <dgm:prSet/>
      <dgm:spPr/>
      <dgm:t>
        <a:bodyPr/>
        <a:lstStyle/>
        <a:p>
          <a:endParaRPr lang="en-IN"/>
        </a:p>
      </dgm:t>
    </dgm:pt>
    <dgm:pt modelId="{A8B2F181-BA8E-4095-923F-712611CD3243}">
      <dgm:prSet phldrT="[Text]" custT="1"/>
      <dgm:spPr/>
      <dgm:t>
        <a:bodyPr/>
        <a:lstStyle/>
        <a:p>
          <a:pPr>
            <a:buFont typeface="Wingdings" panose="05000000000000000000" pitchFamily="2" charset="2"/>
            <a:buChar char="Ø"/>
          </a:pPr>
          <a:r>
            <a:rPr lang="en-IN" sz="1400" b="0" i="0" dirty="0">
              <a:effectLst/>
              <a:latin typeface="Söhne"/>
            </a:rPr>
            <a:t>In other words, it models each cluster as a probability distribution function, where each data point is a random variable that is generated from one of the probability distributions.</a:t>
          </a:r>
          <a:endParaRPr lang="en-US" sz="1200" dirty="0"/>
        </a:p>
      </dgm:t>
    </dgm:pt>
    <dgm:pt modelId="{1A705113-DA68-45CA-AE43-1AA33ADD6F31}" type="parTrans" cxnId="{7580E434-D1FB-4C37-84B1-507582137D0A}">
      <dgm:prSet/>
      <dgm:spPr/>
      <dgm:t>
        <a:bodyPr/>
        <a:lstStyle/>
        <a:p>
          <a:endParaRPr lang="en-IN"/>
        </a:p>
      </dgm:t>
    </dgm:pt>
    <dgm:pt modelId="{F0CAC165-8B21-471C-94D6-9596ED7EAD01}" type="sibTrans" cxnId="{7580E434-D1FB-4C37-84B1-507582137D0A}">
      <dgm:prSet/>
      <dgm:spPr/>
      <dgm:t>
        <a:bodyPr/>
        <a:lstStyle/>
        <a:p>
          <a:endParaRPr lang="en-IN"/>
        </a:p>
      </dgm:t>
    </dgm:pt>
    <dgm:pt modelId="{81212DDC-76B0-44AD-945F-1B575BF30D44}" type="pres">
      <dgm:prSet presAssocID="{86B193BC-5AE7-4C60-88D4-DD55501F6685}" presName="linearFlow" presStyleCnt="0">
        <dgm:presLayoutVars>
          <dgm:dir/>
          <dgm:animLvl val="lvl"/>
          <dgm:resizeHandles val="exact"/>
        </dgm:presLayoutVars>
      </dgm:prSet>
      <dgm:spPr/>
    </dgm:pt>
    <dgm:pt modelId="{8DCBF785-7022-4C28-BD1D-810C96D7CB72}" type="pres">
      <dgm:prSet presAssocID="{CA56760B-F2D2-4341-8321-E8C126FCDAF4}" presName="composite" presStyleCnt="0"/>
      <dgm:spPr/>
    </dgm:pt>
    <dgm:pt modelId="{45274B38-0F5F-47F5-9A42-572D8AA3902D}" type="pres">
      <dgm:prSet presAssocID="{CA56760B-F2D2-4341-8321-E8C126FCDAF4}" presName="parentText" presStyleLbl="alignNode1" presStyleIdx="0" presStyleCnt="3">
        <dgm:presLayoutVars>
          <dgm:chMax val="1"/>
          <dgm:bulletEnabled val="1"/>
        </dgm:presLayoutVars>
      </dgm:prSet>
      <dgm:spPr/>
    </dgm:pt>
    <dgm:pt modelId="{239E24B0-50A1-4621-887F-9784D075C3EC}" type="pres">
      <dgm:prSet presAssocID="{CA56760B-F2D2-4341-8321-E8C126FCDAF4}" presName="descendantText" presStyleLbl="alignAcc1" presStyleIdx="0" presStyleCnt="3">
        <dgm:presLayoutVars>
          <dgm:bulletEnabled val="1"/>
        </dgm:presLayoutVars>
      </dgm:prSet>
      <dgm:spPr/>
    </dgm:pt>
    <dgm:pt modelId="{FF8C6AB5-2AA6-4EC2-A3BA-5381C0A719B2}" type="pres">
      <dgm:prSet presAssocID="{DAD8CC85-BC6F-4886-8810-43EAE59362C1}" presName="sp" presStyleCnt="0"/>
      <dgm:spPr/>
    </dgm:pt>
    <dgm:pt modelId="{4D8751BF-0E80-46E4-9AF5-39935F43904F}" type="pres">
      <dgm:prSet presAssocID="{B39233B6-2AB3-4A6D-8F91-B52F4A81C91F}" presName="composite" presStyleCnt="0"/>
      <dgm:spPr/>
    </dgm:pt>
    <dgm:pt modelId="{94420136-F5EE-4BC0-80D6-2D6BB257F718}" type="pres">
      <dgm:prSet presAssocID="{B39233B6-2AB3-4A6D-8F91-B52F4A81C91F}" presName="parentText" presStyleLbl="alignNode1" presStyleIdx="1" presStyleCnt="3">
        <dgm:presLayoutVars>
          <dgm:chMax val="1"/>
          <dgm:bulletEnabled val="1"/>
        </dgm:presLayoutVars>
      </dgm:prSet>
      <dgm:spPr/>
    </dgm:pt>
    <dgm:pt modelId="{DF04F9DA-815C-4F25-88C8-7B8731643F1B}" type="pres">
      <dgm:prSet presAssocID="{B39233B6-2AB3-4A6D-8F91-B52F4A81C91F}" presName="descendantText" presStyleLbl="alignAcc1" presStyleIdx="1" presStyleCnt="3">
        <dgm:presLayoutVars>
          <dgm:bulletEnabled val="1"/>
        </dgm:presLayoutVars>
      </dgm:prSet>
      <dgm:spPr/>
    </dgm:pt>
    <dgm:pt modelId="{58791BF6-A457-41AD-BE03-B9FF5F175FF9}" type="pres">
      <dgm:prSet presAssocID="{6ED81157-F6D6-4AFB-A452-59923E779008}" presName="sp" presStyleCnt="0"/>
      <dgm:spPr/>
    </dgm:pt>
    <dgm:pt modelId="{9702D2CA-57F6-4117-93F9-12F9B50FCA51}" type="pres">
      <dgm:prSet presAssocID="{A7A967A4-4B2E-4291-80EC-F135F5BF3BF9}" presName="composite" presStyleCnt="0"/>
      <dgm:spPr/>
    </dgm:pt>
    <dgm:pt modelId="{6181769E-910D-4FA9-B813-840A6BAB5E77}" type="pres">
      <dgm:prSet presAssocID="{A7A967A4-4B2E-4291-80EC-F135F5BF3BF9}" presName="parentText" presStyleLbl="alignNode1" presStyleIdx="2" presStyleCnt="3">
        <dgm:presLayoutVars>
          <dgm:chMax val="1"/>
          <dgm:bulletEnabled val="1"/>
        </dgm:presLayoutVars>
      </dgm:prSet>
      <dgm:spPr/>
    </dgm:pt>
    <dgm:pt modelId="{AA35E8D7-4030-4D12-8CF5-90759BB2A65A}" type="pres">
      <dgm:prSet presAssocID="{A7A967A4-4B2E-4291-80EC-F135F5BF3BF9}" presName="descendantText" presStyleLbl="alignAcc1" presStyleIdx="2" presStyleCnt="3">
        <dgm:presLayoutVars>
          <dgm:bulletEnabled val="1"/>
        </dgm:presLayoutVars>
      </dgm:prSet>
      <dgm:spPr/>
    </dgm:pt>
  </dgm:ptLst>
  <dgm:cxnLst>
    <dgm:cxn modelId="{7CA61E09-17E0-4DC1-BF41-44A07650FFA7}" type="presOf" srcId="{476A1ECD-52FD-4D91-8425-41A5FC4330D0}" destId="{DF04F9DA-815C-4F25-88C8-7B8731643F1B}" srcOrd="0" destOrd="0" presId="urn:microsoft.com/office/officeart/2005/8/layout/chevron2"/>
    <dgm:cxn modelId="{D650D210-D31A-40C1-85FB-A95BDA78A5B4}" type="presOf" srcId="{9FA693B0-0201-4750-B3E1-3C2FF67D8FB6}" destId="{DF04F9DA-815C-4F25-88C8-7B8731643F1B}" srcOrd="0" destOrd="1" presId="urn:microsoft.com/office/officeart/2005/8/layout/chevron2"/>
    <dgm:cxn modelId="{CA0D3E1F-453F-4248-AD0E-B24C3A819270}" type="presOf" srcId="{86B193BC-5AE7-4C60-88D4-DD55501F6685}" destId="{81212DDC-76B0-44AD-945F-1B575BF30D44}" srcOrd="0" destOrd="0" presId="urn:microsoft.com/office/officeart/2005/8/layout/chevron2"/>
    <dgm:cxn modelId="{7580E434-D1FB-4C37-84B1-507582137D0A}" srcId="{A7A967A4-4B2E-4291-80EC-F135F5BF3BF9}" destId="{A8B2F181-BA8E-4095-923F-712611CD3243}" srcOrd="1" destOrd="0" parTransId="{1A705113-DA68-45CA-AE43-1AA33ADD6F31}" sibTransId="{F0CAC165-8B21-471C-94D6-9596ED7EAD01}"/>
    <dgm:cxn modelId="{71890A3B-CF36-494D-924A-04EEB1712D1E}" srcId="{CA56760B-F2D2-4341-8321-E8C126FCDAF4}" destId="{DEA51C17-44B5-4F7F-BDD3-3512A5BA2CFE}" srcOrd="0" destOrd="0" parTransId="{245DADA1-F763-4CBB-90B8-87DB2FD05831}" sibTransId="{E951B63E-26EB-4A59-B9B0-AA985DCDA285}"/>
    <dgm:cxn modelId="{D66B6361-0AE4-49E0-A4CF-71C911668094}" type="presOf" srcId="{A7A967A4-4B2E-4291-80EC-F135F5BF3BF9}" destId="{6181769E-910D-4FA9-B813-840A6BAB5E77}" srcOrd="0" destOrd="0" presId="urn:microsoft.com/office/officeart/2005/8/layout/chevron2"/>
    <dgm:cxn modelId="{2FC5096D-8DE3-4F8A-92D8-05B1C499E861}" srcId="{86B193BC-5AE7-4C60-88D4-DD55501F6685}" destId="{B39233B6-2AB3-4A6D-8F91-B52F4A81C91F}" srcOrd="1" destOrd="0" parTransId="{359E5A0D-BFC2-4662-B5F2-141EBEC2C172}" sibTransId="{6ED81157-F6D6-4AFB-A452-59923E779008}"/>
    <dgm:cxn modelId="{109EC083-C32A-4363-B54E-98E8AF0B87FD}" srcId="{B39233B6-2AB3-4A6D-8F91-B52F4A81C91F}" destId="{476A1ECD-52FD-4D91-8425-41A5FC4330D0}" srcOrd="0" destOrd="0" parTransId="{F81E3EFC-2CEA-4753-85EA-6E0B65ABF218}" sibTransId="{B9FF5D15-A06D-4ECD-8C18-606F2DA2119B}"/>
    <dgm:cxn modelId="{C568B084-2A27-46CC-BD02-5D05427F2BAC}" srcId="{CA56760B-F2D2-4341-8321-E8C126FCDAF4}" destId="{2C87AC3C-9900-4DD3-A61C-D7E230049877}" srcOrd="1" destOrd="0" parTransId="{6ED6612E-79B6-41DB-8AAD-A59BD24B9C26}" sibTransId="{3D56B51B-9E65-420B-9734-9A51C9EB167B}"/>
    <dgm:cxn modelId="{088D398B-8CF7-4659-BC47-80F0DDCA0DD8}" srcId="{86B193BC-5AE7-4C60-88D4-DD55501F6685}" destId="{A7A967A4-4B2E-4291-80EC-F135F5BF3BF9}" srcOrd="2" destOrd="0" parTransId="{712EBD44-E87A-4018-B657-BB0ABE5BA7F9}" sibTransId="{EF8CC756-193F-4062-B73F-AE5B023252A6}"/>
    <dgm:cxn modelId="{979CD58E-A31A-4AC6-B32F-3C4CCDF09739}" srcId="{86B193BC-5AE7-4C60-88D4-DD55501F6685}" destId="{CA56760B-F2D2-4341-8321-E8C126FCDAF4}" srcOrd="0" destOrd="0" parTransId="{3815230C-CE96-43E9-B03D-6C567A9FE1DC}" sibTransId="{DAD8CC85-BC6F-4886-8810-43EAE59362C1}"/>
    <dgm:cxn modelId="{5902E291-1C51-419B-BE8A-FEBA78C08F26}" type="presOf" srcId="{DEA51C17-44B5-4F7F-BDD3-3512A5BA2CFE}" destId="{239E24B0-50A1-4621-887F-9784D075C3EC}" srcOrd="0" destOrd="0" presId="urn:microsoft.com/office/officeart/2005/8/layout/chevron2"/>
    <dgm:cxn modelId="{43A408A3-BF2E-410D-B4A1-AE087AAD6D2E}" type="presOf" srcId="{A8B2F181-BA8E-4095-923F-712611CD3243}" destId="{AA35E8D7-4030-4D12-8CF5-90759BB2A65A}" srcOrd="0" destOrd="1" presId="urn:microsoft.com/office/officeart/2005/8/layout/chevron2"/>
    <dgm:cxn modelId="{566AB3A9-0D3B-46D5-90A2-6371FEEB16E6}" type="presOf" srcId="{B39233B6-2AB3-4A6D-8F91-B52F4A81C91F}" destId="{94420136-F5EE-4BC0-80D6-2D6BB257F718}" srcOrd="0" destOrd="0" presId="urn:microsoft.com/office/officeart/2005/8/layout/chevron2"/>
    <dgm:cxn modelId="{82271EBC-ABDB-4977-946C-EFF7FB86087D}" srcId="{B39233B6-2AB3-4A6D-8F91-B52F4A81C91F}" destId="{9FA693B0-0201-4750-B3E1-3C2FF67D8FB6}" srcOrd="1" destOrd="0" parTransId="{5B51FF9D-9A52-4689-B65C-CBDB687C0FC7}" sibTransId="{98B59E9A-C819-4A5F-A612-1270D1DA2009}"/>
    <dgm:cxn modelId="{698BBABF-1A90-452F-BA84-DF76D4A3BA19}" type="presOf" srcId="{2C87AC3C-9900-4DD3-A61C-D7E230049877}" destId="{239E24B0-50A1-4621-887F-9784D075C3EC}" srcOrd="0" destOrd="1" presId="urn:microsoft.com/office/officeart/2005/8/layout/chevron2"/>
    <dgm:cxn modelId="{172D25C2-5FFB-4321-9FA0-82DA992BDFCB}" type="presOf" srcId="{CA56760B-F2D2-4341-8321-E8C126FCDAF4}" destId="{45274B38-0F5F-47F5-9A42-572D8AA3902D}" srcOrd="0" destOrd="0" presId="urn:microsoft.com/office/officeart/2005/8/layout/chevron2"/>
    <dgm:cxn modelId="{6A5BCDD6-C31E-4DD9-A7C9-DCFFFDECBFC5}" srcId="{A7A967A4-4B2E-4291-80EC-F135F5BF3BF9}" destId="{0CDE009F-2A5D-45CC-A06C-813F590E2A53}" srcOrd="0" destOrd="0" parTransId="{1011BDD3-12FD-4409-A91B-4F71D5EA7B2C}" sibTransId="{69A672E5-DAD1-43B0-9DE6-9B04563AC678}"/>
    <dgm:cxn modelId="{CA5D2CE9-CFF9-4A42-8FD0-81753B428AF0}" type="presOf" srcId="{0CDE009F-2A5D-45CC-A06C-813F590E2A53}" destId="{AA35E8D7-4030-4D12-8CF5-90759BB2A65A}" srcOrd="0" destOrd="0" presId="urn:microsoft.com/office/officeart/2005/8/layout/chevron2"/>
    <dgm:cxn modelId="{93BB18F6-486C-4B2F-BB72-A5CFC76B7250}" type="presParOf" srcId="{81212DDC-76B0-44AD-945F-1B575BF30D44}" destId="{8DCBF785-7022-4C28-BD1D-810C96D7CB72}" srcOrd="0" destOrd="0" presId="urn:microsoft.com/office/officeart/2005/8/layout/chevron2"/>
    <dgm:cxn modelId="{278C8E89-F39E-45F3-81D8-633FA93AF609}" type="presParOf" srcId="{8DCBF785-7022-4C28-BD1D-810C96D7CB72}" destId="{45274B38-0F5F-47F5-9A42-572D8AA3902D}" srcOrd="0" destOrd="0" presId="urn:microsoft.com/office/officeart/2005/8/layout/chevron2"/>
    <dgm:cxn modelId="{F69271B8-1EB5-470B-8CA6-0CBB0E834DEB}" type="presParOf" srcId="{8DCBF785-7022-4C28-BD1D-810C96D7CB72}" destId="{239E24B0-50A1-4621-887F-9784D075C3EC}" srcOrd="1" destOrd="0" presId="urn:microsoft.com/office/officeart/2005/8/layout/chevron2"/>
    <dgm:cxn modelId="{B010480F-8C51-4CEC-A902-4075BA8CD4B3}" type="presParOf" srcId="{81212DDC-76B0-44AD-945F-1B575BF30D44}" destId="{FF8C6AB5-2AA6-4EC2-A3BA-5381C0A719B2}" srcOrd="1" destOrd="0" presId="urn:microsoft.com/office/officeart/2005/8/layout/chevron2"/>
    <dgm:cxn modelId="{D98C224A-E5E6-458C-857A-2C1875F9E3EA}" type="presParOf" srcId="{81212DDC-76B0-44AD-945F-1B575BF30D44}" destId="{4D8751BF-0E80-46E4-9AF5-39935F43904F}" srcOrd="2" destOrd="0" presId="urn:microsoft.com/office/officeart/2005/8/layout/chevron2"/>
    <dgm:cxn modelId="{F22DD725-8A65-43ED-BFB5-C663E9AACFE2}" type="presParOf" srcId="{4D8751BF-0E80-46E4-9AF5-39935F43904F}" destId="{94420136-F5EE-4BC0-80D6-2D6BB257F718}" srcOrd="0" destOrd="0" presId="urn:microsoft.com/office/officeart/2005/8/layout/chevron2"/>
    <dgm:cxn modelId="{A1BCDD54-960B-4493-9C8B-7F144550B83B}" type="presParOf" srcId="{4D8751BF-0E80-46E4-9AF5-39935F43904F}" destId="{DF04F9DA-815C-4F25-88C8-7B8731643F1B}" srcOrd="1" destOrd="0" presId="urn:microsoft.com/office/officeart/2005/8/layout/chevron2"/>
    <dgm:cxn modelId="{A1D0907C-DB51-4124-9B65-8874C08301C1}" type="presParOf" srcId="{81212DDC-76B0-44AD-945F-1B575BF30D44}" destId="{58791BF6-A457-41AD-BE03-B9FF5F175FF9}" srcOrd="3" destOrd="0" presId="urn:microsoft.com/office/officeart/2005/8/layout/chevron2"/>
    <dgm:cxn modelId="{4B2188AD-4312-4254-B01B-888FBCCE636A}" type="presParOf" srcId="{81212DDC-76B0-44AD-945F-1B575BF30D44}" destId="{9702D2CA-57F6-4117-93F9-12F9B50FCA51}" srcOrd="4" destOrd="0" presId="urn:microsoft.com/office/officeart/2005/8/layout/chevron2"/>
    <dgm:cxn modelId="{5E4042BF-47ED-42F9-8F35-69A7AD39B9E2}" type="presParOf" srcId="{9702D2CA-57F6-4117-93F9-12F9B50FCA51}" destId="{6181769E-910D-4FA9-B813-840A6BAB5E77}" srcOrd="0" destOrd="0" presId="urn:microsoft.com/office/officeart/2005/8/layout/chevron2"/>
    <dgm:cxn modelId="{3090363A-A74C-49C9-9B2D-3FFB5045389F}" type="presParOf" srcId="{9702D2CA-57F6-4117-93F9-12F9B50FCA51}" destId="{AA35E8D7-4030-4D12-8CF5-90759BB2A65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2B3D8-E7F7-8942-86EE-3928473C3DD0}">
      <dsp:nvSpPr>
        <dsp:cNvPr id="0" name=""/>
        <dsp:cNvSpPr/>
      </dsp:nvSpPr>
      <dsp:spPr>
        <a:xfrm>
          <a:off x="0" y="4601547"/>
          <a:ext cx="2628900" cy="50354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dirty="0"/>
            <a:t>Review</a:t>
          </a:r>
        </a:p>
      </dsp:txBody>
      <dsp:txXfrm>
        <a:off x="0" y="4601547"/>
        <a:ext cx="2628900" cy="503544"/>
      </dsp:txXfrm>
    </dsp:sp>
    <dsp:sp modelId="{97FF37F6-A135-4B44-A945-8169C63D0129}">
      <dsp:nvSpPr>
        <dsp:cNvPr id="0" name=""/>
        <dsp:cNvSpPr/>
      </dsp:nvSpPr>
      <dsp:spPr>
        <a:xfrm>
          <a:off x="2628900" y="4601547"/>
          <a:ext cx="7886700" cy="503544"/>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US" sz="1600" kern="1200" dirty="0"/>
            <a:t>Review clustering data from all algorithms to determine any changes that must be made.</a:t>
          </a:r>
        </a:p>
      </dsp:txBody>
      <dsp:txXfrm>
        <a:off x="2628900" y="4601547"/>
        <a:ext cx="7886700" cy="503544"/>
      </dsp:txXfrm>
    </dsp:sp>
    <dsp:sp modelId="{DB8D48C9-ABA7-594A-A1B6-39686BBD739E}">
      <dsp:nvSpPr>
        <dsp:cNvPr id="0" name=""/>
        <dsp:cNvSpPr/>
      </dsp:nvSpPr>
      <dsp:spPr>
        <a:xfrm rot="10800000">
          <a:off x="0" y="3834648"/>
          <a:ext cx="2628900" cy="774452"/>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Analysis</a:t>
          </a:r>
        </a:p>
      </dsp:txBody>
      <dsp:txXfrm rot="-10800000">
        <a:off x="0" y="3834648"/>
        <a:ext cx="2628900" cy="503393"/>
      </dsp:txXfrm>
    </dsp:sp>
    <dsp:sp modelId="{D729C055-D9ED-054F-BCEF-DB994F43AD3F}">
      <dsp:nvSpPr>
        <dsp:cNvPr id="0" name=""/>
        <dsp:cNvSpPr/>
      </dsp:nvSpPr>
      <dsp:spPr>
        <a:xfrm>
          <a:off x="2628900" y="3834648"/>
          <a:ext cx="7886700" cy="50339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US" sz="1600" kern="1200" dirty="0"/>
            <a:t>Determine the best method for clustering to achieve objectives. </a:t>
          </a:r>
        </a:p>
      </dsp:txBody>
      <dsp:txXfrm>
        <a:off x="2628900" y="3834648"/>
        <a:ext cx="7886700" cy="503393"/>
      </dsp:txXfrm>
    </dsp:sp>
    <dsp:sp modelId="{FB8CB1E8-41AE-974F-8C13-29F7D75D569D}">
      <dsp:nvSpPr>
        <dsp:cNvPr id="0" name=""/>
        <dsp:cNvSpPr/>
      </dsp:nvSpPr>
      <dsp:spPr>
        <a:xfrm rot="10800000">
          <a:off x="0" y="3067749"/>
          <a:ext cx="2628900" cy="774452"/>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Clustering Techniques</a:t>
          </a:r>
        </a:p>
      </dsp:txBody>
      <dsp:txXfrm rot="-10800000">
        <a:off x="0" y="3067749"/>
        <a:ext cx="2628900" cy="503393"/>
      </dsp:txXfrm>
    </dsp:sp>
    <dsp:sp modelId="{AE31F0B9-D377-084C-84E3-522A69272553}">
      <dsp:nvSpPr>
        <dsp:cNvPr id="0" name=""/>
        <dsp:cNvSpPr/>
      </dsp:nvSpPr>
      <dsp:spPr>
        <a:xfrm>
          <a:off x="2628900" y="3059121"/>
          <a:ext cx="7886700" cy="50339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US" sz="1600" kern="1200" dirty="0"/>
            <a:t>Analyzed using multiple clustering techniques.</a:t>
          </a:r>
        </a:p>
      </dsp:txBody>
      <dsp:txXfrm>
        <a:off x="2628900" y="3059121"/>
        <a:ext cx="7886700" cy="503393"/>
      </dsp:txXfrm>
    </dsp:sp>
    <dsp:sp modelId="{47D58FFB-44B6-334C-A1E8-E79F1AF4F48F}">
      <dsp:nvSpPr>
        <dsp:cNvPr id="0" name=""/>
        <dsp:cNvSpPr/>
      </dsp:nvSpPr>
      <dsp:spPr>
        <a:xfrm rot="10800000">
          <a:off x="0" y="2300851"/>
          <a:ext cx="2628900" cy="774452"/>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Data Scaling</a:t>
          </a:r>
        </a:p>
      </dsp:txBody>
      <dsp:txXfrm rot="-10800000">
        <a:off x="0" y="2300851"/>
        <a:ext cx="2628900" cy="503393"/>
      </dsp:txXfrm>
    </dsp:sp>
    <dsp:sp modelId="{CA935A70-93EC-A948-9389-7E30518BF1A0}">
      <dsp:nvSpPr>
        <dsp:cNvPr id="0" name=""/>
        <dsp:cNvSpPr/>
      </dsp:nvSpPr>
      <dsp:spPr>
        <a:xfrm>
          <a:off x="2628900" y="2300851"/>
          <a:ext cx="7886700" cy="50339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US" sz="1600" kern="1200" dirty="0"/>
            <a:t>Scale updated data frame to be clustered.</a:t>
          </a:r>
        </a:p>
      </dsp:txBody>
      <dsp:txXfrm>
        <a:off x="2628900" y="2300851"/>
        <a:ext cx="7886700" cy="503393"/>
      </dsp:txXfrm>
    </dsp:sp>
    <dsp:sp modelId="{8B8955D5-6658-4848-93FB-04766CBD2D4B}">
      <dsp:nvSpPr>
        <dsp:cNvPr id="0" name=""/>
        <dsp:cNvSpPr/>
      </dsp:nvSpPr>
      <dsp:spPr>
        <a:xfrm rot="10800000">
          <a:off x="0" y="1533952"/>
          <a:ext cx="2628900" cy="774452"/>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Data Encoding</a:t>
          </a:r>
        </a:p>
      </dsp:txBody>
      <dsp:txXfrm rot="-10800000">
        <a:off x="0" y="1533952"/>
        <a:ext cx="2628900" cy="503393"/>
      </dsp:txXfrm>
    </dsp:sp>
    <dsp:sp modelId="{05D90B20-FA7B-4943-99A7-0D881A1B6849}">
      <dsp:nvSpPr>
        <dsp:cNvPr id="0" name=""/>
        <dsp:cNvSpPr/>
      </dsp:nvSpPr>
      <dsp:spPr>
        <a:xfrm>
          <a:off x="2628900" y="1533952"/>
          <a:ext cx="7886700" cy="50339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US" sz="1600" kern="1200" dirty="0"/>
            <a:t>Change categorical data into numerical data where needed.</a:t>
          </a:r>
        </a:p>
      </dsp:txBody>
      <dsp:txXfrm>
        <a:off x="2628900" y="1533952"/>
        <a:ext cx="7886700" cy="503393"/>
      </dsp:txXfrm>
    </dsp:sp>
    <dsp:sp modelId="{43694F91-7A1D-114A-961D-B0E6045C4313}">
      <dsp:nvSpPr>
        <dsp:cNvPr id="0" name=""/>
        <dsp:cNvSpPr/>
      </dsp:nvSpPr>
      <dsp:spPr>
        <a:xfrm rot="10800000">
          <a:off x="0" y="767053"/>
          <a:ext cx="2628900" cy="774452"/>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dirty="0"/>
            <a:t>Feature Engineering</a:t>
          </a:r>
        </a:p>
      </dsp:txBody>
      <dsp:txXfrm rot="-10800000">
        <a:off x="0" y="767053"/>
        <a:ext cx="2628900" cy="503393"/>
      </dsp:txXfrm>
    </dsp:sp>
    <dsp:sp modelId="{AAC6AE75-5F6C-AB4A-A1EE-9D25BA057D0F}">
      <dsp:nvSpPr>
        <dsp:cNvPr id="0" name=""/>
        <dsp:cNvSpPr/>
      </dsp:nvSpPr>
      <dsp:spPr>
        <a:xfrm>
          <a:off x="2628900" y="767053"/>
          <a:ext cx="7886700" cy="50339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US" sz="1600" kern="1200" dirty="0"/>
            <a:t>Adding and removing features.</a:t>
          </a:r>
        </a:p>
      </dsp:txBody>
      <dsp:txXfrm>
        <a:off x="2628900" y="767053"/>
        <a:ext cx="7886700" cy="503393"/>
      </dsp:txXfrm>
    </dsp:sp>
    <dsp:sp modelId="{6A3BAD8D-1EA5-DF4E-BACD-324E0BCBDC61}">
      <dsp:nvSpPr>
        <dsp:cNvPr id="0" name=""/>
        <dsp:cNvSpPr/>
      </dsp:nvSpPr>
      <dsp:spPr>
        <a:xfrm rot="10800000">
          <a:off x="0" y="154"/>
          <a:ext cx="2628900" cy="774452"/>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Data Exploration</a:t>
          </a:r>
        </a:p>
      </dsp:txBody>
      <dsp:txXfrm rot="-10800000">
        <a:off x="0" y="154"/>
        <a:ext cx="2628900" cy="503393"/>
      </dsp:txXfrm>
    </dsp:sp>
    <dsp:sp modelId="{887DE1A8-C92C-4548-A163-3939601D92DB}">
      <dsp:nvSpPr>
        <dsp:cNvPr id="0" name=""/>
        <dsp:cNvSpPr/>
      </dsp:nvSpPr>
      <dsp:spPr>
        <a:xfrm>
          <a:off x="2628900" y="154"/>
          <a:ext cx="7886700" cy="50339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US" sz="1600" kern="1200" dirty="0"/>
            <a:t>Check the dataset for null values and append proper values where possible.</a:t>
          </a:r>
        </a:p>
      </dsp:txBody>
      <dsp:txXfrm>
        <a:off x="2628900" y="154"/>
        <a:ext cx="7886700" cy="503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9C3EC-C3F7-4A35-AC9F-92C257CF9E00}">
      <dsp:nvSpPr>
        <dsp:cNvPr id="0" name=""/>
        <dsp:cNvSpPr/>
      </dsp:nvSpPr>
      <dsp:spPr>
        <a:xfrm>
          <a:off x="426698" y="1251892"/>
          <a:ext cx="456996" cy="456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7222C2-C1DF-4F19-8DFC-A503F960924F}">
      <dsp:nvSpPr>
        <dsp:cNvPr id="0" name=""/>
        <dsp:cNvSpPr/>
      </dsp:nvSpPr>
      <dsp:spPr>
        <a:xfrm>
          <a:off x="2344" y="1796975"/>
          <a:ext cx="1305703" cy="44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Tools</a:t>
          </a:r>
        </a:p>
      </dsp:txBody>
      <dsp:txXfrm>
        <a:off x="2344" y="1796975"/>
        <a:ext cx="1305703" cy="440674"/>
      </dsp:txXfrm>
    </dsp:sp>
    <dsp:sp modelId="{F7845D00-9DCD-4D5A-9389-D869A3516412}">
      <dsp:nvSpPr>
        <dsp:cNvPr id="0" name=""/>
        <dsp:cNvSpPr/>
      </dsp:nvSpPr>
      <dsp:spPr>
        <a:xfrm>
          <a:off x="2344" y="2278621"/>
          <a:ext cx="1305703" cy="102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MS Excel</a:t>
          </a:r>
        </a:p>
        <a:p>
          <a:pPr marL="0" lvl="0" indent="0" algn="ctr" defTabSz="488950">
            <a:lnSpc>
              <a:spcPct val="100000"/>
            </a:lnSpc>
            <a:spcBef>
              <a:spcPct val="0"/>
            </a:spcBef>
            <a:spcAft>
              <a:spcPct val="35000"/>
            </a:spcAft>
            <a:buNone/>
          </a:pPr>
          <a:r>
            <a:rPr lang="en-IN" sz="1100" kern="1200"/>
            <a:t>Jupyter Notebook</a:t>
          </a:r>
        </a:p>
        <a:p>
          <a:pPr marL="0" lvl="0" indent="0" algn="ctr" defTabSz="488950">
            <a:lnSpc>
              <a:spcPct val="100000"/>
            </a:lnSpc>
            <a:spcBef>
              <a:spcPct val="0"/>
            </a:spcBef>
            <a:spcAft>
              <a:spcPct val="35000"/>
            </a:spcAft>
            <a:buNone/>
          </a:pPr>
          <a:r>
            <a:rPr lang="en-IN" sz="1100" kern="1200"/>
            <a:t>Google Colab</a:t>
          </a:r>
        </a:p>
      </dsp:txBody>
      <dsp:txXfrm>
        <a:off x="2344" y="2278621"/>
        <a:ext cx="1305703" cy="1021821"/>
      </dsp:txXfrm>
    </dsp:sp>
    <dsp:sp modelId="{405E9E8F-1252-460C-B56A-BA5A84F29F95}">
      <dsp:nvSpPr>
        <dsp:cNvPr id="0" name=""/>
        <dsp:cNvSpPr/>
      </dsp:nvSpPr>
      <dsp:spPr>
        <a:xfrm>
          <a:off x="1960899" y="1251892"/>
          <a:ext cx="456996" cy="456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EA9C5-02CB-49FA-86DE-B8D9D378BC43}">
      <dsp:nvSpPr>
        <dsp:cNvPr id="0" name=""/>
        <dsp:cNvSpPr/>
      </dsp:nvSpPr>
      <dsp:spPr>
        <a:xfrm>
          <a:off x="1536546" y="1796975"/>
          <a:ext cx="1305703" cy="44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Programming Language</a:t>
          </a:r>
        </a:p>
      </dsp:txBody>
      <dsp:txXfrm>
        <a:off x="1536546" y="1796975"/>
        <a:ext cx="1305703" cy="440674"/>
      </dsp:txXfrm>
    </dsp:sp>
    <dsp:sp modelId="{9D3DC4E5-5972-49DF-AEF0-D4B210BB223C}">
      <dsp:nvSpPr>
        <dsp:cNvPr id="0" name=""/>
        <dsp:cNvSpPr/>
      </dsp:nvSpPr>
      <dsp:spPr>
        <a:xfrm>
          <a:off x="1536546" y="2278621"/>
          <a:ext cx="1305703" cy="102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Python</a:t>
          </a:r>
        </a:p>
      </dsp:txBody>
      <dsp:txXfrm>
        <a:off x="1536546" y="2278621"/>
        <a:ext cx="1305703" cy="1021821"/>
      </dsp:txXfrm>
    </dsp:sp>
    <dsp:sp modelId="{2C9C658C-0102-4994-9298-44BBD7484587}">
      <dsp:nvSpPr>
        <dsp:cNvPr id="0" name=""/>
        <dsp:cNvSpPr/>
      </dsp:nvSpPr>
      <dsp:spPr>
        <a:xfrm>
          <a:off x="3495100" y="1251892"/>
          <a:ext cx="456996" cy="456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6E2503-0FBC-46CF-A191-3DF334050FFA}">
      <dsp:nvSpPr>
        <dsp:cNvPr id="0" name=""/>
        <dsp:cNvSpPr/>
      </dsp:nvSpPr>
      <dsp:spPr>
        <a:xfrm>
          <a:off x="3070747" y="1796975"/>
          <a:ext cx="1305703" cy="44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Statistical Measures</a:t>
          </a:r>
        </a:p>
      </dsp:txBody>
      <dsp:txXfrm>
        <a:off x="3070747" y="1796975"/>
        <a:ext cx="1305703" cy="440674"/>
      </dsp:txXfrm>
    </dsp:sp>
    <dsp:sp modelId="{5FC93580-26E3-4CED-A116-E3CF1D4C6A5F}">
      <dsp:nvSpPr>
        <dsp:cNvPr id="0" name=""/>
        <dsp:cNvSpPr/>
      </dsp:nvSpPr>
      <dsp:spPr>
        <a:xfrm>
          <a:off x="3070747" y="2278621"/>
          <a:ext cx="1305703" cy="102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Mean, Median</a:t>
          </a:r>
        </a:p>
        <a:p>
          <a:pPr marL="0" lvl="0" indent="0" algn="ctr" defTabSz="488950">
            <a:lnSpc>
              <a:spcPct val="100000"/>
            </a:lnSpc>
            <a:spcBef>
              <a:spcPct val="0"/>
            </a:spcBef>
            <a:spcAft>
              <a:spcPct val="35000"/>
            </a:spcAft>
            <a:buNone/>
          </a:pPr>
          <a:r>
            <a:rPr lang="en-US" sz="1100" kern="1200" dirty="0"/>
            <a:t>Mode, Sum</a:t>
          </a:r>
        </a:p>
        <a:p>
          <a:pPr marL="0" lvl="0" indent="0" algn="ctr" defTabSz="488950">
            <a:lnSpc>
              <a:spcPct val="100000"/>
            </a:lnSpc>
            <a:spcBef>
              <a:spcPct val="0"/>
            </a:spcBef>
            <a:spcAft>
              <a:spcPct val="35000"/>
            </a:spcAft>
            <a:buNone/>
          </a:pPr>
          <a:r>
            <a:rPr lang="en-US" sz="1100" kern="1200" dirty="0"/>
            <a:t>Min, Max</a:t>
          </a:r>
        </a:p>
        <a:p>
          <a:pPr marL="0" lvl="0" indent="0" algn="ctr" defTabSz="488950">
            <a:lnSpc>
              <a:spcPct val="100000"/>
            </a:lnSpc>
            <a:spcBef>
              <a:spcPct val="0"/>
            </a:spcBef>
            <a:spcAft>
              <a:spcPct val="35000"/>
            </a:spcAft>
            <a:buNone/>
          </a:pPr>
          <a:r>
            <a:rPr lang="en-US" sz="1100" kern="1200" dirty="0"/>
            <a:t>Count</a:t>
          </a:r>
        </a:p>
      </dsp:txBody>
      <dsp:txXfrm>
        <a:off x="3070747" y="2278621"/>
        <a:ext cx="1305703" cy="1021821"/>
      </dsp:txXfrm>
    </dsp:sp>
    <dsp:sp modelId="{7DBAE2E2-976A-4D23-B321-6CB4CDF627AC}">
      <dsp:nvSpPr>
        <dsp:cNvPr id="0" name=""/>
        <dsp:cNvSpPr/>
      </dsp:nvSpPr>
      <dsp:spPr>
        <a:xfrm>
          <a:off x="5029301" y="1251892"/>
          <a:ext cx="456996" cy="4569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DDBF7-5E07-4CEE-A41C-154A6AE93311}">
      <dsp:nvSpPr>
        <dsp:cNvPr id="0" name=""/>
        <dsp:cNvSpPr/>
      </dsp:nvSpPr>
      <dsp:spPr>
        <a:xfrm>
          <a:off x="4604948" y="1796975"/>
          <a:ext cx="1305703" cy="44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Data Encoding Techniques</a:t>
          </a:r>
        </a:p>
      </dsp:txBody>
      <dsp:txXfrm>
        <a:off x="4604948" y="1796975"/>
        <a:ext cx="1305703" cy="440674"/>
      </dsp:txXfrm>
    </dsp:sp>
    <dsp:sp modelId="{9437A14C-0C44-49CB-A32D-ABD5F4891412}">
      <dsp:nvSpPr>
        <dsp:cNvPr id="0" name=""/>
        <dsp:cNvSpPr/>
      </dsp:nvSpPr>
      <dsp:spPr>
        <a:xfrm>
          <a:off x="4604948" y="2278621"/>
          <a:ext cx="1305703" cy="102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Frequency Encoding</a:t>
          </a:r>
        </a:p>
        <a:p>
          <a:pPr marL="0" lvl="0" indent="0" algn="ctr" defTabSz="488950">
            <a:lnSpc>
              <a:spcPct val="100000"/>
            </a:lnSpc>
            <a:spcBef>
              <a:spcPct val="0"/>
            </a:spcBef>
            <a:spcAft>
              <a:spcPct val="35000"/>
            </a:spcAft>
            <a:buNone/>
          </a:pPr>
          <a:r>
            <a:rPr lang="en-US" sz="1100" kern="1200"/>
            <a:t>One-hot Encoding</a:t>
          </a:r>
        </a:p>
      </dsp:txBody>
      <dsp:txXfrm>
        <a:off x="4604948" y="2278621"/>
        <a:ext cx="1305703" cy="1021821"/>
      </dsp:txXfrm>
    </dsp:sp>
    <dsp:sp modelId="{57D369FA-C52E-4083-A720-8BAF3CC44991}">
      <dsp:nvSpPr>
        <dsp:cNvPr id="0" name=""/>
        <dsp:cNvSpPr/>
      </dsp:nvSpPr>
      <dsp:spPr>
        <a:xfrm>
          <a:off x="6563503" y="1251892"/>
          <a:ext cx="456996" cy="4569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E5DA0-FEA7-4AAE-A7F8-193540152482}">
      <dsp:nvSpPr>
        <dsp:cNvPr id="0" name=""/>
        <dsp:cNvSpPr/>
      </dsp:nvSpPr>
      <dsp:spPr>
        <a:xfrm>
          <a:off x="6139149" y="1796975"/>
          <a:ext cx="1305703" cy="44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Data Scaling</a:t>
          </a:r>
        </a:p>
      </dsp:txBody>
      <dsp:txXfrm>
        <a:off x="6139149" y="1796975"/>
        <a:ext cx="1305703" cy="440674"/>
      </dsp:txXfrm>
    </dsp:sp>
    <dsp:sp modelId="{4F2A0881-7816-4EFD-9D9A-4F154A9381CA}">
      <dsp:nvSpPr>
        <dsp:cNvPr id="0" name=""/>
        <dsp:cNvSpPr/>
      </dsp:nvSpPr>
      <dsp:spPr>
        <a:xfrm>
          <a:off x="6139149" y="2278621"/>
          <a:ext cx="1305703" cy="102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err="1"/>
            <a:t>MinMax</a:t>
          </a:r>
          <a:r>
            <a:rPr lang="en-US" sz="1100" kern="1200" dirty="0"/>
            <a:t> Scaler</a:t>
          </a:r>
        </a:p>
      </dsp:txBody>
      <dsp:txXfrm>
        <a:off x="6139149" y="2278621"/>
        <a:ext cx="1305703" cy="1021821"/>
      </dsp:txXfrm>
    </dsp:sp>
    <dsp:sp modelId="{AAC879CC-7A19-44D1-8BAA-32802AD5E739}">
      <dsp:nvSpPr>
        <dsp:cNvPr id="0" name=""/>
        <dsp:cNvSpPr/>
      </dsp:nvSpPr>
      <dsp:spPr>
        <a:xfrm>
          <a:off x="8097704" y="1251892"/>
          <a:ext cx="456996" cy="4569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CC821F-6A2B-4561-ADFB-648AAC155425}">
      <dsp:nvSpPr>
        <dsp:cNvPr id="0" name=""/>
        <dsp:cNvSpPr/>
      </dsp:nvSpPr>
      <dsp:spPr>
        <a:xfrm>
          <a:off x="7673350" y="1796975"/>
          <a:ext cx="1305703" cy="44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Clustering Techniques</a:t>
          </a:r>
        </a:p>
      </dsp:txBody>
      <dsp:txXfrm>
        <a:off x="7673350" y="1796975"/>
        <a:ext cx="1305703" cy="440674"/>
      </dsp:txXfrm>
    </dsp:sp>
    <dsp:sp modelId="{B09987EA-DFB0-448F-A306-1D66F54A6541}">
      <dsp:nvSpPr>
        <dsp:cNvPr id="0" name=""/>
        <dsp:cNvSpPr/>
      </dsp:nvSpPr>
      <dsp:spPr>
        <a:xfrm>
          <a:off x="7673350" y="2278621"/>
          <a:ext cx="1305703" cy="102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K-Means</a:t>
          </a:r>
        </a:p>
        <a:p>
          <a:pPr marL="0" lvl="0" indent="0" algn="ctr" defTabSz="488950">
            <a:lnSpc>
              <a:spcPct val="100000"/>
            </a:lnSpc>
            <a:spcBef>
              <a:spcPct val="0"/>
            </a:spcBef>
            <a:spcAft>
              <a:spcPct val="35000"/>
            </a:spcAft>
            <a:buNone/>
          </a:pPr>
          <a:r>
            <a:rPr lang="en-US" sz="1100" kern="1200" dirty="0" err="1"/>
            <a:t>MeanShift</a:t>
          </a:r>
          <a:endParaRPr lang="en-US" sz="1100" kern="1200" dirty="0"/>
        </a:p>
        <a:p>
          <a:pPr marL="0" lvl="0" indent="0" algn="ctr" defTabSz="488950">
            <a:lnSpc>
              <a:spcPct val="100000"/>
            </a:lnSpc>
            <a:spcBef>
              <a:spcPct val="0"/>
            </a:spcBef>
            <a:spcAft>
              <a:spcPct val="35000"/>
            </a:spcAft>
            <a:buNone/>
          </a:pPr>
          <a:r>
            <a:rPr lang="en-US" sz="1100" kern="1200"/>
            <a:t>Gaussian Mixture</a:t>
          </a:r>
        </a:p>
        <a:p>
          <a:pPr marL="0" lvl="0" indent="0" algn="ctr" defTabSz="488950">
            <a:lnSpc>
              <a:spcPct val="100000"/>
            </a:lnSpc>
            <a:spcBef>
              <a:spcPct val="0"/>
            </a:spcBef>
            <a:spcAft>
              <a:spcPct val="35000"/>
            </a:spcAft>
            <a:buNone/>
          </a:pPr>
          <a:r>
            <a:rPr lang="en-US" sz="1100" kern="1200"/>
            <a:t>BIRCH</a:t>
          </a:r>
        </a:p>
      </dsp:txBody>
      <dsp:txXfrm>
        <a:off x="7673350" y="2278621"/>
        <a:ext cx="1305703" cy="1021821"/>
      </dsp:txXfrm>
    </dsp:sp>
    <dsp:sp modelId="{06E40D4E-626C-4499-8C34-F6BF6F2C1002}">
      <dsp:nvSpPr>
        <dsp:cNvPr id="0" name=""/>
        <dsp:cNvSpPr/>
      </dsp:nvSpPr>
      <dsp:spPr>
        <a:xfrm>
          <a:off x="9631905" y="1251892"/>
          <a:ext cx="456996" cy="45699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3ADF18-5E54-4724-9D7C-A98EFB4D9B79}">
      <dsp:nvSpPr>
        <dsp:cNvPr id="0" name=""/>
        <dsp:cNvSpPr/>
      </dsp:nvSpPr>
      <dsp:spPr>
        <a:xfrm>
          <a:off x="9207551" y="1796975"/>
          <a:ext cx="1305703" cy="44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Visualization</a:t>
          </a:r>
        </a:p>
      </dsp:txBody>
      <dsp:txXfrm>
        <a:off x="9207551" y="1796975"/>
        <a:ext cx="1305703" cy="440674"/>
      </dsp:txXfrm>
    </dsp:sp>
    <dsp:sp modelId="{02A79FC7-D95D-444F-A315-A2DCBF3251CC}">
      <dsp:nvSpPr>
        <dsp:cNvPr id="0" name=""/>
        <dsp:cNvSpPr/>
      </dsp:nvSpPr>
      <dsp:spPr>
        <a:xfrm>
          <a:off x="9207551" y="2278621"/>
          <a:ext cx="1305703" cy="102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Pie Charts</a:t>
          </a:r>
        </a:p>
        <a:p>
          <a:pPr marL="0" lvl="0" indent="0" algn="ctr" defTabSz="488950">
            <a:lnSpc>
              <a:spcPct val="100000"/>
            </a:lnSpc>
            <a:spcBef>
              <a:spcPct val="0"/>
            </a:spcBef>
            <a:spcAft>
              <a:spcPct val="35000"/>
            </a:spcAft>
            <a:buNone/>
          </a:pPr>
          <a:r>
            <a:rPr lang="en-US" sz="1100" kern="1200"/>
            <a:t>Bar Plots</a:t>
          </a:r>
        </a:p>
      </dsp:txBody>
      <dsp:txXfrm>
        <a:off x="9207551" y="2278621"/>
        <a:ext cx="1305703" cy="1021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A4136-78FB-4F47-B73B-C55093284FC4}">
      <dsp:nvSpPr>
        <dsp:cNvPr id="0" name=""/>
        <dsp:cNvSpPr/>
      </dsp:nvSpPr>
      <dsp:spPr>
        <a:xfrm>
          <a:off x="0" y="846540"/>
          <a:ext cx="5788412" cy="843081"/>
        </a:xfrm>
        <a:prstGeom prst="rightArrow">
          <a:avLst>
            <a:gd name="adj1" fmla="val 50000"/>
            <a:gd name="adj2" fmla="val 5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254000" bIns="133839" numCol="1" spcCol="1270" anchor="ctr" anchorCtr="0">
          <a:noAutofit/>
        </a:bodyPr>
        <a:lstStyle/>
        <a:p>
          <a:pPr marL="0" lvl="0" indent="0" algn="l" defTabSz="533400">
            <a:lnSpc>
              <a:spcPct val="90000"/>
            </a:lnSpc>
            <a:spcBef>
              <a:spcPct val="0"/>
            </a:spcBef>
            <a:spcAft>
              <a:spcPct val="35000"/>
            </a:spcAft>
            <a:buNone/>
          </a:pPr>
          <a:r>
            <a:rPr lang="en-US" sz="1200" kern="1200" dirty="0"/>
            <a:t>SIC Codes</a:t>
          </a:r>
        </a:p>
      </dsp:txBody>
      <dsp:txXfrm>
        <a:off x="0" y="1057310"/>
        <a:ext cx="5577642" cy="421541"/>
      </dsp:txXfrm>
    </dsp:sp>
    <dsp:sp modelId="{0D8E4658-6188-4C30-B059-08ADBCD500D1}">
      <dsp:nvSpPr>
        <dsp:cNvPr id="0" name=""/>
        <dsp:cNvSpPr/>
      </dsp:nvSpPr>
      <dsp:spPr>
        <a:xfrm>
          <a:off x="41410" y="1478947"/>
          <a:ext cx="2591424" cy="1933628"/>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dirty="0"/>
            <a:t>The SIC codes </a:t>
          </a:r>
          <a:r>
            <a:rPr lang="en-US" sz="1600" b="0" i="0" kern="1200" dirty="0"/>
            <a:t>represent the merchant category. There are a total of </a:t>
          </a:r>
          <a:r>
            <a:rPr lang="en-US" sz="1600" kern="1200" dirty="0"/>
            <a:t>537 unique SIC codes in the dataset provided.</a:t>
          </a:r>
        </a:p>
        <a:p>
          <a:pPr marL="0" lvl="0" indent="0" algn="l" defTabSz="711200">
            <a:lnSpc>
              <a:spcPct val="90000"/>
            </a:lnSpc>
            <a:spcBef>
              <a:spcPct val="0"/>
            </a:spcBef>
            <a:spcAft>
              <a:spcPct val="35000"/>
            </a:spcAft>
            <a:buNone/>
          </a:pPr>
          <a:endParaRPr lang="en-US" sz="1200" kern="1200" dirty="0"/>
        </a:p>
      </dsp:txBody>
      <dsp:txXfrm>
        <a:off x="41410" y="1478947"/>
        <a:ext cx="2591424" cy="1933628"/>
      </dsp:txXfrm>
    </dsp:sp>
    <dsp:sp modelId="{9D698457-0DD4-445B-831A-7C68833C10B7}">
      <dsp:nvSpPr>
        <dsp:cNvPr id="0" name=""/>
        <dsp:cNvSpPr/>
      </dsp:nvSpPr>
      <dsp:spPr>
        <a:xfrm>
          <a:off x="2674246" y="1106675"/>
          <a:ext cx="3114165" cy="843081"/>
        </a:xfrm>
        <a:prstGeom prst="rightArrow">
          <a:avLst>
            <a:gd name="adj1" fmla="val 50000"/>
            <a:gd name="adj2" fmla="val 5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254000" bIns="133839" numCol="1" spcCol="1270" anchor="ctr" anchorCtr="0">
          <a:noAutofit/>
        </a:bodyPr>
        <a:lstStyle/>
        <a:p>
          <a:pPr marL="0" lvl="0" indent="0" algn="l" defTabSz="533400">
            <a:lnSpc>
              <a:spcPct val="90000"/>
            </a:lnSpc>
            <a:spcBef>
              <a:spcPct val="0"/>
            </a:spcBef>
            <a:spcAft>
              <a:spcPct val="35000"/>
            </a:spcAft>
            <a:buNone/>
          </a:pPr>
          <a:r>
            <a:rPr lang="en-US" sz="1200" kern="1200" dirty="0"/>
            <a:t>Converting SIC Codes to Industry Types </a:t>
          </a:r>
        </a:p>
      </dsp:txBody>
      <dsp:txXfrm>
        <a:off x="2674246" y="1317445"/>
        <a:ext cx="2903395" cy="421541"/>
      </dsp:txXfrm>
    </dsp:sp>
    <dsp:sp modelId="{57A79D5E-BFC3-4440-8C44-71ECF2307CD0}">
      <dsp:nvSpPr>
        <dsp:cNvPr id="0" name=""/>
        <dsp:cNvSpPr/>
      </dsp:nvSpPr>
      <dsp:spPr>
        <a:xfrm>
          <a:off x="2674246" y="1758902"/>
          <a:ext cx="2674246" cy="1881803"/>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Extracted industry names from the SIC codes to identify the type of products purchased by each customer.</a:t>
          </a:r>
        </a:p>
      </dsp:txBody>
      <dsp:txXfrm>
        <a:off x="2674246" y="1758902"/>
        <a:ext cx="2674246" cy="1881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30A5A-38DB-442E-AB87-CAC22D0AE409}">
      <dsp:nvSpPr>
        <dsp:cNvPr id="0" name=""/>
        <dsp:cNvSpPr/>
      </dsp:nvSpPr>
      <dsp:spPr>
        <a:xfrm>
          <a:off x="18722" y="502680"/>
          <a:ext cx="6455990" cy="940238"/>
        </a:xfrm>
        <a:prstGeom prst="rightArrow">
          <a:avLst>
            <a:gd name="adj1" fmla="val 50000"/>
            <a:gd name="adj2" fmla="val 5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49263" numCol="1" spcCol="1270" anchor="ctr" anchorCtr="0">
          <a:noAutofit/>
        </a:bodyPr>
        <a:lstStyle/>
        <a:p>
          <a:pPr marL="0" lvl="0" indent="0" algn="l" defTabSz="711200">
            <a:lnSpc>
              <a:spcPct val="90000"/>
            </a:lnSpc>
            <a:spcBef>
              <a:spcPct val="0"/>
            </a:spcBef>
            <a:spcAft>
              <a:spcPct val="35000"/>
            </a:spcAft>
            <a:buNone/>
          </a:pPr>
          <a:r>
            <a:rPr lang="en-US" sz="1600" kern="1200" dirty="0"/>
            <a:t>City Column</a:t>
          </a:r>
        </a:p>
      </dsp:txBody>
      <dsp:txXfrm>
        <a:off x="18722" y="737740"/>
        <a:ext cx="6220931" cy="470119"/>
      </dsp:txXfrm>
    </dsp:sp>
    <dsp:sp modelId="{973B43F3-915B-488B-B771-AC2F91AD4570}">
      <dsp:nvSpPr>
        <dsp:cNvPr id="0" name=""/>
        <dsp:cNvSpPr/>
      </dsp:nvSpPr>
      <dsp:spPr>
        <a:xfrm>
          <a:off x="18722" y="1227739"/>
          <a:ext cx="1988444" cy="181124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 city column contains </a:t>
          </a:r>
          <a:r>
            <a:rPr lang="en-IN" sz="1400" kern="1200" dirty="0"/>
            <a:t>around 5M </a:t>
          </a:r>
          <a:r>
            <a:rPr lang="en-IN" sz="1400" b="0" i="0" kern="1200" dirty="0"/>
            <a:t>values which include website links or app information from which customers are buying the products. </a:t>
          </a:r>
          <a:endParaRPr lang="en-US" sz="1400" kern="1200" dirty="0"/>
        </a:p>
      </dsp:txBody>
      <dsp:txXfrm>
        <a:off x="18722" y="1227739"/>
        <a:ext cx="1988444" cy="1811244"/>
      </dsp:txXfrm>
    </dsp:sp>
    <dsp:sp modelId="{F2E6C333-31E5-4300-8B48-66C7C3CA9099}">
      <dsp:nvSpPr>
        <dsp:cNvPr id="0" name=""/>
        <dsp:cNvSpPr/>
      </dsp:nvSpPr>
      <dsp:spPr>
        <a:xfrm>
          <a:off x="2007167" y="816093"/>
          <a:ext cx="4467545" cy="940238"/>
        </a:xfrm>
        <a:prstGeom prst="rightArrow">
          <a:avLst>
            <a:gd name="adj1" fmla="val 50000"/>
            <a:gd name="adj2" fmla="val 5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49263" numCol="1" spcCol="1270" anchor="ctr" anchorCtr="0">
          <a:noAutofit/>
        </a:bodyPr>
        <a:lstStyle/>
        <a:p>
          <a:pPr marL="0" lvl="0" indent="0" algn="l" defTabSz="711200">
            <a:lnSpc>
              <a:spcPct val="90000"/>
            </a:lnSpc>
            <a:spcBef>
              <a:spcPct val="0"/>
            </a:spcBef>
            <a:spcAft>
              <a:spcPct val="35000"/>
            </a:spcAft>
            <a:buNone/>
          </a:pPr>
          <a:r>
            <a:rPr lang="en-US" sz="1600" kern="1200" dirty="0"/>
            <a:t>Purchase Channel Column</a:t>
          </a:r>
        </a:p>
      </dsp:txBody>
      <dsp:txXfrm>
        <a:off x="2007167" y="1051153"/>
        <a:ext cx="4232486" cy="470119"/>
      </dsp:txXfrm>
    </dsp:sp>
    <dsp:sp modelId="{A610B8E5-7318-4F1C-9BA3-B019FFAEA75C}">
      <dsp:nvSpPr>
        <dsp:cNvPr id="0" name=""/>
        <dsp:cNvSpPr/>
      </dsp:nvSpPr>
      <dsp:spPr>
        <a:xfrm>
          <a:off x="2007167" y="1541152"/>
          <a:ext cx="1988444" cy="181124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0" i="0" kern="1200" dirty="0"/>
            <a:t>We replaced these unknown city values with online transactions.</a:t>
          </a:r>
          <a:r>
            <a:rPr lang="en-US" sz="1400" kern="1200" dirty="0"/>
            <a:t> Using this info, we created a new column called Purchase Channel, which tells us if the transaction is made online or Instore</a:t>
          </a:r>
        </a:p>
      </dsp:txBody>
      <dsp:txXfrm>
        <a:off x="2007167" y="1541152"/>
        <a:ext cx="1988444" cy="1811244"/>
      </dsp:txXfrm>
    </dsp:sp>
    <dsp:sp modelId="{E1D104AA-2D9C-410F-93F5-30DC203EA422}">
      <dsp:nvSpPr>
        <dsp:cNvPr id="0" name=""/>
        <dsp:cNvSpPr/>
      </dsp:nvSpPr>
      <dsp:spPr>
        <a:xfrm>
          <a:off x="3995612" y="1129505"/>
          <a:ext cx="2479100" cy="940238"/>
        </a:xfrm>
        <a:prstGeom prst="rightArrow">
          <a:avLst>
            <a:gd name="adj1" fmla="val 50000"/>
            <a:gd name="adj2" fmla="val 5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49263" numCol="1" spcCol="1270" anchor="ctr" anchorCtr="0">
          <a:noAutofit/>
        </a:bodyPr>
        <a:lstStyle/>
        <a:p>
          <a:pPr marL="0" lvl="0" indent="0" algn="l" defTabSz="711200">
            <a:lnSpc>
              <a:spcPct val="90000"/>
            </a:lnSpc>
            <a:spcBef>
              <a:spcPct val="0"/>
            </a:spcBef>
            <a:spcAft>
              <a:spcPct val="35000"/>
            </a:spcAft>
            <a:buNone/>
          </a:pPr>
          <a:r>
            <a:rPr lang="en-US" sz="1600" kern="1200" dirty="0"/>
            <a:t>Percent Online Column</a:t>
          </a:r>
        </a:p>
      </dsp:txBody>
      <dsp:txXfrm>
        <a:off x="3995612" y="1364565"/>
        <a:ext cx="2244041" cy="470119"/>
      </dsp:txXfrm>
    </dsp:sp>
    <dsp:sp modelId="{DE93931E-1570-4B15-8B60-A20E80FD2637}">
      <dsp:nvSpPr>
        <dsp:cNvPr id="0" name=""/>
        <dsp:cNvSpPr/>
      </dsp:nvSpPr>
      <dsp:spPr>
        <a:xfrm>
          <a:off x="3995612" y="1854565"/>
          <a:ext cx="1988444" cy="178473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Aggregated the original dataset by unique customer ID, calculated the percentage of online transactions for each customer and stored it in a new column called '</a:t>
          </a:r>
          <a:r>
            <a:rPr lang="en-US" sz="1400" kern="1200" dirty="0" err="1"/>
            <a:t>Percent_Online</a:t>
          </a:r>
          <a:r>
            <a:rPr lang="en-US" sz="1400" kern="1200" dirty="0"/>
            <a:t>’.</a:t>
          </a:r>
        </a:p>
        <a:p>
          <a:pPr marL="0" lvl="0" indent="0" algn="l" defTabSz="622300">
            <a:lnSpc>
              <a:spcPct val="90000"/>
            </a:lnSpc>
            <a:spcBef>
              <a:spcPct val="0"/>
            </a:spcBef>
            <a:spcAft>
              <a:spcPct val="35000"/>
            </a:spcAft>
            <a:buNone/>
          </a:pPr>
          <a:endParaRPr lang="en-US" sz="1400" kern="1200" dirty="0"/>
        </a:p>
        <a:p>
          <a:pPr marL="0" lvl="0" indent="0" algn="l" defTabSz="444500">
            <a:lnSpc>
              <a:spcPct val="90000"/>
            </a:lnSpc>
            <a:spcBef>
              <a:spcPct val="0"/>
            </a:spcBef>
            <a:spcAft>
              <a:spcPct val="35000"/>
            </a:spcAft>
            <a:buNone/>
          </a:pPr>
          <a:endParaRPr lang="en-US" sz="1000" kern="1200" dirty="0"/>
        </a:p>
      </dsp:txBody>
      <dsp:txXfrm>
        <a:off x="3995612" y="1854565"/>
        <a:ext cx="1988444" cy="17847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1B3AA-507E-4518-848A-0FA05AA5DD89}">
      <dsp:nvSpPr>
        <dsp:cNvPr id="0" name=""/>
        <dsp:cNvSpPr/>
      </dsp:nvSpPr>
      <dsp:spPr>
        <a:xfrm>
          <a:off x="3243662" y="2320"/>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Total amount spent by a customer (Purchases – Returns)</a:t>
          </a:r>
          <a:endParaRPr lang="en-US" sz="1600" kern="1200" dirty="0"/>
        </a:p>
      </dsp:txBody>
      <dsp:txXfrm>
        <a:off x="3243662" y="51786"/>
        <a:ext cx="4717096" cy="296793"/>
      </dsp:txXfrm>
    </dsp:sp>
    <dsp:sp modelId="{5C472891-AEA5-4812-B42A-9A29FE9C8713}">
      <dsp:nvSpPr>
        <dsp:cNvPr id="0" name=""/>
        <dsp:cNvSpPr/>
      </dsp:nvSpPr>
      <dsp:spPr>
        <a:xfrm>
          <a:off x="0" y="0"/>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rPr>
            <a:t>Amount_Spent</a:t>
          </a:r>
          <a:r>
            <a:rPr lang="en-US" sz="1600" kern="1200" dirty="0">
              <a:solidFill>
                <a:schemeClr val="tx1"/>
              </a:solidFill>
            </a:rPr>
            <a:t>	</a:t>
          </a:r>
        </a:p>
      </dsp:txBody>
      <dsp:txXfrm>
        <a:off x="19318" y="19318"/>
        <a:ext cx="3205026" cy="357089"/>
      </dsp:txXfrm>
    </dsp:sp>
    <dsp:sp modelId="{94908DDC-54AF-416E-B70A-166BEE62626B}">
      <dsp:nvSpPr>
        <dsp:cNvPr id="0" name=""/>
        <dsp:cNvSpPr/>
      </dsp:nvSpPr>
      <dsp:spPr>
        <a:xfrm>
          <a:off x="3243662" y="437619"/>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How often a customer makes a purchase</a:t>
          </a:r>
          <a:endParaRPr lang="en-US" sz="1600" kern="1200" dirty="0"/>
        </a:p>
      </dsp:txBody>
      <dsp:txXfrm>
        <a:off x="3243662" y="487085"/>
        <a:ext cx="4717096" cy="296793"/>
      </dsp:txXfrm>
    </dsp:sp>
    <dsp:sp modelId="{C95890FE-475D-4B0D-B715-95F48EFFBB51}">
      <dsp:nvSpPr>
        <dsp:cNvPr id="0" name=""/>
        <dsp:cNvSpPr/>
      </dsp:nvSpPr>
      <dsp:spPr>
        <a:xfrm>
          <a:off x="0" y="437619"/>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rPr>
            <a:t>Purchase_Frequency</a:t>
          </a:r>
          <a:endParaRPr lang="en-US" sz="1600" kern="1200" dirty="0">
            <a:solidFill>
              <a:schemeClr val="tx1"/>
            </a:solidFill>
          </a:endParaRPr>
        </a:p>
      </dsp:txBody>
      <dsp:txXfrm>
        <a:off x="19318" y="456937"/>
        <a:ext cx="3205026" cy="357089"/>
      </dsp:txXfrm>
    </dsp:sp>
    <dsp:sp modelId="{84FDCF1D-F3AC-4A12-853D-FDBCC78AAF75}">
      <dsp:nvSpPr>
        <dsp:cNvPr id="0" name=""/>
        <dsp:cNvSpPr/>
      </dsp:nvSpPr>
      <dsp:spPr>
        <a:xfrm>
          <a:off x="3243662" y="872917"/>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Highest amount paid by a customer</a:t>
          </a:r>
          <a:endParaRPr lang="en-US" sz="1600" kern="1200" dirty="0"/>
        </a:p>
      </dsp:txBody>
      <dsp:txXfrm>
        <a:off x="3243662" y="922383"/>
        <a:ext cx="4717096" cy="296793"/>
      </dsp:txXfrm>
    </dsp:sp>
    <dsp:sp modelId="{A19EF271-D711-4C09-B11F-AD79971484F4}">
      <dsp:nvSpPr>
        <dsp:cNvPr id="0" name=""/>
        <dsp:cNvSpPr/>
      </dsp:nvSpPr>
      <dsp:spPr>
        <a:xfrm>
          <a:off x="0" y="872917"/>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rPr>
            <a:t>Max_Payment_Amount</a:t>
          </a:r>
          <a:endParaRPr lang="en-US" sz="1600" kern="1200" dirty="0">
            <a:solidFill>
              <a:schemeClr val="tx1"/>
            </a:solidFill>
          </a:endParaRPr>
        </a:p>
      </dsp:txBody>
      <dsp:txXfrm>
        <a:off x="19318" y="892235"/>
        <a:ext cx="3205026" cy="357089"/>
      </dsp:txXfrm>
    </dsp:sp>
    <dsp:sp modelId="{DA89FFF4-D0F6-4A6D-9BA4-29743585A759}">
      <dsp:nvSpPr>
        <dsp:cNvPr id="0" name=""/>
        <dsp:cNvSpPr/>
      </dsp:nvSpPr>
      <dsp:spPr>
        <a:xfrm>
          <a:off x="3243662" y="1308215"/>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Smallest amount paid by a customer</a:t>
          </a:r>
          <a:endParaRPr lang="en-US" sz="1600" kern="1200" dirty="0"/>
        </a:p>
      </dsp:txBody>
      <dsp:txXfrm>
        <a:off x="3243662" y="1357681"/>
        <a:ext cx="4717096" cy="296793"/>
      </dsp:txXfrm>
    </dsp:sp>
    <dsp:sp modelId="{1657E0D7-01F0-49F7-A0FE-E786B3D34CB0}">
      <dsp:nvSpPr>
        <dsp:cNvPr id="0" name=""/>
        <dsp:cNvSpPr/>
      </dsp:nvSpPr>
      <dsp:spPr>
        <a:xfrm>
          <a:off x="0" y="1308215"/>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rPr>
            <a:t>Min_Payment_Amount</a:t>
          </a:r>
          <a:endParaRPr lang="en-US" sz="1600" kern="1200" dirty="0">
            <a:solidFill>
              <a:schemeClr val="tx1"/>
            </a:solidFill>
          </a:endParaRPr>
        </a:p>
      </dsp:txBody>
      <dsp:txXfrm>
        <a:off x="19318" y="1327533"/>
        <a:ext cx="3205026" cy="357089"/>
      </dsp:txXfrm>
    </dsp:sp>
    <dsp:sp modelId="{9A938E8B-333F-4B4F-8155-9FF286A5A379}">
      <dsp:nvSpPr>
        <dsp:cNvPr id="0" name=""/>
        <dsp:cNvSpPr/>
      </dsp:nvSpPr>
      <dsp:spPr>
        <a:xfrm>
          <a:off x="3243662" y="1743513"/>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Sum of all payments made by a customer</a:t>
          </a:r>
          <a:endParaRPr lang="en-US" sz="1600" kern="1200" dirty="0"/>
        </a:p>
      </dsp:txBody>
      <dsp:txXfrm>
        <a:off x="3243662" y="1792979"/>
        <a:ext cx="4717096" cy="296793"/>
      </dsp:txXfrm>
    </dsp:sp>
    <dsp:sp modelId="{21CB8211-0BEB-4036-BE2E-A17B8F01DC9E}">
      <dsp:nvSpPr>
        <dsp:cNvPr id="0" name=""/>
        <dsp:cNvSpPr/>
      </dsp:nvSpPr>
      <dsp:spPr>
        <a:xfrm>
          <a:off x="0" y="1743513"/>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rPr>
            <a:t>Total_Payment_Amount</a:t>
          </a:r>
          <a:endParaRPr lang="en-US" sz="1600" kern="1200" dirty="0">
            <a:solidFill>
              <a:schemeClr val="tx1"/>
            </a:solidFill>
          </a:endParaRPr>
        </a:p>
      </dsp:txBody>
      <dsp:txXfrm>
        <a:off x="19318" y="1762831"/>
        <a:ext cx="3205026" cy="357089"/>
      </dsp:txXfrm>
    </dsp:sp>
    <dsp:sp modelId="{455D42A3-D656-4BE9-A1CE-5450ED5F2FCD}">
      <dsp:nvSpPr>
        <dsp:cNvPr id="0" name=""/>
        <dsp:cNvSpPr/>
      </dsp:nvSpPr>
      <dsp:spPr>
        <a:xfrm>
          <a:off x="3243662" y="2178811"/>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How often a customer makes a payment</a:t>
          </a:r>
          <a:endParaRPr lang="en-US" sz="1600" kern="1200" dirty="0"/>
        </a:p>
      </dsp:txBody>
      <dsp:txXfrm>
        <a:off x="3243662" y="2228277"/>
        <a:ext cx="4717096" cy="296793"/>
      </dsp:txXfrm>
    </dsp:sp>
    <dsp:sp modelId="{70539045-5F3B-4389-8A67-930048559B0A}">
      <dsp:nvSpPr>
        <dsp:cNvPr id="0" name=""/>
        <dsp:cNvSpPr/>
      </dsp:nvSpPr>
      <dsp:spPr>
        <a:xfrm>
          <a:off x="0" y="2178811"/>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err="1">
              <a:solidFill>
                <a:schemeClr val="tx1"/>
              </a:solidFill>
            </a:rPr>
            <a:t>Payment_Frequency</a:t>
          </a:r>
          <a:endParaRPr lang="en-US" sz="1600" kern="1200" dirty="0">
            <a:solidFill>
              <a:schemeClr val="tx1"/>
            </a:solidFill>
          </a:endParaRPr>
        </a:p>
      </dsp:txBody>
      <dsp:txXfrm>
        <a:off x="19318" y="2198129"/>
        <a:ext cx="3205026" cy="357089"/>
      </dsp:txXfrm>
    </dsp:sp>
    <dsp:sp modelId="{133B4831-90E4-4759-B394-187B5D8800D8}">
      <dsp:nvSpPr>
        <dsp:cNvPr id="0" name=""/>
        <dsp:cNvSpPr/>
      </dsp:nvSpPr>
      <dsp:spPr>
        <a:xfrm>
          <a:off x="3243662" y="2614109"/>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Highest amount of cash advanced by a customer</a:t>
          </a:r>
          <a:endParaRPr lang="en-US" sz="1600" kern="1200" dirty="0"/>
        </a:p>
      </dsp:txBody>
      <dsp:txXfrm>
        <a:off x="3243662" y="2663575"/>
        <a:ext cx="4717096" cy="296793"/>
      </dsp:txXfrm>
    </dsp:sp>
    <dsp:sp modelId="{9126A6D2-8549-43AE-B34C-FBDA56C9865C}">
      <dsp:nvSpPr>
        <dsp:cNvPr id="0" name=""/>
        <dsp:cNvSpPr/>
      </dsp:nvSpPr>
      <dsp:spPr>
        <a:xfrm>
          <a:off x="0" y="2614109"/>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a:solidFill>
                <a:schemeClr val="tx1"/>
              </a:solidFill>
            </a:rPr>
            <a:t>Max_CashAdvance</a:t>
          </a:r>
          <a:endParaRPr lang="en-US" sz="1600" kern="1200">
            <a:solidFill>
              <a:schemeClr val="tx1"/>
            </a:solidFill>
          </a:endParaRPr>
        </a:p>
      </dsp:txBody>
      <dsp:txXfrm>
        <a:off x="19318" y="2633427"/>
        <a:ext cx="3205026" cy="357089"/>
      </dsp:txXfrm>
    </dsp:sp>
    <dsp:sp modelId="{BF400911-275E-40C3-BA18-D6EDE06F55DC}">
      <dsp:nvSpPr>
        <dsp:cNvPr id="0" name=""/>
        <dsp:cNvSpPr/>
      </dsp:nvSpPr>
      <dsp:spPr>
        <a:xfrm>
          <a:off x="3243662" y="3049407"/>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Smallest amount of cash advanced by a customer</a:t>
          </a:r>
          <a:endParaRPr lang="en-US" sz="1600" kern="1200" dirty="0"/>
        </a:p>
      </dsp:txBody>
      <dsp:txXfrm>
        <a:off x="3243662" y="3098873"/>
        <a:ext cx="4717096" cy="296793"/>
      </dsp:txXfrm>
    </dsp:sp>
    <dsp:sp modelId="{8309C2EF-5AFD-4CF5-AE5D-6F0A03FCF2E9}">
      <dsp:nvSpPr>
        <dsp:cNvPr id="0" name=""/>
        <dsp:cNvSpPr/>
      </dsp:nvSpPr>
      <dsp:spPr>
        <a:xfrm>
          <a:off x="0" y="3049407"/>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err="1">
              <a:solidFill>
                <a:schemeClr val="tx1"/>
              </a:solidFill>
            </a:rPr>
            <a:t>Min_CashAdvance</a:t>
          </a:r>
          <a:endParaRPr lang="en-US" sz="1600" kern="1200" dirty="0">
            <a:solidFill>
              <a:schemeClr val="tx1"/>
            </a:solidFill>
          </a:endParaRPr>
        </a:p>
      </dsp:txBody>
      <dsp:txXfrm>
        <a:off x="19318" y="3068725"/>
        <a:ext cx="3205026" cy="357089"/>
      </dsp:txXfrm>
    </dsp:sp>
    <dsp:sp modelId="{9FE6A4A4-D43E-4A69-9CED-1EF0BCEDD39B}">
      <dsp:nvSpPr>
        <dsp:cNvPr id="0" name=""/>
        <dsp:cNvSpPr/>
      </dsp:nvSpPr>
      <dsp:spPr>
        <a:xfrm>
          <a:off x="3243662" y="3484706"/>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Sum of all cash advances made by a customer</a:t>
          </a:r>
          <a:endParaRPr lang="en-US" sz="1600" kern="1200" dirty="0"/>
        </a:p>
      </dsp:txBody>
      <dsp:txXfrm>
        <a:off x="3243662" y="3534172"/>
        <a:ext cx="4717096" cy="296793"/>
      </dsp:txXfrm>
    </dsp:sp>
    <dsp:sp modelId="{5B6FCAAF-3389-4788-A154-932BB9F78955}">
      <dsp:nvSpPr>
        <dsp:cNvPr id="0" name=""/>
        <dsp:cNvSpPr/>
      </dsp:nvSpPr>
      <dsp:spPr>
        <a:xfrm>
          <a:off x="0" y="3484706"/>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err="1">
              <a:solidFill>
                <a:schemeClr val="tx1"/>
              </a:solidFill>
            </a:rPr>
            <a:t>Total_CashAdvance</a:t>
          </a:r>
          <a:endParaRPr lang="en-US" sz="1600" b="0" i="0" kern="1200" dirty="0">
            <a:solidFill>
              <a:schemeClr val="tx1"/>
            </a:solidFill>
          </a:endParaRPr>
        </a:p>
      </dsp:txBody>
      <dsp:txXfrm>
        <a:off x="19318" y="3504024"/>
        <a:ext cx="3205026" cy="357089"/>
      </dsp:txXfrm>
    </dsp:sp>
    <dsp:sp modelId="{06225A63-2E59-4CE3-B117-2CB83028ECCB}">
      <dsp:nvSpPr>
        <dsp:cNvPr id="0" name=""/>
        <dsp:cNvSpPr/>
      </dsp:nvSpPr>
      <dsp:spPr>
        <a:xfrm>
          <a:off x="3243662" y="3920004"/>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How often a customer makes a cash advance</a:t>
          </a:r>
          <a:endParaRPr lang="en-US" sz="1600" kern="1200" dirty="0"/>
        </a:p>
      </dsp:txBody>
      <dsp:txXfrm>
        <a:off x="3243662" y="3969470"/>
        <a:ext cx="4717096" cy="296793"/>
      </dsp:txXfrm>
    </dsp:sp>
    <dsp:sp modelId="{17B4F818-3A2A-4248-BB93-8004406FC592}">
      <dsp:nvSpPr>
        <dsp:cNvPr id="0" name=""/>
        <dsp:cNvSpPr/>
      </dsp:nvSpPr>
      <dsp:spPr>
        <a:xfrm>
          <a:off x="0" y="3920004"/>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err="1">
              <a:solidFill>
                <a:schemeClr val="tx1"/>
              </a:solidFill>
            </a:rPr>
            <a:t>CashAdvance_Frequency</a:t>
          </a:r>
          <a:endParaRPr lang="en-US" sz="1600" kern="1200" dirty="0">
            <a:solidFill>
              <a:schemeClr val="tx1"/>
            </a:solidFill>
          </a:endParaRPr>
        </a:p>
      </dsp:txBody>
      <dsp:txXfrm>
        <a:off x="19318" y="3939322"/>
        <a:ext cx="3205026" cy="357089"/>
      </dsp:txXfrm>
    </dsp:sp>
    <dsp:sp modelId="{FFA66A37-A479-4C85-B00F-BE67396BA747}">
      <dsp:nvSpPr>
        <dsp:cNvPr id="0" name=""/>
        <dsp:cNvSpPr/>
      </dsp:nvSpPr>
      <dsp:spPr>
        <a:xfrm>
          <a:off x="3243662" y="4355302"/>
          <a:ext cx="4865493" cy="3957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ctr" defTabSz="711200">
            <a:lnSpc>
              <a:spcPct val="90000"/>
            </a:lnSpc>
            <a:spcBef>
              <a:spcPct val="0"/>
            </a:spcBef>
            <a:spcAft>
              <a:spcPct val="15000"/>
            </a:spcAft>
            <a:buNone/>
          </a:pPr>
          <a:r>
            <a:rPr lang="en-US" sz="1600" b="0" i="0" kern="1200" dirty="0"/>
            <a:t>How often a customer returns</a:t>
          </a:r>
          <a:endParaRPr lang="en-US" sz="1600" kern="1200" dirty="0"/>
        </a:p>
      </dsp:txBody>
      <dsp:txXfrm>
        <a:off x="3243662" y="4404768"/>
        <a:ext cx="4717096" cy="296793"/>
      </dsp:txXfrm>
    </dsp:sp>
    <dsp:sp modelId="{8413819E-61FC-4B5E-B336-D659B634F9D2}">
      <dsp:nvSpPr>
        <dsp:cNvPr id="0" name=""/>
        <dsp:cNvSpPr/>
      </dsp:nvSpPr>
      <dsp:spPr>
        <a:xfrm>
          <a:off x="0" y="4355302"/>
          <a:ext cx="3243662" cy="395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err="1">
              <a:solidFill>
                <a:schemeClr val="tx1"/>
              </a:solidFill>
            </a:rPr>
            <a:t>Return_Frequency</a:t>
          </a:r>
          <a:endParaRPr lang="en-US" sz="1600" kern="1200" dirty="0">
            <a:solidFill>
              <a:schemeClr val="tx1"/>
            </a:solidFill>
          </a:endParaRPr>
        </a:p>
      </dsp:txBody>
      <dsp:txXfrm>
        <a:off x="19318" y="4374620"/>
        <a:ext cx="3205026" cy="3570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994BF-0751-4F8E-9D5A-DB38B5D2406C}">
      <dsp:nvSpPr>
        <dsp:cNvPr id="0" name=""/>
        <dsp:cNvSpPr/>
      </dsp:nvSpPr>
      <dsp:spPr>
        <a:xfrm>
          <a:off x="128144" y="1908280"/>
          <a:ext cx="1909914" cy="629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Industry Type</a:t>
          </a:r>
        </a:p>
      </dsp:txBody>
      <dsp:txXfrm>
        <a:off x="128144" y="1908280"/>
        <a:ext cx="1909914" cy="629403"/>
      </dsp:txXfrm>
    </dsp:sp>
    <dsp:sp modelId="{38EA8F79-8D05-4D10-A487-825881E8C53B}">
      <dsp:nvSpPr>
        <dsp:cNvPr id="0" name=""/>
        <dsp:cNvSpPr/>
      </dsp:nvSpPr>
      <dsp:spPr>
        <a:xfrm>
          <a:off x="125974" y="1716855"/>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E9FD8-F5DD-4896-94E7-C3F0918F1F31}">
      <dsp:nvSpPr>
        <dsp:cNvPr id="0" name=""/>
        <dsp:cNvSpPr/>
      </dsp:nvSpPr>
      <dsp:spPr>
        <a:xfrm>
          <a:off x="232321" y="1504160"/>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722EF-8140-4FC5-8BE1-8ECC9FC11742}">
      <dsp:nvSpPr>
        <dsp:cNvPr id="0" name=""/>
        <dsp:cNvSpPr/>
      </dsp:nvSpPr>
      <dsp:spPr>
        <a:xfrm>
          <a:off x="487555" y="1546699"/>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95565-BEDF-4B80-B824-50047AFDF3CA}">
      <dsp:nvSpPr>
        <dsp:cNvPr id="0" name=""/>
        <dsp:cNvSpPr/>
      </dsp:nvSpPr>
      <dsp:spPr>
        <a:xfrm>
          <a:off x="700250" y="1312734"/>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180885-2781-4D81-AAF0-7E9D5888A3C6}">
      <dsp:nvSpPr>
        <dsp:cNvPr id="0" name=""/>
        <dsp:cNvSpPr/>
      </dsp:nvSpPr>
      <dsp:spPr>
        <a:xfrm>
          <a:off x="976754" y="1227656"/>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65302-DF35-453B-BD96-AA5BEAC9EF21}">
      <dsp:nvSpPr>
        <dsp:cNvPr id="0" name=""/>
        <dsp:cNvSpPr/>
      </dsp:nvSpPr>
      <dsp:spPr>
        <a:xfrm>
          <a:off x="1317066" y="1376543"/>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132C94-8BD5-4F52-985F-3D7711C46944}">
      <dsp:nvSpPr>
        <dsp:cNvPr id="0" name=""/>
        <dsp:cNvSpPr/>
      </dsp:nvSpPr>
      <dsp:spPr>
        <a:xfrm>
          <a:off x="1529761" y="1482890"/>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8699D-87C1-49A3-A866-EAFCE60D76EC}">
      <dsp:nvSpPr>
        <dsp:cNvPr id="0" name=""/>
        <dsp:cNvSpPr/>
      </dsp:nvSpPr>
      <dsp:spPr>
        <a:xfrm>
          <a:off x="1827534" y="1716855"/>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CFF9E-CD77-4638-AE36-1752423F6033}">
      <dsp:nvSpPr>
        <dsp:cNvPr id="0" name=""/>
        <dsp:cNvSpPr/>
      </dsp:nvSpPr>
      <dsp:spPr>
        <a:xfrm>
          <a:off x="1955151" y="1950819"/>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DAC42-A4B8-4B40-B9E1-CC2E96D0D54F}">
      <dsp:nvSpPr>
        <dsp:cNvPr id="0" name=""/>
        <dsp:cNvSpPr/>
      </dsp:nvSpPr>
      <dsp:spPr>
        <a:xfrm>
          <a:off x="849137" y="1504160"/>
          <a:ext cx="390664" cy="3906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A4796-9AEF-490E-87B4-62A23FF434B7}">
      <dsp:nvSpPr>
        <dsp:cNvPr id="0" name=""/>
        <dsp:cNvSpPr/>
      </dsp:nvSpPr>
      <dsp:spPr>
        <a:xfrm>
          <a:off x="19626" y="2312401"/>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42F920-53EF-4324-BEE4-2BBEA533DBCA}">
      <dsp:nvSpPr>
        <dsp:cNvPr id="0" name=""/>
        <dsp:cNvSpPr/>
      </dsp:nvSpPr>
      <dsp:spPr>
        <a:xfrm>
          <a:off x="147243" y="2503827"/>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22ECF-E448-44D2-B920-7F8070C4AE76}">
      <dsp:nvSpPr>
        <dsp:cNvPr id="0" name=""/>
        <dsp:cNvSpPr/>
      </dsp:nvSpPr>
      <dsp:spPr>
        <a:xfrm>
          <a:off x="466286" y="2673983"/>
          <a:ext cx="347257" cy="3472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A2748-3548-4EDF-9072-EC591E235991}">
      <dsp:nvSpPr>
        <dsp:cNvPr id="0" name=""/>
        <dsp:cNvSpPr/>
      </dsp:nvSpPr>
      <dsp:spPr>
        <a:xfrm>
          <a:off x="912945" y="2950486"/>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6DFE3-661E-4C5F-970B-E1A0B21C9C21}">
      <dsp:nvSpPr>
        <dsp:cNvPr id="0" name=""/>
        <dsp:cNvSpPr/>
      </dsp:nvSpPr>
      <dsp:spPr>
        <a:xfrm>
          <a:off x="998023" y="2673983"/>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1BE3A-041A-470A-8F2F-D9CAA7A4BB02}">
      <dsp:nvSpPr>
        <dsp:cNvPr id="0" name=""/>
        <dsp:cNvSpPr/>
      </dsp:nvSpPr>
      <dsp:spPr>
        <a:xfrm>
          <a:off x="1210718" y="2971756"/>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7583FD-C30A-4CAA-AB99-69763679E9AC}">
      <dsp:nvSpPr>
        <dsp:cNvPr id="0" name=""/>
        <dsp:cNvSpPr/>
      </dsp:nvSpPr>
      <dsp:spPr>
        <a:xfrm>
          <a:off x="1402144" y="2631444"/>
          <a:ext cx="347257" cy="3472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A0D596-156E-4BF6-8921-68ACF397DBBD}">
      <dsp:nvSpPr>
        <dsp:cNvPr id="0" name=""/>
        <dsp:cNvSpPr/>
      </dsp:nvSpPr>
      <dsp:spPr>
        <a:xfrm>
          <a:off x="1870073" y="2546366"/>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A338FB-111B-4A44-8494-77AB42495C84}">
      <dsp:nvSpPr>
        <dsp:cNvPr id="0" name=""/>
        <dsp:cNvSpPr/>
      </dsp:nvSpPr>
      <dsp:spPr>
        <a:xfrm>
          <a:off x="2108812" y="1546345"/>
          <a:ext cx="701143" cy="133855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8A9391-7853-4CA5-80B2-3DEBEE05D48D}">
      <dsp:nvSpPr>
        <dsp:cNvPr id="0" name=""/>
        <dsp:cNvSpPr/>
      </dsp:nvSpPr>
      <dsp:spPr>
        <a:xfrm>
          <a:off x="2682475" y="1546345"/>
          <a:ext cx="701143" cy="133855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091CBA-2500-46FD-943A-64D9D74DD847}">
      <dsp:nvSpPr>
        <dsp:cNvPr id="0" name=""/>
        <dsp:cNvSpPr/>
      </dsp:nvSpPr>
      <dsp:spPr>
        <a:xfrm>
          <a:off x="3460107" y="1435724"/>
          <a:ext cx="1625377" cy="16253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One-Hot Encoding</a:t>
          </a:r>
        </a:p>
      </dsp:txBody>
      <dsp:txXfrm>
        <a:off x="3698138" y="1673755"/>
        <a:ext cx="1149315" cy="11493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5755D-FA75-4581-8D87-078922F689E2}">
      <dsp:nvSpPr>
        <dsp:cNvPr id="0" name=""/>
        <dsp:cNvSpPr/>
      </dsp:nvSpPr>
      <dsp:spPr>
        <a:xfrm>
          <a:off x="128144" y="1908280"/>
          <a:ext cx="1909914" cy="629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Merchant State</a:t>
          </a:r>
        </a:p>
        <a:p>
          <a:pPr marL="0" lvl="0" indent="0" algn="ctr" defTabSz="755650">
            <a:lnSpc>
              <a:spcPct val="90000"/>
            </a:lnSpc>
            <a:spcBef>
              <a:spcPct val="0"/>
            </a:spcBef>
            <a:spcAft>
              <a:spcPct val="35000"/>
            </a:spcAft>
            <a:buNone/>
          </a:pPr>
          <a:r>
            <a:rPr lang="en-US" sz="1700" kern="1200" dirty="0"/>
            <a:t>Merchant City</a:t>
          </a:r>
        </a:p>
      </dsp:txBody>
      <dsp:txXfrm>
        <a:off x="128144" y="1908280"/>
        <a:ext cx="1909914" cy="629403"/>
      </dsp:txXfrm>
    </dsp:sp>
    <dsp:sp modelId="{A76BE3FE-D0C9-43EA-9FE5-9803886D5819}">
      <dsp:nvSpPr>
        <dsp:cNvPr id="0" name=""/>
        <dsp:cNvSpPr/>
      </dsp:nvSpPr>
      <dsp:spPr>
        <a:xfrm>
          <a:off x="125974" y="1716855"/>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52532-51CE-448F-AEDD-D5CDDC4EF801}">
      <dsp:nvSpPr>
        <dsp:cNvPr id="0" name=""/>
        <dsp:cNvSpPr/>
      </dsp:nvSpPr>
      <dsp:spPr>
        <a:xfrm>
          <a:off x="232321" y="1504160"/>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B901B5-580D-41CE-8CB7-2560D38B17BD}">
      <dsp:nvSpPr>
        <dsp:cNvPr id="0" name=""/>
        <dsp:cNvSpPr/>
      </dsp:nvSpPr>
      <dsp:spPr>
        <a:xfrm>
          <a:off x="487555" y="1546699"/>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9DA2D-7EEC-4F1C-802C-EB8CE67BC65E}">
      <dsp:nvSpPr>
        <dsp:cNvPr id="0" name=""/>
        <dsp:cNvSpPr/>
      </dsp:nvSpPr>
      <dsp:spPr>
        <a:xfrm>
          <a:off x="700250" y="1312734"/>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FB115-2FAE-46B7-8CF0-8E1F337BC518}">
      <dsp:nvSpPr>
        <dsp:cNvPr id="0" name=""/>
        <dsp:cNvSpPr/>
      </dsp:nvSpPr>
      <dsp:spPr>
        <a:xfrm>
          <a:off x="976754" y="1227656"/>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82449-311C-45F3-98EE-A4E6660BB334}">
      <dsp:nvSpPr>
        <dsp:cNvPr id="0" name=""/>
        <dsp:cNvSpPr/>
      </dsp:nvSpPr>
      <dsp:spPr>
        <a:xfrm>
          <a:off x="1317066" y="1376543"/>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25DE40-953B-429D-9075-55249DEB1576}">
      <dsp:nvSpPr>
        <dsp:cNvPr id="0" name=""/>
        <dsp:cNvSpPr/>
      </dsp:nvSpPr>
      <dsp:spPr>
        <a:xfrm>
          <a:off x="1529761" y="1482890"/>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7CAF6-3BCC-47FB-9438-63F3BAFBC420}">
      <dsp:nvSpPr>
        <dsp:cNvPr id="0" name=""/>
        <dsp:cNvSpPr/>
      </dsp:nvSpPr>
      <dsp:spPr>
        <a:xfrm>
          <a:off x="1827534" y="1716855"/>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DD39B-22A8-4971-A3DE-5AD4F948919B}">
      <dsp:nvSpPr>
        <dsp:cNvPr id="0" name=""/>
        <dsp:cNvSpPr/>
      </dsp:nvSpPr>
      <dsp:spPr>
        <a:xfrm>
          <a:off x="1955151" y="1950819"/>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2A85B-9514-44A9-BCF0-D61236C511DC}">
      <dsp:nvSpPr>
        <dsp:cNvPr id="0" name=""/>
        <dsp:cNvSpPr/>
      </dsp:nvSpPr>
      <dsp:spPr>
        <a:xfrm>
          <a:off x="849137" y="1504160"/>
          <a:ext cx="390664" cy="3906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5770E-DF2B-408A-87A5-7B561E6EDAF5}">
      <dsp:nvSpPr>
        <dsp:cNvPr id="0" name=""/>
        <dsp:cNvSpPr/>
      </dsp:nvSpPr>
      <dsp:spPr>
        <a:xfrm>
          <a:off x="19626" y="2312401"/>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07CA67-5FD2-4BB3-B656-9AC82D093D3D}">
      <dsp:nvSpPr>
        <dsp:cNvPr id="0" name=""/>
        <dsp:cNvSpPr/>
      </dsp:nvSpPr>
      <dsp:spPr>
        <a:xfrm>
          <a:off x="147243" y="2503827"/>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74C31E-CEA2-4E7C-9973-AEA414E5A414}">
      <dsp:nvSpPr>
        <dsp:cNvPr id="0" name=""/>
        <dsp:cNvSpPr/>
      </dsp:nvSpPr>
      <dsp:spPr>
        <a:xfrm>
          <a:off x="466286" y="2673983"/>
          <a:ext cx="347257" cy="3472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37D149-66EA-477F-BA13-8DD70BA780E3}">
      <dsp:nvSpPr>
        <dsp:cNvPr id="0" name=""/>
        <dsp:cNvSpPr/>
      </dsp:nvSpPr>
      <dsp:spPr>
        <a:xfrm>
          <a:off x="912945" y="2950486"/>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245909-E41C-465F-B01A-97693839C78A}">
      <dsp:nvSpPr>
        <dsp:cNvPr id="0" name=""/>
        <dsp:cNvSpPr/>
      </dsp:nvSpPr>
      <dsp:spPr>
        <a:xfrm>
          <a:off x="998023" y="2673983"/>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354E8B-86D3-49B4-8450-1B2262707F11}">
      <dsp:nvSpPr>
        <dsp:cNvPr id="0" name=""/>
        <dsp:cNvSpPr/>
      </dsp:nvSpPr>
      <dsp:spPr>
        <a:xfrm>
          <a:off x="1210718" y="2971756"/>
          <a:ext cx="151925" cy="151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4AEEBB-31E1-4D35-84D0-8DB0716F4947}">
      <dsp:nvSpPr>
        <dsp:cNvPr id="0" name=""/>
        <dsp:cNvSpPr/>
      </dsp:nvSpPr>
      <dsp:spPr>
        <a:xfrm>
          <a:off x="1402144" y="2631444"/>
          <a:ext cx="347257" cy="3472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BAB16D-EB35-41A3-AA18-D78978B157F4}">
      <dsp:nvSpPr>
        <dsp:cNvPr id="0" name=""/>
        <dsp:cNvSpPr/>
      </dsp:nvSpPr>
      <dsp:spPr>
        <a:xfrm>
          <a:off x="1870073" y="2546366"/>
          <a:ext cx="238739" cy="2387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26FDCE-942F-423F-9643-2F67DE7ED382}">
      <dsp:nvSpPr>
        <dsp:cNvPr id="0" name=""/>
        <dsp:cNvSpPr/>
      </dsp:nvSpPr>
      <dsp:spPr>
        <a:xfrm>
          <a:off x="2108812" y="1546345"/>
          <a:ext cx="701143" cy="133855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907290-EF84-4396-981A-038BC39D42E0}">
      <dsp:nvSpPr>
        <dsp:cNvPr id="0" name=""/>
        <dsp:cNvSpPr/>
      </dsp:nvSpPr>
      <dsp:spPr>
        <a:xfrm>
          <a:off x="2682475" y="1546345"/>
          <a:ext cx="701143" cy="133855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C6522E-2DC4-4D01-A4E5-4A88C7D52B2F}">
      <dsp:nvSpPr>
        <dsp:cNvPr id="0" name=""/>
        <dsp:cNvSpPr/>
      </dsp:nvSpPr>
      <dsp:spPr>
        <a:xfrm>
          <a:off x="3460107" y="1435724"/>
          <a:ext cx="1625377" cy="16253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Frequency Encoding</a:t>
          </a:r>
        </a:p>
      </dsp:txBody>
      <dsp:txXfrm>
        <a:off x="3698138" y="1673755"/>
        <a:ext cx="1149315" cy="11493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74B38-0F5F-47F5-9A42-572D8AA3902D}">
      <dsp:nvSpPr>
        <dsp:cNvPr id="0" name=""/>
        <dsp:cNvSpPr/>
      </dsp:nvSpPr>
      <dsp:spPr>
        <a:xfrm rot="5400000">
          <a:off x="-188006" y="191083"/>
          <a:ext cx="1253378" cy="8773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K-means</a:t>
          </a:r>
          <a:r>
            <a:rPr lang="en-US" sz="1200" kern="1200" dirty="0"/>
            <a:t> </a:t>
          </a:r>
        </a:p>
      </dsp:txBody>
      <dsp:txXfrm rot="-5400000">
        <a:off x="1" y="441760"/>
        <a:ext cx="877365" cy="376013"/>
      </dsp:txXfrm>
    </dsp:sp>
    <dsp:sp modelId="{239E24B0-50A1-4621-887F-9784D075C3EC}">
      <dsp:nvSpPr>
        <dsp:cNvPr id="0" name=""/>
        <dsp:cNvSpPr/>
      </dsp:nvSpPr>
      <dsp:spPr>
        <a:xfrm rot="5400000">
          <a:off x="4701931" y="-3821490"/>
          <a:ext cx="814696" cy="84638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Ø"/>
          </a:pPr>
          <a:r>
            <a:rPr lang="en-US" sz="1400" b="0" kern="1200" dirty="0"/>
            <a:t>k-means</a:t>
          </a:r>
          <a:r>
            <a:rPr lang="en-US" sz="1400" kern="1200" dirty="0"/>
            <a:t> clustering is a popular unsupervised machine learning algorithm that is used to partition a given dataset into a fixed number of clusters.</a:t>
          </a:r>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dirty="0"/>
            <a:t>The algorithm works by iteratively assigning data points to the nearest cluster centroid and updating the centroids based on the mean of the assigned data points.</a:t>
          </a:r>
        </a:p>
      </dsp:txBody>
      <dsp:txXfrm rot="-5400000">
        <a:off x="877365" y="42846"/>
        <a:ext cx="8424059" cy="735156"/>
      </dsp:txXfrm>
    </dsp:sp>
    <dsp:sp modelId="{94420136-F5EE-4BC0-80D6-2D6BB257F718}">
      <dsp:nvSpPr>
        <dsp:cNvPr id="0" name=""/>
        <dsp:cNvSpPr/>
      </dsp:nvSpPr>
      <dsp:spPr>
        <a:xfrm rot="5400000">
          <a:off x="-188006" y="1245084"/>
          <a:ext cx="1253378" cy="8773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Mean Shift</a:t>
          </a:r>
        </a:p>
      </dsp:txBody>
      <dsp:txXfrm rot="-5400000">
        <a:off x="1" y="1495761"/>
        <a:ext cx="877365" cy="376013"/>
      </dsp:txXfrm>
    </dsp:sp>
    <dsp:sp modelId="{DF04F9DA-815C-4F25-88C8-7B8731643F1B}">
      <dsp:nvSpPr>
        <dsp:cNvPr id="0" name=""/>
        <dsp:cNvSpPr/>
      </dsp:nvSpPr>
      <dsp:spPr>
        <a:xfrm rot="5400000">
          <a:off x="4701717" y="-2767274"/>
          <a:ext cx="815124" cy="84638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dirty="0"/>
            <a:t>Mean shift clustering is another unsupervised machine learning algorithm that is used to identify the underlying structure of a dataset by identifying clusters with high densities. </a:t>
          </a:r>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dirty="0"/>
            <a:t>It is adaptive in nature and does not require the number of clusters to be specified beforehand. So, it is considered a popular choice for clustering applications.</a:t>
          </a:r>
        </a:p>
      </dsp:txBody>
      <dsp:txXfrm rot="-5400000">
        <a:off x="877365" y="1096869"/>
        <a:ext cx="8424038" cy="735542"/>
      </dsp:txXfrm>
    </dsp:sp>
    <dsp:sp modelId="{6181769E-910D-4FA9-B813-840A6BAB5E77}">
      <dsp:nvSpPr>
        <dsp:cNvPr id="0" name=""/>
        <dsp:cNvSpPr/>
      </dsp:nvSpPr>
      <dsp:spPr>
        <a:xfrm rot="5400000">
          <a:off x="-188006" y="2299086"/>
          <a:ext cx="1253378" cy="8773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Gaussian Mixture</a:t>
          </a:r>
        </a:p>
      </dsp:txBody>
      <dsp:txXfrm rot="-5400000">
        <a:off x="1" y="2549763"/>
        <a:ext cx="877365" cy="376013"/>
      </dsp:txXfrm>
    </dsp:sp>
    <dsp:sp modelId="{AA35E8D7-4030-4D12-8CF5-90759BB2A65A}">
      <dsp:nvSpPr>
        <dsp:cNvPr id="0" name=""/>
        <dsp:cNvSpPr/>
      </dsp:nvSpPr>
      <dsp:spPr>
        <a:xfrm rot="5400000">
          <a:off x="4701931" y="-1713487"/>
          <a:ext cx="814696" cy="84638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Ø"/>
          </a:pPr>
          <a:r>
            <a:rPr lang="en-IN" sz="1400" b="0" i="0" kern="1200" dirty="0">
              <a:effectLst/>
              <a:latin typeface="Söhne"/>
            </a:rPr>
            <a:t>Gaussian Mixture Model (GMM) is a probabilistic clustering algorithm that assumes that the data points are generated from a mixture of Gaussian distributions. </a:t>
          </a:r>
          <a:endParaRPr lang="en-US" sz="1200" kern="1200" dirty="0"/>
        </a:p>
        <a:p>
          <a:pPr marL="114300" lvl="1" indent="-114300" algn="l" defTabSz="622300">
            <a:lnSpc>
              <a:spcPct val="90000"/>
            </a:lnSpc>
            <a:spcBef>
              <a:spcPct val="0"/>
            </a:spcBef>
            <a:spcAft>
              <a:spcPct val="15000"/>
            </a:spcAft>
            <a:buFont typeface="Wingdings" panose="05000000000000000000" pitchFamily="2" charset="2"/>
            <a:buChar char="Ø"/>
          </a:pPr>
          <a:r>
            <a:rPr lang="en-IN" sz="1400" b="0" i="0" kern="1200" dirty="0">
              <a:effectLst/>
              <a:latin typeface="Söhne"/>
            </a:rPr>
            <a:t>In other words, it models each cluster as a probability distribution function, where each data point is a random variable that is generated from one of the probability distributions.</a:t>
          </a:r>
          <a:endParaRPr lang="en-US" sz="1200" kern="1200" dirty="0"/>
        </a:p>
      </dsp:txBody>
      <dsp:txXfrm rot="-5400000">
        <a:off x="877365" y="2150849"/>
        <a:ext cx="8424059" cy="73515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2477EED3-44FD-4C90-8A00-28219DAAFD85}" type="datetimeFigureOut">
              <a:rPr lang="en-US" smtClean="0"/>
              <a:t>4/26/2023</a:t>
            </a:fld>
            <a:endParaRPr lang="en-US" dirty="0"/>
          </a:p>
        </p:txBody>
      </p:sp>
      <p:sp>
        <p:nvSpPr>
          <p:cNvPr id="4" name="Footer Placeholder 3"/>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50BCABC6-1A6F-471D-A09A-32063668018D}" type="slidenum">
              <a:rPr lang="en-US" smtClean="0"/>
              <a:t>‹#›</a:t>
            </a:fld>
            <a:endParaRPr lang="en-US" dirty="0"/>
          </a:p>
        </p:txBody>
      </p:sp>
    </p:spTree>
    <p:extLst>
      <p:ext uri="{BB962C8B-B14F-4D97-AF65-F5344CB8AC3E}">
        <p14:creationId xmlns:p14="http://schemas.microsoft.com/office/powerpoint/2010/main" val="36775855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762E457-D150-435B-B073-F4CC8F002E14}" type="datetimeFigureOut">
              <a:rPr lang="en-US" smtClean="0"/>
              <a:t>4/26/2023</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7F87D1B2-62DC-4E1D-BE41-ED84F84E7A33}" type="slidenum">
              <a:rPr lang="en-US" smtClean="0"/>
              <a:t>‹#›</a:t>
            </a:fld>
            <a:endParaRPr lang="en-US" dirty="0"/>
          </a:p>
        </p:txBody>
      </p:sp>
    </p:spTree>
    <p:extLst>
      <p:ext uri="{BB962C8B-B14F-4D97-AF65-F5344CB8AC3E}">
        <p14:creationId xmlns:p14="http://schemas.microsoft.com/office/powerpoint/2010/main" val="16634217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dirty="0"/>
          </a:p>
        </p:txBody>
      </p:sp>
      <p:sp>
        <p:nvSpPr>
          <p:cNvPr id="5" name="Slide Number Placeholder 4"/>
          <p:cNvSpPr>
            <a:spLocks noGrp="1"/>
          </p:cNvSpPr>
          <p:nvPr>
            <p:ph type="sldNum" sz="quarter" idx="5"/>
          </p:nvPr>
        </p:nvSpPr>
        <p:spPr/>
        <p:txBody>
          <a:bodyPr/>
          <a:lstStyle/>
          <a:p>
            <a:fld id="{7F87D1B2-62DC-4E1D-BE41-ED84F84E7A33}" type="slidenum">
              <a:rPr lang="en-US" smtClean="0"/>
              <a:t>1</a:t>
            </a:fld>
            <a:endParaRPr lang="en-US" dirty="0"/>
          </a:p>
        </p:txBody>
      </p:sp>
    </p:spTree>
    <p:extLst>
      <p:ext uri="{BB962C8B-B14F-4D97-AF65-F5344CB8AC3E}">
        <p14:creationId xmlns:p14="http://schemas.microsoft.com/office/powerpoint/2010/main" val="182985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71472" y="6056947"/>
            <a:ext cx="2971800" cy="643685"/>
          </a:xfrm>
          <a:prstGeom prst="rect">
            <a:avLst/>
          </a:prstGeom>
        </p:spPr>
      </p:pic>
      <p:sp>
        <p:nvSpPr>
          <p:cNvPr id="8" name="Rectangle 7"/>
          <p:cNvSpPr/>
          <p:nvPr userDrawn="1"/>
        </p:nvSpPr>
        <p:spPr>
          <a:xfrm>
            <a:off x="416459" y="6416377"/>
            <a:ext cx="832104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061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9"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Tree>
    <p:extLst>
      <p:ext uri="{BB962C8B-B14F-4D97-AF65-F5344CB8AC3E}">
        <p14:creationId xmlns:p14="http://schemas.microsoft.com/office/powerpoint/2010/main" val="354216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9"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Tree>
    <p:extLst>
      <p:ext uri="{BB962C8B-B14F-4D97-AF65-F5344CB8AC3E}">
        <p14:creationId xmlns:p14="http://schemas.microsoft.com/office/powerpoint/2010/main" val="146760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11"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
        <p:nvSpPr>
          <p:cNvPr id="4" name="TextBox 3"/>
          <p:cNvSpPr txBox="1"/>
          <p:nvPr userDrawn="1"/>
        </p:nvSpPr>
        <p:spPr>
          <a:xfrm>
            <a:off x="5861331" y="6493548"/>
            <a:ext cx="469339" cy="276999"/>
          </a:xfrm>
          <a:prstGeom prst="rect">
            <a:avLst/>
          </a:prstGeom>
          <a:noFill/>
        </p:spPr>
        <p:txBody>
          <a:bodyPr wrap="square" rtlCol="0">
            <a:spAutoFit/>
          </a:bodyPr>
          <a:lstStyle/>
          <a:p>
            <a:pPr algn="ctr"/>
            <a:fld id="{125146BD-4AB7-4645-91FA-A77DAE981B83}" type="slidenum">
              <a:rPr lang="en-US" sz="1200" smtClean="0"/>
              <a:pPr algn="ctr"/>
              <a:t>‹#›</a:t>
            </a:fld>
            <a:endParaRPr lang="en-US" sz="1200" dirty="0"/>
          </a:p>
        </p:txBody>
      </p:sp>
    </p:spTree>
    <p:extLst>
      <p:ext uri="{BB962C8B-B14F-4D97-AF65-F5344CB8AC3E}">
        <p14:creationId xmlns:p14="http://schemas.microsoft.com/office/powerpoint/2010/main" val="96354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9" name="Rectangle 8"/>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7"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Tree>
    <p:extLst>
      <p:ext uri="{BB962C8B-B14F-4D97-AF65-F5344CB8AC3E}">
        <p14:creationId xmlns:p14="http://schemas.microsoft.com/office/powerpoint/2010/main" val="350295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10"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Tree>
    <p:extLst>
      <p:ext uri="{BB962C8B-B14F-4D97-AF65-F5344CB8AC3E}">
        <p14:creationId xmlns:p14="http://schemas.microsoft.com/office/powerpoint/2010/main" val="44495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12"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Tree>
    <p:extLst>
      <p:ext uri="{BB962C8B-B14F-4D97-AF65-F5344CB8AC3E}">
        <p14:creationId xmlns:p14="http://schemas.microsoft.com/office/powerpoint/2010/main" val="361017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8"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Tree>
    <p:extLst>
      <p:ext uri="{BB962C8B-B14F-4D97-AF65-F5344CB8AC3E}">
        <p14:creationId xmlns:p14="http://schemas.microsoft.com/office/powerpoint/2010/main" val="109012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7"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Tree>
    <p:extLst>
      <p:ext uri="{BB962C8B-B14F-4D97-AF65-F5344CB8AC3E}">
        <p14:creationId xmlns:p14="http://schemas.microsoft.com/office/powerpoint/2010/main" val="32541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10"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Tree>
    <p:extLst>
      <p:ext uri="{BB962C8B-B14F-4D97-AF65-F5344CB8AC3E}">
        <p14:creationId xmlns:p14="http://schemas.microsoft.com/office/powerpoint/2010/main" val="358934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userDrawn="1"/>
        </p:nvSpPr>
        <p:spPr>
          <a:xfrm>
            <a:off x="416459" y="6416377"/>
            <a:ext cx="10698480" cy="45719"/>
          </a:xfrm>
          <a:prstGeom prst="rect">
            <a:avLst/>
          </a:prstGeom>
          <a:solidFill>
            <a:srgbClr val="CB2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6077558"/>
            <a:ext cx="548640" cy="666206"/>
          </a:xfrm>
          <a:prstGeom prst="rect">
            <a:avLst/>
          </a:prstGeom>
        </p:spPr>
      </p:pic>
      <p:sp>
        <p:nvSpPr>
          <p:cNvPr id="10" name="Footer Placeholder 11"/>
          <p:cNvSpPr>
            <a:spLocks noGrp="1"/>
          </p:cNvSpPr>
          <p:nvPr>
            <p:ph type="ftr" sz="quarter" idx="11"/>
          </p:nvPr>
        </p:nvSpPr>
        <p:spPr>
          <a:xfrm>
            <a:off x="416459" y="6384925"/>
            <a:ext cx="7736941" cy="365125"/>
          </a:xfrm>
        </p:spPr>
        <p:txBody>
          <a:bodyPr/>
          <a:lstStyle>
            <a:lvl1pPr algn="l">
              <a:defRPr/>
            </a:lvl1pPr>
          </a:lstStyle>
          <a:p>
            <a:r>
              <a:rPr lang="en-US" dirty="0"/>
              <a:t>Redstone Federal Credit Union® - confidential</a:t>
            </a:r>
          </a:p>
        </p:txBody>
      </p:sp>
    </p:spTree>
    <p:extLst>
      <p:ext uri="{BB962C8B-B14F-4D97-AF65-F5344CB8AC3E}">
        <p14:creationId xmlns:p14="http://schemas.microsoft.com/office/powerpoint/2010/main" val="11926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DB4BD-C7EC-4BB6-AD42-FB451873E787}" type="datetime1">
              <a:rPr lang="en-US" smtClean="0"/>
              <a:t>4/26/2023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Redstone Federal Credit Union® -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80054-D1DE-484F-BFA3-A0441BDC4CD8}" type="slidenum">
              <a:rPr lang="en-US" smtClean="0"/>
              <a:t>‹#›</a:t>
            </a:fld>
            <a:endParaRPr lang="en-US" dirty="0"/>
          </a:p>
        </p:txBody>
      </p:sp>
    </p:spTree>
    <p:extLst>
      <p:ext uri="{BB962C8B-B14F-4D97-AF65-F5344CB8AC3E}">
        <p14:creationId xmlns:p14="http://schemas.microsoft.com/office/powerpoint/2010/main" val="237123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42.png"/><Relationship Id="rId4" Type="http://schemas.openxmlformats.org/officeDocument/2006/relationships/image" Target="../media/image39.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33.png"/><Relationship Id="rId10" Type="http://schemas.openxmlformats.org/officeDocument/2006/relationships/image" Target="../media/image42.png"/><Relationship Id="rId4" Type="http://schemas.openxmlformats.org/officeDocument/2006/relationships/image" Target="../media/image44.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33.png"/><Relationship Id="rId4" Type="http://schemas.openxmlformats.org/officeDocument/2006/relationships/image" Target="../media/image48.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3.png"/><Relationship Id="rId10" Type="http://schemas.openxmlformats.org/officeDocument/2006/relationships/image" Target="../media/image42.png"/><Relationship Id="rId4" Type="http://schemas.openxmlformats.org/officeDocument/2006/relationships/image" Target="../media/image52.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2.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366" y="1673817"/>
            <a:ext cx="11267268" cy="2014780"/>
          </a:xfrm>
        </p:spPr>
        <p:txBody>
          <a:bodyPr>
            <a:normAutofit fontScale="90000"/>
          </a:bodyPr>
          <a:lstStyle/>
          <a:p>
            <a:br>
              <a:rPr lang="en-US" dirty="0">
                <a:ea typeface="Tahoma" panose="020B0604030504040204" pitchFamily="34" charset="0"/>
                <a:cs typeface="Tahoma" panose="020B0604030504040204" pitchFamily="34" charset="0"/>
              </a:rPr>
            </a:br>
            <a:r>
              <a:rPr lang="en-US" dirty="0">
                <a:ea typeface="Tahoma" panose="020B0604030504040204" pitchFamily="34" charset="0"/>
                <a:cs typeface="Tahoma" panose="020B0604030504040204" pitchFamily="34" charset="0"/>
              </a:rPr>
              <a:t>Customer Segmentation Using Transactional Credit Card Data</a:t>
            </a:r>
            <a:br>
              <a:rPr lang="en-US" dirty="0">
                <a:ea typeface="Tahoma" panose="020B0604030504040204" pitchFamily="34" charset="0"/>
                <a:cs typeface="Tahoma" panose="020B0604030504040204" pitchFamily="34" charset="0"/>
              </a:rPr>
            </a:br>
            <a:br>
              <a:rPr lang="en-US" dirty="0">
                <a:ea typeface="Tahoma" panose="020B0604030504040204" pitchFamily="34" charset="0"/>
                <a:cs typeface="Tahoma" panose="020B0604030504040204" pitchFamily="34" charset="0"/>
              </a:rPr>
            </a:br>
            <a:r>
              <a:rPr lang="en-US" sz="3600" dirty="0">
                <a:ea typeface="Tahoma" panose="020B0604030504040204" pitchFamily="34" charset="0"/>
                <a:cs typeface="Tahoma" panose="020B0604030504040204" pitchFamily="34" charset="0"/>
              </a:rPr>
              <a:t>Final Presentation</a:t>
            </a:r>
            <a:endParaRPr lang="en-US" sz="3600" b="0" dirty="0"/>
          </a:p>
        </p:txBody>
      </p:sp>
      <p:sp>
        <p:nvSpPr>
          <p:cNvPr id="3" name="TextBox 2">
            <a:extLst>
              <a:ext uri="{FF2B5EF4-FFF2-40B4-BE49-F238E27FC236}">
                <a16:creationId xmlns:a16="http://schemas.microsoft.com/office/drawing/2014/main" id="{D31504A0-08EE-4EE3-993E-AD0AD7E72E54}"/>
              </a:ext>
            </a:extLst>
          </p:cNvPr>
          <p:cNvSpPr txBox="1"/>
          <p:nvPr/>
        </p:nvSpPr>
        <p:spPr>
          <a:xfrm>
            <a:off x="4937684" y="4439477"/>
            <a:ext cx="1920719" cy="461665"/>
          </a:xfrm>
          <a:prstGeom prst="rect">
            <a:avLst/>
          </a:prstGeom>
          <a:noFill/>
        </p:spPr>
        <p:txBody>
          <a:bodyPr wrap="none" rtlCol="0">
            <a:spAutoFit/>
          </a:bodyPr>
          <a:lstStyle/>
          <a:p>
            <a:pPr algn="ctr"/>
            <a:r>
              <a:rPr lang="en-US" sz="2400" dirty="0"/>
              <a:t>April 19, 2023</a:t>
            </a:r>
          </a:p>
        </p:txBody>
      </p:sp>
    </p:spTree>
    <p:extLst>
      <p:ext uri="{BB962C8B-B14F-4D97-AF65-F5344CB8AC3E}">
        <p14:creationId xmlns:p14="http://schemas.microsoft.com/office/powerpoint/2010/main" val="207880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1B99-320D-47CF-F057-96749B1B8AE6}"/>
              </a:ext>
            </a:extLst>
          </p:cNvPr>
          <p:cNvSpPr>
            <a:spLocks noGrp="1"/>
          </p:cNvSpPr>
          <p:nvPr>
            <p:ph type="title"/>
          </p:nvPr>
        </p:nvSpPr>
        <p:spPr>
          <a:xfrm>
            <a:off x="838200" y="365125"/>
            <a:ext cx="10515600" cy="1325563"/>
          </a:xfrm>
        </p:spPr>
        <p:txBody>
          <a:bodyPr anchor="ctr">
            <a:normAutofit/>
          </a:bodyPr>
          <a:lstStyle/>
          <a:p>
            <a:r>
              <a:rPr lang="en-US" dirty="0"/>
              <a:t>Feature Engineering </a:t>
            </a:r>
            <a:r>
              <a:rPr lang="en-US" dirty="0" err="1"/>
              <a:t>Cont</a:t>
            </a:r>
            <a:r>
              <a:rPr lang="en-US" dirty="0"/>
              <a:t>…</a:t>
            </a:r>
          </a:p>
        </p:txBody>
      </p:sp>
      <p:sp>
        <p:nvSpPr>
          <p:cNvPr id="4" name="Footer Placeholder 3">
            <a:extLst>
              <a:ext uri="{FF2B5EF4-FFF2-40B4-BE49-F238E27FC236}">
                <a16:creationId xmlns:a16="http://schemas.microsoft.com/office/drawing/2014/main" id="{D99F17CC-25BE-BE55-E73A-A005EABE9BB6}"/>
              </a:ext>
            </a:extLst>
          </p:cNvPr>
          <p:cNvSpPr>
            <a:spLocks noGrp="1"/>
          </p:cNvSpPr>
          <p:nvPr>
            <p:ph type="ftr" sz="quarter" idx="11"/>
          </p:nvPr>
        </p:nvSpPr>
        <p:spPr>
          <a:xfrm>
            <a:off x="416459" y="6384925"/>
            <a:ext cx="7736941" cy="365125"/>
          </a:xfrm>
        </p:spPr>
        <p:txBody>
          <a:bodyPr anchor="ctr">
            <a:normAutofit/>
          </a:bodyPr>
          <a:lstStyle/>
          <a:p>
            <a:pPr>
              <a:spcAft>
                <a:spcPts val="600"/>
              </a:spcAft>
            </a:pPr>
            <a:r>
              <a:rPr lang="en-US"/>
              <a:t>Redstone Federal Credit Union® - confidential</a:t>
            </a:r>
          </a:p>
        </p:txBody>
      </p:sp>
      <p:graphicFrame>
        <p:nvGraphicFramePr>
          <p:cNvPr id="5" name="Diagram 4">
            <a:extLst>
              <a:ext uri="{FF2B5EF4-FFF2-40B4-BE49-F238E27FC236}">
                <a16:creationId xmlns:a16="http://schemas.microsoft.com/office/drawing/2014/main" id="{1E4542F2-F5BF-4266-9050-5C5CAAF1CA54}"/>
              </a:ext>
            </a:extLst>
          </p:cNvPr>
          <p:cNvGraphicFramePr/>
          <p:nvPr>
            <p:extLst>
              <p:ext uri="{D42A27DB-BD31-4B8C-83A1-F6EECF244321}">
                <p14:modId xmlns:p14="http://schemas.microsoft.com/office/powerpoint/2010/main" val="2509719357"/>
              </p:ext>
            </p:extLst>
          </p:nvPr>
        </p:nvGraphicFramePr>
        <p:xfrm>
          <a:off x="838200" y="1550894"/>
          <a:ext cx="6493435" cy="414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FB4D93A0-ED4B-4070-B702-7D9DD576C4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6595" y="1550894"/>
            <a:ext cx="3557023" cy="3758191"/>
          </a:xfrm>
          <a:prstGeom prst="rect">
            <a:avLst/>
          </a:prstGeom>
        </p:spPr>
      </p:pic>
    </p:spTree>
    <p:extLst>
      <p:ext uri="{BB962C8B-B14F-4D97-AF65-F5344CB8AC3E}">
        <p14:creationId xmlns:p14="http://schemas.microsoft.com/office/powerpoint/2010/main" val="331661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A66-52AF-417A-A070-03BF9934A2CB}"/>
              </a:ext>
            </a:extLst>
          </p:cNvPr>
          <p:cNvSpPr>
            <a:spLocks noGrp="1"/>
          </p:cNvSpPr>
          <p:nvPr>
            <p:ph type="title"/>
          </p:nvPr>
        </p:nvSpPr>
        <p:spPr/>
        <p:txBody>
          <a:bodyPr/>
          <a:lstStyle/>
          <a:p>
            <a:r>
              <a:rPr lang="en-US" dirty="0"/>
              <a:t>Top 5 Merchant States and Cities</a:t>
            </a:r>
          </a:p>
        </p:txBody>
      </p:sp>
      <p:sp>
        <p:nvSpPr>
          <p:cNvPr id="5" name="Footer Placeholder 4">
            <a:extLst>
              <a:ext uri="{FF2B5EF4-FFF2-40B4-BE49-F238E27FC236}">
                <a16:creationId xmlns:a16="http://schemas.microsoft.com/office/drawing/2014/main" id="{678E410D-4B53-45DD-8228-93D3442CFF45}"/>
              </a:ext>
            </a:extLst>
          </p:cNvPr>
          <p:cNvSpPr>
            <a:spLocks noGrp="1"/>
          </p:cNvSpPr>
          <p:nvPr>
            <p:ph type="ftr" sz="quarter" idx="11"/>
          </p:nvPr>
        </p:nvSpPr>
        <p:spPr/>
        <p:txBody>
          <a:bodyPr/>
          <a:lstStyle/>
          <a:p>
            <a:r>
              <a:rPr lang="en-US"/>
              <a:t>Redstone Federal Credit Union® - confidential</a:t>
            </a:r>
            <a:endParaRPr lang="en-US" dirty="0"/>
          </a:p>
        </p:txBody>
      </p:sp>
      <p:pic>
        <p:nvPicPr>
          <p:cNvPr id="6" name="Content Placeholder 5">
            <a:extLst>
              <a:ext uri="{FF2B5EF4-FFF2-40B4-BE49-F238E27FC236}">
                <a16:creationId xmlns:a16="http://schemas.microsoft.com/office/drawing/2014/main" id="{8AC61ED7-8E50-4A80-BF93-8177B002842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63461"/>
            <a:ext cx="5181600" cy="4275666"/>
          </a:xfrm>
          <a:prstGeom prst="rect">
            <a:avLst/>
          </a:prstGeom>
        </p:spPr>
      </p:pic>
      <p:pic>
        <p:nvPicPr>
          <p:cNvPr id="7" name="Content Placeholder 6">
            <a:extLst>
              <a:ext uri="{FF2B5EF4-FFF2-40B4-BE49-F238E27FC236}">
                <a16:creationId xmlns:a16="http://schemas.microsoft.com/office/drawing/2014/main" id="{78AFBE9F-85D3-4428-B5CB-B22EEAEACA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31553"/>
            <a:ext cx="5181600" cy="4339482"/>
          </a:xfrm>
          <a:prstGeom prst="rect">
            <a:avLst/>
          </a:prstGeom>
        </p:spPr>
      </p:pic>
    </p:spTree>
    <p:extLst>
      <p:ext uri="{BB962C8B-B14F-4D97-AF65-F5344CB8AC3E}">
        <p14:creationId xmlns:p14="http://schemas.microsoft.com/office/powerpoint/2010/main" val="328805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6CE1-5634-416A-9FCA-C632285ECEB7}"/>
              </a:ext>
            </a:extLst>
          </p:cNvPr>
          <p:cNvSpPr>
            <a:spLocks noGrp="1"/>
          </p:cNvSpPr>
          <p:nvPr>
            <p:ph type="title"/>
          </p:nvPr>
        </p:nvSpPr>
        <p:spPr>
          <a:xfrm>
            <a:off x="838200" y="365125"/>
            <a:ext cx="10515600" cy="854075"/>
          </a:xfrm>
        </p:spPr>
        <p:txBody>
          <a:bodyPr/>
          <a:lstStyle/>
          <a:p>
            <a:r>
              <a:rPr lang="en-US" dirty="0"/>
              <a:t>Feature Engineering </a:t>
            </a:r>
            <a:r>
              <a:rPr lang="en-US" dirty="0" err="1"/>
              <a:t>Cont</a:t>
            </a:r>
            <a:r>
              <a:rPr lang="en-US" dirty="0"/>
              <a:t>…</a:t>
            </a:r>
          </a:p>
        </p:txBody>
      </p:sp>
      <p:sp>
        <p:nvSpPr>
          <p:cNvPr id="5" name="Footer Placeholder 4">
            <a:extLst>
              <a:ext uri="{FF2B5EF4-FFF2-40B4-BE49-F238E27FC236}">
                <a16:creationId xmlns:a16="http://schemas.microsoft.com/office/drawing/2014/main" id="{01366F0A-23F1-4D28-BC3B-0ADB5C26EB8A}"/>
              </a:ext>
            </a:extLst>
          </p:cNvPr>
          <p:cNvSpPr>
            <a:spLocks noGrp="1"/>
          </p:cNvSpPr>
          <p:nvPr>
            <p:ph type="ftr" sz="quarter" idx="11"/>
          </p:nvPr>
        </p:nvSpPr>
        <p:spPr/>
        <p:txBody>
          <a:bodyPr/>
          <a:lstStyle/>
          <a:p>
            <a:r>
              <a:rPr lang="en-US"/>
              <a:t>Redstone Federal Credit Union® - confidential</a:t>
            </a:r>
            <a:endParaRPr lang="en-US" dirty="0"/>
          </a:p>
        </p:txBody>
      </p:sp>
      <p:graphicFrame>
        <p:nvGraphicFramePr>
          <p:cNvPr id="6" name="Diagram 5">
            <a:extLst>
              <a:ext uri="{FF2B5EF4-FFF2-40B4-BE49-F238E27FC236}">
                <a16:creationId xmlns:a16="http://schemas.microsoft.com/office/drawing/2014/main" id="{01ED13B2-04A1-4E81-9AB5-FC793CFC7649}"/>
              </a:ext>
            </a:extLst>
          </p:cNvPr>
          <p:cNvGraphicFramePr/>
          <p:nvPr>
            <p:extLst>
              <p:ext uri="{D42A27DB-BD31-4B8C-83A1-F6EECF244321}">
                <p14:modId xmlns:p14="http://schemas.microsoft.com/office/powerpoint/2010/main" val="1252082386"/>
              </p:ext>
            </p:extLst>
          </p:nvPr>
        </p:nvGraphicFramePr>
        <p:xfrm>
          <a:off x="838199" y="1371600"/>
          <a:ext cx="8109155" cy="4753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Rectangle: Rounded Corners 23">
            <a:extLst>
              <a:ext uri="{FF2B5EF4-FFF2-40B4-BE49-F238E27FC236}">
                <a16:creationId xmlns:a16="http://schemas.microsoft.com/office/drawing/2014/main" id="{1393E86C-0C72-49C1-802E-A884624177EC}"/>
              </a:ext>
            </a:extLst>
          </p:cNvPr>
          <p:cNvSpPr/>
          <p:nvPr/>
        </p:nvSpPr>
        <p:spPr>
          <a:xfrm>
            <a:off x="8947354" y="2155448"/>
            <a:ext cx="2635046" cy="3185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Tree>
    <p:extLst>
      <p:ext uri="{BB962C8B-B14F-4D97-AF65-F5344CB8AC3E}">
        <p14:creationId xmlns:p14="http://schemas.microsoft.com/office/powerpoint/2010/main" val="56189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CDA4-ECA4-4C5B-AB3C-53A1D70F9EB3}"/>
              </a:ext>
            </a:extLst>
          </p:cNvPr>
          <p:cNvSpPr>
            <a:spLocks noGrp="1"/>
          </p:cNvSpPr>
          <p:nvPr>
            <p:ph type="title"/>
          </p:nvPr>
        </p:nvSpPr>
        <p:spPr/>
        <p:txBody>
          <a:bodyPr/>
          <a:lstStyle/>
          <a:p>
            <a:r>
              <a:rPr lang="en-US" dirty="0"/>
              <a:t>Encoding Categorical Data</a:t>
            </a:r>
          </a:p>
        </p:txBody>
      </p:sp>
      <p:sp>
        <p:nvSpPr>
          <p:cNvPr id="5" name="Footer Placeholder 4">
            <a:extLst>
              <a:ext uri="{FF2B5EF4-FFF2-40B4-BE49-F238E27FC236}">
                <a16:creationId xmlns:a16="http://schemas.microsoft.com/office/drawing/2014/main" id="{D030C854-7493-4E98-95DE-56CFD1361E16}"/>
              </a:ext>
            </a:extLst>
          </p:cNvPr>
          <p:cNvSpPr>
            <a:spLocks noGrp="1"/>
          </p:cNvSpPr>
          <p:nvPr>
            <p:ph type="ftr" sz="quarter" idx="11"/>
          </p:nvPr>
        </p:nvSpPr>
        <p:spPr/>
        <p:txBody>
          <a:bodyPr/>
          <a:lstStyle/>
          <a:p>
            <a:r>
              <a:rPr lang="en-US"/>
              <a:t>Redstone Federal Credit Union® - confidential</a:t>
            </a:r>
            <a:endParaRPr lang="en-US" dirty="0"/>
          </a:p>
        </p:txBody>
      </p:sp>
      <p:graphicFrame>
        <p:nvGraphicFramePr>
          <p:cNvPr id="13" name="Content Placeholder 12">
            <a:extLst>
              <a:ext uri="{FF2B5EF4-FFF2-40B4-BE49-F238E27FC236}">
                <a16:creationId xmlns:a16="http://schemas.microsoft.com/office/drawing/2014/main" id="{5F3918F4-B49D-4F78-88E6-28FEC756D860}"/>
              </a:ext>
            </a:extLst>
          </p:cNvPr>
          <p:cNvGraphicFramePr>
            <a:graphicFrameLocks noGrp="1"/>
          </p:cNvGraphicFramePr>
          <p:nvPr>
            <p:ph sz="half" idx="2"/>
            <p:extLst>
              <p:ext uri="{D42A27DB-BD31-4B8C-83A1-F6EECF244321}">
                <p14:modId xmlns:p14="http://schemas.microsoft.com/office/powerpoint/2010/main" val="670742280"/>
              </p:ext>
            </p:extLst>
          </p:nvPr>
        </p:nvGraphicFramePr>
        <p:xfrm>
          <a:off x="626069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6">
            <a:extLst>
              <a:ext uri="{FF2B5EF4-FFF2-40B4-BE49-F238E27FC236}">
                <a16:creationId xmlns:a16="http://schemas.microsoft.com/office/drawing/2014/main" id="{3A0241A3-B988-4357-8671-D8790C6EEF61}"/>
              </a:ext>
            </a:extLst>
          </p:cNvPr>
          <p:cNvGraphicFramePr>
            <a:graphicFrameLocks noGrp="1"/>
          </p:cNvGraphicFramePr>
          <p:nvPr>
            <p:ph sz="half" idx="1"/>
            <p:extLst>
              <p:ext uri="{D42A27DB-BD31-4B8C-83A1-F6EECF244321}">
                <p14:modId xmlns:p14="http://schemas.microsoft.com/office/powerpoint/2010/main" val="2202511114"/>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6" name="Straight Connector 15">
            <a:extLst>
              <a:ext uri="{FF2B5EF4-FFF2-40B4-BE49-F238E27FC236}">
                <a16:creationId xmlns:a16="http://schemas.microsoft.com/office/drawing/2014/main" id="{768F279A-40B9-4A2A-AE6A-E4C7136E1C98}"/>
              </a:ext>
            </a:extLst>
          </p:cNvPr>
          <p:cNvCxnSpPr>
            <a:cxnSpLocks/>
          </p:cNvCxnSpPr>
          <p:nvPr/>
        </p:nvCxnSpPr>
        <p:spPr>
          <a:xfrm>
            <a:off x="6096000" y="2151529"/>
            <a:ext cx="0" cy="4233396"/>
          </a:xfrm>
          <a:prstGeom prst="line">
            <a:avLst/>
          </a:prstGeom>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D25410D2-008F-4356-ABBD-BBF429B672F4}"/>
              </a:ext>
            </a:extLst>
          </p:cNvPr>
          <p:cNvSpPr/>
          <p:nvPr/>
        </p:nvSpPr>
        <p:spPr>
          <a:xfrm>
            <a:off x="838199" y="1411586"/>
            <a:ext cx="10681447" cy="646331"/>
          </a:xfrm>
          <a:prstGeom prst="rect">
            <a:avLst/>
          </a:prstGeom>
        </p:spPr>
        <p:txBody>
          <a:bodyPr wrap="square">
            <a:spAutoFit/>
          </a:bodyPr>
          <a:lstStyle/>
          <a:p>
            <a:r>
              <a:rPr lang="en-US" dirty="0"/>
              <a:t>Encoding is the process of converting categorical data into a numerical format that can be easily understood by machine learning algorithms. </a:t>
            </a:r>
          </a:p>
        </p:txBody>
      </p:sp>
    </p:spTree>
    <p:extLst>
      <p:ext uri="{BB962C8B-B14F-4D97-AF65-F5344CB8AC3E}">
        <p14:creationId xmlns:p14="http://schemas.microsoft.com/office/powerpoint/2010/main" val="422838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FD2D-1110-067F-63EC-74B43EDD2B57}"/>
              </a:ext>
            </a:extLst>
          </p:cNvPr>
          <p:cNvSpPr>
            <a:spLocks noGrp="1"/>
          </p:cNvSpPr>
          <p:nvPr>
            <p:ph type="title"/>
          </p:nvPr>
        </p:nvSpPr>
        <p:spPr>
          <a:xfrm>
            <a:off x="838200" y="365125"/>
            <a:ext cx="10515600" cy="1325563"/>
          </a:xfrm>
        </p:spPr>
        <p:txBody>
          <a:bodyPr anchor="ctr">
            <a:normAutofit/>
          </a:bodyPr>
          <a:lstStyle/>
          <a:p>
            <a:r>
              <a:rPr lang="en-US" dirty="0"/>
              <a:t>Feature Selection: Correlation-Based Method</a:t>
            </a:r>
          </a:p>
        </p:txBody>
      </p:sp>
      <p:sp>
        <p:nvSpPr>
          <p:cNvPr id="3" name="Content Placeholder 2">
            <a:extLst>
              <a:ext uri="{FF2B5EF4-FFF2-40B4-BE49-F238E27FC236}">
                <a16:creationId xmlns:a16="http://schemas.microsoft.com/office/drawing/2014/main" id="{D37D8296-243D-0D81-9FE3-3AAE56F724C5}"/>
              </a:ext>
            </a:extLst>
          </p:cNvPr>
          <p:cNvSpPr>
            <a:spLocks noGrp="1"/>
          </p:cNvSpPr>
          <p:nvPr>
            <p:ph sz="half" idx="1"/>
          </p:nvPr>
        </p:nvSpPr>
        <p:spPr>
          <a:xfrm>
            <a:off x="838200" y="2418735"/>
            <a:ext cx="5181600" cy="3758227"/>
          </a:xfrm>
        </p:spPr>
        <p:txBody>
          <a:bodyPr>
            <a:normAutofit/>
          </a:bodyPr>
          <a:lstStyle/>
          <a:p>
            <a:pPr>
              <a:buFont typeface="Wingdings" panose="05000000000000000000" pitchFamily="2" charset="2"/>
              <a:buChar char="Ø"/>
            </a:pPr>
            <a:r>
              <a:rPr lang="en-US" sz="1800" b="0" i="0" dirty="0">
                <a:effectLst/>
              </a:rPr>
              <a:t>We used correlation-based feature selection to choose only one feature from each pair of highly correlated features, reducing redundancy in the data. </a:t>
            </a:r>
          </a:p>
          <a:p>
            <a:pPr>
              <a:buFont typeface="Wingdings" panose="05000000000000000000" pitchFamily="2" charset="2"/>
              <a:buChar char="Ø"/>
            </a:pPr>
            <a:r>
              <a:rPr lang="en-US" sz="1800" b="0" i="0" dirty="0">
                <a:effectLst/>
              </a:rPr>
              <a:t>This method involves iterating over each feature, checking its correlation with all previously selected features, and adding it to the list of selected features if it meets the threshold.</a:t>
            </a:r>
            <a:endParaRPr lang="en-US" sz="1800" dirty="0"/>
          </a:p>
        </p:txBody>
      </p:sp>
      <p:sp>
        <p:nvSpPr>
          <p:cNvPr id="4" name="Footer Placeholder 3">
            <a:extLst>
              <a:ext uri="{FF2B5EF4-FFF2-40B4-BE49-F238E27FC236}">
                <a16:creationId xmlns:a16="http://schemas.microsoft.com/office/drawing/2014/main" id="{8D4D8714-DFC6-9042-9961-4CFB7AA57456}"/>
              </a:ext>
            </a:extLst>
          </p:cNvPr>
          <p:cNvSpPr>
            <a:spLocks noGrp="1"/>
          </p:cNvSpPr>
          <p:nvPr>
            <p:ph type="ftr" sz="quarter" idx="11"/>
          </p:nvPr>
        </p:nvSpPr>
        <p:spPr>
          <a:xfrm>
            <a:off x="416459" y="6384925"/>
            <a:ext cx="7736941" cy="365125"/>
          </a:xfrm>
        </p:spPr>
        <p:txBody>
          <a:bodyPr anchor="ctr">
            <a:normAutofit/>
          </a:bodyPr>
          <a:lstStyle/>
          <a:p>
            <a:pPr>
              <a:spcAft>
                <a:spcPts val="600"/>
              </a:spcAft>
            </a:pPr>
            <a:r>
              <a:rPr lang="en-US"/>
              <a:t>Redstone Federal Credit Union® - confidential</a:t>
            </a:r>
          </a:p>
        </p:txBody>
      </p:sp>
      <p:pic>
        <p:nvPicPr>
          <p:cNvPr id="8" name="Picture 7" descr="Table&#10;&#10;Description automatically generated">
            <a:extLst>
              <a:ext uri="{FF2B5EF4-FFF2-40B4-BE49-F238E27FC236}">
                <a16:creationId xmlns:a16="http://schemas.microsoft.com/office/drawing/2014/main" id="{C5C35A87-3562-DB70-1740-AD99C9C9E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780664"/>
            <a:ext cx="5890222" cy="3491296"/>
          </a:xfrm>
          <a:prstGeom prst="rect">
            <a:avLst/>
          </a:prstGeom>
        </p:spPr>
      </p:pic>
    </p:spTree>
    <p:extLst>
      <p:ext uri="{BB962C8B-B14F-4D97-AF65-F5344CB8AC3E}">
        <p14:creationId xmlns:p14="http://schemas.microsoft.com/office/powerpoint/2010/main" val="54373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CE6F-E00E-D683-9E52-3E3C321EB734}"/>
              </a:ext>
            </a:extLst>
          </p:cNvPr>
          <p:cNvSpPr>
            <a:spLocks noGrp="1"/>
          </p:cNvSpPr>
          <p:nvPr>
            <p:ph type="title"/>
          </p:nvPr>
        </p:nvSpPr>
        <p:spPr>
          <a:xfrm>
            <a:off x="838200" y="365125"/>
            <a:ext cx="10515600" cy="1325563"/>
          </a:xfrm>
        </p:spPr>
        <p:txBody>
          <a:bodyPr anchor="ctr">
            <a:normAutofit/>
          </a:bodyPr>
          <a:lstStyle/>
          <a:p>
            <a:r>
              <a:rPr lang="en-US" dirty="0"/>
              <a:t>Data Scaling</a:t>
            </a:r>
          </a:p>
        </p:txBody>
      </p:sp>
      <p:sp>
        <p:nvSpPr>
          <p:cNvPr id="3" name="Content Placeholder 2">
            <a:extLst>
              <a:ext uri="{FF2B5EF4-FFF2-40B4-BE49-F238E27FC236}">
                <a16:creationId xmlns:a16="http://schemas.microsoft.com/office/drawing/2014/main" id="{FBA670F0-C8C5-F216-3B81-C8D87F4524C7}"/>
              </a:ext>
            </a:extLst>
          </p:cNvPr>
          <p:cNvSpPr>
            <a:spLocks noGrp="1"/>
          </p:cNvSpPr>
          <p:nvPr>
            <p:ph sz="half" idx="1"/>
          </p:nvPr>
        </p:nvSpPr>
        <p:spPr>
          <a:xfrm>
            <a:off x="838200" y="2438399"/>
            <a:ext cx="5181600" cy="3738563"/>
          </a:xfrm>
        </p:spPr>
        <p:txBody>
          <a:bodyPr>
            <a:normAutofit/>
          </a:bodyPr>
          <a:lstStyle/>
          <a:p>
            <a:pPr>
              <a:buFont typeface="Wingdings" panose="05000000000000000000" pitchFamily="2" charset="2"/>
              <a:buChar char="Ø"/>
            </a:pPr>
            <a:r>
              <a:rPr lang="en-US" sz="2000" b="0" i="0" dirty="0">
                <a:effectLst/>
              </a:rPr>
              <a:t>Data scaling is the process of transforming numerical data to fit within a specific range or distribution.</a:t>
            </a:r>
          </a:p>
          <a:p>
            <a:pPr>
              <a:buFont typeface="Wingdings" panose="05000000000000000000" pitchFamily="2" charset="2"/>
              <a:buChar char="Ø"/>
            </a:pPr>
            <a:r>
              <a:rPr lang="en-US" sz="2000" b="0" i="0" dirty="0">
                <a:effectLst/>
              </a:rPr>
              <a:t>This is done to ensure that each feature is equally important during analysis and modeling.</a:t>
            </a:r>
          </a:p>
          <a:p>
            <a:pPr marL="0" indent="0">
              <a:buNone/>
            </a:pPr>
            <a:endParaRPr lang="en-US" dirty="0"/>
          </a:p>
        </p:txBody>
      </p:sp>
      <p:pic>
        <p:nvPicPr>
          <p:cNvPr id="6" name="Picture 5" descr="Chart, line chart&#10;&#10;Description automatically generated">
            <a:extLst>
              <a:ext uri="{FF2B5EF4-FFF2-40B4-BE49-F238E27FC236}">
                <a16:creationId xmlns:a16="http://schemas.microsoft.com/office/drawing/2014/main" id="{45493D30-48A6-98EB-34FC-1D0F6D7CB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290321"/>
            <a:ext cx="5181600" cy="4277359"/>
          </a:xfrm>
          <a:prstGeom prst="rect">
            <a:avLst/>
          </a:prstGeom>
          <a:noFill/>
        </p:spPr>
      </p:pic>
      <p:sp>
        <p:nvSpPr>
          <p:cNvPr id="4" name="Footer Placeholder 3">
            <a:extLst>
              <a:ext uri="{FF2B5EF4-FFF2-40B4-BE49-F238E27FC236}">
                <a16:creationId xmlns:a16="http://schemas.microsoft.com/office/drawing/2014/main" id="{FB353921-9E3E-94F2-222C-2EFFF0ECFD16}"/>
              </a:ext>
            </a:extLst>
          </p:cNvPr>
          <p:cNvSpPr>
            <a:spLocks noGrp="1"/>
          </p:cNvSpPr>
          <p:nvPr>
            <p:ph type="ftr" sz="quarter" idx="11"/>
          </p:nvPr>
        </p:nvSpPr>
        <p:spPr>
          <a:xfrm>
            <a:off x="416459" y="6384925"/>
            <a:ext cx="7736941" cy="365125"/>
          </a:xfrm>
        </p:spPr>
        <p:txBody>
          <a:bodyPr anchor="ctr">
            <a:normAutofit/>
          </a:bodyPr>
          <a:lstStyle/>
          <a:p>
            <a:pPr>
              <a:spcAft>
                <a:spcPts val="600"/>
              </a:spcAft>
            </a:pPr>
            <a:r>
              <a:rPr lang="en-US"/>
              <a:t>Redstone Federal Credit Union® - confidential</a:t>
            </a:r>
          </a:p>
        </p:txBody>
      </p:sp>
    </p:spTree>
    <p:extLst>
      <p:ext uri="{BB962C8B-B14F-4D97-AF65-F5344CB8AC3E}">
        <p14:creationId xmlns:p14="http://schemas.microsoft.com/office/powerpoint/2010/main" val="115383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CEAB0FC5-4AE0-4A70-BEF1-392B2E95FBC3}"/>
              </a:ext>
            </a:extLst>
          </p:cNvPr>
          <p:cNvGraphicFramePr>
            <a:graphicFrameLocks noGrp="1"/>
          </p:cNvGraphicFramePr>
          <p:nvPr>
            <p:ph sz="half" idx="2"/>
          </p:nvPr>
        </p:nvGraphicFramePr>
        <p:xfrm>
          <a:off x="1301364" y="1491336"/>
          <a:ext cx="9341195" cy="3367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79EB472F-864A-46E3-A673-1DB320C246AC}"/>
              </a:ext>
            </a:extLst>
          </p:cNvPr>
          <p:cNvSpPr>
            <a:spLocks noGrp="1"/>
          </p:cNvSpPr>
          <p:nvPr>
            <p:ph type="ftr" sz="quarter" idx="11"/>
          </p:nvPr>
        </p:nvSpPr>
        <p:spPr/>
        <p:txBody>
          <a:bodyPr/>
          <a:lstStyle/>
          <a:p>
            <a:r>
              <a:rPr lang="en-US"/>
              <a:t>Redstone Federal Credit Union® - confidential</a:t>
            </a:r>
            <a:endParaRPr lang="en-US" dirty="0"/>
          </a:p>
        </p:txBody>
      </p:sp>
      <p:grpSp>
        <p:nvGrpSpPr>
          <p:cNvPr id="15" name="Group 14">
            <a:extLst>
              <a:ext uri="{FF2B5EF4-FFF2-40B4-BE49-F238E27FC236}">
                <a16:creationId xmlns:a16="http://schemas.microsoft.com/office/drawing/2014/main" id="{E22AB4B7-D968-4C88-9B8D-3CD1C4F87BEC}"/>
              </a:ext>
            </a:extLst>
          </p:cNvPr>
          <p:cNvGrpSpPr/>
          <p:nvPr/>
        </p:nvGrpSpPr>
        <p:grpSpPr>
          <a:xfrm>
            <a:off x="1301361" y="4679688"/>
            <a:ext cx="881400" cy="1264155"/>
            <a:chOff x="1" y="1066734"/>
            <a:chExt cx="884908" cy="1264155"/>
          </a:xfrm>
        </p:grpSpPr>
        <p:sp>
          <p:nvSpPr>
            <p:cNvPr id="16" name="Arrow: Chevron 15">
              <a:extLst>
                <a:ext uri="{FF2B5EF4-FFF2-40B4-BE49-F238E27FC236}">
                  <a16:creationId xmlns:a16="http://schemas.microsoft.com/office/drawing/2014/main" id="{7BFD340A-92C8-49A3-B565-B75823CB604D}"/>
                </a:ext>
              </a:extLst>
            </p:cNvPr>
            <p:cNvSpPr/>
            <p:nvPr/>
          </p:nvSpPr>
          <p:spPr>
            <a:xfrm rot="5400000">
              <a:off x="-189623" y="1256358"/>
              <a:ext cx="1264155" cy="884908"/>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Arrow: Chevron 4">
              <a:extLst>
                <a:ext uri="{FF2B5EF4-FFF2-40B4-BE49-F238E27FC236}">
                  <a16:creationId xmlns:a16="http://schemas.microsoft.com/office/drawing/2014/main" id="{E0EC9282-39AB-481D-8C1E-FE8CB961484C}"/>
                </a:ext>
              </a:extLst>
            </p:cNvPr>
            <p:cNvSpPr txBox="1"/>
            <p:nvPr/>
          </p:nvSpPr>
          <p:spPr>
            <a:xfrm>
              <a:off x="1" y="1509188"/>
              <a:ext cx="884908" cy="3792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1600" kern="1200" dirty="0"/>
                <a:t>BIRCH</a:t>
              </a:r>
            </a:p>
          </p:txBody>
        </p:sp>
      </p:grpSp>
      <p:sp>
        <p:nvSpPr>
          <p:cNvPr id="18" name="TextBox 17">
            <a:extLst>
              <a:ext uri="{FF2B5EF4-FFF2-40B4-BE49-F238E27FC236}">
                <a16:creationId xmlns:a16="http://schemas.microsoft.com/office/drawing/2014/main" id="{4D67245D-2688-4B09-BD30-30EE77E43970}"/>
              </a:ext>
            </a:extLst>
          </p:cNvPr>
          <p:cNvSpPr txBox="1"/>
          <p:nvPr/>
        </p:nvSpPr>
        <p:spPr>
          <a:xfrm>
            <a:off x="486724" y="465480"/>
            <a:ext cx="10226100" cy="584775"/>
          </a:xfrm>
          <a:prstGeom prst="rect">
            <a:avLst/>
          </a:prstGeom>
          <a:noFill/>
        </p:spPr>
        <p:txBody>
          <a:bodyPr wrap="square" rtlCol="0">
            <a:spAutoFit/>
          </a:bodyPr>
          <a:lstStyle/>
          <a:p>
            <a:r>
              <a:rPr lang="en-US" sz="3200" b="1" dirty="0">
                <a:solidFill>
                  <a:schemeClr val="accent1">
                    <a:lumMod val="75000"/>
                  </a:schemeClr>
                </a:solidFill>
              </a:rPr>
              <a:t>Clustering Algorithms</a:t>
            </a:r>
          </a:p>
        </p:txBody>
      </p:sp>
      <p:sp>
        <p:nvSpPr>
          <p:cNvPr id="19" name="TextBox 18">
            <a:extLst>
              <a:ext uri="{FF2B5EF4-FFF2-40B4-BE49-F238E27FC236}">
                <a16:creationId xmlns:a16="http://schemas.microsoft.com/office/drawing/2014/main" id="{8BBF7E53-1A0E-4C2A-AEA8-236A28188191}"/>
              </a:ext>
            </a:extLst>
          </p:cNvPr>
          <p:cNvSpPr txBox="1"/>
          <p:nvPr/>
        </p:nvSpPr>
        <p:spPr>
          <a:xfrm>
            <a:off x="486724" y="5134402"/>
            <a:ext cx="651794" cy="276999"/>
          </a:xfrm>
          <a:prstGeom prst="rect">
            <a:avLst/>
          </a:prstGeom>
          <a:noFill/>
        </p:spPr>
        <p:txBody>
          <a:bodyPr wrap="square" rtlCol="0">
            <a:spAutoFit/>
          </a:bodyPr>
          <a:lstStyle/>
          <a:p>
            <a:pPr algn="ctr"/>
            <a:r>
              <a:rPr lang="en-US" sz="1200" dirty="0">
                <a:solidFill>
                  <a:schemeClr val="bg1"/>
                </a:solidFill>
              </a:rPr>
              <a:t>Birch</a:t>
            </a:r>
          </a:p>
        </p:txBody>
      </p:sp>
      <p:grpSp>
        <p:nvGrpSpPr>
          <p:cNvPr id="9" name="Group 8">
            <a:extLst>
              <a:ext uri="{FF2B5EF4-FFF2-40B4-BE49-F238E27FC236}">
                <a16:creationId xmlns:a16="http://schemas.microsoft.com/office/drawing/2014/main" id="{F7C5B46E-57FA-C08D-83C0-D44379CC4B3D}"/>
              </a:ext>
            </a:extLst>
          </p:cNvPr>
          <p:cNvGrpSpPr/>
          <p:nvPr/>
        </p:nvGrpSpPr>
        <p:grpSpPr>
          <a:xfrm>
            <a:off x="2182761" y="4679688"/>
            <a:ext cx="8459798" cy="821701"/>
            <a:chOff x="877364" y="2111080"/>
            <a:chExt cx="8463829" cy="814696"/>
          </a:xfrm>
        </p:grpSpPr>
        <p:sp>
          <p:nvSpPr>
            <p:cNvPr id="10" name="Rectangle: Top Corners Rounded 9">
              <a:extLst>
                <a:ext uri="{FF2B5EF4-FFF2-40B4-BE49-F238E27FC236}">
                  <a16:creationId xmlns:a16="http://schemas.microsoft.com/office/drawing/2014/main" id="{3DD9160B-37D2-F5E8-B5B8-488141D52DC1}"/>
                </a:ext>
              </a:extLst>
            </p:cNvPr>
            <p:cNvSpPr/>
            <p:nvPr/>
          </p:nvSpPr>
          <p:spPr>
            <a:xfrm rot="5400000">
              <a:off x="4701931" y="-1713487"/>
              <a:ext cx="814696" cy="8463829"/>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ectangle: Top Corners Rounded 4">
              <a:extLst>
                <a:ext uri="{FF2B5EF4-FFF2-40B4-BE49-F238E27FC236}">
                  <a16:creationId xmlns:a16="http://schemas.microsoft.com/office/drawing/2014/main" id="{3E7F6104-9CCB-8AE3-510A-9AF3297AFEF0}"/>
                </a:ext>
              </a:extLst>
            </p:cNvPr>
            <p:cNvSpPr txBox="1"/>
            <p:nvPr/>
          </p:nvSpPr>
          <p:spPr>
            <a:xfrm>
              <a:off x="877364" y="2150848"/>
              <a:ext cx="8424060" cy="7351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Ø"/>
              </a:pPr>
              <a:r>
                <a:rPr lang="en-US" sz="1400" b="0" i="0" kern="1200" dirty="0">
                  <a:effectLst/>
                  <a:latin typeface="Söhne"/>
                </a:rPr>
                <a:t>Balanced Iterative Reducing and Clustering using Hierarchies (BIRCH) is a clustering algorithm that can cluster large datasets by first generating a small and compact summary of the large dataset that retains as much information as possible. </a:t>
              </a:r>
            </a:p>
            <a:p>
              <a:pPr marL="114300" lvl="1" indent="-114300" algn="l" defTabSz="622300">
                <a:lnSpc>
                  <a:spcPct val="90000"/>
                </a:lnSpc>
                <a:spcBef>
                  <a:spcPct val="0"/>
                </a:spcBef>
                <a:spcAft>
                  <a:spcPct val="15000"/>
                </a:spcAft>
                <a:buFont typeface="Wingdings" panose="05000000000000000000" pitchFamily="2" charset="2"/>
                <a:buChar char="Ø"/>
              </a:pPr>
              <a:r>
                <a:rPr lang="en-US" sz="1400" b="0" i="0" kern="1200" dirty="0">
                  <a:effectLst/>
                  <a:latin typeface="Söhne"/>
                </a:rPr>
                <a:t>This smaller summary is then clustered instead of clustering the larger dataset.</a:t>
              </a:r>
              <a:endParaRPr lang="en-US" sz="1200" kern="1200" dirty="0"/>
            </a:p>
          </p:txBody>
        </p:sp>
      </p:grpSp>
    </p:spTree>
    <p:extLst>
      <p:ext uri="{BB962C8B-B14F-4D97-AF65-F5344CB8AC3E}">
        <p14:creationId xmlns:p14="http://schemas.microsoft.com/office/powerpoint/2010/main" val="25006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49BA-27A0-9635-6670-DFE2EAA246BD}"/>
              </a:ext>
            </a:extLst>
          </p:cNvPr>
          <p:cNvSpPr>
            <a:spLocks noGrp="1"/>
          </p:cNvSpPr>
          <p:nvPr>
            <p:ph type="title"/>
          </p:nvPr>
        </p:nvSpPr>
        <p:spPr>
          <a:xfrm>
            <a:off x="838200" y="107951"/>
            <a:ext cx="10515600" cy="1357056"/>
          </a:xfrm>
        </p:spPr>
        <p:txBody>
          <a:bodyPr/>
          <a:lstStyle/>
          <a:p>
            <a:r>
              <a:rPr lang="en-IN" dirty="0">
                <a:solidFill>
                  <a:schemeClr val="accent1">
                    <a:lumMod val="75000"/>
                  </a:schemeClr>
                </a:solidFill>
              </a:rPr>
              <a:t>Comparison of Evaluation Metrics</a:t>
            </a:r>
            <a:endParaRPr lang="en-US" dirty="0">
              <a:solidFill>
                <a:schemeClr val="accent1">
                  <a:lumMod val="75000"/>
                </a:schemeClr>
              </a:solidFill>
            </a:endParaRPr>
          </a:p>
        </p:txBody>
      </p:sp>
      <p:sp>
        <p:nvSpPr>
          <p:cNvPr id="4" name="Footer Placeholder 3">
            <a:extLst>
              <a:ext uri="{FF2B5EF4-FFF2-40B4-BE49-F238E27FC236}">
                <a16:creationId xmlns:a16="http://schemas.microsoft.com/office/drawing/2014/main" id="{D4A76D9E-9241-3898-9F9B-09846EB818E9}"/>
              </a:ext>
            </a:extLst>
          </p:cNvPr>
          <p:cNvSpPr>
            <a:spLocks noGrp="1"/>
          </p:cNvSpPr>
          <p:nvPr>
            <p:ph type="ftr" sz="quarter" idx="11"/>
          </p:nvPr>
        </p:nvSpPr>
        <p:spPr/>
        <p:txBody>
          <a:bodyPr/>
          <a:lstStyle/>
          <a:p>
            <a:r>
              <a:rPr lang="en-US"/>
              <a:t>Redstone Federal Credit Union® - confidential</a:t>
            </a:r>
            <a:endParaRPr lang="en-US" dirty="0"/>
          </a:p>
        </p:txBody>
      </p:sp>
      <p:graphicFrame>
        <p:nvGraphicFramePr>
          <p:cNvPr id="10" name="Table 10">
            <a:extLst>
              <a:ext uri="{FF2B5EF4-FFF2-40B4-BE49-F238E27FC236}">
                <a16:creationId xmlns:a16="http://schemas.microsoft.com/office/drawing/2014/main" id="{6F161768-6FDB-6C26-D320-8EA3070C5C78}"/>
              </a:ext>
            </a:extLst>
          </p:cNvPr>
          <p:cNvGraphicFramePr>
            <a:graphicFrameLocks noGrp="1"/>
          </p:cNvGraphicFramePr>
          <p:nvPr>
            <p:extLst>
              <p:ext uri="{D42A27DB-BD31-4B8C-83A1-F6EECF244321}">
                <p14:modId xmlns:p14="http://schemas.microsoft.com/office/powerpoint/2010/main" val="1981399454"/>
              </p:ext>
            </p:extLst>
          </p:nvPr>
        </p:nvGraphicFramePr>
        <p:xfrm>
          <a:off x="2094271" y="1297859"/>
          <a:ext cx="7816644" cy="2605550"/>
        </p:xfrm>
        <a:graphic>
          <a:graphicData uri="http://schemas.openxmlformats.org/drawingml/2006/table">
            <a:tbl>
              <a:tblPr firstRow="1" bandRow="1">
                <a:tableStyleId>{5C22544A-7EE6-4342-B048-85BDC9FD1C3A}</a:tableStyleId>
              </a:tblPr>
              <a:tblGrid>
                <a:gridCol w="1954161">
                  <a:extLst>
                    <a:ext uri="{9D8B030D-6E8A-4147-A177-3AD203B41FA5}">
                      <a16:colId xmlns:a16="http://schemas.microsoft.com/office/drawing/2014/main" val="165670059"/>
                    </a:ext>
                  </a:extLst>
                </a:gridCol>
                <a:gridCol w="1954161">
                  <a:extLst>
                    <a:ext uri="{9D8B030D-6E8A-4147-A177-3AD203B41FA5}">
                      <a16:colId xmlns:a16="http://schemas.microsoft.com/office/drawing/2014/main" val="1113360213"/>
                    </a:ext>
                  </a:extLst>
                </a:gridCol>
                <a:gridCol w="1954161">
                  <a:extLst>
                    <a:ext uri="{9D8B030D-6E8A-4147-A177-3AD203B41FA5}">
                      <a16:colId xmlns:a16="http://schemas.microsoft.com/office/drawing/2014/main" val="2921817326"/>
                    </a:ext>
                  </a:extLst>
                </a:gridCol>
                <a:gridCol w="1954161">
                  <a:extLst>
                    <a:ext uri="{9D8B030D-6E8A-4147-A177-3AD203B41FA5}">
                      <a16:colId xmlns:a16="http://schemas.microsoft.com/office/drawing/2014/main" val="3109322618"/>
                    </a:ext>
                  </a:extLst>
                </a:gridCol>
              </a:tblGrid>
              <a:tr h="785406">
                <a:tc>
                  <a:txBody>
                    <a:bodyPr/>
                    <a:lstStyle/>
                    <a:p>
                      <a:pPr algn="ctr"/>
                      <a:r>
                        <a:rPr lang="en-US" dirty="0"/>
                        <a:t>Clustering Algorithm</a:t>
                      </a:r>
                    </a:p>
                  </a:txBody>
                  <a:tcPr/>
                </a:tc>
                <a:tc>
                  <a:txBody>
                    <a:bodyPr/>
                    <a:lstStyle/>
                    <a:p>
                      <a:pPr algn="ctr"/>
                      <a:r>
                        <a:rPr lang="en-US" dirty="0"/>
                        <a:t>Silhouette Score</a:t>
                      </a:r>
                    </a:p>
                  </a:txBody>
                  <a:tcPr/>
                </a:tc>
                <a:tc>
                  <a:txBody>
                    <a:bodyPr/>
                    <a:lstStyle/>
                    <a:p>
                      <a:pPr algn="ctr"/>
                      <a:r>
                        <a:rPr lang="en-US" dirty="0"/>
                        <a:t>Davies-Bouldin Index</a:t>
                      </a:r>
                    </a:p>
                  </a:txBody>
                  <a:tcPr/>
                </a:tc>
                <a:tc>
                  <a:txBody>
                    <a:bodyPr/>
                    <a:lstStyle/>
                    <a:p>
                      <a:pPr algn="ctr"/>
                      <a:r>
                        <a:rPr lang="en-US" dirty="0" err="1"/>
                        <a:t>Calinski-Harabasz</a:t>
                      </a:r>
                      <a:r>
                        <a:rPr lang="en-US" dirty="0"/>
                        <a:t> Index</a:t>
                      </a:r>
                    </a:p>
                  </a:txBody>
                  <a:tcPr/>
                </a:tc>
                <a:extLst>
                  <a:ext uri="{0D108BD9-81ED-4DB2-BD59-A6C34878D82A}">
                    <a16:rowId xmlns:a16="http://schemas.microsoft.com/office/drawing/2014/main" val="4147934586"/>
                  </a:ext>
                </a:extLst>
              </a:tr>
              <a:tr h="455036">
                <a:tc>
                  <a:txBody>
                    <a:bodyPr/>
                    <a:lstStyle/>
                    <a:p>
                      <a:pPr algn="ctr"/>
                      <a:r>
                        <a:rPr lang="en-US" dirty="0"/>
                        <a:t>K-Means</a:t>
                      </a:r>
                    </a:p>
                  </a:txBody>
                  <a:tcPr/>
                </a:tc>
                <a:tc>
                  <a:txBody>
                    <a:bodyPr/>
                    <a:lstStyle/>
                    <a:p>
                      <a:pPr algn="ctr"/>
                      <a:r>
                        <a:rPr lang="en-IN" b="1" dirty="0"/>
                        <a:t>0.42</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1.34</a:t>
                      </a:r>
                    </a:p>
                  </a:txBody>
                  <a:tcPr/>
                </a:tc>
                <a:tc>
                  <a:txBody>
                    <a:bodyPr/>
                    <a:lstStyle/>
                    <a:p>
                      <a:pPr algn="ctr"/>
                      <a:r>
                        <a:rPr lang="en-US" sz="1800" b="1" dirty="0"/>
                        <a:t>28844.16</a:t>
                      </a:r>
                      <a:endParaRPr lang="en-US" dirty="0"/>
                    </a:p>
                  </a:txBody>
                  <a:tcPr/>
                </a:tc>
                <a:extLst>
                  <a:ext uri="{0D108BD9-81ED-4DB2-BD59-A6C34878D82A}">
                    <a16:rowId xmlns:a16="http://schemas.microsoft.com/office/drawing/2014/main" val="246152652"/>
                  </a:ext>
                </a:extLst>
              </a:tr>
              <a:tr h="455036">
                <a:tc>
                  <a:txBody>
                    <a:bodyPr/>
                    <a:lstStyle/>
                    <a:p>
                      <a:pPr algn="ctr"/>
                      <a:r>
                        <a:rPr lang="en-US" dirty="0"/>
                        <a:t>Mean Shift</a:t>
                      </a:r>
                    </a:p>
                  </a:txBody>
                  <a:tcPr/>
                </a:tc>
                <a:tc>
                  <a:txBody>
                    <a:bodyPr/>
                    <a:lstStyle/>
                    <a:p>
                      <a:pPr algn="ctr"/>
                      <a:r>
                        <a:rPr lang="en-IN" dirty="0"/>
                        <a:t>0.31</a:t>
                      </a:r>
                      <a:endParaRPr lang="en-US" dirty="0"/>
                    </a:p>
                  </a:txBody>
                  <a:tcPr/>
                </a:tc>
                <a:tc>
                  <a:txBody>
                    <a:bodyPr/>
                    <a:lstStyle/>
                    <a:p>
                      <a:pPr algn="ctr"/>
                      <a:r>
                        <a:rPr lang="en-US" sz="1800" dirty="0"/>
                        <a:t>0.82</a:t>
                      </a:r>
                      <a:endParaRPr lang="en-US" dirty="0"/>
                    </a:p>
                  </a:txBody>
                  <a:tcPr/>
                </a:tc>
                <a:tc>
                  <a:txBody>
                    <a:bodyPr/>
                    <a:lstStyle/>
                    <a:p>
                      <a:pPr algn="ctr"/>
                      <a:r>
                        <a:rPr lang="en-US" sz="1800" dirty="0"/>
                        <a:t>1496.27</a:t>
                      </a:r>
                      <a:endParaRPr lang="en-US" dirty="0"/>
                    </a:p>
                  </a:txBody>
                  <a:tcPr/>
                </a:tc>
                <a:extLst>
                  <a:ext uri="{0D108BD9-81ED-4DB2-BD59-A6C34878D82A}">
                    <a16:rowId xmlns:a16="http://schemas.microsoft.com/office/drawing/2014/main" val="1802131795"/>
                  </a:ext>
                </a:extLst>
              </a:tr>
              <a:tr h="455036">
                <a:tc>
                  <a:txBody>
                    <a:bodyPr/>
                    <a:lstStyle/>
                    <a:p>
                      <a:pPr algn="ctr"/>
                      <a:r>
                        <a:rPr lang="en-US" dirty="0"/>
                        <a:t>Gaussian Mixture</a:t>
                      </a:r>
                    </a:p>
                  </a:txBody>
                  <a:tcPr/>
                </a:tc>
                <a:tc>
                  <a:txBody>
                    <a:bodyPr/>
                    <a:lstStyle/>
                    <a:p>
                      <a:pPr algn="ctr"/>
                      <a:r>
                        <a:rPr lang="en-IN" dirty="0"/>
                        <a:t>0.38</a:t>
                      </a:r>
                      <a:endParaRPr lang="en-US" dirty="0"/>
                    </a:p>
                  </a:txBody>
                  <a:tcPr/>
                </a:tc>
                <a:tc>
                  <a:txBody>
                    <a:bodyPr/>
                    <a:lstStyle/>
                    <a:p>
                      <a:pPr algn="ctr"/>
                      <a:r>
                        <a:rPr lang="en-US" sz="1800" dirty="0"/>
                        <a:t>1.95</a:t>
                      </a:r>
                      <a:endParaRPr lang="en-US" dirty="0"/>
                    </a:p>
                  </a:txBody>
                  <a:tcPr/>
                </a:tc>
                <a:tc>
                  <a:txBody>
                    <a:bodyPr/>
                    <a:lstStyle/>
                    <a:p>
                      <a:pPr algn="ctr"/>
                      <a:r>
                        <a:rPr lang="en-US" sz="1800" dirty="0"/>
                        <a:t>24205.68</a:t>
                      </a:r>
                      <a:endParaRPr lang="en-US" dirty="0"/>
                    </a:p>
                  </a:txBody>
                  <a:tcPr/>
                </a:tc>
                <a:extLst>
                  <a:ext uri="{0D108BD9-81ED-4DB2-BD59-A6C34878D82A}">
                    <a16:rowId xmlns:a16="http://schemas.microsoft.com/office/drawing/2014/main" val="735261743"/>
                  </a:ext>
                </a:extLst>
              </a:tr>
              <a:tr h="455036">
                <a:tc>
                  <a:txBody>
                    <a:bodyPr/>
                    <a:lstStyle/>
                    <a:p>
                      <a:pPr algn="ctr"/>
                      <a:r>
                        <a:rPr lang="en-US" dirty="0"/>
                        <a:t>BIRCH</a:t>
                      </a:r>
                    </a:p>
                  </a:txBody>
                  <a:tcPr/>
                </a:tc>
                <a:tc>
                  <a:txBody>
                    <a:bodyPr/>
                    <a:lstStyle/>
                    <a:p>
                      <a:pPr algn="ctr"/>
                      <a:r>
                        <a:rPr lang="en-IN" dirty="0"/>
                        <a:t>0.45</a:t>
                      </a:r>
                      <a:endParaRPr lang="en-US" dirty="0"/>
                    </a:p>
                  </a:txBody>
                  <a:tcPr/>
                </a:tc>
                <a:tc>
                  <a:txBody>
                    <a:bodyPr/>
                    <a:lstStyle/>
                    <a:p>
                      <a:pPr algn="ctr"/>
                      <a:r>
                        <a:rPr lang="en-US" sz="1800" dirty="0"/>
                        <a:t>1.37</a:t>
                      </a:r>
                      <a:endParaRPr lang="en-US" dirty="0"/>
                    </a:p>
                  </a:txBody>
                  <a:tcPr/>
                </a:tc>
                <a:tc>
                  <a:txBody>
                    <a:bodyPr/>
                    <a:lstStyle/>
                    <a:p>
                      <a:pPr algn="ctr"/>
                      <a:r>
                        <a:rPr lang="en-US" sz="1800" dirty="0"/>
                        <a:t>9403.77</a:t>
                      </a:r>
                      <a:endParaRPr lang="en-US" dirty="0"/>
                    </a:p>
                  </a:txBody>
                  <a:tcPr/>
                </a:tc>
                <a:extLst>
                  <a:ext uri="{0D108BD9-81ED-4DB2-BD59-A6C34878D82A}">
                    <a16:rowId xmlns:a16="http://schemas.microsoft.com/office/drawing/2014/main" val="2939837908"/>
                  </a:ext>
                </a:extLst>
              </a:tr>
            </a:tbl>
          </a:graphicData>
        </a:graphic>
      </p:graphicFrame>
      <p:sp>
        <p:nvSpPr>
          <p:cNvPr id="3" name="TextBox 2">
            <a:extLst>
              <a:ext uri="{FF2B5EF4-FFF2-40B4-BE49-F238E27FC236}">
                <a16:creationId xmlns:a16="http://schemas.microsoft.com/office/drawing/2014/main" id="{3D068837-FC01-AB27-AF98-013EB1C15D6C}"/>
              </a:ext>
            </a:extLst>
          </p:cNvPr>
          <p:cNvSpPr txBox="1"/>
          <p:nvPr/>
        </p:nvSpPr>
        <p:spPr>
          <a:xfrm>
            <a:off x="838200" y="4107626"/>
            <a:ext cx="10515600" cy="2308324"/>
          </a:xfrm>
          <a:prstGeom prst="rect">
            <a:avLst/>
          </a:prstGeom>
          <a:noFill/>
        </p:spPr>
        <p:txBody>
          <a:bodyPr wrap="square" rtlCol="0">
            <a:spAutoFit/>
          </a:bodyPr>
          <a:lstStyle/>
          <a:p>
            <a:r>
              <a:rPr lang="en-US" b="1" dirty="0"/>
              <a:t>Silhouette Score: </a:t>
            </a:r>
            <a:r>
              <a:rPr lang="en-US" dirty="0"/>
              <a:t>It measures how similar an object is to its own cluster compared to other clusters. The score ranges from -1 to 1, where 1 indicates a well-clustered sample, 0 indicates overlapping clusters and negative values indicate misclassified samples.</a:t>
            </a:r>
          </a:p>
          <a:p>
            <a:r>
              <a:rPr lang="en-US" b="1" dirty="0"/>
              <a:t>Davies-Bouldin Index: </a:t>
            </a:r>
            <a:r>
              <a:rPr lang="en-US" dirty="0"/>
              <a:t>It measures the average similarity between each cluster and its most similar cluster, where lower values indicate better clustering performance.</a:t>
            </a:r>
          </a:p>
          <a:p>
            <a:r>
              <a:rPr lang="en-US" b="1" dirty="0" err="1"/>
              <a:t>Calinski-Harabasz</a:t>
            </a:r>
            <a:r>
              <a:rPr lang="en-US" b="1" dirty="0"/>
              <a:t> Index: </a:t>
            </a:r>
            <a:r>
              <a:rPr lang="en-US" dirty="0"/>
              <a:t>It measures the ratio of the between-cluster dispersion and within-cluster dispersion, where higher values indicate better clustering performance.</a:t>
            </a:r>
          </a:p>
          <a:p>
            <a:endParaRPr lang="en-IN" dirty="0"/>
          </a:p>
        </p:txBody>
      </p:sp>
    </p:spTree>
    <p:extLst>
      <p:ext uri="{BB962C8B-B14F-4D97-AF65-F5344CB8AC3E}">
        <p14:creationId xmlns:p14="http://schemas.microsoft.com/office/powerpoint/2010/main" val="337406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E9CE-A279-F03C-D729-663B01D117A6}"/>
              </a:ext>
            </a:extLst>
          </p:cNvPr>
          <p:cNvSpPr>
            <a:spLocks noGrp="1"/>
          </p:cNvSpPr>
          <p:nvPr>
            <p:ph type="title"/>
          </p:nvPr>
        </p:nvSpPr>
        <p:spPr>
          <a:xfrm>
            <a:off x="839788" y="365125"/>
            <a:ext cx="10515600" cy="823913"/>
          </a:xfrm>
        </p:spPr>
        <p:txBody>
          <a:bodyPr/>
          <a:lstStyle/>
          <a:p>
            <a:pPr algn="ctr"/>
            <a:r>
              <a:rPr lang="en-US" dirty="0"/>
              <a:t>K-Means Silhouette Scores</a:t>
            </a:r>
          </a:p>
        </p:txBody>
      </p:sp>
      <p:sp>
        <p:nvSpPr>
          <p:cNvPr id="3" name="Text Placeholder 2">
            <a:extLst>
              <a:ext uri="{FF2B5EF4-FFF2-40B4-BE49-F238E27FC236}">
                <a16:creationId xmlns:a16="http://schemas.microsoft.com/office/drawing/2014/main" id="{C1E81B8C-23B1-07D1-B29C-21103B918210}"/>
              </a:ext>
            </a:extLst>
          </p:cNvPr>
          <p:cNvSpPr>
            <a:spLocks noGrp="1"/>
          </p:cNvSpPr>
          <p:nvPr>
            <p:ph type="body" idx="1"/>
          </p:nvPr>
        </p:nvSpPr>
        <p:spPr>
          <a:xfrm>
            <a:off x="839788" y="1189039"/>
            <a:ext cx="5157787" cy="492124"/>
          </a:xfrm>
        </p:spPr>
        <p:txBody>
          <a:bodyPr/>
          <a:lstStyle/>
          <a:p>
            <a:pPr algn="ctr"/>
            <a:r>
              <a:rPr lang="en-US" dirty="0"/>
              <a:t>Silhouette Scores Plot</a:t>
            </a:r>
          </a:p>
        </p:txBody>
      </p:sp>
      <p:sp>
        <p:nvSpPr>
          <p:cNvPr id="7" name="Footer Placeholder 6">
            <a:extLst>
              <a:ext uri="{FF2B5EF4-FFF2-40B4-BE49-F238E27FC236}">
                <a16:creationId xmlns:a16="http://schemas.microsoft.com/office/drawing/2014/main" id="{946D358F-5088-9893-655A-1ED7D5C08312}"/>
              </a:ext>
            </a:extLst>
          </p:cNvPr>
          <p:cNvSpPr>
            <a:spLocks noGrp="1"/>
          </p:cNvSpPr>
          <p:nvPr>
            <p:ph type="ftr" sz="quarter" idx="11"/>
          </p:nvPr>
        </p:nvSpPr>
        <p:spPr/>
        <p:txBody>
          <a:bodyPr/>
          <a:lstStyle/>
          <a:p>
            <a:r>
              <a:rPr lang="en-US"/>
              <a:t>Redstone Federal Credit Union® - confidential</a:t>
            </a:r>
            <a:endParaRPr lang="en-US" dirty="0"/>
          </a:p>
        </p:txBody>
      </p:sp>
      <p:sp>
        <p:nvSpPr>
          <p:cNvPr id="12" name="TextBox 11">
            <a:extLst>
              <a:ext uri="{FF2B5EF4-FFF2-40B4-BE49-F238E27FC236}">
                <a16:creationId xmlns:a16="http://schemas.microsoft.com/office/drawing/2014/main" id="{8C4D29D0-732B-E946-7F75-10576701C060}"/>
              </a:ext>
            </a:extLst>
          </p:cNvPr>
          <p:cNvSpPr txBox="1"/>
          <p:nvPr/>
        </p:nvSpPr>
        <p:spPr>
          <a:xfrm>
            <a:off x="1484671" y="5279923"/>
            <a:ext cx="9606116" cy="646331"/>
          </a:xfrm>
          <a:prstGeom prst="rect">
            <a:avLst/>
          </a:prstGeom>
          <a:noFill/>
        </p:spPr>
        <p:txBody>
          <a:bodyPr wrap="square" rtlCol="0">
            <a:spAutoFit/>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After testing potential K values between 3 and 10; the higher silhouette score is shown at K=5. So, we chose 5 as the best value for K in this application.</a:t>
            </a:r>
            <a:endParaRPr lang="en-US" b="0" dirty="0">
              <a:effectLst/>
            </a:endParaRPr>
          </a:p>
        </p:txBody>
      </p:sp>
      <p:graphicFrame>
        <p:nvGraphicFramePr>
          <p:cNvPr id="13" name="Table 14">
            <a:extLst>
              <a:ext uri="{FF2B5EF4-FFF2-40B4-BE49-F238E27FC236}">
                <a16:creationId xmlns:a16="http://schemas.microsoft.com/office/drawing/2014/main" id="{F800AF90-871E-D152-BBF0-3F6C12BABA98}"/>
              </a:ext>
            </a:extLst>
          </p:cNvPr>
          <p:cNvGraphicFramePr>
            <a:graphicFrameLocks noGrp="1"/>
          </p:cNvGraphicFramePr>
          <p:nvPr>
            <p:extLst>
              <p:ext uri="{D42A27DB-BD31-4B8C-83A1-F6EECF244321}">
                <p14:modId xmlns:p14="http://schemas.microsoft.com/office/powerpoint/2010/main" val="944115213"/>
              </p:ext>
            </p:extLst>
          </p:nvPr>
        </p:nvGraphicFramePr>
        <p:xfrm>
          <a:off x="6374173" y="1681163"/>
          <a:ext cx="5157788" cy="3339927"/>
        </p:xfrm>
        <a:graphic>
          <a:graphicData uri="http://schemas.openxmlformats.org/drawingml/2006/table">
            <a:tbl>
              <a:tblPr firstRow="1" bandRow="1">
                <a:tableStyleId>{5C22544A-7EE6-4342-B048-85BDC9FD1C3A}</a:tableStyleId>
              </a:tblPr>
              <a:tblGrid>
                <a:gridCol w="2578894">
                  <a:extLst>
                    <a:ext uri="{9D8B030D-6E8A-4147-A177-3AD203B41FA5}">
                      <a16:colId xmlns:a16="http://schemas.microsoft.com/office/drawing/2014/main" val="4127301590"/>
                    </a:ext>
                  </a:extLst>
                </a:gridCol>
                <a:gridCol w="2578894">
                  <a:extLst>
                    <a:ext uri="{9D8B030D-6E8A-4147-A177-3AD203B41FA5}">
                      <a16:colId xmlns:a16="http://schemas.microsoft.com/office/drawing/2014/main" val="807786093"/>
                    </a:ext>
                  </a:extLst>
                </a:gridCol>
              </a:tblGrid>
              <a:tr h="371103">
                <a:tc>
                  <a:txBody>
                    <a:bodyPr/>
                    <a:lstStyle/>
                    <a:p>
                      <a:pPr algn="ctr"/>
                      <a:r>
                        <a:rPr lang="en-US" dirty="0"/>
                        <a:t>K-value</a:t>
                      </a:r>
                    </a:p>
                  </a:txBody>
                  <a:tcPr/>
                </a:tc>
                <a:tc>
                  <a:txBody>
                    <a:bodyPr/>
                    <a:lstStyle/>
                    <a:p>
                      <a:pPr algn="ctr"/>
                      <a:r>
                        <a:rPr lang="en-US" dirty="0"/>
                        <a:t>Silhouette Scores</a:t>
                      </a:r>
                    </a:p>
                  </a:txBody>
                  <a:tcPr/>
                </a:tc>
                <a:extLst>
                  <a:ext uri="{0D108BD9-81ED-4DB2-BD59-A6C34878D82A}">
                    <a16:rowId xmlns:a16="http://schemas.microsoft.com/office/drawing/2014/main" val="3308948028"/>
                  </a:ext>
                </a:extLst>
              </a:tr>
              <a:tr h="371103">
                <a:tc>
                  <a:txBody>
                    <a:bodyPr/>
                    <a:lstStyle/>
                    <a:p>
                      <a:pPr algn="ctr"/>
                      <a:r>
                        <a:rPr lang="en-US" dirty="0"/>
                        <a:t>3</a:t>
                      </a:r>
                    </a:p>
                  </a:txBody>
                  <a:tcPr/>
                </a:tc>
                <a:tc>
                  <a:txBody>
                    <a:bodyPr/>
                    <a:lstStyle/>
                    <a:p>
                      <a:pPr algn="ctr"/>
                      <a:r>
                        <a:rPr lang="en-IN" dirty="0"/>
                        <a:t>0.3551</a:t>
                      </a:r>
                      <a:endParaRPr lang="en-US" dirty="0"/>
                    </a:p>
                  </a:txBody>
                  <a:tcPr/>
                </a:tc>
                <a:extLst>
                  <a:ext uri="{0D108BD9-81ED-4DB2-BD59-A6C34878D82A}">
                    <a16:rowId xmlns:a16="http://schemas.microsoft.com/office/drawing/2014/main" val="1130652503"/>
                  </a:ext>
                </a:extLst>
              </a:tr>
              <a:tr h="371103">
                <a:tc>
                  <a:txBody>
                    <a:bodyPr/>
                    <a:lstStyle/>
                    <a:p>
                      <a:pPr algn="ctr"/>
                      <a:r>
                        <a:rPr lang="en-US" dirty="0"/>
                        <a:t>4</a:t>
                      </a:r>
                    </a:p>
                  </a:txBody>
                  <a:tcPr/>
                </a:tc>
                <a:tc>
                  <a:txBody>
                    <a:bodyPr/>
                    <a:lstStyle/>
                    <a:p>
                      <a:pPr algn="ctr"/>
                      <a:r>
                        <a:rPr lang="en-IN" dirty="0"/>
                        <a:t>0.3973</a:t>
                      </a:r>
                      <a:endParaRPr lang="en-US" dirty="0"/>
                    </a:p>
                  </a:txBody>
                  <a:tcPr/>
                </a:tc>
                <a:extLst>
                  <a:ext uri="{0D108BD9-81ED-4DB2-BD59-A6C34878D82A}">
                    <a16:rowId xmlns:a16="http://schemas.microsoft.com/office/drawing/2014/main" val="2739556542"/>
                  </a:ext>
                </a:extLst>
              </a:tr>
              <a:tr h="371103">
                <a:tc>
                  <a:txBody>
                    <a:bodyPr/>
                    <a:lstStyle/>
                    <a:p>
                      <a:pPr algn="ctr"/>
                      <a:r>
                        <a:rPr lang="en-US" dirty="0"/>
                        <a:t>5</a:t>
                      </a:r>
                    </a:p>
                  </a:txBody>
                  <a:tcPr/>
                </a:tc>
                <a:tc>
                  <a:txBody>
                    <a:bodyPr/>
                    <a:lstStyle/>
                    <a:p>
                      <a:pPr algn="ctr"/>
                      <a:r>
                        <a:rPr lang="en-IN" dirty="0"/>
                        <a:t>0.4247</a:t>
                      </a:r>
                      <a:endParaRPr lang="en-US" dirty="0"/>
                    </a:p>
                  </a:txBody>
                  <a:tcPr/>
                </a:tc>
                <a:extLst>
                  <a:ext uri="{0D108BD9-81ED-4DB2-BD59-A6C34878D82A}">
                    <a16:rowId xmlns:a16="http://schemas.microsoft.com/office/drawing/2014/main" val="3312980870"/>
                  </a:ext>
                </a:extLst>
              </a:tr>
              <a:tr h="371103">
                <a:tc>
                  <a:txBody>
                    <a:bodyPr/>
                    <a:lstStyle/>
                    <a:p>
                      <a:pPr algn="ctr"/>
                      <a:r>
                        <a:rPr lang="en-US" dirty="0"/>
                        <a:t>6</a:t>
                      </a:r>
                    </a:p>
                  </a:txBody>
                  <a:tcPr/>
                </a:tc>
                <a:tc>
                  <a:txBody>
                    <a:bodyPr/>
                    <a:lstStyle/>
                    <a:p>
                      <a:pPr algn="ctr"/>
                      <a:r>
                        <a:rPr lang="en-IN" dirty="0"/>
                        <a:t>0.3058</a:t>
                      </a:r>
                      <a:endParaRPr lang="en-US" dirty="0"/>
                    </a:p>
                  </a:txBody>
                  <a:tcPr/>
                </a:tc>
                <a:extLst>
                  <a:ext uri="{0D108BD9-81ED-4DB2-BD59-A6C34878D82A}">
                    <a16:rowId xmlns:a16="http://schemas.microsoft.com/office/drawing/2014/main" val="3882666615"/>
                  </a:ext>
                </a:extLst>
              </a:tr>
              <a:tr h="371103">
                <a:tc>
                  <a:txBody>
                    <a:bodyPr/>
                    <a:lstStyle/>
                    <a:p>
                      <a:pPr algn="ctr"/>
                      <a:r>
                        <a:rPr lang="en-US" dirty="0"/>
                        <a:t>7</a:t>
                      </a:r>
                    </a:p>
                  </a:txBody>
                  <a:tcPr/>
                </a:tc>
                <a:tc>
                  <a:txBody>
                    <a:bodyPr/>
                    <a:lstStyle/>
                    <a:p>
                      <a:pPr algn="ctr"/>
                      <a:r>
                        <a:rPr lang="en-IN" dirty="0"/>
                        <a:t>0.3229</a:t>
                      </a:r>
                      <a:endParaRPr lang="en-US" dirty="0"/>
                    </a:p>
                  </a:txBody>
                  <a:tcPr/>
                </a:tc>
                <a:extLst>
                  <a:ext uri="{0D108BD9-81ED-4DB2-BD59-A6C34878D82A}">
                    <a16:rowId xmlns:a16="http://schemas.microsoft.com/office/drawing/2014/main" val="3629221457"/>
                  </a:ext>
                </a:extLst>
              </a:tr>
              <a:tr h="371103">
                <a:tc>
                  <a:txBody>
                    <a:bodyPr/>
                    <a:lstStyle/>
                    <a:p>
                      <a:pPr algn="ctr"/>
                      <a:r>
                        <a:rPr lang="en-US" dirty="0"/>
                        <a:t>8</a:t>
                      </a:r>
                    </a:p>
                  </a:txBody>
                  <a:tcPr/>
                </a:tc>
                <a:tc>
                  <a:txBody>
                    <a:bodyPr/>
                    <a:lstStyle/>
                    <a:p>
                      <a:pPr algn="ctr"/>
                      <a:r>
                        <a:rPr lang="en-IN" dirty="0"/>
                        <a:t>0.3474</a:t>
                      </a:r>
                      <a:endParaRPr lang="en-US" dirty="0"/>
                    </a:p>
                  </a:txBody>
                  <a:tcPr/>
                </a:tc>
                <a:extLst>
                  <a:ext uri="{0D108BD9-81ED-4DB2-BD59-A6C34878D82A}">
                    <a16:rowId xmlns:a16="http://schemas.microsoft.com/office/drawing/2014/main" val="1490600837"/>
                  </a:ext>
                </a:extLst>
              </a:tr>
              <a:tr h="371103">
                <a:tc>
                  <a:txBody>
                    <a:bodyPr/>
                    <a:lstStyle/>
                    <a:p>
                      <a:pPr algn="ctr"/>
                      <a:r>
                        <a:rPr lang="en-US" dirty="0"/>
                        <a:t>9</a:t>
                      </a:r>
                    </a:p>
                  </a:txBody>
                  <a:tcPr/>
                </a:tc>
                <a:tc>
                  <a:txBody>
                    <a:bodyPr/>
                    <a:lstStyle/>
                    <a:p>
                      <a:pPr algn="ctr"/>
                      <a:r>
                        <a:rPr lang="en-IN" dirty="0"/>
                        <a:t>0.3481</a:t>
                      </a:r>
                      <a:endParaRPr lang="en-US" dirty="0"/>
                    </a:p>
                  </a:txBody>
                  <a:tcPr/>
                </a:tc>
                <a:extLst>
                  <a:ext uri="{0D108BD9-81ED-4DB2-BD59-A6C34878D82A}">
                    <a16:rowId xmlns:a16="http://schemas.microsoft.com/office/drawing/2014/main" val="850710622"/>
                  </a:ext>
                </a:extLst>
              </a:tr>
              <a:tr h="371103">
                <a:tc>
                  <a:txBody>
                    <a:bodyPr/>
                    <a:lstStyle/>
                    <a:p>
                      <a:pPr algn="ctr"/>
                      <a:r>
                        <a:rPr lang="en-US" dirty="0"/>
                        <a:t>10</a:t>
                      </a:r>
                    </a:p>
                  </a:txBody>
                  <a:tcPr/>
                </a:tc>
                <a:tc>
                  <a:txBody>
                    <a:bodyPr/>
                    <a:lstStyle/>
                    <a:p>
                      <a:pPr algn="ctr"/>
                      <a:r>
                        <a:rPr lang="en-IN" dirty="0"/>
                        <a:t>0.3402</a:t>
                      </a:r>
                      <a:endParaRPr lang="en-US" dirty="0"/>
                    </a:p>
                  </a:txBody>
                  <a:tcPr/>
                </a:tc>
                <a:extLst>
                  <a:ext uri="{0D108BD9-81ED-4DB2-BD59-A6C34878D82A}">
                    <a16:rowId xmlns:a16="http://schemas.microsoft.com/office/drawing/2014/main" val="558826006"/>
                  </a:ext>
                </a:extLst>
              </a:tr>
            </a:tbl>
          </a:graphicData>
        </a:graphic>
      </p:graphicFrame>
      <p:pic>
        <p:nvPicPr>
          <p:cNvPr id="15" name="Picture 14">
            <a:extLst>
              <a:ext uri="{FF2B5EF4-FFF2-40B4-BE49-F238E27FC236}">
                <a16:creationId xmlns:a16="http://schemas.microsoft.com/office/drawing/2014/main" id="{B090371E-6B5F-5343-B78C-5E131D6401BE}"/>
              </a:ext>
            </a:extLst>
          </p:cNvPr>
          <p:cNvPicPr>
            <a:picLocks noChangeAspect="1"/>
          </p:cNvPicPr>
          <p:nvPr/>
        </p:nvPicPr>
        <p:blipFill>
          <a:blip r:embed="rId2"/>
          <a:stretch>
            <a:fillRect/>
          </a:stretch>
        </p:blipFill>
        <p:spPr>
          <a:xfrm>
            <a:off x="1101212" y="1729249"/>
            <a:ext cx="4896363" cy="3550674"/>
          </a:xfrm>
          <a:prstGeom prst="rect">
            <a:avLst/>
          </a:prstGeom>
        </p:spPr>
      </p:pic>
    </p:spTree>
    <p:extLst>
      <p:ext uri="{BB962C8B-B14F-4D97-AF65-F5344CB8AC3E}">
        <p14:creationId xmlns:p14="http://schemas.microsoft.com/office/powerpoint/2010/main" val="2274039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193A-3EA7-414D-817A-71E37F335CEB}"/>
              </a:ext>
            </a:extLst>
          </p:cNvPr>
          <p:cNvSpPr>
            <a:spLocks noGrp="1"/>
          </p:cNvSpPr>
          <p:nvPr>
            <p:ph type="title"/>
          </p:nvPr>
        </p:nvSpPr>
        <p:spPr>
          <a:xfrm>
            <a:off x="0" y="144612"/>
            <a:ext cx="12192000" cy="1359724"/>
          </a:xfrm>
        </p:spPr>
        <p:txBody>
          <a:bodyPr/>
          <a:lstStyle/>
          <a:p>
            <a:pPr algn="ctr"/>
            <a:r>
              <a:rPr lang="en-US" dirty="0"/>
              <a:t>Segment 1 – </a:t>
            </a:r>
            <a:r>
              <a:rPr lang="en-US" sz="3200" i="0" dirty="0">
                <a:effectLst/>
              </a:rPr>
              <a:t>High Spending, High Frequency, </a:t>
            </a:r>
            <a:r>
              <a:rPr lang="en-US" dirty="0"/>
              <a:t>Low Online Transactions</a:t>
            </a:r>
          </a:p>
        </p:txBody>
      </p:sp>
      <p:sp>
        <p:nvSpPr>
          <p:cNvPr id="3" name="Content Placeholder 2">
            <a:extLst>
              <a:ext uri="{FF2B5EF4-FFF2-40B4-BE49-F238E27FC236}">
                <a16:creationId xmlns:a16="http://schemas.microsoft.com/office/drawing/2014/main" id="{87A9A730-3392-4631-8E0D-E56438FD8339}"/>
              </a:ext>
            </a:extLst>
          </p:cNvPr>
          <p:cNvSpPr>
            <a:spLocks noGrp="1"/>
          </p:cNvSpPr>
          <p:nvPr>
            <p:ph idx="1"/>
          </p:nvPr>
        </p:nvSpPr>
        <p:spPr>
          <a:xfrm>
            <a:off x="1162050" y="5191589"/>
            <a:ext cx="9490630" cy="1075861"/>
          </a:xfrm>
        </p:spPr>
        <p:txBody>
          <a:bodyPr>
            <a:noAutofit/>
          </a:bodyPr>
          <a:lstStyle/>
          <a:p>
            <a:pPr marL="0" indent="0">
              <a:buNone/>
            </a:pPr>
            <a:r>
              <a:rPr lang="en-US" sz="1800" b="0" i="0" dirty="0">
                <a:effectLst/>
              </a:rPr>
              <a:t>This segment includes customers who have high spending level and a high purchase frequency. They make transactions throughout the year and do not show any seasonal purchasing behavior. They are making lesser online transactions which means </a:t>
            </a:r>
            <a:r>
              <a:rPr lang="en-US" sz="1800" dirty="0">
                <a:effectLst/>
              </a:rPr>
              <a:t>they are channel specific and prefer to purchase in store.</a:t>
            </a:r>
          </a:p>
          <a:p>
            <a:pPr marL="0" indent="0">
              <a:buNone/>
            </a:pPr>
            <a:endParaRPr lang="en-US" sz="1800" b="0" i="0" dirty="0">
              <a:effectLst/>
            </a:endParaRPr>
          </a:p>
        </p:txBody>
      </p:sp>
      <p:pic>
        <p:nvPicPr>
          <p:cNvPr id="6" name="Picture 5">
            <a:extLst>
              <a:ext uri="{FF2B5EF4-FFF2-40B4-BE49-F238E27FC236}">
                <a16:creationId xmlns:a16="http://schemas.microsoft.com/office/drawing/2014/main" id="{FFF0ABBF-6162-8925-0429-A2CB7DB890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4964" y="1833117"/>
            <a:ext cx="1902612" cy="1387713"/>
          </a:xfrm>
          <a:prstGeom prst="rect">
            <a:avLst/>
          </a:prstGeom>
        </p:spPr>
      </p:pic>
      <p:pic>
        <p:nvPicPr>
          <p:cNvPr id="8" name="Picture 7">
            <a:extLst>
              <a:ext uri="{FF2B5EF4-FFF2-40B4-BE49-F238E27FC236}">
                <a16:creationId xmlns:a16="http://schemas.microsoft.com/office/drawing/2014/main" id="{A3BFB1C0-625B-1B87-05F1-2D1B6D8C1E55}"/>
              </a:ext>
            </a:extLst>
          </p:cNvPr>
          <p:cNvPicPr>
            <a:picLocks noChangeAspect="1"/>
          </p:cNvPicPr>
          <p:nvPr/>
        </p:nvPicPr>
        <p:blipFill>
          <a:blip r:embed="rId3"/>
          <a:stretch>
            <a:fillRect/>
          </a:stretch>
        </p:blipFill>
        <p:spPr>
          <a:xfrm>
            <a:off x="1430013" y="1622636"/>
            <a:ext cx="1005927" cy="190517"/>
          </a:xfrm>
          <a:prstGeom prst="rect">
            <a:avLst/>
          </a:prstGeom>
        </p:spPr>
      </p:pic>
      <p:pic>
        <p:nvPicPr>
          <p:cNvPr id="10" name="Picture 9">
            <a:extLst>
              <a:ext uri="{FF2B5EF4-FFF2-40B4-BE49-F238E27FC236}">
                <a16:creationId xmlns:a16="http://schemas.microsoft.com/office/drawing/2014/main" id="{6C3C1600-FA83-2E7C-8059-8811CD0A56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67576" y="1847113"/>
            <a:ext cx="1831095" cy="1359724"/>
          </a:xfrm>
          <a:prstGeom prst="rect">
            <a:avLst/>
          </a:prstGeom>
        </p:spPr>
      </p:pic>
      <p:pic>
        <p:nvPicPr>
          <p:cNvPr id="12" name="Picture 11">
            <a:extLst>
              <a:ext uri="{FF2B5EF4-FFF2-40B4-BE49-F238E27FC236}">
                <a16:creationId xmlns:a16="http://schemas.microsoft.com/office/drawing/2014/main" id="{45C41202-9583-D7C7-A412-7B64F047C5C5}"/>
              </a:ext>
            </a:extLst>
          </p:cNvPr>
          <p:cNvPicPr>
            <a:picLocks noChangeAspect="1"/>
          </p:cNvPicPr>
          <p:nvPr/>
        </p:nvPicPr>
        <p:blipFill>
          <a:blip r:embed="rId5"/>
          <a:stretch>
            <a:fillRect/>
          </a:stretch>
        </p:blipFill>
        <p:spPr>
          <a:xfrm>
            <a:off x="3299211" y="1638168"/>
            <a:ext cx="967824" cy="167655"/>
          </a:xfrm>
          <a:prstGeom prst="rect">
            <a:avLst/>
          </a:prstGeom>
        </p:spPr>
      </p:pic>
      <p:pic>
        <p:nvPicPr>
          <p:cNvPr id="14" name="Picture 13">
            <a:extLst>
              <a:ext uri="{FF2B5EF4-FFF2-40B4-BE49-F238E27FC236}">
                <a16:creationId xmlns:a16="http://schemas.microsoft.com/office/drawing/2014/main" id="{89C1A7DA-0234-8B1C-5FDD-3B990CF367F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66031" y="3281273"/>
            <a:ext cx="1878062" cy="1376006"/>
          </a:xfrm>
          <a:prstGeom prst="rect">
            <a:avLst/>
          </a:prstGeom>
        </p:spPr>
      </p:pic>
      <p:pic>
        <p:nvPicPr>
          <p:cNvPr id="16" name="Picture 15">
            <a:extLst>
              <a:ext uri="{FF2B5EF4-FFF2-40B4-BE49-F238E27FC236}">
                <a16:creationId xmlns:a16="http://schemas.microsoft.com/office/drawing/2014/main" id="{6DBAE55B-437C-882F-455A-D0C7047692F3}"/>
              </a:ext>
            </a:extLst>
          </p:cNvPr>
          <p:cNvPicPr>
            <a:picLocks noChangeAspect="1"/>
          </p:cNvPicPr>
          <p:nvPr/>
        </p:nvPicPr>
        <p:blipFill>
          <a:blip r:embed="rId7"/>
          <a:stretch>
            <a:fillRect/>
          </a:stretch>
        </p:blipFill>
        <p:spPr>
          <a:xfrm>
            <a:off x="1582426" y="4690427"/>
            <a:ext cx="853514" cy="167655"/>
          </a:xfrm>
          <a:prstGeom prst="rect">
            <a:avLst/>
          </a:prstGeom>
        </p:spPr>
      </p:pic>
      <p:pic>
        <p:nvPicPr>
          <p:cNvPr id="18" name="Picture 17">
            <a:extLst>
              <a:ext uri="{FF2B5EF4-FFF2-40B4-BE49-F238E27FC236}">
                <a16:creationId xmlns:a16="http://schemas.microsoft.com/office/drawing/2014/main" id="{854AFC97-7BCE-5632-41D1-70611EAFAC9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867576" y="3254307"/>
            <a:ext cx="1893806" cy="1403715"/>
          </a:xfrm>
          <a:prstGeom prst="rect">
            <a:avLst/>
          </a:prstGeom>
        </p:spPr>
      </p:pic>
      <p:pic>
        <p:nvPicPr>
          <p:cNvPr id="20" name="Picture 19">
            <a:extLst>
              <a:ext uri="{FF2B5EF4-FFF2-40B4-BE49-F238E27FC236}">
                <a16:creationId xmlns:a16="http://schemas.microsoft.com/office/drawing/2014/main" id="{DD34210C-858F-EC50-6A95-410CF304C9C4}"/>
              </a:ext>
            </a:extLst>
          </p:cNvPr>
          <p:cNvPicPr>
            <a:picLocks noChangeAspect="1"/>
          </p:cNvPicPr>
          <p:nvPr/>
        </p:nvPicPr>
        <p:blipFill>
          <a:blip r:embed="rId9"/>
          <a:stretch>
            <a:fillRect/>
          </a:stretch>
        </p:blipFill>
        <p:spPr>
          <a:xfrm>
            <a:off x="3380554" y="4690427"/>
            <a:ext cx="1188823" cy="167655"/>
          </a:xfrm>
          <a:prstGeom prst="rect">
            <a:avLst/>
          </a:prstGeom>
        </p:spPr>
      </p:pic>
      <p:graphicFrame>
        <p:nvGraphicFramePr>
          <p:cNvPr id="37" name="Table 37">
            <a:extLst>
              <a:ext uri="{FF2B5EF4-FFF2-40B4-BE49-F238E27FC236}">
                <a16:creationId xmlns:a16="http://schemas.microsoft.com/office/drawing/2014/main" id="{1EDCA34B-4044-F1DE-4EF3-BFBD5FDA211D}"/>
              </a:ext>
            </a:extLst>
          </p:cNvPr>
          <p:cNvGraphicFramePr>
            <a:graphicFrameLocks noGrp="1"/>
          </p:cNvGraphicFramePr>
          <p:nvPr>
            <p:extLst>
              <p:ext uri="{D42A27DB-BD31-4B8C-83A1-F6EECF244321}">
                <p14:modId xmlns:p14="http://schemas.microsoft.com/office/powerpoint/2010/main" val="4195537910"/>
              </p:ext>
            </p:extLst>
          </p:nvPr>
        </p:nvGraphicFramePr>
        <p:xfrm>
          <a:off x="4981575" y="1638169"/>
          <a:ext cx="6362699" cy="3124333"/>
        </p:xfrm>
        <a:graphic>
          <a:graphicData uri="http://schemas.openxmlformats.org/drawingml/2006/table">
            <a:tbl>
              <a:tblPr firstRow="1" bandRow="1">
                <a:tableStyleId>{5C22544A-7EE6-4342-B048-85BDC9FD1C3A}</a:tableStyleId>
              </a:tblPr>
              <a:tblGrid>
                <a:gridCol w="1841548">
                  <a:extLst>
                    <a:ext uri="{9D8B030D-6E8A-4147-A177-3AD203B41FA5}">
                      <a16:colId xmlns:a16="http://schemas.microsoft.com/office/drawing/2014/main" val="4077929921"/>
                    </a:ext>
                  </a:extLst>
                </a:gridCol>
                <a:gridCol w="949941">
                  <a:extLst>
                    <a:ext uri="{9D8B030D-6E8A-4147-A177-3AD203B41FA5}">
                      <a16:colId xmlns:a16="http://schemas.microsoft.com/office/drawing/2014/main" val="3021971268"/>
                    </a:ext>
                  </a:extLst>
                </a:gridCol>
                <a:gridCol w="852119">
                  <a:extLst>
                    <a:ext uri="{9D8B030D-6E8A-4147-A177-3AD203B41FA5}">
                      <a16:colId xmlns:a16="http://schemas.microsoft.com/office/drawing/2014/main" val="3064567104"/>
                    </a:ext>
                  </a:extLst>
                </a:gridCol>
                <a:gridCol w="949941">
                  <a:extLst>
                    <a:ext uri="{9D8B030D-6E8A-4147-A177-3AD203B41FA5}">
                      <a16:colId xmlns:a16="http://schemas.microsoft.com/office/drawing/2014/main" val="2514632944"/>
                    </a:ext>
                  </a:extLst>
                </a:gridCol>
                <a:gridCol w="812987">
                  <a:extLst>
                    <a:ext uri="{9D8B030D-6E8A-4147-A177-3AD203B41FA5}">
                      <a16:colId xmlns:a16="http://schemas.microsoft.com/office/drawing/2014/main" val="3624590890"/>
                    </a:ext>
                  </a:extLst>
                </a:gridCol>
                <a:gridCol w="956163">
                  <a:extLst>
                    <a:ext uri="{9D8B030D-6E8A-4147-A177-3AD203B41FA5}">
                      <a16:colId xmlns:a16="http://schemas.microsoft.com/office/drawing/2014/main" val="3923684202"/>
                    </a:ext>
                  </a:extLst>
                </a:gridCol>
              </a:tblGrid>
              <a:tr h="631515">
                <a:tc>
                  <a:txBody>
                    <a:bodyPr/>
                    <a:lstStyle/>
                    <a:p>
                      <a:pPr algn="ctr"/>
                      <a:r>
                        <a:rPr lang="en-IN" sz="1600" dirty="0"/>
                        <a:t>Column</a:t>
                      </a:r>
                    </a:p>
                  </a:txBody>
                  <a:tcPr anchor="ctr"/>
                </a:tc>
                <a:tc>
                  <a:txBody>
                    <a:bodyPr/>
                    <a:lstStyle/>
                    <a:p>
                      <a:pPr algn="ctr"/>
                      <a:r>
                        <a:rPr lang="en-IN" sz="1600" dirty="0"/>
                        <a:t>Mean</a:t>
                      </a:r>
                    </a:p>
                  </a:txBody>
                  <a:tcPr anchor="ctr"/>
                </a:tc>
                <a:tc>
                  <a:txBody>
                    <a:bodyPr/>
                    <a:lstStyle/>
                    <a:p>
                      <a:pPr algn="ctr"/>
                      <a:r>
                        <a:rPr lang="en-IN" sz="1600" dirty="0"/>
                        <a:t>median</a:t>
                      </a:r>
                    </a:p>
                  </a:txBody>
                  <a:tcPr anchor="ctr"/>
                </a:tc>
                <a:tc>
                  <a:txBody>
                    <a:bodyPr/>
                    <a:lstStyle/>
                    <a:p>
                      <a:pPr algn="ctr"/>
                      <a:r>
                        <a:rPr lang="en-IN" sz="1600" dirty="0"/>
                        <a:t>std</a:t>
                      </a:r>
                    </a:p>
                  </a:txBody>
                  <a:tcPr anchor="ctr"/>
                </a:tc>
                <a:tc>
                  <a:txBody>
                    <a:bodyPr/>
                    <a:lstStyle/>
                    <a:p>
                      <a:pPr algn="ctr"/>
                      <a:r>
                        <a:rPr lang="en-IN" sz="1600" dirty="0"/>
                        <a:t>min</a:t>
                      </a:r>
                    </a:p>
                  </a:txBody>
                  <a:tcPr anchor="ctr"/>
                </a:tc>
                <a:tc>
                  <a:txBody>
                    <a:bodyPr/>
                    <a:lstStyle/>
                    <a:p>
                      <a:pPr algn="ctr"/>
                      <a:r>
                        <a:rPr lang="en-IN" sz="1600" dirty="0"/>
                        <a:t>max</a:t>
                      </a:r>
                    </a:p>
                  </a:txBody>
                  <a:tcPr anchor="ctr"/>
                </a:tc>
                <a:extLst>
                  <a:ext uri="{0D108BD9-81ED-4DB2-BD59-A6C34878D82A}">
                    <a16:rowId xmlns:a16="http://schemas.microsoft.com/office/drawing/2014/main" val="1813724692"/>
                  </a:ext>
                </a:extLst>
              </a:tr>
              <a:tr h="565039">
                <a:tc>
                  <a:txBody>
                    <a:bodyPr/>
                    <a:lstStyle/>
                    <a:p>
                      <a:pPr algn="ctr"/>
                      <a:r>
                        <a:rPr lang="en-IN" sz="1400" dirty="0" err="1"/>
                        <a:t>Percent_Online</a:t>
                      </a:r>
                      <a:r>
                        <a:rPr lang="en-IN" sz="1400" dirty="0"/>
                        <a:t> (%)</a:t>
                      </a:r>
                    </a:p>
                  </a:txBody>
                  <a:tcPr anchor="ctr"/>
                </a:tc>
                <a:tc>
                  <a:txBody>
                    <a:bodyPr/>
                    <a:lstStyle/>
                    <a:p>
                      <a:pPr algn="ctr"/>
                      <a:r>
                        <a:rPr lang="en-IN" sz="1400" dirty="0"/>
                        <a:t>18.46</a:t>
                      </a:r>
                    </a:p>
                  </a:txBody>
                  <a:tcPr anchor="ctr"/>
                </a:tc>
                <a:tc>
                  <a:txBody>
                    <a:bodyPr/>
                    <a:lstStyle/>
                    <a:p>
                      <a:pPr algn="ctr"/>
                      <a:r>
                        <a:rPr lang="en-IN" sz="1400" dirty="0"/>
                        <a:t>13.69</a:t>
                      </a:r>
                    </a:p>
                  </a:txBody>
                  <a:tcPr anchor="ctr"/>
                </a:tc>
                <a:tc>
                  <a:txBody>
                    <a:bodyPr/>
                    <a:lstStyle/>
                    <a:p>
                      <a:pPr algn="ctr"/>
                      <a:r>
                        <a:rPr lang="en-IN" sz="1400" dirty="0"/>
                        <a:t>18.17</a:t>
                      </a:r>
                    </a:p>
                  </a:txBody>
                  <a:tcPr anchor="ctr"/>
                </a:tc>
                <a:tc>
                  <a:txBody>
                    <a:bodyPr/>
                    <a:lstStyle/>
                    <a:p>
                      <a:pPr algn="ctr"/>
                      <a:r>
                        <a:rPr lang="en-IN" sz="1400" dirty="0"/>
                        <a:t>0.0</a:t>
                      </a:r>
                    </a:p>
                  </a:txBody>
                  <a:tcPr anchor="ctr"/>
                </a:tc>
                <a:tc>
                  <a:txBody>
                    <a:bodyPr/>
                    <a:lstStyle/>
                    <a:p>
                      <a:pPr algn="ctr"/>
                      <a:r>
                        <a:rPr lang="en-IN" sz="1400" dirty="0"/>
                        <a:t>100.0</a:t>
                      </a:r>
                    </a:p>
                  </a:txBody>
                  <a:tcPr anchor="ctr"/>
                </a:tc>
                <a:extLst>
                  <a:ext uri="{0D108BD9-81ED-4DB2-BD59-A6C34878D82A}">
                    <a16:rowId xmlns:a16="http://schemas.microsoft.com/office/drawing/2014/main" val="73554683"/>
                  </a:ext>
                </a:extLst>
              </a:tr>
              <a:tr h="565039">
                <a:tc>
                  <a:txBody>
                    <a:bodyPr/>
                    <a:lstStyle/>
                    <a:p>
                      <a:pPr algn="ctr"/>
                      <a:r>
                        <a:rPr lang="en-IN" sz="1400" dirty="0" err="1"/>
                        <a:t>Frequent_Month</a:t>
                      </a:r>
                      <a:endParaRPr lang="en-IN" sz="1400" dirty="0"/>
                    </a:p>
                  </a:txBody>
                  <a:tcPr anchor="ctr"/>
                </a:tc>
                <a:tc>
                  <a:txBody>
                    <a:bodyPr/>
                    <a:lstStyle/>
                    <a:p>
                      <a:pPr algn="ctr"/>
                      <a:r>
                        <a:rPr lang="en-IN" sz="1400" dirty="0"/>
                        <a:t>7.03</a:t>
                      </a:r>
                    </a:p>
                  </a:txBody>
                  <a:tcPr anchor="ctr"/>
                </a:tc>
                <a:tc>
                  <a:txBody>
                    <a:bodyPr/>
                    <a:lstStyle/>
                    <a:p>
                      <a:pPr algn="ctr"/>
                      <a:r>
                        <a:rPr lang="en-IN" sz="1400" dirty="0"/>
                        <a:t>7.0</a:t>
                      </a:r>
                    </a:p>
                  </a:txBody>
                  <a:tcPr anchor="ctr"/>
                </a:tc>
                <a:tc>
                  <a:txBody>
                    <a:bodyPr/>
                    <a:lstStyle/>
                    <a:p>
                      <a:pPr algn="ctr"/>
                      <a:r>
                        <a:rPr lang="en-IN" sz="1400" dirty="0"/>
                        <a:t>3.40</a:t>
                      </a:r>
                    </a:p>
                  </a:txBody>
                  <a:tcPr anchor="ctr"/>
                </a:tc>
                <a:tc>
                  <a:txBody>
                    <a:bodyPr/>
                    <a:lstStyle/>
                    <a:p>
                      <a:pPr algn="ctr"/>
                      <a:r>
                        <a:rPr lang="en-IN" sz="1400" dirty="0"/>
                        <a:t>1</a:t>
                      </a:r>
                    </a:p>
                  </a:txBody>
                  <a:tcPr anchor="ctr"/>
                </a:tc>
                <a:tc>
                  <a:txBody>
                    <a:bodyPr/>
                    <a:lstStyle/>
                    <a:p>
                      <a:pPr algn="ctr"/>
                      <a:r>
                        <a:rPr lang="en-IN" sz="1400" dirty="0"/>
                        <a:t>12</a:t>
                      </a:r>
                    </a:p>
                  </a:txBody>
                  <a:tcPr anchor="ctr"/>
                </a:tc>
                <a:extLst>
                  <a:ext uri="{0D108BD9-81ED-4DB2-BD59-A6C34878D82A}">
                    <a16:rowId xmlns:a16="http://schemas.microsoft.com/office/drawing/2014/main" val="3601786485"/>
                  </a:ext>
                </a:extLst>
              </a:tr>
              <a:tr h="797701">
                <a:tc>
                  <a:txBody>
                    <a:bodyPr/>
                    <a:lstStyle/>
                    <a:p>
                      <a:pPr algn="ctr"/>
                      <a:r>
                        <a:rPr lang="en-IN" sz="1400" dirty="0" err="1"/>
                        <a:t>Amount_Spent</a:t>
                      </a:r>
                      <a:r>
                        <a:rPr lang="en-IN" sz="1400" dirty="0"/>
                        <a:t> ($)</a:t>
                      </a:r>
                    </a:p>
                  </a:txBody>
                  <a:tcPr anchor="ctr"/>
                </a:tc>
                <a:tc>
                  <a:txBody>
                    <a:bodyPr/>
                    <a:lstStyle/>
                    <a:p>
                      <a:pPr algn="ctr"/>
                      <a:r>
                        <a:rPr lang="en-IN" sz="1400" dirty="0"/>
                        <a:t>13453.23</a:t>
                      </a:r>
                    </a:p>
                  </a:txBody>
                  <a:tcPr anchor="ctr"/>
                </a:tc>
                <a:tc>
                  <a:txBody>
                    <a:bodyPr/>
                    <a:lstStyle/>
                    <a:p>
                      <a:pPr algn="ctr"/>
                      <a:r>
                        <a:rPr lang="en-IN" sz="1400" dirty="0"/>
                        <a:t>6759.27</a:t>
                      </a:r>
                    </a:p>
                  </a:txBody>
                  <a:tcPr anchor="ctr"/>
                </a:tc>
                <a:tc>
                  <a:txBody>
                    <a:bodyPr/>
                    <a:lstStyle/>
                    <a:p>
                      <a:pPr algn="ctr"/>
                      <a:r>
                        <a:rPr lang="en-IN" sz="1400" dirty="0"/>
                        <a:t>18376.37</a:t>
                      </a:r>
                    </a:p>
                  </a:txBody>
                  <a:tcPr anchor="ctr"/>
                </a:tc>
                <a:tc>
                  <a:txBody>
                    <a:bodyPr/>
                    <a:lstStyle/>
                    <a:p>
                      <a:pPr algn="ctr"/>
                      <a:r>
                        <a:rPr lang="en-IN" sz="1400" dirty="0"/>
                        <a:t>-685.99</a:t>
                      </a:r>
                    </a:p>
                  </a:txBody>
                  <a:tcPr anchor="ctr"/>
                </a:tc>
                <a:tc>
                  <a:txBody>
                    <a:bodyPr/>
                    <a:lstStyle/>
                    <a:p>
                      <a:pPr algn="ctr"/>
                      <a:r>
                        <a:rPr lang="en-IN" sz="1400" dirty="0"/>
                        <a:t>561118.59</a:t>
                      </a:r>
                    </a:p>
                  </a:txBody>
                  <a:tcPr anchor="ctr"/>
                </a:tc>
                <a:extLst>
                  <a:ext uri="{0D108BD9-81ED-4DB2-BD59-A6C34878D82A}">
                    <a16:rowId xmlns:a16="http://schemas.microsoft.com/office/drawing/2014/main" val="738412175"/>
                  </a:ext>
                </a:extLst>
              </a:tr>
              <a:tr h="565039">
                <a:tc>
                  <a:txBody>
                    <a:bodyPr/>
                    <a:lstStyle/>
                    <a:p>
                      <a:pPr algn="ctr"/>
                      <a:r>
                        <a:rPr lang="en-IN" sz="1400" dirty="0" err="1"/>
                        <a:t>Purchase_Frequency</a:t>
                      </a:r>
                      <a:endParaRPr lang="en-IN" sz="1400" dirty="0"/>
                    </a:p>
                  </a:txBody>
                  <a:tcPr anchor="ctr"/>
                </a:tc>
                <a:tc>
                  <a:txBody>
                    <a:bodyPr/>
                    <a:lstStyle/>
                    <a:p>
                      <a:pPr algn="ctr"/>
                      <a:r>
                        <a:rPr lang="en-IN" sz="1400" dirty="0"/>
                        <a:t>105.77</a:t>
                      </a:r>
                    </a:p>
                  </a:txBody>
                  <a:tcPr anchor="ctr"/>
                </a:tc>
                <a:tc>
                  <a:txBody>
                    <a:bodyPr/>
                    <a:lstStyle/>
                    <a:p>
                      <a:pPr algn="ctr"/>
                      <a:r>
                        <a:rPr lang="en-IN" sz="1400" dirty="0"/>
                        <a:t>77.0</a:t>
                      </a:r>
                    </a:p>
                  </a:txBody>
                  <a:tcPr anchor="ctr"/>
                </a:tc>
                <a:tc>
                  <a:txBody>
                    <a:bodyPr/>
                    <a:lstStyle/>
                    <a:p>
                      <a:pPr algn="ctr"/>
                      <a:r>
                        <a:rPr lang="en-IN" sz="1400" dirty="0"/>
                        <a:t>88.81</a:t>
                      </a:r>
                    </a:p>
                  </a:txBody>
                  <a:tcPr anchor="ctr"/>
                </a:tc>
                <a:tc>
                  <a:txBody>
                    <a:bodyPr/>
                    <a:lstStyle/>
                    <a:p>
                      <a:pPr algn="ctr"/>
                      <a:r>
                        <a:rPr lang="en-IN" sz="1400" dirty="0"/>
                        <a:t>0.0</a:t>
                      </a:r>
                    </a:p>
                  </a:txBody>
                  <a:tcPr anchor="ctr"/>
                </a:tc>
                <a:tc>
                  <a:txBody>
                    <a:bodyPr/>
                    <a:lstStyle/>
                    <a:p>
                      <a:pPr algn="ctr"/>
                      <a:r>
                        <a:rPr lang="en-IN" sz="1400" dirty="0"/>
                        <a:t>360.0</a:t>
                      </a:r>
                    </a:p>
                  </a:txBody>
                  <a:tcPr anchor="ctr"/>
                </a:tc>
                <a:extLst>
                  <a:ext uri="{0D108BD9-81ED-4DB2-BD59-A6C34878D82A}">
                    <a16:rowId xmlns:a16="http://schemas.microsoft.com/office/drawing/2014/main" val="1237976003"/>
                  </a:ext>
                </a:extLst>
              </a:tr>
            </a:tbl>
          </a:graphicData>
        </a:graphic>
      </p:graphicFrame>
    </p:spTree>
    <p:extLst>
      <p:ext uri="{BB962C8B-B14F-4D97-AF65-F5344CB8AC3E}">
        <p14:creationId xmlns:p14="http://schemas.microsoft.com/office/powerpoint/2010/main" val="74616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ED43E8E-15DA-4D03-87C5-4A23BE6B0D54}"/>
              </a:ext>
            </a:extLst>
          </p:cNvPr>
          <p:cNvSpPr>
            <a:spLocks noGrp="1"/>
          </p:cNvSpPr>
          <p:nvPr>
            <p:ph type="ftr" sz="quarter" idx="11"/>
          </p:nvPr>
        </p:nvSpPr>
        <p:spPr/>
        <p:txBody>
          <a:bodyPr/>
          <a:lstStyle/>
          <a:p>
            <a:r>
              <a:rPr lang="en-US"/>
              <a:t>Redstone Federal Credit Union® - confidential</a:t>
            </a:r>
            <a:endParaRPr lang="en-US" dirty="0"/>
          </a:p>
        </p:txBody>
      </p:sp>
      <p:sp>
        <p:nvSpPr>
          <p:cNvPr id="5" name="Shape 286">
            <a:extLst>
              <a:ext uri="{FF2B5EF4-FFF2-40B4-BE49-F238E27FC236}">
                <a16:creationId xmlns:a16="http://schemas.microsoft.com/office/drawing/2014/main" id="{0EA6BA93-4ACF-40EB-98CB-304A29CC8F71}"/>
              </a:ext>
            </a:extLst>
          </p:cNvPr>
          <p:cNvSpPr/>
          <p:nvPr/>
        </p:nvSpPr>
        <p:spPr>
          <a:xfrm>
            <a:off x="77119" y="594912"/>
            <a:ext cx="5055092" cy="5438947"/>
          </a:xfrm>
          <a:prstGeom prst="arc">
            <a:avLst>
              <a:gd name="adj1" fmla="val 16200000"/>
              <a:gd name="adj2" fmla="val 5361653"/>
            </a:avLst>
          </a:prstGeom>
          <a:no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6" name="Shape 288">
            <a:extLst>
              <a:ext uri="{FF2B5EF4-FFF2-40B4-BE49-F238E27FC236}">
                <a16:creationId xmlns:a16="http://schemas.microsoft.com/office/drawing/2014/main" id="{ACF1587C-2D73-4089-B602-F8604C9BCD68}"/>
              </a:ext>
            </a:extLst>
          </p:cNvPr>
          <p:cNvSpPr/>
          <p:nvPr/>
        </p:nvSpPr>
        <p:spPr>
          <a:xfrm>
            <a:off x="345441" y="1460673"/>
            <a:ext cx="3657600" cy="3657600"/>
          </a:xfrm>
          <a:prstGeom prst="ellipse">
            <a:avLst/>
          </a:prstGeom>
          <a:solidFill>
            <a:srgbClr val="0A4C72"/>
          </a:solidFill>
          <a:ln>
            <a:noFill/>
          </a:ln>
          <a:effectLst>
            <a:outerShdw blurRad="254000" dist="38100" dir="2700000" algn="tl" rotWithShape="0">
              <a:srgbClr val="000000">
                <a:alpha val="46666"/>
              </a:srgbClr>
            </a:outerShdw>
          </a:effectLst>
        </p:spPr>
        <p:txBody>
          <a:bodyPr spcFirstLastPara="1" wrap="square" lIns="91425" tIns="45700" rIns="91425" bIns="45700" anchor="ctr" anchorCtr="0">
            <a:noAutofit/>
          </a:bodyPr>
          <a:lstStyle/>
          <a:p>
            <a:pPr algn="ctr" defTabSz="914377">
              <a:buClr>
                <a:srgbClr val="000000"/>
              </a:buClr>
              <a:buSzPts val="2400"/>
              <a:defRPr/>
            </a:pPr>
            <a:endParaRPr sz="2400" kern="0">
              <a:solidFill>
                <a:srgbClr val="FFFFFF"/>
              </a:solidFill>
              <a:latin typeface="FS Elliot Pro" panose="02000503040000020004" pitchFamily="50" charset="0"/>
              <a:ea typeface="Calibri"/>
              <a:cs typeface="Calibri"/>
              <a:sym typeface="Calibri"/>
            </a:endParaRPr>
          </a:p>
        </p:txBody>
      </p:sp>
      <p:sp>
        <p:nvSpPr>
          <p:cNvPr id="7" name="Shape 289">
            <a:extLst>
              <a:ext uri="{FF2B5EF4-FFF2-40B4-BE49-F238E27FC236}">
                <a16:creationId xmlns:a16="http://schemas.microsoft.com/office/drawing/2014/main" id="{6CA8BEF3-E432-461F-A9EA-3910CD75597D}"/>
              </a:ext>
            </a:extLst>
          </p:cNvPr>
          <p:cNvSpPr/>
          <p:nvPr/>
        </p:nvSpPr>
        <p:spPr>
          <a:xfrm>
            <a:off x="3847906" y="1053019"/>
            <a:ext cx="281444" cy="302816"/>
          </a:xfrm>
          <a:prstGeom prst="diamond">
            <a:avLst/>
          </a:prstGeom>
          <a:solidFill>
            <a:srgbClr val="0091D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defTabSz="914377">
              <a:buClr>
                <a:srgbClr val="000000"/>
              </a:buClr>
              <a:buSzPts val="2400"/>
              <a:defRPr/>
            </a:pPr>
            <a:endParaRPr sz="2400" kern="0">
              <a:solidFill>
                <a:srgbClr val="FFFFFF"/>
              </a:solidFill>
              <a:latin typeface="FS Elliot Pro" panose="02000503040000020004" pitchFamily="50" charset="0"/>
              <a:ea typeface="Calibri"/>
              <a:cs typeface="Calibri"/>
              <a:sym typeface="Calibri"/>
            </a:endParaRPr>
          </a:p>
        </p:txBody>
      </p:sp>
      <p:sp>
        <p:nvSpPr>
          <p:cNvPr id="8" name="Shape 290">
            <a:extLst>
              <a:ext uri="{FF2B5EF4-FFF2-40B4-BE49-F238E27FC236}">
                <a16:creationId xmlns:a16="http://schemas.microsoft.com/office/drawing/2014/main" id="{EA6C5742-F725-4551-9890-E0C9CB4EF7CE}"/>
              </a:ext>
            </a:extLst>
          </p:cNvPr>
          <p:cNvSpPr/>
          <p:nvPr/>
        </p:nvSpPr>
        <p:spPr>
          <a:xfrm>
            <a:off x="3831910" y="5297989"/>
            <a:ext cx="281444" cy="302816"/>
          </a:xfrm>
          <a:prstGeom prst="diamond">
            <a:avLst/>
          </a:prstGeom>
          <a:solidFill>
            <a:srgbClr val="45C4B5"/>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defTabSz="914377">
              <a:buClr>
                <a:srgbClr val="000000"/>
              </a:buClr>
              <a:buSzPts val="2400"/>
              <a:defRPr/>
            </a:pPr>
            <a:endParaRPr sz="2400" kern="0">
              <a:solidFill>
                <a:srgbClr val="45C4B5"/>
              </a:solidFill>
              <a:latin typeface="FS Elliot Pro" panose="02000503040000020004" pitchFamily="50" charset="0"/>
              <a:ea typeface="Calibri"/>
              <a:cs typeface="Calibri"/>
              <a:sym typeface="Calibri"/>
            </a:endParaRPr>
          </a:p>
        </p:txBody>
      </p:sp>
      <p:sp>
        <p:nvSpPr>
          <p:cNvPr id="9" name="Shape 291">
            <a:extLst>
              <a:ext uri="{FF2B5EF4-FFF2-40B4-BE49-F238E27FC236}">
                <a16:creationId xmlns:a16="http://schemas.microsoft.com/office/drawing/2014/main" id="{4710F540-204C-4017-8561-AD7DCD27E9F1}"/>
              </a:ext>
            </a:extLst>
          </p:cNvPr>
          <p:cNvSpPr/>
          <p:nvPr/>
        </p:nvSpPr>
        <p:spPr>
          <a:xfrm>
            <a:off x="4712814" y="3882999"/>
            <a:ext cx="281444" cy="302816"/>
          </a:xfrm>
          <a:prstGeom prst="diamond">
            <a:avLst/>
          </a:prstGeom>
          <a:solidFill>
            <a:srgbClr val="464E7E"/>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defTabSz="914377">
              <a:buClr>
                <a:srgbClr val="000000"/>
              </a:buClr>
              <a:buSzPts val="2400"/>
              <a:defRPr/>
            </a:pPr>
            <a:endParaRPr sz="2400" kern="0">
              <a:solidFill>
                <a:srgbClr val="FFFFFF"/>
              </a:solidFill>
              <a:latin typeface="FS Elliot Pro" panose="02000503040000020004" pitchFamily="50" charset="0"/>
              <a:ea typeface="Calibri"/>
              <a:cs typeface="Calibri"/>
              <a:sym typeface="Calibri"/>
            </a:endParaRPr>
          </a:p>
        </p:txBody>
      </p:sp>
      <p:sp>
        <p:nvSpPr>
          <p:cNvPr id="10" name="Shape 292">
            <a:extLst>
              <a:ext uri="{FF2B5EF4-FFF2-40B4-BE49-F238E27FC236}">
                <a16:creationId xmlns:a16="http://schemas.microsoft.com/office/drawing/2014/main" id="{7B06AD88-822F-4B38-B4DF-2FA841DFC780}"/>
              </a:ext>
            </a:extLst>
          </p:cNvPr>
          <p:cNvSpPr/>
          <p:nvPr/>
        </p:nvSpPr>
        <p:spPr>
          <a:xfrm>
            <a:off x="4712814" y="2468009"/>
            <a:ext cx="281444" cy="302816"/>
          </a:xfrm>
          <a:prstGeom prst="diamond">
            <a:avLst/>
          </a:prstGeom>
          <a:solidFill>
            <a:srgbClr val="0070C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defTabSz="914377">
              <a:buClr>
                <a:srgbClr val="000000"/>
              </a:buClr>
              <a:buSzPts val="2400"/>
              <a:defRPr/>
            </a:pPr>
            <a:endParaRPr sz="2400" kern="0">
              <a:solidFill>
                <a:srgbClr val="FFFFFF"/>
              </a:solidFill>
              <a:latin typeface="FS Elliot Pro" panose="02000503040000020004" pitchFamily="50" charset="0"/>
              <a:ea typeface="Calibri"/>
              <a:cs typeface="Calibri"/>
              <a:sym typeface="Calibri"/>
            </a:endParaRPr>
          </a:p>
        </p:txBody>
      </p:sp>
      <p:cxnSp>
        <p:nvCxnSpPr>
          <p:cNvPr id="11" name="Shape 294">
            <a:extLst>
              <a:ext uri="{FF2B5EF4-FFF2-40B4-BE49-F238E27FC236}">
                <a16:creationId xmlns:a16="http://schemas.microsoft.com/office/drawing/2014/main" id="{52DFBBB7-3776-4E7E-B08B-BB004E1E1DA9}"/>
              </a:ext>
            </a:extLst>
          </p:cNvPr>
          <p:cNvCxnSpPr/>
          <p:nvPr/>
        </p:nvCxnSpPr>
        <p:spPr>
          <a:xfrm>
            <a:off x="5063101" y="4043221"/>
            <a:ext cx="1725219" cy="0"/>
          </a:xfrm>
          <a:prstGeom prst="straightConnector1">
            <a:avLst/>
          </a:prstGeom>
          <a:noFill/>
          <a:ln w="9525" cap="flat" cmpd="sng">
            <a:solidFill>
              <a:srgbClr val="FFFFFF"/>
            </a:solidFill>
            <a:prstDash val="solid"/>
            <a:round/>
            <a:headEnd type="oval" w="med" len="med"/>
            <a:tailEnd type="oval" w="med" len="med"/>
          </a:ln>
        </p:spPr>
      </p:cxnSp>
      <p:cxnSp>
        <p:nvCxnSpPr>
          <p:cNvPr id="12" name="Shape 295">
            <a:extLst>
              <a:ext uri="{FF2B5EF4-FFF2-40B4-BE49-F238E27FC236}">
                <a16:creationId xmlns:a16="http://schemas.microsoft.com/office/drawing/2014/main" id="{7D3D6D83-CE1A-4939-898D-BC452A9F3FE4}"/>
              </a:ext>
            </a:extLst>
          </p:cNvPr>
          <p:cNvCxnSpPr/>
          <p:nvPr/>
        </p:nvCxnSpPr>
        <p:spPr>
          <a:xfrm>
            <a:off x="4241334" y="5458211"/>
            <a:ext cx="1598385" cy="0"/>
          </a:xfrm>
          <a:prstGeom prst="straightConnector1">
            <a:avLst/>
          </a:prstGeom>
          <a:noFill/>
          <a:ln w="9525" cap="flat" cmpd="sng">
            <a:solidFill>
              <a:srgbClr val="FFFFFF"/>
            </a:solidFill>
            <a:prstDash val="solid"/>
            <a:round/>
            <a:headEnd type="oval" w="med" len="med"/>
            <a:tailEnd type="oval" w="med" len="med"/>
          </a:ln>
        </p:spPr>
      </p:cxnSp>
      <p:sp>
        <p:nvSpPr>
          <p:cNvPr id="13" name="Shape 296">
            <a:extLst>
              <a:ext uri="{FF2B5EF4-FFF2-40B4-BE49-F238E27FC236}">
                <a16:creationId xmlns:a16="http://schemas.microsoft.com/office/drawing/2014/main" id="{7B8C301D-81D5-4C48-9BAD-F9BC415B5FC1}"/>
              </a:ext>
            </a:extLst>
          </p:cNvPr>
          <p:cNvSpPr/>
          <p:nvPr/>
        </p:nvSpPr>
        <p:spPr>
          <a:xfrm>
            <a:off x="5670979" y="2062348"/>
            <a:ext cx="1143000" cy="1143000"/>
          </a:xfrm>
          <a:prstGeom prst="ellipse">
            <a:avLst/>
          </a:prstGeom>
          <a:solidFill>
            <a:srgbClr val="0070C0"/>
          </a:solidFill>
          <a:ln>
            <a:noFill/>
          </a:ln>
        </p:spPr>
        <p:txBody>
          <a:bodyPr spcFirstLastPara="1" wrap="square" lIns="91425" tIns="45700" rIns="91425" bIns="45700" anchor="ctr" anchorCtr="0">
            <a:noAutofit/>
          </a:bodyPr>
          <a:lstStyle/>
          <a:p>
            <a:pPr algn="ctr" defTabSz="914377">
              <a:buClr>
                <a:srgbClr val="000000"/>
              </a:buClr>
              <a:buSzPts val="2400"/>
              <a:defRPr/>
            </a:pPr>
            <a:endParaRPr sz="2400" kern="0">
              <a:solidFill>
                <a:srgbClr val="FFFFFF"/>
              </a:solidFill>
              <a:latin typeface="FS Elliot Pro" panose="02000503040000020004" pitchFamily="50" charset="0"/>
              <a:ea typeface="Calibri"/>
              <a:cs typeface="Calibri"/>
              <a:sym typeface="Calibri"/>
            </a:endParaRPr>
          </a:p>
        </p:txBody>
      </p:sp>
      <p:sp>
        <p:nvSpPr>
          <p:cNvPr id="14" name="Shape 297">
            <a:extLst>
              <a:ext uri="{FF2B5EF4-FFF2-40B4-BE49-F238E27FC236}">
                <a16:creationId xmlns:a16="http://schemas.microsoft.com/office/drawing/2014/main" id="{6AD48FE2-EFA8-4BD3-BB90-D59974D6F2AC}"/>
              </a:ext>
            </a:extLst>
          </p:cNvPr>
          <p:cNvSpPr/>
          <p:nvPr/>
        </p:nvSpPr>
        <p:spPr>
          <a:xfrm>
            <a:off x="5670977" y="3452789"/>
            <a:ext cx="1143000" cy="1143000"/>
          </a:xfrm>
          <a:prstGeom prst="ellipse">
            <a:avLst/>
          </a:prstGeom>
          <a:solidFill>
            <a:srgbClr val="464E7E"/>
          </a:solidFill>
          <a:ln>
            <a:noFill/>
          </a:ln>
        </p:spPr>
        <p:txBody>
          <a:bodyPr spcFirstLastPara="1" wrap="square" lIns="91425" tIns="45700" rIns="91425" bIns="45700" anchor="ctr" anchorCtr="0">
            <a:noAutofit/>
          </a:bodyPr>
          <a:lstStyle/>
          <a:p>
            <a:pPr algn="ctr" defTabSz="914377">
              <a:buClr>
                <a:srgbClr val="000000"/>
              </a:buClr>
              <a:buSzPts val="2400"/>
              <a:defRPr/>
            </a:pPr>
            <a:endParaRPr sz="2400" kern="0">
              <a:solidFill>
                <a:srgbClr val="FFFFFF"/>
              </a:solidFill>
              <a:latin typeface="FS Elliot Pro" panose="02000503040000020004" pitchFamily="50" charset="0"/>
              <a:ea typeface="Calibri"/>
              <a:cs typeface="Calibri"/>
              <a:sym typeface="Calibri"/>
            </a:endParaRPr>
          </a:p>
        </p:txBody>
      </p:sp>
      <p:sp>
        <p:nvSpPr>
          <p:cNvPr id="15" name="Shape 298">
            <a:extLst>
              <a:ext uri="{FF2B5EF4-FFF2-40B4-BE49-F238E27FC236}">
                <a16:creationId xmlns:a16="http://schemas.microsoft.com/office/drawing/2014/main" id="{8FC5EF87-7B46-42AC-A185-0B8A69C9D056}"/>
              </a:ext>
            </a:extLst>
          </p:cNvPr>
          <p:cNvSpPr/>
          <p:nvPr/>
        </p:nvSpPr>
        <p:spPr>
          <a:xfrm>
            <a:off x="4747620" y="4919792"/>
            <a:ext cx="1143000" cy="1143000"/>
          </a:xfrm>
          <a:prstGeom prst="ellipse">
            <a:avLst/>
          </a:prstGeom>
          <a:solidFill>
            <a:srgbClr val="45C4B5"/>
          </a:solidFill>
          <a:ln>
            <a:noFill/>
          </a:ln>
        </p:spPr>
        <p:txBody>
          <a:bodyPr spcFirstLastPara="1" wrap="square" lIns="91425" tIns="45700" rIns="91425" bIns="45700" anchor="ctr" anchorCtr="0">
            <a:noAutofit/>
          </a:bodyPr>
          <a:lstStyle/>
          <a:p>
            <a:pPr algn="ctr" defTabSz="914377">
              <a:buClr>
                <a:srgbClr val="000000"/>
              </a:buClr>
              <a:buSzPts val="2400"/>
              <a:defRPr/>
            </a:pPr>
            <a:endParaRPr sz="2400" kern="0" dirty="0">
              <a:solidFill>
                <a:srgbClr val="45C4B5"/>
              </a:solidFill>
              <a:latin typeface="FS Elliot Pro" panose="02000503040000020004" pitchFamily="50" charset="0"/>
              <a:ea typeface="Calibri"/>
              <a:cs typeface="Calibri"/>
              <a:sym typeface="Calibri"/>
            </a:endParaRPr>
          </a:p>
        </p:txBody>
      </p:sp>
      <p:cxnSp>
        <p:nvCxnSpPr>
          <p:cNvPr id="16" name="Shape 299">
            <a:extLst>
              <a:ext uri="{FF2B5EF4-FFF2-40B4-BE49-F238E27FC236}">
                <a16:creationId xmlns:a16="http://schemas.microsoft.com/office/drawing/2014/main" id="{CE6A9332-32FF-489B-8380-ACC0C2D3DEB7}"/>
              </a:ext>
            </a:extLst>
          </p:cNvPr>
          <p:cNvCxnSpPr/>
          <p:nvPr/>
        </p:nvCxnSpPr>
        <p:spPr>
          <a:xfrm>
            <a:off x="4241334" y="1189667"/>
            <a:ext cx="1598385" cy="0"/>
          </a:xfrm>
          <a:prstGeom prst="straightConnector1">
            <a:avLst/>
          </a:prstGeom>
          <a:noFill/>
          <a:ln w="9525" cap="flat" cmpd="sng">
            <a:solidFill>
              <a:srgbClr val="FFFFFF"/>
            </a:solidFill>
            <a:prstDash val="solid"/>
            <a:round/>
            <a:headEnd type="oval" w="med" len="med"/>
            <a:tailEnd type="oval" w="med" len="med"/>
          </a:ln>
        </p:spPr>
      </p:cxnSp>
      <p:sp>
        <p:nvSpPr>
          <p:cNvPr id="17" name="Shape 300">
            <a:extLst>
              <a:ext uri="{FF2B5EF4-FFF2-40B4-BE49-F238E27FC236}">
                <a16:creationId xmlns:a16="http://schemas.microsoft.com/office/drawing/2014/main" id="{CC1C2C64-5BF1-42BD-BCE3-16129087DA25}"/>
              </a:ext>
            </a:extLst>
          </p:cNvPr>
          <p:cNvSpPr/>
          <p:nvPr/>
        </p:nvSpPr>
        <p:spPr>
          <a:xfrm>
            <a:off x="4747620" y="633801"/>
            <a:ext cx="1143000" cy="1143000"/>
          </a:xfrm>
          <a:prstGeom prst="ellipse">
            <a:avLst/>
          </a:prstGeom>
          <a:solidFill>
            <a:srgbClr val="0091DA"/>
          </a:solidFill>
          <a:ln>
            <a:noFill/>
          </a:ln>
        </p:spPr>
        <p:txBody>
          <a:bodyPr spcFirstLastPara="1" wrap="square" lIns="91425" tIns="45700" rIns="91425" bIns="45700" anchor="ctr" anchorCtr="0">
            <a:noAutofit/>
          </a:bodyPr>
          <a:lstStyle/>
          <a:p>
            <a:pPr algn="ctr" defTabSz="914377">
              <a:buClr>
                <a:srgbClr val="000000"/>
              </a:buClr>
              <a:buSzPts val="2400"/>
              <a:defRPr/>
            </a:pPr>
            <a:endParaRPr sz="2400" kern="0" dirty="0">
              <a:solidFill>
                <a:srgbClr val="FFFFFF"/>
              </a:solidFill>
              <a:latin typeface="FS Elliot Pro" panose="02000503040000020004" pitchFamily="50" charset="0"/>
              <a:ea typeface="Calibri"/>
              <a:cs typeface="Calibri"/>
              <a:sym typeface="Calibri"/>
            </a:endParaRPr>
          </a:p>
        </p:txBody>
      </p:sp>
      <p:sp>
        <p:nvSpPr>
          <p:cNvPr id="18" name="Shape 301">
            <a:extLst>
              <a:ext uri="{FF2B5EF4-FFF2-40B4-BE49-F238E27FC236}">
                <a16:creationId xmlns:a16="http://schemas.microsoft.com/office/drawing/2014/main" id="{0155867E-B181-40AA-8C39-A272D5F19EFC}"/>
              </a:ext>
            </a:extLst>
          </p:cNvPr>
          <p:cNvSpPr txBox="1"/>
          <p:nvPr/>
        </p:nvSpPr>
        <p:spPr>
          <a:xfrm>
            <a:off x="6260024" y="912915"/>
            <a:ext cx="4845649" cy="584775"/>
          </a:xfrm>
          <a:prstGeom prst="rect">
            <a:avLst/>
          </a:prstGeom>
          <a:noFill/>
          <a:ln>
            <a:noFill/>
          </a:ln>
        </p:spPr>
        <p:txBody>
          <a:bodyPr spcFirstLastPara="1" wrap="square" lIns="91425" tIns="45700" rIns="91425" bIns="45700" anchor="t" anchorCtr="0">
            <a:noAutofit/>
          </a:bodyPr>
          <a:lstStyle/>
          <a:p>
            <a:pPr defTabSz="914377">
              <a:buClr>
                <a:srgbClr val="0091DA"/>
              </a:buClr>
              <a:buSzPts val="3200"/>
              <a:defRPr/>
            </a:pPr>
            <a:r>
              <a:rPr lang="en-US" sz="2400" b="1" kern="0" dirty="0">
                <a:solidFill>
                  <a:srgbClr val="0091DA"/>
                </a:solidFill>
                <a:latin typeface="FS Elliot Pro" panose="02000503040000020004" pitchFamily="50" charset="0"/>
                <a:cs typeface="Arial"/>
                <a:sym typeface="Arial"/>
              </a:rPr>
              <a:t>Problem Statement </a:t>
            </a:r>
            <a:endParaRPr sz="2400" kern="0" dirty="0">
              <a:solidFill>
                <a:srgbClr val="000000"/>
              </a:solidFill>
              <a:latin typeface="FS Elliot Pro" panose="02000503040000020004" pitchFamily="50" charset="0"/>
              <a:cs typeface="Arial"/>
              <a:sym typeface="Arial"/>
            </a:endParaRPr>
          </a:p>
        </p:txBody>
      </p:sp>
      <p:grpSp>
        <p:nvGrpSpPr>
          <p:cNvPr id="19" name="Shape 302">
            <a:extLst>
              <a:ext uri="{FF2B5EF4-FFF2-40B4-BE49-F238E27FC236}">
                <a16:creationId xmlns:a16="http://schemas.microsoft.com/office/drawing/2014/main" id="{E6C69882-36FE-41D8-8F45-B65DB32E6E1F}"/>
              </a:ext>
            </a:extLst>
          </p:cNvPr>
          <p:cNvGrpSpPr/>
          <p:nvPr/>
        </p:nvGrpSpPr>
        <p:grpSpPr>
          <a:xfrm>
            <a:off x="5056931" y="1025325"/>
            <a:ext cx="524379" cy="352624"/>
            <a:chOff x="-601663" y="4746625"/>
            <a:chExt cx="5207001" cy="3254381"/>
          </a:xfrm>
        </p:grpSpPr>
        <p:sp>
          <p:nvSpPr>
            <p:cNvPr id="20" name="Shape 303">
              <a:extLst>
                <a:ext uri="{FF2B5EF4-FFF2-40B4-BE49-F238E27FC236}">
                  <a16:creationId xmlns:a16="http://schemas.microsoft.com/office/drawing/2014/main" id="{CDC67C8D-7FE0-4BF3-8A8A-F9168BDBCBA5}"/>
                </a:ext>
              </a:extLst>
            </p:cNvPr>
            <p:cNvSpPr/>
            <p:nvPr/>
          </p:nvSpPr>
          <p:spPr>
            <a:xfrm>
              <a:off x="158752" y="4976810"/>
              <a:ext cx="3387720" cy="3024196"/>
            </a:xfrm>
            <a:custGeom>
              <a:avLst/>
              <a:gdLst/>
              <a:ahLst/>
              <a:cxnLst/>
              <a:rect l="0" t="0" r="0" b="0"/>
              <a:pathLst>
                <a:path w="4270" h="3809" extrusionOk="0">
                  <a:moveTo>
                    <a:pt x="2435" y="0"/>
                  </a:moveTo>
                  <a:lnTo>
                    <a:pt x="2525" y="8"/>
                  </a:lnTo>
                  <a:lnTo>
                    <a:pt x="2616" y="25"/>
                  </a:lnTo>
                  <a:lnTo>
                    <a:pt x="2716" y="51"/>
                  </a:lnTo>
                  <a:lnTo>
                    <a:pt x="2817" y="85"/>
                  </a:lnTo>
                  <a:lnTo>
                    <a:pt x="2925" y="131"/>
                  </a:lnTo>
                  <a:lnTo>
                    <a:pt x="3020" y="173"/>
                  </a:lnTo>
                  <a:lnTo>
                    <a:pt x="3114" y="213"/>
                  </a:lnTo>
                  <a:lnTo>
                    <a:pt x="3207" y="252"/>
                  </a:lnTo>
                  <a:lnTo>
                    <a:pt x="3299" y="290"/>
                  </a:lnTo>
                  <a:lnTo>
                    <a:pt x="3387" y="326"/>
                  </a:lnTo>
                  <a:lnTo>
                    <a:pt x="3472" y="360"/>
                  </a:lnTo>
                  <a:lnTo>
                    <a:pt x="3554" y="392"/>
                  </a:lnTo>
                  <a:lnTo>
                    <a:pt x="3629" y="422"/>
                  </a:lnTo>
                  <a:lnTo>
                    <a:pt x="3701" y="449"/>
                  </a:lnTo>
                  <a:lnTo>
                    <a:pt x="3767" y="473"/>
                  </a:lnTo>
                  <a:lnTo>
                    <a:pt x="3826" y="495"/>
                  </a:lnTo>
                  <a:lnTo>
                    <a:pt x="3878" y="515"/>
                  </a:lnTo>
                  <a:lnTo>
                    <a:pt x="3922" y="531"/>
                  </a:lnTo>
                  <a:lnTo>
                    <a:pt x="3958" y="543"/>
                  </a:lnTo>
                  <a:lnTo>
                    <a:pt x="3983" y="553"/>
                  </a:lnTo>
                  <a:lnTo>
                    <a:pt x="4001" y="559"/>
                  </a:lnTo>
                  <a:lnTo>
                    <a:pt x="4007" y="561"/>
                  </a:lnTo>
                  <a:lnTo>
                    <a:pt x="4041" y="579"/>
                  </a:lnTo>
                  <a:lnTo>
                    <a:pt x="4067" y="603"/>
                  </a:lnTo>
                  <a:lnTo>
                    <a:pt x="4085" y="631"/>
                  </a:lnTo>
                  <a:lnTo>
                    <a:pt x="4097" y="664"/>
                  </a:lnTo>
                  <a:lnTo>
                    <a:pt x="4099" y="700"/>
                  </a:lnTo>
                  <a:lnTo>
                    <a:pt x="4091" y="736"/>
                  </a:lnTo>
                  <a:lnTo>
                    <a:pt x="4075" y="768"/>
                  </a:lnTo>
                  <a:lnTo>
                    <a:pt x="4051" y="794"/>
                  </a:lnTo>
                  <a:lnTo>
                    <a:pt x="4023" y="814"/>
                  </a:lnTo>
                  <a:lnTo>
                    <a:pt x="3989" y="826"/>
                  </a:lnTo>
                  <a:lnTo>
                    <a:pt x="3954" y="828"/>
                  </a:lnTo>
                  <a:lnTo>
                    <a:pt x="3918" y="820"/>
                  </a:lnTo>
                  <a:lnTo>
                    <a:pt x="3912" y="818"/>
                  </a:lnTo>
                  <a:lnTo>
                    <a:pt x="3894" y="812"/>
                  </a:lnTo>
                  <a:lnTo>
                    <a:pt x="3866" y="802"/>
                  </a:lnTo>
                  <a:lnTo>
                    <a:pt x="3830" y="788"/>
                  </a:lnTo>
                  <a:lnTo>
                    <a:pt x="3784" y="772"/>
                  </a:lnTo>
                  <a:lnTo>
                    <a:pt x="3733" y="752"/>
                  </a:lnTo>
                  <a:lnTo>
                    <a:pt x="3671" y="730"/>
                  </a:lnTo>
                  <a:lnTo>
                    <a:pt x="3605" y="704"/>
                  </a:lnTo>
                  <a:lnTo>
                    <a:pt x="3532" y="676"/>
                  </a:lnTo>
                  <a:lnTo>
                    <a:pt x="3454" y="646"/>
                  </a:lnTo>
                  <a:lnTo>
                    <a:pt x="3371" y="615"/>
                  </a:lnTo>
                  <a:lnTo>
                    <a:pt x="3285" y="579"/>
                  </a:lnTo>
                  <a:lnTo>
                    <a:pt x="3194" y="543"/>
                  </a:lnTo>
                  <a:lnTo>
                    <a:pt x="3102" y="505"/>
                  </a:lnTo>
                  <a:lnTo>
                    <a:pt x="3006" y="465"/>
                  </a:lnTo>
                  <a:lnTo>
                    <a:pt x="2911" y="424"/>
                  </a:lnTo>
                  <a:lnTo>
                    <a:pt x="2813" y="380"/>
                  </a:lnTo>
                  <a:lnTo>
                    <a:pt x="2720" y="342"/>
                  </a:lnTo>
                  <a:lnTo>
                    <a:pt x="2632" y="312"/>
                  </a:lnTo>
                  <a:lnTo>
                    <a:pt x="2551" y="290"/>
                  </a:lnTo>
                  <a:lnTo>
                    <a:pt x="2471" y="276"/>
                  </a:lnTo>
                  <a:lnTo>
                    <a:pt x="2398" y="274"/>
                  </a:lnTo>
                  <a:lnTo>
                    <a:pt x="2324" y="278"/>
                  </a:lnTo>
                  <a:lnTo>
                    <a:pt x="2254" y="292"/>
                  </a:lnTo>
                  <a:lnTo>
                    <a:pt x="2185" y="314"/>
                  </a:lnTo>
                  <a:lnTo>
                    <a:pt x="2117" y="346"/>
                  </a:lnTo>
                  <a:lnTo>
                    <a:pt x="2045" y="386"/>
                  </a:lnTo>
                  <a:lnTo>
                    <a:pt x="1974" y="435"/>
                  </a:lnTo>
                  <a:lnTo>
                    <a:pt x="1900" y="493"/>
                  </a:lnTo>
                  <a:lnTo>
                    <a:pt x="1825" y="559"/>
                  </a:lnTo>
                  <a:lnTo>
                    <a:pt x="1743" y="635"/>
                  </a:lnTo>
                  <a:lnTo>
                    <a:pt x="1655" y="720"/>
                  </a:lnTo>
                  <a:lnTo>
                    <a:pt x="1612" y="768"/>
                  </a:lnTo>
                  <a:lnTo>
                    <a:pt x="1568" y="820"/>
                  </a:lnTo>
                  <a:lnTo>
                    <a:pt x="1526" y="873"/>
                  </a:lnTo>
                  <a:lnTo>
                    <a:pt x="1488" y="929"/>
                  </a:lnTo>
                  <a:lnTo>
                    <a:pt x="1455" y="983"/>
                  </a:lnTo>
                  <a:lnTo>
                    <a:pt x="1425" y="1039"/>
                  </a:lnTo>
                  <a:lnTo>
                    <a:pt x="1399" y="1090"/>
                  </a:lnTo>
                  <a:lnTo>
                    <a:pt x="1379" y="1142"/>
                  </a:lnTo>
                  <a:lnTo>
                    <a:pt x="1363" y="1190"/>
                  </a:lnTo>
                  <a:lnTo>
                    <a:pt x="1353" y="1234"/>
                  </a:lnTo>
                  <a:lnTo>
                    <a:pt x="1351" y="1273"/>
                  </a:lnTo>
                  <a:lnTo>
                    <a:pt x="1355" y="1305"/>
                  </a:lnTo>
                  <a:lnTo>
                    <a:pt x="1359" y="1319"/>
                  </a:lnTo>
                  <a:lnTo>
                    <a:pt x="1367" y="1333"/>
                  </a:lnTo>
                  <a:lnTo>
                    <a:pt x="1383" y="1345"/>
                  </a:lnTo>
                  <a:lnTo>
                    <a:pt x="1409" y="1357"/>
                  </a:lnTo>
                  <a:lnTo>
                    <a:pt x="1447" y="1367"/>
                  </a:lnTo>
                  <a:lnTo>
                    <a:pt x="1488" y="1377"/>
                  </a:lnTo>
                  <a:lnTo>
                    <a:pt x="1532" y="1383"/>
                  </a:lnTo>
                  <a:lnTo>
                    <a:pt x="1578" y="1383"/>
                  </a:lnTo>
                  <a:lnTo>
                    <a:pt x="1626" y="1377"/>
                  </a:lnTo>
                  <a:lnTo>
                    <a:pt x="1675" y="1363"/>
                  </a:lnTo>
                  <a:lnTo>
                    <a:pt x="1725" y="1341"/>
                  </a:lnTo>
                  <a:lnTo>
                    <a:pt x="1777" y="1309"/>
                  </a:lnTo>
                  <a:lnTo>
                    <a:pt x="1831" y="1265"/>
                  </a:lnTo>
                  <a:lnTo>
                    <a:pt x="1882" y="1208"/>
                  </a:lnTo>
                  <a:lnTo>
                    <a:pt x="1936" y="1136"/>
                  </a:lnTo>
                  <a:lnTo>
                    <a:pt x="1956" y="1114"/>
                  </a:lnTo>
                  <a:lnTo>
                    <a:pt x="1980" y="1096"/>
                  </a:lnTo>
                  <a:lnTo>
                    <a:pt x="2006" y="1082"/>
                  </a:lnTo>
                  <a:lnTo>
                    <a:pt x="2035" y="1076"/>
                  </a:lnTo>
                  <a:lnTo>
                    <a:pt x="2077" y="1072"/>
                  </a:lnTo>
                  <a:lnTo>
                    <a:pt x="2109" y="1066"/>
                  </a:lnTo>
                  <a:lnTo>
                    <a:pt x="2137" y="1060"/>
                  </a:lnTo>
                  <a:lnTo>
                    <a:pt x="2161" y="1050"/>
                  </a:lnTo>
                  <a:lnTo>
                    <a:pt x="2189" y="1041"/>
                  </a:lnTo>
                  <a:lnTo>
                    <a:pt x="2219" y="1027"/>
                  </a:lnTo>
                  <a:lnTo>
                    <a:pt x="2248" y="1013"/>
                  </a:lnTo>
                  <a:lnTo>
                    <a:pt x="2280" y="999"/>
                  </a:lnTo>
                  <a:lnTo>
                    <a:pt x="2318" y="983"/>
                  </a:lnTo>
                  <a:lnTo>
                    <a:pt x="2362" y="967"/>
                  </a:lnTo>
                  <a:lnTo>
                    <a:pt x="2414" y="947"/>
                  </a:lnTo>
                  <a:lnTo>
                    <a:pt x="2443" y="941"/>
                  </a:lnTo>
                  <a:lnTo>
                    <a:pt x="2473" y="939"/>
                  </a:lnTo>
                  <a:lnTo>
                    <a:pt x="2503" y="947"/>
                  </a:lnTo>
                  <a:lnTo>
                    <a:pt x="2531" y="959"/>
                  </a:lnTo>
                  <a:lnTo>
                    <a:pt x="2557" y="979"/>
                  </a:lnTo>
                  <a:lnTo>
                    <a:pt x="2624" y="1047"/>
                  </a:lnTo>
                  <a:lnTo>
                    <a:pt x="2704" y="1116"/>
                  </a:lnTo>
                  <a:lnTo>
                    <a:pt x="2790" y="1192"/>
                  </a:lnTo>
                  <a:lnTo>
                    <a:pt x="2883" y="1269"/>
                  </a:lnTo>
                  <a:lnTo>
                    <a:pt x="2981" y="1351"/>
                  </a:lnTo>
                  <a:lnTo>
                    <a:pt x="3082" y="1435"/>
                  </a:lnTo>
                  <a:lnTo>
                    <a:pt x="3188" y="1520"/>
                  </a:lnTo>
                  <a:lnTo>
                    <a:pt x="3291" y="1602"/>
                  </a:lnTo>
                  <a:lnTo>
                    <a:pt x="3392" y="1685"/>
                  </a:lnTo>
                  <a:lnTo>
                    <a:pt x="3494" y="1769"/>
                  </a:lnTo>
                  <a:lnTo>
                    <a:pt x="3593" y="1853"/>
                  </a:lnTo>
                  <a:lnTo>
                    <a:pt x="3689" y="1934"/>
                  </a:lnTo>
                  <a:lnTo>
                    <a:pt x="3780" y="2014"/>
                  </a:lnTo>
                  <a:lnTo>
                    <a:pt x="3866" y="2093"/>
                  </a:lnTo>
                  <a:lnTo>
                    <a:pt x="3946" y="2171"/>
                  </a:lnTo>
                  <a:lnTo>
                    <a:pt x="4019" y="2247"/>
                  </a:lnTo>
                  <a:lnTo>
                    <a:pt x="4085" y="2320"/>
                  </a:lnTo>
                  <a:lnTo>
                    <a:pt x="4141" y="2390"/>
                  </a:lnTo>
                  <a:lnTo>
                    <a:pt x="4186" y="2458"/>
                  </a:lnTo>
                  <a:lnTo>
                    <a:pt x="4222" y="2521"/>
                  </a:lnTo>
                  <a:lnTo>
                    <a:pt x="4248" y="2583"/>
                  </a:lnTo>
                  <a:lnTo>
                    <a:pt x="4264" y="2649"/>
                  </a:lnTo>
                  <a:lnTo>
                    <a:pt x="4270" y="2712"/>
                  </a:lnTo>
                  <a:lnTo>
                    <a:pt x="4266" y="2776"/>
                  </a:lnTo>
                  <a:lnTo>
                    <a:pt x="4254" y="2838"/>
                  </a:lnTo>
                  <a:lnTo>
                    <a:pt x="4232" y="2896"/>
                  </a:lnTo>
                  <a:lnTo>
                    <a:pt x="4200" y="2953"/>
                  </a:lnTo>
                  <a:lnTo>
                    <a:pt x="4160" y="3005"/>
                  </a:lnTo>
                  <a:lnTo>
                    <a:pt x="4113" y="3053"/>
                  </a:lnTo>
                  <a:lnTo>
                    <a:pt x="4055" y="3095"/>
                  </a:lnTo>
                  <a:lnTo>
                    <a:pt x="3993" y="3128"/>
                  </a:lnTo>
                  <a:lnTo>
                    <a:pt x="3930" y="3150"/>
                  </a:lnTo>
                  <a:lnTo>
                    <a:pt x="3864" y="3162"/>
                  </a:lnTo>
                  <a:lnTo>
                    <a:pt x="3800" y="3164"/>
                  </a:lnTo>
                  <a:lnTo>
                    <a:pt x="3771" y="3222"/>
                  </a:lnTo>
                  <a:lnTo>
                    <a:pt x="3735" y="3276"/>
                  </a:lnTo>
                  <a:lnTo>
                    <a:pt x="3687" y="3323"/>
                  </a:lnTo>
                  <a:lnTo>
                    <a:pt x="3633" y="3365"/>
                  </a:lnTo>
                  <a:lnTo>
                    <a:pt x="3572" y="3403"/>
                  </a:lnTo>
                  <a:lnTo>
                    <a:pt x="3504" y="3431"/>
                  </a:lnTo>
                  <a:lnTo>
                    <a:pt x="3432" y="3451"/>
                  </a:lnTo>
                  <a:lnTo>
                    <a:pt x="3363" y="3461"/>
                  </a:lnTo>
                  <a:lnTo>
                    <a:pt x="3295" y="3461"/>
                  </a:lnTo>
                  <a:lnTo>
                    <a:pt x="3227" y="3453"/>
                  </a:lnTo>
                  <a:lnTo>
                    <a:pt x="3195" y="3509"/>
                  </a:lnTo>
                  <a:lnTo>
                    <a:pt x="3156" y="3562"/>
                  </a:lnTo>
                  <a:lnTo>
                    <a:pt x="3110" y="3610"/>
                  </a:lnTo>
                  <a:lnTo>
                    <a:pt x="3060" y="3652"/>
                  </a:lnTo>
                  <a:lnTo>
                    <a:pt x="3004" y="3688"/>
                  </a:lnTo>
                  <a:lnTo>
                    <a:pt x="2943" y="3716"/>
                  </a:lnTo>
                  <a:lnTo>
                    <a:pt x="2881" y="3735"/>
                  </a:lnTo>
                  <a:lnTo>
                    <a:pt x="2817" y="3745"/>
                  </a:lnTo>
                  <a:lnTo>
                    <a:pt x="2754" y="3745"/>
                  </a:lnTo>
                  <a:lnTo>
                    <a:pt x="2692" y="3735"/>
                  </a:lnTo>
                  <a:lnTo>
                    <a:pt x="2632" y="3718"/>
                  </a:lnTo>
                  <a:lnTo>
                    <a:pt x="2587" y="3751"/>
                  </a:lnTo>
                  <a:lnTo>
                    <a:pt x="2531" y="3777"/>
                  </a:lnTo>
                  <a:lnTo>
                    <a:pt x="2469" y="3795"/>
                  </a:lnTo>
                  <a:lnTo>
                    <a:pt x="2400" y="3805"/>
                  </a:lnTo>
                  <a:lnTo>
                    <a:pt x="2322" y="3809"/>
                  </a:lnTo>
                  <a:lnTo>
                    <a:pt x="2258" y="3805"/>
                  </a:lnTo>
                  <a:lnTo>
                    <a:pt x="2191" y="3793"/>
                  </a:lnTo>
                  <a:lnTo>
                    <a:pt x="2123" y="3777"/>
                  </a:lnTo>
                  <a:lnTo>
                    <a:pt x="2055" y="3755"/>
                  </a:lnTo>
                  <a:lnTo>
                    <a:pt x="1992" y="3729"/>
                  </a:lnTo>
                  <a:lnTo>
                    <a:pt x="1932" y="3704"/>
                  </a:lnTo>
                  <a:lnTo>
                    <a:pt x="1880" y="3676"/>
                  </a:lnTo>
                  <a:lnTo>
                    <a:pt x="1839" y="3650"/>
                  </a:lnTo>
                  <a:lnTo>
                    <a:pt x="1815" y="3634"/>
                  </a:lnTo>
                  <a:lnTo>
                    <a:pt x="1783" y="3612"/>
                  </a:lnTo>
                  <a:lnTo>
                    <a:pt x="1745" y="3586"/>
                  </a:lnTo>
                  <a:lnTo>
                    <a:pt x="1701" y="3552"/>
                  </a:lnTo>
                  <a:lnTo>
                    <a:pt x="1649" y="3516"/>
                  </a:lnTo>
                  <a:lnTo>
                    <a:pt x="1594" y="3475"/>
                  </a:lnTo>
                  <a:lnTo>
                    <a:pt x="1534" y="3427"/>
                  </a:lnTo>
                  <a:lnTo>
                    <a:pt x="1466" y="3377"/>
                  </a:lnTo>
                  <a:lnTo>
                    <a:pt x="1397" y="3325"/>
                  </a:lnTo>
                  <a:lnTo>
                    <a:pt x="1325" y="3268"/>
                  </a:lnTo>
                  <a:lnTo>
                    <a:pt x="1248" y="3210"/>
                  </a:lnTo>
                  <a:lnTo>
                    <a:pt x="1170" y="3148"/>
                  </a:lnTo>
                  <a:lnTo>
                    <a:pt x="1088" y="3085"/>
                  </a:lnTo>
                  <a:lnTo>
                    <a:pt x="1007" y="3019"/>
                  </a:lnTo>
                  <a:lnTo>
                    <a:pt x="925" y="2953"/>
                  </a:lnTo>
                  <a:lnTo>
                    <a:pt x="842" y="2888"/>
                  </a:lnTo>
                  <a:lnTo>
                    <a:pt x="758" y="2820"/>
                  </a:lnTo>
                  <a:lnTo>
                    <a:pt x="677" y="2752"/>
                  </a:lnTo>
                  <a:lnTo>
                    <a:pt x="595" y="2685"/>
                  </a:lnTo>
                  <a:lnTo>
                    <a:pt x="557" y="2651"/>
                  </a:lnTo>
                  <a:lnTo>
                    <a:pt x="513" y="2609"/>
                  </a:lnTo>
                  <a:lnTo>
                    <a:pt x="468" y="2565"/>
                  </a:lnTo>
                  <a:lnTo>
                    <a:pt x="418" y="2515"/>
                  </a:lnTo>
                  <a:lnTo>
                    <a:pt x="366" y="2462"/>
                  </a:lnTo>
                  <a:lnTo>
                    <a:pt x="314" y="2408"/>
                  </a:lnTo>
                  <a:lnTo>
                    <a:pt x="263" y="2354"/>
                  </a:lnTo>
                  <a:lnTo>
                    <a:pt x="219" y="2306"/>
                  </a:lnTo>
                  <a:lnTo>
                    <a:pt x="175" y="2263"/>
                  </a:lnTo>
                  <a:lnTo>
                    <a:pt x="137" y="2223"/>
                  </a:lnTo>
                  <a:lnTo>
                    <a:pt x="102" y="2189"/>
                  </a:lnTo>
                  <a:lnTo>
                    <a:pt x="72" y="2159"/>
                  </a:lnTo>
                  <a:lnTo>
                    <a:pt x="48" y="2137"/>
                  </a:lnTo>
                  <a:lnTo>
                    <a:pt x="24" y="2109"/>
                  </a:lnTo>
                  <a:lnTo>
                    <a:pt x="8" y="2077"/>
                  </a:lnTo>
                  <a:lnTo>
                    <a:pt x="0" y="2044"/>
                  </a:lnTo>
                  <a:lnTo>
                    <a:pt x="2" y="2010"/>
                  </a:lnTo>
                  <a:lnTo>
                    <a:pt x="12" y="1976"/>
                  </a:lnTo>
                  <a:lnTo>
                    <a:pt x="32" y="1944"/>
                  </a:lnTo>
                  <a:lnTo>
                    <a:pt x="58" y="1920"/>
                  </a:lnTo>
                  <a:lnTo>
                    <a:pt x="90" y="1902"/>
                  </a:lnTo>
                  <a:lnTo>
                    <a:pt x="123" y="1896"/>
                  </a:lnTo>
                  <a:lnTo>
                    <a:pt x="159" y="1898"/>
                  </a:lnTo>
                  <a:lnTo>
                    <a:pt x="193" y="1908"/>
                  </a:lnTo>
                  <a:lnTo>
                    <a:pt x="225" y="1928"/>
                  </a:lnTo>
                  <a:lnTo>
                    <a:pt x="247" y="1948"/>
                  </a:lnTo>
                  <a:lnTo>
                    <a:pt x="275" y="1974"/>
                  </a:lnTo>
                  <a:lnTo>
                    <a:pt x="306" y="2006"/>
                  </a:lnTo>
                  <a:lnTo>
                    <a:pt x="340" y="2040"/>
                  </a:lnTo>
                  <a:lnTo>
                    <a:pt x="378" y="2079"/>
                  </a:lnTo>
                  <a:lnTo>
                    <a:pt x="418" y="2121"/>
                  </a:lnTo>
                  <a:lnTo>
                    <a:pt x="460" y="2165"/>
                  </a:lnTo>
                  <a:lnTo>
                    <a:pt x="509" y="2215"/>
                  </a:lnTo>
                  <a:lnTo>
                    <a:pt x="557" y="2267"/>
                  </a:lnTo>
                  <a:lnTo>
                    <a:pt x="607" y="2316"/>
                  </a:lnTo>
                  <a:lnTo>
                    <a:pt x="653" y="2364"/>
                  </a:lnTo>
                  <a:lnTo>
                    <a:pt x="696" y="2406"/>
                  </a:lnTo>
                  <a:lnTo>
                    <a:pt x="736" y="2444"/>
                  </a:lnTo>
                  <a:lnTo>
                    <a:pt x="770" y="2474"/>
                  </a:lnTo>
                  <a:lnTo>
                    <a:pt x="854" y="2543"/>
                  </a:lnTo>
                  <a:lnTo>
                    <a:pt x="937" y="2611"/>
                  </a:lnTo>
                  <a:lnTo>
                    <a:pt x="1021" y="2681"/>
                  </a:lnTo>
                  <a:lnTo>
                    <a:pt x="1104" y="2746"/>
                  </a:lnTo>
                  <a:lnTo>
                    <a:pt x="1188" y="2814"/>
                  </a:lnTo>
                  <a:lnTo>
                    <a:pt x="1269" y="2878"/>
                  </a:lnTo>
                  <a:lnTo>
                    <a:pt x="1349" y="2941"/>
                  </a:lnTo>
                  <a:lnTo>
                    <a:pt x="1427" y="3001"/>
                  </a:lnTo>
                  <a:lnTo>
                    <a:pt x="1502" y="3059"/>
                  </a:lnTo>
                  <a:lnTo>
                    <a:pt x="1574" y="3114"/>
                  </a:lnTo>
                  <a:lnTo>
                    <a:pt x="1642" y="3166"/>
                  </a:lnTo>
                  <a:lnTo>
                    <a:pt x="1705" y="3214"/>
                  </a:lnTo>
                  <a:lnTo>
                    <a:pt x="1765" y="3260"/>
                  </a:lnTo>
                  <a:lnTo>
                    <a:pt x="1819" y="3300"/>
                  </a:lnTo>
                  <a:lnTo>
                    <a:pt x="1866" y="3333"/>
                  </a:lnTo>
                  <a:lnTo>
                    <a:pt x="1906" y="3365"/>
                  </a:lnTo>
                  <a:lnTo>
                    <a:pt x="1942" y="3389"/>
                  </a:lnTo>
                  <a:lnTo>
                    <a:pt x="1968" y="3409"/>
                  </a:lnTo>
                  <a:lnTo>
                    <a:pt x="1988" y="3421"/>
                  </a:lnTo>
                  <a:lnTo>
                    <a:pt x="2022" y="3441"/>
                  </a:lnTo>
                  <a:lnTo>
                    <a:pt x="2061" y="3463"/>
                  </a:lnTo>
                  <a:lnTo>
                    <a:pt x="2105" y="3481"/>
                  </a:lnTo>
                  <a:lnTo>
                    <a:pt x="2151" y="3499"/>
                  </a:lnTo>
                  <a:lnTo>
                    <a:pt x="2199" y="3515"/>
                  </a:lnTo>
                  <a:lnTo>
                    <a:pt x="2242" y="3526"/>
                  </a:lnTo>
                  <a:lnTo>
                    <a:pt x="2286" y="3532"/>
                  </a:lnTo>
                  <a:lnTo>
                    <a:pt x="2322" y="3536"/>
                  </a:lnTo>
                  <a:lnTo>
                    <a:pt x="2366" y="3534"/>
                  </a:lnTo>
                  <a:lnTo>
                    <a:pt x="2400" y="3530"/>
                  </a:lnTo>
                  <a:lnTo>
                    <a:pt x="2423" y="3524"/>
                  </a:lnTo>
                  <a:lnTo>
                    <a:pt x="2441" y="3518"/>
                  </a:lnTo>
                  <a:lnTo>
                    <a:pt x="2453" y="3511"/>
                  </a:lnTo>
                  <a:lnTo>
                    <a:pt x="2461" y="3503"/>
                  </a:lnTo>
                  <a:lnTo>
                    <a:pt x="2465" y="3495"/>
                  </a:lnTo>
                  <a:lnTo>
                    <a:pt x="2467" y="3489"/>
                  </a:lnTo>
                  <a:lnTo>
                    <a:pt x="2483" y="3459"/>
                  </a:lnTo>
                  <a:lnTo>
                    <a:pt x="2505" y="3435"/>
                  </a:lnTo>
                  <a:lnTo>
                    <a:pt x="2533" y="3415"/>
                  </a:lnTo>
                  <a:lnTo>
                    <a:pt x="2563" y="3403"/>
                  </a:lnTo>
                  <a:lnTo>
                    <a:pt x="2597" y="3399"/>
                  </a:lnTo>
                  <a:lnTo>
                    <a:pt x="2630" y="3403"/>
                  </a:lnTo>
                  <a:lnTo>
                    <a:pt x="2660" y="3415"/>
                  </a:lnTo>
                  <a:lnTo>
                    <a:pt x="2688" y="3435"/>
                  </a:lnTo>
                  <a:lnTo>
                    <a:pt x="2722" y="3459"/>
                  </a:lnTo>
                  <a:lnTo>
                    <a:pt x="2756" y="3471"/>
                  </a:lnTo>
                  <a:lnTo>
                    <a:pt x="2788" y="3473"/>
                  </a:lnTo>
                  <a:lnTo>
                    <a:pt x="2817" y="3469"/>
                  </a:lnTo>
                  <a:lnTo>
                    <a:pt x="2845" y="3459"/>
                  </a:lnTo>
                  <a:lnTo>
                    <a:pt x="2887" y="3439"/>
                  </a:lnTo>
                  <a:lnTo>
                    <a:pt x="2923" y="3411"/>
                  </a:lnTo>
                  <a:lnTo>
                    <a:pt x="2955" y="3375"/>
                  </a:lnTo>
                  <a:lnTo>
                    <a:pt x="2981" y="3337"/>
                  </a:lnTo>
                  <a:lnTo>
                    <a:pt x="2999" y="3294"/>
                  </a:lnTo>
                  <a:lnTo>
                    <a:pt x="3006" y="3250"/>
                  </a:lnTo>
                  <a:lnTo>
                    <a:pt x="3016" y="3212"/>
                  </a:lnTo>
                  <a:lnTo>
                    <a:pt x="3034" y="3180"/>
                  </a:lnTo>
                  <a:lnTo>
                    <a:pt x="3060" y="3154"/>
                  </a:lnTo>
                  <a:lnTo>
                    <a:pt x="3094" y="3134"/>
                  </a:lnTo>
                  <a:lnTo>
                    <a:pt x="3132" y="3126"/>
                  </a:lnTo>
                  <a:lnTo>
                    <a:pt x="3170" y="3128"/>
                  </a:lnTo>
                  <a:lnTo>
                    <a:pt x="3205" y="3140"/>
                  </a:lnTo>
                  <a:lnTo>
                    <a:pt x="3235" y="3162"/>
                  </a:lnTo>
                  <a:lnTo>
                    <a:pt x="3257" y="3176"/>
                  </a:lnTo>
                  <a:lnTo>
                    <a:pt x="3287" y="3186"/>
                  </a:lnTo>
                  <a:lnTo>
                    <a:pt x="3323" y="3188"/>
                  </a:lnTo>
                  <a:lnTo>
                    <a:pt x="3363" y="3186"/>
                  </a:lnTo>
                  <a:lnTo>
                    <a:pt x="3404" y="3176"/>
                  </a:lnTo>
                  <a:lnTo>
                    <a:pt x="3448" y="3158"/>
                  </a:lnTo>
                  <a:lnTo>
                    <a:pt x="3466" y="3148"/>
                  </a:lnTo>
                  <a:lnTo>
                    <a:pt x="3486" y="3134"/>
                  </a:lnTo>
                  <a:lnTo>
                    <a:pt x="3508" y="3118"/>
                  </a:lnTo>
                  <a:lnTo>
                    <a:pt x="3528" y="3097"/>
                  </a:lnTo>
                  <a:lnTo>
                    <a:pt x="3544" y="3069"/>
                  </a:lnTo>
                  <a:lnTo>
                    <a:pt x="3552" y="3039"/>
                  </a:lnTo>
                  <a:lnTo>
                    <a:pt x="3554" y="3005"/>
                  </a:lnTo>
                  <a:lnTo>
                    <a:pt x="3554" y="2973"/>
                  </a:lnTo>
                  <a:lnTo>
                    <a:pt x="3562" y="2943"/>
                  </a:lnTo>
                  <a:lnTo>
                    <a:pt x="3576" y="2915"/>
                  </a:lnTo>
                  <a:lnTo>
                    <a:pt x="3593" y="2892"/>
                  </a:lnTo>
                  <a:lnTo>
                    <a:pt x="3619" y="2872"/>
                  </a:lnTo>
                  <a:lnTo>
                    <a:pt x="3655" y="2858"/>
                  </a:lnTo>
                  <a:lnTo>
                    <a:pt x="3693" y="2854"/>
                  </a:lnTo>
                  <a:lnTo>
                    <a:pt x="3731" y="2860"/>
                  </a:lnTo>
                  <a:lnTo>
                    <a:pt x="3767" y="2878"/>
                  </a:lnTo>
                  <a:lnTo>
                    <a:pt x="3790" y="2888"/>
                  </a:lnTo>
                  <a:lnTo>
                    <a:pt x="3816" y="2892"/>
                  </a:lnTo>
                  <a:lnTo>
                    <a:pt x="3846" y="2888"/>
                  </a:lnTo>
                  <a:lnTo>
                    <a:pt x="3876" y="2880"/>
                  </a:lnTo>
                  <a:lnTo>
                    <a:pt x="3908" y="2864"/>
                  </a:lnTo>
                  <a:lnTo>
                    <a:pt x="3936" y="2844"/>
                  </a:lnTo>
                  <a:lnTo>
                    <a:pt x="3950" y="2830"/>
                  </a:lnTo>
                  <a:lnTo>
                    <a:pt x="3964" y="2814"/>
                  </a:lnTo>
                  <a:lnTo>
                    <a:pt x="3977" y="2792"/>
                  </a:lnTo>
                  <a:lnTo>
                    <a:pt x="3989" y="2768"/>
                  </a:lnTo>
                  <a:lnTo>
                    <a:pt x="3995" y="2742"/>
                  </a:lnTo>
                  <a:lnTo>
                    <a:pt x="3995" y="2710"/>
                  </a:lnTo>
                  <a:lnTo>
                    <a:pt x="3989" y="2677"/>
                  </a:lnTo>
                  <a:lnTo>
                    <a:pt x="3975" y="2639"/>
                  </a:lnTo>
                  <a:lnTo>
                    <a:pt x="3950" y="2591"/>
                  </a:lnTo>
                  <a:lnTo>
                    <a:pt x="3912" y="2537"/>
                  </a:lnTo>
                  <a:lnTo>
                    <a:pt x="3866" y="2482"/>
                  </a:lnTo>
                  <a:lnTo>
                    <a:pt x="3810" y="2422"/>
                  </a:lnTo>
                  <a:lnTo>
                    <a:pt x="3751" y="2360"/>
                  </a:lnTo>
                  <a:lnTo>
                    <a:pt x="3681" y="2294"/>
                  </a:lnTo>
                  <a:lnTo>
                    <a:pt x="3609" y="2227"/>
                  </a:lnTo>
                  <a:lnTo>
                    <a:pt x="3530" y="2157"/>
                  </a:lnTo>
                  <a:lnTo>
                    <a:pt x="3448" y="2087"/>
                  </a:lnTo>
                  <a:lnTo>
                    <a:pt x="3365" y="2016"/>
                  </a:lnTo>
                  <a:lnTo>
                    <a:pt x="3277" y="1944"/>
                  </a:lnTo>
                  <a:lnTo>
                    <a:pt x="3190" y="1872"/>
                  </a:lnTo>
                  <a:lnTo>
                    <a:pt x="3102" y="1803"/>
                  </a:lnTo>
                  <a:lnTo>
                    <a:pt x="3016" y="1731"/>
                  </a:lnTo>
                  <a:lnTo>
                    <a:pt x="2907" y="1644"/>
                  </a:lnTo>
                  <a:lnTo>
                    <a:pt x="2800" y="1556"/>
                  </a:lnTo>
                  <a:lnTo>
                    <a:pt x="2696" y="1470"/>
                  </a:lnTo>
                  <a:lnTo>
                    <a:pt x="2601" y="1389"/>
                  </a:lnTo>
                  <a:lnTo>
                    <a:pt x="2509" y="1309"/>
                  </a:lnTo>
                  <a:lnTo>
                    <a:pt x="2427" y="1234"/>
                  </a:lnTo>
                  <a:lnTo>
                    <a:pt x="2390" y="1250"/>
                  </a:lnTo>
                  <a:lnTo>
                    <a:pt x="2358" y="1263"/>
                  </a:lnTo>
                  <a:lnTo>
                    <a:pt x="2332" y="1275"/>
                  </a:lnTo>
                  <a:lnTo>
                    <a:pt x="2290" y="1293"/>
                  </a:lnTo>
                  <a:lnTo>
                    <a:pt x="2252" y="1307"/>
                  </a:lnTo>
                  <a:lnTo>
                    <a:pt x="2215" y="1321"/>
                  </a:lnTo>
                  <a:lnTo>
                    <a:pt x="2173" y="1331"/>
                  </a:lnTo>
                  <a:lnTo>
                    <a:pt x="2125" y="1341"/>
                  </a:lnTo>
                  <a:lnTo>
                    <a:pt x="2061" y="1419"/>
                  </a:lnTo>
                  <a:lnTo>
                    <a:pt x="1992" y="1486"/>
                  </a:lnTo>
                  <a:lnTo>
                    <a:pt x="1918" y="1542"/>
                  </a:lnTo>
                  <a:lnTo>
                    <a:pt x="1841" y="1588"/>
                  </a:lnTo>
                  <a:lnTo>
                    <a:pt x="1761" y="1622"/>
                  </a:lnTo>
                  <a:lnTo>
                    <a:pt x="1679" y="1644"/>
                  </a:lnTo>
                  <a:lnTo>
                    <a:pt x="1594" y="1654"/>
                  </a:lnTo>
                  <a:lnTo>
                    <a:pt x="1504" y="1654"/>
                  </a:lnTo>
                  <a:lnTo>
                    <a:pt x="1415" y="1640"/>
                  </a:lnTo>
                  <a:lnTo>
                    <a:pt x="1323" y="1616"/>
                  </a:lnTo>
                  <a:lnTo>
                    <a:pt x="1265" y="1592"/>
                  </a:lnTo>
                  <a:lnTo>
                    <a:pt x="1214" y="1560"/>
                  </a:lnTo>
                  <a:lnTo>
                    <a:pt x="1170" y="1522"/>
                  </a:lnTo>
                  <a:lnTo>
                    <a:pt x="1134" y="1476"/>
                  </a:lnTo>
                  <a:lnTo>
                    <a:pt x="1106" y="1425"/>
                  </a:lnTo>
                  <a:lnTo>
                    <a:pt x="1088" y="1369"/>
                  </a:lnTo>
                  <a:lnTo>
                    <a:pt x="1078" y="1303"/>
                  </a:lnTo>
                  <a:lnTo>
                    <a:pt x="1078" y="1236"/>
                  </a:lnTo>
                  <a:lnTo>
                    <a:pt x="1088" y="1164"/>
                  </a:lnTo>
                  <a:lnTo>
                    <a:pt x="1106" y="1092"/>
                  </a:lnTo>
                  <a:lnTo>
                    <a:pt x="1132" y="1021"/>
                  </a:lnTo>
                  <a:lnTo>
                    <a:pt x="1164" y="949"/>
                  </a:lnTo>
                  <a:lnTo>
                    <a:pt x="1200" y="879"/>
                  </a:lnTo>
                  <a:lnTo>
                    <a:pt x="1240" y="810"/>
                  </a:lnTo>
                  <a:lnTo>
                    <a:pt x="1283" y="744"/>
                  </a:lnTo>
                  <a:lnTo>
                    <a:pt x="1327" y="682"/>
                  </a:lnTo>
                  <a:lnTo>
                    <a:pt x="1373" y="625"/>
                  </a:lnTo>
                  <a:lnTo>
                    <a:pt x="1419" y="573"/>
                  </a:lnTo>
                  <a:lnTo>
                    <a:pt x="1464" y="527"/>
                  </a:lnTo>
                  <a:lnTo>
                    <a:pt x="1548" y="443"/>
                  </a:lnTo>
                  <a:lnTo>
                    <a:pt x="1632" y="366"/>
                  </a:lnTo>
                  <a:lnTo>
                    <a:pt x="1711" y="296"/>
                  </a:lnTo>
                  <a:lnTo>
                    <a:pt x="1791" y="232"/>
                  </a:lnTo>
                  <a:lnTo>
                    <a:pt x="1870" y="177"/>
                  </a:lnTo>
                  <a:lnTo>
                    <a:pt x="1948" y="127"/>
                  </a:lnTo>
                  <a:lnTo>
                    <a:pt x="2026" y="87"/>
                  </a:lnTo>
                  <a:lnTo>
                    <a:pt x="2103" y="53"/>
                  </a:lnTo>
                  <a:lnTo>
                    <a:pt x="2183" y="27"/>
                  </a:lnTo>
                  <a:lnTo>
                    <a:pt x="2264" y="10"/>
                  </a:lnTo>
                  <a:lnTo>
                    <a:pt x="2348" y="0"/>
                  </a:lnTo>
                  <a:lnTo>
                    <a:pt x="2435" y="0"/>
                  </a:lnTo>
                  <a:close/>
                </a:path>
              </a:pathLst>
            </a:custGeom>
            <a:solidFill>
              <a:srgbClr val="FFFFFF"/>
            </a:solidFill>
            <a:ln>
              <a:noFill/>
            </a:ln>
          </p:spPr>
          <p:txBody>
            <a:bodyPr spcFirstLastPara="1" wrap="square" lIns="91425" tIns="45700" rIns="91425" bIns="45700" anchor="t" anchorCtr="0">
              <a:noAutofit/>
            </a:bodyPr>
            <a:lstStyle/>
            <a:p>
              <a:pPr defTabSz="914377">
                <a:buClr>
                  <a:srgbClr val="000000"/>
                </a:buClr>
                <a:buSzPts val="2400"/>
                <a:defRPr/>
              </a:pPr>
              <a:endParaRPr sz="2400" kern="0" dirty="0">
                <a:solidFill>
                  <a:srgbClr val="000000"/>
                </a:solidFill>
                <a:latin typeface="FS Elliot Pro" panose="02000503040000020004" pitchFamily="50" charset="0"/>
                <a:ea typeface="Calibri"/>
                <a:cs typeface="Calibri"/>
                <a:sym typeface="Calibri"/>
              </a:endParaRPr>
            </a:p>
          </p:txBody>
        </p:sp>
        <p:sp>
          <p:nvSpPr>
            <p:cNvPr id="21" name="Shape 304">
              <a:extLst>
                <a:ext uri="{FF2B5EF4-FFF2-40B4-BE49-F238E27FC236}">
                  <a16:creationId xmlns:a16="http://schemas.microsoft.com/office/drawing/2014/main" id="{C77B3DC9-B7EB-4266-994E-7DBA4CBA3D3C}"/>
                </a:ext>
              </a:extLst>
            </p:cNvPr>
            <p:cNvSpPr/>
            <p:nvPr/>
          </p:nvSpPr>
          <p:spPr>
            <a:xfrm>
              <a:off x="482600" y="5180013"/>
              <a:ext cx="1193800" cy="217488"/>
            </a:xfrm>
            <a:custGeom>
              <a:avLst/>
              <a:gdLst/>
              <a:ahLst/>
              <a:cxnLst/>
              <a:rect l="0" t="0" r="0" b="0"/>
              <a:pathLst>
                <a:path w="1502" h="275" extrusionOk="0">
                  <a:moveTo>
                    <a:pt x="137" y="0"/>
                  </a:moveTo>
                  <a:lnTo>
                    <a:pt x="1367" y="0"/>
                  </a:lnTo>
                  <a:lnTo>
                    <a:pt x="1403" y="6"/>
                  </a:lnTo>
                  <a:lnTo>
                    <a:pt x="1434" y="20"/>
                  </a:lnTo>
                  <a:lnTo>
                    <a:pt x="1462" y="42"/>
                  </a:lnTo>
                  <a:lnTo>
                    <a:pt x="1484" y="68"/>
                  </a:lnTo>
                  <a:lnTo>
                    <a:pt x="1498" y="102"/>
                  </a:lnTo>
                  <a:lnTo>
                    <a:pt x="1502" y="138"/>
                  </a:lnTo>
                  <a:lnTo>
                    <a:pt x="1498" y="174"/>
                  </a:lnTo>
                  <a:lnTo>
                    <a:pt x="1484" y="207"/>
                  </a:lnTo>
                  <a:lnTo>
                    <a:pt x="1462" y="235"/>
                  </a:lnTo>
                  <a:lnTo>
                    <a:pt x="1434" y="255"/>
                  </a:lnTo>
                  <a:lnTo>
                    <a:pt x="1403" y="269"/>
                  </a:lnTo>
                  <a:lnTo>
                    <a:pt x="1367" y="275"/>
                  </a:lnTo>
                  <a:lnTo>
                    <a:pt x="137" y="275"/>
                  </a:lnTo>
                  <a:lnTo>
                    <a:pt x="99" y="269"/>
                  </a:lnTo>
                  <a:lnTo>
                    <a:pt x="68" y="255"/>
                  </a:lnTo>
                  <a:lnTo>
                    <a:pt x="40" y="235"/>
                  </a:lnTo>
                  <a:lnTo>
                    <a:pt x="18" y="207"/>
                  </a:lnTo>
                  <a:lnTo>
                    <a:pt x="4" y="174"/>
                  </a:lnTo>
                  <a:lnTo>
                    <a:pt x="0" y="138"/>
                  </a:lnTo>
                  <a:lnTo>
                    <a:pt x="4" y="102"/>
                  </a:lnTo>
                  <a:lnTo>
                    <a:pt x="18" y="68"/>
                  </a:lnTo>
                  <a:lnTo>
                    <a:pt x="40" y="42"/>
                  </a:lnTo>
                  <a:lnTo>
                    <a:pt x="68" y="20"/>
                  </a:lnTo>
                  <a:lnTo>
                    <a:pt x="99" y="6"/>
                  </a:lnTo>
                  <a:lnTo>
                    <a:pt x="137" y="0"/>
                  </a:lnTo>
                  <a:close/>
                </a:path>
              </a:pathLst>
            </a:custGeom>
            <a:solidFill>
              <a:srgbClr val="FFFFFF"/>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22" name="Shape 305">
              <a:extLst>
                <a:ext uri="{FF2B5EF4-FFF2-40B4-BE49-F238E27FC236}">
                  <a16:creationId xmlns:a16="http://schemas.microsoft.com/office/drawing/2014/main" id="{0DCBC07F-F403-478F-8587-DA363CD1AD47}"/>
                </a:ext>
              </a:extLst>
            </p:cNvPr>
            <p:cNvSpPr/>
            <p:nvPr/>
          </p:nvSpPr>
          <p:spPr>
            <a:xfrm>
              <a:off x="3311525" y="6699250"/>
              <a:ext cx="533400" cy="430213"/>
            </a:xfrm>
            <a:custGeom>
              <a:avLst/>
              <a:gdLst/>
              <a:ahLst/>
              <a:cxnLst/>
              <a:rect l="0" t="0" r="0" b="0"/>
              <a:pathLst>
                <a:path w="673" h="541" extrusionOk="0">
                  <a:moveTo>
                    <a:pt x="528" y="0"/>
                  </a:moveTo>
                  <a:lnTo>
                    <a:pt x="562" y="2"/>
                  </a:lnTo>
                  <a:lnTo>
                    <a:pt x="595" y="14"/>
                  </a:lnTo>
                  <a:lnTo>
                    <a:pt x="625" y="34"/>
                  </a:lnTo>
                  <a:lnTo>
                    <a:pt x="649" y="60"/>
                  </a:lnTo>
                  <a:lnTo>
                    <a:pt x="665" y="94"/>
                  </a:lnTo>
                  <a:lnTo>
                    <a:pt x="673" y="127"/>
                  </a:lnTo>
                  <a:lnTo>
                    <a:pt x="671" y="163"/>
                  </a:lnTo>
                  <a:lnTo>
                    <a:pt x="659" y="197"/>
                  </a:lnTo>
                  <a:lnTo>
                    <a:pt x="639" y="227"/>
                  </a:lnTo>
                  <a:lnTo>
                    <a:pt x="613" y="251"/>
                  </a:lnTo>
                  <a:lnTo>
                    <a:pt x="213" y="520"/>
                  </a:lnTo>
                  <a:lnTo>
                    <a:pt x="189" y="531"/>
                  </a:lnTo>
                  <a:lnTo>
                    <a:pt x="164" y="539"/>
                  </a:lnTo>
                  <a:lnTo>
                    <a:pt x="138" y="541"/>
                  </a:lnTo>
                  <a:lnTo>
                    <a:pt x="104" y="537"/>
                  </a:lnTo>
                  <a:lnTo>
                    <a:pt x="74" y="525"/>
                  </a:lnTo>
                  <a:lnTo>
                    <a:pt x="46" y="508"/>
                  </a:lnTo>
                  <a:lnTo>
                    <a:pt x="22" y="482"/>
                  </a:lnTo>
                  <a:lnTo>
                    <a:pt x="6" y="448"/>
                  </a:lnTo>
                  <a:lnTo>
                    <a:pt x="0" y="414"/>
                  </a:lnTo>
                  <a:lnTo>
                    <a:pt x="2" y="378"/>
                  </a:lnTo>
                  <a:lnTo>
                    <a:pt x="14" y="346"/>
                  </a:lnTo>
                  <a:lnTo>
                    <a:pt x="32" y="317"/>
                  </a:lnTo>
                  <a:lnTo>
                    <a:pt x="60" y="293"/>
                  </a:lnTo>
                  <a:lnTo>
                    <a:pt x="460" y="24"/>
                  </a:lnTo>
                  <a:lnTo>
                    <a:pt x="492" y="6"/>
                  </a:lnTo>
                  <a:lnTo>
                    <a:pt x="528" y="0"/>
                  </a:lnTo>
                  <a:close/>
                </a:path>
              </a:pathLst>
            </a:custGeom>
            <a:solidFill>
              <a:srgbClr val="FFFFFF"/>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23" name="Shape 306">
              <a:extLst>
                <a:ext uri="{FF2B5EF4-FFF2-40B4-BE49-F238E27FC236}">
                  <a16:creationId xmlns:a16="http://schemas.microsoft.com/office/drawing/2014/main" id="{F8B4BB61-C2D8-4227-9DC7-89C3E36A09A5}"/>
                </a:ext>
              </a:extLst>
            </p:cNvPr>
            <p:cNvSpPr/>
            <p:nvPr/>
          </p:nvSpPr>
          <p:spPr>
            <a:xfrm>
              <a:off x="2327275" y="6589713"/>
              <a:ext cx="868363" cy="869950"/>
            </a:xfrm>
            <a:custGeom>
              <a:avLst/>
              <a:gdLst/>
              <a:ahLst/>
              <a:cxnLst/>
              <a:rect l="0" t="0" r="0" b="0"/>
              <a:pathLst>
                <a:path w="1092" h="1094" extrusionOk="0">
                  <a:moveTo>
                    <a:pt x="139" y="0"/>
                  </a:moveTo>
                  <a:lnTo>
                    <a:pt x="173" y="6"/>
                  </a:lnTo>
                  <a:lnTo>
                    <a:pt x="205" y="20"/>
                  </a:lnTo>
                  <a:lnTo>
                    <a:pt x="235" y="44"/>
                  </a:lnTo>
                  <a:lnTo>
                    <a:pt x="284" y="93"/>
                  </a:lnTo>
                  <a:lnTo>
                    <a:pt x="336" y="149"/>
                  </a:lnTo>
                  <a:lnTo>
                    <a:pt x="390" y="205"/>
                  </a:lnTo>
                  <a:lnTo>
                    <a:pt x="446" y="262"/>
                  </a:lnTo>
                  <a:lnTo>
                    <a:pt x="503" y="320"/>
                  </a:lnTo>
                  <a:lnTo>
                    <a:pt x="561" y="380"/>
                  </a:lnTo>
                  <a:lnTo>
                    <a:pt x="619" y="438"/>
                  </a:lnTo>
                  <a:lnTo>
                    <a:pt x="674" y="495"/>
                  </a:lnTo>
                  <a:lnTo>
                    <a:pt x="730" y="551"/>
                  </a:lnTo>
                  <a:lnTo>
                    <a:pt x="782" y="603"/>
                  </a:lnTo>
                  <a:lnTo>
                    <a:pt x="832" y="653"/>
                  </a:lnTo>
                  <a:lnTo>
                    <a:pt x="879" y="698"/>
                  </a:lnTo>
                  <a:lnTo>
                    <a:pt x="921" y="740"/>
                  </a:lnTo>
                  <a:lnTo>
                    <a:pt x="959" y="778"/>
                  </a:lnTo>
                  <a:lnTo>
                    <a:pt x="993" y="808"/>
                  </a:lnTo>
                  <a:lnTo>
                    <a:pt x="1021" y="832"/>
                  </a:lnTo>
                  <a:lnTo>
                    <a:pt x="1040" y="850"/>
                  </a:lnTo>
                  <a:lnTo>
                    <a:pt x="1066" y="875"/>
                  </a:lnTo>
                  <a:lnTo>
                    <a:pt x="1082" y="907"/>
                  </a:lnTo>
                  <a:lnTo>
                    <a:pt x="1092" y="941"/>
                  </a:lnTo>
                  <a:lnTo>
                    <a:pt x="1090" y="977"/>
                  </a:lnTo>
                  <a:lnTo>
                    <a:pt x="1082" y="1011"/>
                  </a:lnTo>
                  <a:lnTo>
                    <a:pt x="1062" y="1043"/>
                  </a:lnTo>
                  <a:lnTo>
                    <a:pt x="1040" y="1065"/>
                  </a:lnTo>
                  <a:lnTo>
                    <a:pt x="1015" y="1080"/>
                  </a:lnTo>
                  <a:lnTo>
                    <a:pt x="985" y="1090"/>
                  </a:lnTo>
                  <a:lnTo>
                    <a:pt x="955" y="1094"/>
                  </a:lnTo>
                  <a:lnTo>
                    <a:pt x="925" y="1090"/>
                  </a:lnTo>
                  <a:lnTo>
                    <a:pt x="897" y="1080"/>
                  </a:lnTo>
                  <a:lnTo>
                    <a:pt x="871" y="1065"/>
                  </a:lnTo>
                  <a:lnTo>
                    <a:pt x="847" y="1045"/>
                  </a:lnTo>
                  <a:lnTo>
                    <a:pt x="818" y="1019"/>
                  </a:lnTo>
                  <a:lnTo>
                    <a:pt x="784" y="987"/>
                  </a:lnTo>
                  <a:lnTo>
                    <a:pt x="744" y="949"/>
                  </a:lnTo>
                  <a:lnTo>
                    <a:pt x="700" y="907"/>
                  </a:lnTo>
                  <a:lnTo>
                    <a:pt x="654" y="864"/>
                  </a:lnTo>
                  <a:lnTo>
                    <a:pt x="607" y="814"/>
                  </a:lnTo>
                  <a:lnTo>
                    <a:pt x="555" y="764"/>
                  </a:lnTo>
                  <a:lnTo>
                    <a:pt x="505" y="712"/>
                  </a:lnTo>
                  <a:lnTo>
                    <a:pt x="452" y="661"/>
                  </a:lnTo>
                  <a:lnTo>
                    <a:pt x="400" y="607"/>
                  </a:lnTo>
                  <a:lnTo>
                    <a:pt x="350" y="555"/>
                  </a:lnTo>
                  <a:lnTo>
                    <a:pt x="300" y="503"/>
                  </a:lnTo>
                  <a:lnTo>
                    <a:pt x="253" y="455"/>
                  </a:lnTo>
                  <a:lnTo>
                    <a:pt x="209" y="410"/>
                  </a:lnTo>
                  <a:lnTo>
                    <a:pt x="167" y="366"/>
                  </a:lnTo>
                  <a:lnTo>
                    <a:pt x="129" y="328"/>
                  </a:lnTo>
                  <a:lnTo>
                    <a:pt x="97" y="294"/>
                  </a:lnTo>
                  <a:lnTo>
                    <a:pt x="72" y="266"/>
                  </a:lnTo>
                  <a:lnTo>
                    <a:pt x="52" y="247"/>
                  </a:lnTo>
                  <a:lnTo>
                    <a:pt x="38" y="233"/>
                  </a:lnTo>
                  <a:lnTo>
                    <a:pt x="16" y="203"/>
                  </a:lnTo>
                  <a:lnTo>
                    <a:pt x="2" y="169"/>
                  </a:lnTo>
                  <a:lnTo>
                    <a:pt x="0" y="135"/>
                  </a:lnTo>
                  <a:lnTo>
                    <a:pt x="4" y="99"/>
                  </a:lnTo>
                  <a:lnTo>
                    <a:pt x="18" y="67"/>
                  </a:lnTo>
                  <a:lnTo>
                    <a:pt x="42" y="38"/>
                  </a:lnTo>
                  <a:lnTo>
                    <a:pt x="72" y="18"/>
                  </a:lnTo>
                  <a:lnTo>
                    <a:pt x="103" y="4"/>
                  </a:lnTo>
                  <a:lnTo>
                    <a:pt x="139" y="0"/>
                  </a:lnTo>
                  <a:close/>
                </a:path>
              </a:pathLst>
            </a:custGeom>
            <a:solidFill>
              <a:srgbClr val="FFFFFF"/>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24" name="Shape 307">
              <a:extLst>
                <a:ext uri="{FF2B5EF4-FFF2-40B4-BE49-F238E27FC236}">
                  <a16:creationId xmlns:a16="http://schemas.microsoft.com/office/drawing/2014/main" id="{2CABFFC0-AAD3-4C0A-97C6-AB400EA6E720}"/>
                </a:ext>
              </a:extLst>
            </p:cNvPr>
            <p:cNvSpPr/>
            <p:nvPr/>
          </p:nvSpPr>
          <p:spPr>
            <a:xfrm>
              <a:off x="2001837" y="6916738"/>
              <a:ext cx="758825" cy="758825"/>
            </a:xfrm>
            <a:custGeom>
              <a:avLst/>
              <a:gdLst/>
              <a:ahLst/>
              <a:cxnLst/>
              <a:rect l="0" t="0" r="0" b="0"/>
              <a:pathLst>
                <a:path w="957" h="955" extrusionOk="0">
                  <a:moveTo>
                    <a:pt x="143" y="0"/>
                  </a:moveTo>
                  <a:lnTo>
                    <a:pt x="177" y="4"/>
                  </a:lnTo>
                  <a:lnTo>
                    <a:pt x="211" y="20"/>
                  </a:lnTo>
                  <a:lnTo>
                    <a:pt x="239" y="43"/>
                  </a:lnTo>
                  <a:lnTo>
                    <a:pt x="259" y="65"/>
                  </a:lnTo>
                  <a:lnTo>
                    <a:pt x="287" y="95"/>
                  </a:lnTo>
                  <a:lnTo>
                    <a:pt x="320" y="131"/>
                  </a:lnTo>
                  <a:lnTo>
                    <a:pt x="358" y="171"/>
                  </a:lnTo>
                  <a:lnTo>
                    <a:pt x="402" y="217"/>
                  </a:lnTo>
                  <a:lnTo>
                    <a:pt x="448" y="264"/>
                  </a:lnTo>
                  <a:lnTo>
                    <a:pt x="495" y="314"/>
                  </a:lnTo>
                  <a:lnTo>
                    <a:pt x="545" y="366"/>
                  </a:lnTo>
                  <a:lnTo>
                    <a:pt x="597" y="418"/>
                  </a:lnTo>
                  <a:lnTo>
                    <a:pt x="647" y="469"/>
                  </a:lnTo>
                  <a:lnTo>
                    <a:pt x="698" y="519"/>
                  </a:lnTo>
                  <a:lnTo>
                    <a:pt x="746" y="567"/>
                  </a:lnTo>
                  <a:lnTo>
                    <a:pt x="792" y="611"/>
                  </a:lnTo>
                  <a:lnTo>
                    <a:pt x="834" y="651"/>
                  </a:lnTo>
                  <a:lnTo>
                    <a:pt x="873" y="684"/>
                  </a:lnTo>
                  <a:lnTo>
                    <a:pt x="905" y="712"/>
                  </a:lnTo>
                  <a:lnTo>
                    <a:pt x="931" y="738"/>
                  </a:lnTo>
                  <a:lnTo>
                    <a:pt x="949" y="770"/>
                  </a:lnTo>
                  <a:lnTo>
                    <a:pt x="957" y="804"/>
                  </a:lnTo>
                  <a:lnTo>
                    <a:pt x="955" y="840"/>
                  </a:lnTo>
                  <a:lnTo>
                    <a:pt x="947" y="873"/>
                  </a:lnTo>
                  <a:lnTo>
                    <a:pt x="927" y="903"/>
                  </a:lnTo>
                  <a:lnTo>
                    <a:pt x="905" y="927"/>
                  </a:lnTo>
                  <a:lnTo>
                    <a:pt x="879" y="943"/>
                  </a:lnTo>
                  <a:lnTo>
                    <a:pt x="850" y="953"/>
                  </a:lnTo>
                  <a:lnTo>
                    <a:pt x="820" y="955"/>
                  </a:lnTo>
                  <a:lnTo>
                    <a:pt x="792" y="953"/>
                  </a:lnTo>
                  <a:lnTo>
                    <a:pt x="762" y="943"/>
                  </a:lnTo>
                  <a:lnTo>
                    <a:pt x="736" y="925"/>
                  </a:lnTo>
                  <a:lnTo>
                    <a:pt x="702" y="899"/>
                  </a:lnTo>
                  <a:lnTo>
                    <a:pt x="667" y="867"/>
                  </a:lnTo>
                  <a:lnTo>
                    <a:pt x="627" y="832"/>
                  </a:lnTo>
                  <a:lnTo>
                    <a:pt x="585" y="792"/>
                  </a:lnTo>
                  <a:lnTo>
                    <a:pt x="541" y="748"/>
                  </a:lnTo>
                  <a:lnTo>
                    <a:pt x="495" y="704"/>
                  </a:lnTo>
                  <a:lnTo>
                    <a:pt x="450" y="659"/>
                  </a:lnTo>
                  <a:lnTo>
                    <a:pt x="404" y="611"/>
                  </a:lnTo>
                  <a:lnTo>
                    <a:pt x="358" y="565"/>
                  </a:lnTo>
                  <a:lnTo>
                    <a:pt x="312" y="517"/>
                  </a:lnTo>
                  <a:lnTo>
                    <a:pt x="269" y="473"/>
                  </a:lnTo>
                  <a:lnTo>
                    <a:pt x="227" y="430"/>
                  </a:lnTo>
                  <a:lnTo>
                    <a:pt x="187" y="388"/>
                  </a:lnTo>
                  <a:lnTo>
                    <a:pt x="151" y="350"/>
                  </a:lnTo>
                  <a:lnTo>
                    <a:pt x="119" y="316"/>
                  </a:lnTo>
                  <a:lnTo>
                    <a:pt x="92" y="286"/>
                  </a:lnTo>
                  <a:lnTo>
                    <a:pt x="70" y="262"/>
                  </a:lnTo>
                  <a:lnTo>
                    <a:pt x="52" y="245"/>
                  </a:lnTo>
                  <a:lnTo>
                    <a:pt x="42" y="233"/>
                  </a:lnTo>
                  <a:lnTo>
                    <a:pt x="38" y="229"/>
                  </a:lnTo>
                  <a:lnTo>
                    <a:pt x="16" y="199"/>
                  </a:lnTo>
                  <a:lnTo>
                    <a:pt x="2" y="165"/>
                  </a:lnTo>
                  <a:lnTo>
                    <a:pt x="0" y="129"/>
                  </a:lnTo>
                  <a:lnTo>
                    <a:pt x="6" y="95"/>
                  </a:lnTo>
                  <a:lnTo>
                    <a:pt x="22" y="63"/>
                  </a:lnTo>
                  <a:lnTo>
                    <a:pt x="46" y="36"/>
                  </a:lnTo>
                  <a:lnTo>
                    <a:pt x="76" y="14"/>
                  </a:lnTo>
                  <a:lnTo>
                    <a:pt x="109" y="2"/>
                  </a:lnTo>
                  <a:lnTo>
                    <a:pt x="143" y="0"/>
                  </a:lnTo>
                  <a:close/>
                </a:path>
              </a:pathLst>
            </a:custGeom>
            <a:solidFill>
              <a:srgbClr val="FFFFFF"/>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25" name="Shape 308">
              <a:extLst>
                <a:ext uri="{FF2B5EF4-FFF2-40B4-BE49-F238E27FC236}">
                  <a16:creationId xmlns:a16="http://schemas.microsoft.com/office/drawing/2014/main" id="{5C0EF240-7DDA-40E9-A407-76EA007EB9DE}"/>
                </a:ext>
              </a:extLst>
            </p:cNvPr>
            <p:cNvSpPr/>
            <p:nvPr/>
          </p:nvSpPr>
          <p:spPr>
            <a:xfrm>
              <a:off x="1568450" y="7134225"/>
              <a:ext cx="757238" cy="758825"/>
            </a:xfrm>
            <a:custGeom>
              <a:avLst/>
              <a:gdLst/>
              <a:ahLst/>
              <a:cxnLst/>
              <a:rect l="0" t="0" r="0" b="0"/>
              <a:pathLst>
                <a:path w="955" h="958" extrusionOk="0">
                  <a:moveTo>
                    <a:pt x="141" y="0"/>
                  </a:moveTo>
                  <a:lnTo>
                    <a:pt x="175" y="6"/>
                  </a:lnTo>
                  <a:lnTo>
                    <a:pt x="207" y="20"/>
                  </a:lnTo>
                  <a:lnTo>
                    <a:pt x="237" y="42"/>
                  </a:lnTo>
                  <a:lnTo>
                    <a:pt x="255" y="62"/>
                  </a:lnTo>
                  <a:lnTo>
                    <a:pt x="278" y="90"/>
                  </a:lnTo>
                  <a:lnTo>
                    <a:pt x="310" y="122"/>
                  </a:lnTo>
                  <a:lnTo>
                    <a:pt x="346" y="160"/>
                  </a:lnTo>
                  <a:lnTo>
                    <a:pt x="388" y="203"/>
                  </a:lnTo>
                  <a:lnTo>
                    <a:pt x="432" y="249"/>
                  </a:lnTo>
                  <a:lnTo>
                    <a:pt x="479" y="299"/>
                  </a:lnTo>
                  <a:lnTo>
                    <a:pt x="527" y="349"/>
                  </a:lnTo>
                  <a:lnTo>
                    <a:pt x="579" y="400"/>
                  </a:lnTo>
                  <a:lnTo>
                    <a:pt x="631" y="452"/>
                  </a:lnTo>
                  <a:lnTo>
                    <a:pt x="680" y="504"/>
                  </a:lnTo>
                  <a:lnTo>
                    <a:pt x="732" y="554"/>
                  </a:lnTo>
                  <a:lnTo>
                    <a:pt x="780" y="599"/>
                  </a:lnTo>
                  <a:lnTo>
                    <a:pt x="826" y="643"/>
                  </a:lnTo>
                  <a:lnTo>
                    <a:pt x="869" y="681"/>
                  </a:lnTo>
                  <a:lnTo>
                    <a:pt x="907" y="715"/>
                  </a:lnTo>
                  <a:lnTo>
                    <a:pt x="931" y="743"/>
                  </a:lnTo>
                  <a:lnTo>
                    <a:pt x="949" y="775"/>
                  </a:lnTo>
                  <a:lnTo>
                    <a:pt x="955" y="808"/>
                  </a:lnTo>
                  <a:lnTo>
                    <a:pt x="955" y="842"/>
                  </a:lnTo>
                  <a:lnTo>
                    <a:pt x="943" y="878"/>
                  </a:lnTo>
                  <a:lnTo>
                    <a:pt x="923" y="908"/>
                  </a:lnTo>
                  <a:lnTo>
                    <a:pt x="901" y="930"/>
                  </a:lnTo>
                  <a:lnTo>
                    <a:pt x="875" y="944"/>
                  </a:lnTo>
                  <a:lnTo>
                    <a:pt x="847" y="954"/>
                  </a:lnTo>
                  <a:lnTo>
                    <a:pt x="820" y="958"/>
                  </a:lnTo>
                  <a:lnTo>
                    <a:pt x="788" y="954"/>
                  </a:lnTo>
                  <a:lnTo>
                    <a:pt x="758" y="942"/>
                  </a:lnTo>
                  <a:lnTo>
                    <a:pt x="732" y="924"/>
                  </a:lnTo>
                  <a:lnTo>
                    <a:pt x="688" y="888"/>
                  </a:lnTo>
                  <a:lnTo>
                    <a:pt x="643" y="846"/>
                  </a:lnTo>
                  <a:lnTo>
                    <a:pt x="593" y="799"/>
                  </a:lnTo>
                  <a:lnTo>
                    <a:pt x="541" y="749"/>
                  </a:lnTo>
                  <a:lnTo>
                    <a:pt x="485" y="695"/>
                  </a:lnTo>
                  <a:lnTo>
                    <a:pt x="432" y="641"/>
                  </a:lnTo>
                  <a:lnTo>
                    <a:pt x="378" y="586"/>
                  </a:lnTo>
                  <a:lnTo>
                    <a:pt x="324" y="532"/>
                  </a:lnTo>
                  <a:lnTo>
                    <a:pt x="270" y="478"/>
                  </a:lnTo>
                  <a:lnTo>
                    <a:pt x="221" y="426"/>
                  </a:lnTo>
                  <a:lnTo>
                    <a:pt x="175" y="377"/>
                  </a:lnTo>
                  <a:lnTo>
                    <a:pt x="131" y="333"/>
                  </a:lnTo>
                  <a:lnTo>
                    <a:pt x="93" y="291"/>
                  </a:lnTo>
                  <a:lnTo>
                    <a:pt x="62" y="257"/>
                  </a:lnTo>
                  <a:lnTo>
                    <a:pt x="36" y="229"/>
                  </a:lnTo>
                  <a:lnTo>
                    <a:pt x="16" y="199"/>
                  </a:lnTo>
                  <a:lnTo>
                    <a:pt x="2" y="168"/>
                  </a:lnTo>
                  <a:lnTo>
                    <a:pt x="0" y="132"/>
                  </a:lnTo>
                  <a:lnTo>
                    <a:pt x="6" y="98"/>
                  </a:lnTo>
                  <a:lnTo>
                    <a:pt x="20" y="64"/>
                  </a:lnTo>
                  <a:lnTo>
                    <a:pt x="42" y="36"/>
                  </a:lnTo>
                  <a:lnTo>
                    <a:pt x="71" y="14"/>
                  </a:lnTo>
                  <a:lnTo>
                    <a:pt x="105" y="2"/>
                  </a:lnTo>
                  <a:lnTo>
                    <a:pt x="141" y="0"/>
                  </a:lnTo>
                  <a:close/>
                </a:path>
              </a:pathLst>
            </a:custGeom>
            <a:solidFill>
              <a:srgbClr val="FFFFFF"/>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26" name="Shape 309">
              <a:extLst>
                <a:ext uri="{FF2B5EF4-FFF2-40B4-BE49-F238E27FC236}">
                  <a16:creationId xmlns:a16="http://schemas.microsoft.com/office/drawing/2014/main" id="{0F9D9E79-1798-4C7B-B562-6C0614A8257B}"/>
                </a:ext>
              </a:extLst>
            </p:cNvPr>
            <p:cNvSpPr/>
            <p:nvPr/>
          </p:nvSpPr>
          <p:spPr>
            <a:xfrm>
              <a:off x="-601663" y="4746625"/>
              <a:ext cx="1301750" cy="2168525"/>
            </a:xfrm>
            <a:custGeom>
              <a:avLst/>
              <a:gdLst/>
              <a:ahLst/>
              <a:cxnLst/>
              <a:rect l="0" t="0" r="0" b="0"/>
              <a:pathLst>
                <a:path w="1640" h="2733" extrusionOk="0">
                  <a:moveTo>
                    <a:pt x="273" y="283"/>
                  </a:moveTo>
                  <a:lnTo>
                    <a:pt x="273" y="2460"/>
                  </a:lnTo>
                  <a:lnTo>
                    <a:pt x="858" y="2460"/>
                  </a:lnTo>
                  <a:lnTo>
                    <a:pt x="873" y="2406"/>
                  </a:lnTo>
                  <a:lnTo>
                    <a:pt x="893" y="2343"/>
                  </a:lnTo>
                  <a:lnTo>
                    <a:pt x="915" y="2269"/>
                  </a:lnTo>
                  <a:lnTo>
                    <a:pt x="941" y="2187"/>
                  </a:lnTo>
                  <a:lnTo>
                    <a:pt x="967" y="2100"/>
                  </a:lnTo>
                  <a:lnTo>
                    <a:pt x="997" y="2004"/>
                  </a:lnTo>
                  <a:lnTo>
                    <a:pt x="1027" y="1903"/>
                  </a:lnTo>
                  <a:lnTo>
                    <a:pt x="1057" y="1795"/>
                  </a:lnTo>
                  <a:lnTo>
                    <a:pt x="1088" y="1686"/>
                  </a:lnTo>
                  <a:lnTo>
                    <a:pt x="1118" y="1572"/>
                  </a:lnTo>
                  <a:lnTo>
                    <a:pt x="1150" y="1457"/>
                  </a:lnTo>
                  <a:lnTo>
                    <a:pt x="1180" y="1341"/>
                  </a:lnTo>
                  <a:lnTo>
                    <a:pt x="1210" y="1224"/>
                  </a:lnTo>
                  <a:lnTo>
                    <a:pt x="1238" y="1109"/>
                  </a:lnTo>
                  <a:lnTo>
                    <a:pt x="1263" y="993"/>
                  </a:lnTo>
                  <a:lnTo>
                    <a:pt x="1289" y="882"/>
                  </a:lnTo>
                  <a:lnTo>
                    <a:pt x="1311" y="774"/>
                  </a:lnTo>
                  <a:lnTo>
                    <a:pt x="1329" y="669"/>
                  </a:lnTo>
                  <a:lnTo>
                    <a:pt x="1345" y="569"/>
                  </a:lnTo>
                  <a:lnTo>
                    <a:pt x="1359" y="476"/>
                  </a:lnTo>
                  <a:lnTo>
                    <a:pt x="1305" y="454"/>
                  </a:lnTo>
                  <a:lnTo>
                    <a:pt x="1238" y="432"/>
                  </a:lnTo>
                  <a:lnTo>
                    <a:pt x="1158" y="410"/>
                  </a:lnTo>
                  <a:lnTo>
                    <a:pt x="1066" y="390"/>
                  </a:lnTo>
                  <a:lnTo>
                    <a:pt x="969" y="370"/>
                  </a:lnTo>
                  <a:lnTo>
                    <a:pt x="862" y="352"/>
                  </a:lnTo>
                  <a:lnTo>
                    <a:pt x="750" y="334"/>
                  </a:lnTo>
                  <a:lnTo>
                    <a:pt x="633" y="320"/>
                  </a:lnTo>
                  <a:lnTo>
                    <a:pt x="513" y="307"/>
                  </a:lnTo>
                  <a:lnTo>
                    <a:pt x="394" y="293"/>
                  </a:lnTo>
                  <a:lnTo>
                    <a:pt x="273" y="283"/>
                  </a:lnTo>
                  <a:close/>
                  <a:moveTo>
                    <a:pt x="145" y="0"/>
                  </a:moveTo>
                  <a:lnTo>
                    <a:pt x="197" y="4"/>
                  </a:lnTo>
                  <a:lnTo>
                    <a:pt x="261" y="8"/>
                  </a:lnTo>
                  <a:lnTo>
                    <a:pt x="334" y="14"/>
                  </a:lnTo>
                  <a:lnTo>
                    <a:pt x="414" y="20"/>
                  </a:lnTo>
                  <a:lnTo>
                    <a:pt x="501" y="28"/>
                  </a:lnTo>
                  <a:lnTo>
                    <a:pt x="595" y="38"/>
                  </a:lnTo>
                  <a:lnTo>
                    <a:pt x="690" y="50"/>
                  </a:lnTo>
                  <a:lnTo>
                    <a:pt x="790" y="64"/>
                  </a:lnTo>
                  <a:lnTo>
                    <a:pt x="889" y="78"/>
                  </a:lnTo>
                  <a:lnTo>
                    <a:pt x="987" y="96"/>
                  </a:lnTo>
                  <a:lnTo>
                    <a:pt x="1084" y="113"/>
                  </a:lnTo>
                  <a:lnTo>
                    <a:pt x="1180" y="135"/>
                  </a:lnTo>
                  <a:lnTo>
                    <a:pt x="1269" y="157"/>
                  </a:lnTo>
                  <a:lnTo>
                    <a:pt x="1351" y="183"/>
                  </a:lnTo>
                  <a:lnTo>
                    <a:pt x="1429" y="211"/>
                  </a:lnTo>
                  <a:lnTo>
                    <a:pt x="1494" y="241"/>
                  </a:lnTo>
                  <a:lnTo>
                    <a:pt x="1552" y="275"/>
                  </a:lnTo>
                  <a:lnTo>
                    <a:pt x="1598" y="310"/>
                  </a:lnTo>
                  <a:lnTo>
                    <a:pt x="1618" y="334"/>
                  </a:lnTo>
                  <a:lnTo>
                    <a:pt x="1632" y="360"/>
                  </a:lnTo>
                  <a:lnTo>
                    <a:pt x="1640" y="390"/>
                  </a:lnTo>
                  <a:lnTo>
                    <a:pt x="1640" y="422"/>
                  </a:lnTo>
                  <a:lnTo>
                    <a:pt x="1632" y="504"/>
                  </a:lnTo>
                  <a:lnTo>
                    <a:pt x="1620" y="591"/>
                  </a:lnTo>
                  <a:lnTo>
                    <a:pt x="1606" y="683"/>
                  </a:lnTo>
                  <a:lnTo>
                    <a:pt x="1588" y="778"/>
                  </a:lnTo>
                  <a:lnTo>
                    <a:pt x="1568" y="878"/>
                  </a:lnTo>
                  <a:lnTo>
                    <a:pt x="1546" y="981"/>
                  </a:lnTo>
                  <a:lnTo>
                    <a:pt x="1524" y="1085"/>
                  </a:lnTo>
                  <a:lnTo>
                    <a:pt x="1498" y="1192"/>
                  </a:lnTo>
                  <a:lnTo>
                    <a:pt x="1472" y="1298"/>
                  </a:lnTo>
                  <a:lnTo>
                    <a:pt x="1447" y="1405"/>
                  </a:lnTo>
                  <a:lnTo>
                    <a:pt x="1419" y="1513"/>
                  </a:lnTo>
                  <a:lnTo>
                    <a:pt x="1391" y="1618"/>
                  </a:lnTo>
                  <a:lnTo>
                    <a:pt x="1361" y="1724"/>
                  </a:lnTo>
                  <a:lnTo>
                    <a:pt x="1333" y="1825"/>
                  </a:lnTo>
                  <a:lnTo>
                    <a:pt x="1305" y="1923"/>
                  </a:lnTo>
                  <a:lnTo>
                    <a:pt x="1277" y="2018"/>
                  </a:lnTo>
                  <a:lnTo>
                    <a:pt x="1250" y="2110"/>
                  </a:lnTo>
                  <a:lnTo>
                    <a:pt x="1226" y="2195"/>
                  </a:lnTo>
                  <a:lnTo>
                    <a:pt x="1200" y="2275"/>
                  </a:lnTo>
                  <a:lnTo>
                    <a:pt x="1178" y="2349"/>
                  </a:lnTo>
                  <a:lnTo>
                    <a:pt x="1158" y="2416"/>
                  </a:lnTo>
                  <a:lnTo>
                    <a:pt x="1138" y="2476"/>
                  </a:lnTo>
                  <a:lnTo>
                    <a:pt x="1122" y="2528"/>
                  </a:lnTo>
                  <a:lnTo>
                    <a:pt x="1108" y="2570"/>
                  </a:lnTo>
                  <a:lnTo>
                    <a:pt x="1098" y="2603"/>
                  </a:lnTo>
                  <a:lnTo>
                    <a:pt x="1090" y="2627"/>
                  </a:lnTo>
                  <a:lnTo>
                    <a:pt x="1086" y="2639"/>
                  </a:lnTo>
                  <a:lnTo>
                    <a:pt x="1072" y="2671"/>
                  </a:lnTo>
                  <a:lnTo>
                    <a:pt x="1051" y="2697"/>
                  </a:lnTo>
                  <a:lnTo>
                    <a:pt x="1023" y="2717"/>
                  </a:lnTo>
                  <a:lnTo>
                    <a:pt x="991" y="2729"/>
                  </a:lnTo>
                  <a:lnTo>
                    <a:pt x="957" y="2733"/>
                  </a:lnTo>
                  <a:lnTo>
                    <a:pt x="137" y="2733"/>
                  </a:lnTo>
                  <a:lnTo>
                    <a:pt x="99" y="2729"/>
                  </a:lnTo>
                  <a:lnTo>
                    <a:pt x="68" y="2715"/>
                  </a:lnTo>
                  <a:lnTo>
                    <a:pt x="40" y="2693"/>
                  </a:lnTo>
                  <a:lnTo>
                    <a:pt x="18" y="2665"/>
                  </a:lnTo>
                  <a:lnTo>
                    <a:pt x="4" y="2633"/>
                  </a:lnTo>
                  <a:lnTo>
                    <a:pt x="0" y="2597"/>
                  </a:lnTo>
                  <a:lnTo>
                    <a:pt x="0" y="135"/>
                  </a:lnTo>
                  <a:lnTo>
                    <a:pt x="6" y="100"/>
                  </a:lnTo>
                  <a:lnTo>
                    <a:pt x="20" y="66"/>
                  </a:lnTo>
                  <a:lnTo>
                    <a:pt x="44" y="36"/>
                  </a:lnTo>
                  <a:lnTo>
                    <a:pt x="74" y="16"/>
                  </a:lnTo>
                  <a:lnTo>
                    <a:pt x="107" y="2"/>
                  </a:lnTo>
                  <a:lnTo>
                    <a:pt x="145" y="0"/>
                  </a:lnTo>
                  <a:close/>
                </a:path>
              </a:pathLst>
            </a:custGeom>
            <a:solidFill>
              <a:srgbClr val="FFFFFF"/>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27" name="Shape 310">
              <a:extLst>
                <a:ext uri="{FF2B5EF4-FFF2-40B4-BE49-F238E27FC236}">
                  <a16:creationId xmlns:a16="http://schemas.microsoft.com/office/drawing/2014/main" id="{1258F9FE-AC72-4E00-8619-15FDFF23D584}"/>
                </a:ext>
              </a:extLst>
            </p:cNvPr>
            <p:cNvSpPr/>
            <p:nvPr/>
          </p:nvSpPr>
          <p:spPr>
            <a:xfrm>
              <a:off x="3090863" y="4962525"/>
              <a:ext cx="1514475" cy="2171700"/>
            </a:xfrm>
            <a:custGeom>
              <a:avLst/>
              <a:gdLst/>
              <a:ahLst/>
              <a:cxnLst/>
              <a:rect l="0" t="0" r="0" b="0"/>
              <a:pathLst>
                <a:path w="1908" h="2734" extrusionOk="0">
                  <a:moveTo>
                    <a:pt x="1633" y="274"/>
                  </a:moveTo>
                  <a:lnTo>
                    <a:pt x="1462" y="282"/>
                  </a:lnTo>
                  <a:lnTo>
                    <a:pt x="1299" y="292"/>
                  </a:lnTo>
                  <a:lnTo>
                    <a:pt x="1148" y="308"/>
                  </a:lnTo>
                  <a:lnTo>
                    <a:pt x="1007" y="326"/>
                  </a:lnTo>
                  <a:lnTo>
                    <a:pt x="877" y="346"/>
                  </a:lnTo>
                  <a:lnTo>
                    <a:pt x="756" y="370"/>
                  </a:lnTo>
                  <a:lnTo>
                    <a:pt x="649" y="394"/>
                  </a:lnTo>
                  <a:lnTo>
                    <a:pt x="551" y="416"/>
                  </a:lnTo>
                  <a:lnTo>
                    <a:pt x="465" y="440"/>
                  </a:lnTo>
                  <a:lnTo>
                    <a:pt x="390" y="461"/>
                  </a:lnTo>
                  <a:lnTo>
                    <a:pt x="328" y="483"/>
                  </a:lnTo>
                  <a:lnTo>
                    <a:pt x="362" y="559"/>
                  </a:lnTo>
                  <a:lnTo>
                    <a:pt x="400" y="647"/>
                  </a:lnTo>
                  <a:lnTo>
                    <a:pt x="440" y="742"/>
                  </a:lnTo>
                  <a:lnTo>
                    <a:pt x="481" y="844"/>
                  </a:lnTo>
                  <a:lnTo>
                    <a:pt x="523" y="951"/>
                  </a:lnTo>
                  <a:lnTo>
                    <a:pt x="567" y="1065"/>
                  </a:lnTo>
                  <a:lnTo>
                    <a:pt x="611" y="1182"/>
                  </a:lnTo>
                  <a:lnTo>
                    <a:pt x="657" y="1301"/>
                  </a:lnTo>
                  <a:lnTo>
                    <a:pt x="700" y="1423"/>
                  </a:lnTo>
                  <a:lnTo>
                    <a:pt x="744" y="1544"/>
                  </a:lnTo>
                  <a:lnTo>
                    <a:pt x="786" y="1666"/>
                  </a:lnTo>
                  <a:lnTo>
                    <a:pt x="828" y="1783"/>
                  </a:lnTo>
                  <a:lnTo>
                    <a:pt x="867" y="1898"/>
                  </a:lnTo>
                  <a:lnTo>
                    <a:pt x="905" y="2010"/>
                  </a:lnTo>
                  <a:lnTo>
                    <a:pt x="941" y="2115"/>
                  </a:lnTo>
                  <a:lnTo>
                    <a:pt x="975" y="2215"/>
                  </a:lnTo>
                  <a:lnTo>
                    <a:pt x="1005" y="2306"/>
                  </a:lnTo>
                  <a:lnTo>
                    <a:pt x="1031" y="2388"/>
                  </a:lnTo>
                  <a:lnTo>
                    <a:pt x="1052" y="2460"/>
                  </a:lnTo>
                  <a:lnTo>
                    <a:pt x="1633" y="2460"/>
                  </a:lnTo>
                  <a:lnTo>
                    <a:pt x="1633" y="274"/>
                  </a:lnTo>
                  <a:close/>
                  <a:moveTo>
                    <a:pt x="1771" y="0"/>
                  </a:moveTo>
                  <a:lnTo>
                    <a:pt x="1807" y="6"/>
                  </a:lnTo>
                  <a:lnTo>
                    <a:pt x="1840" y="18"/>
                  </a:lnTo>
                  <a:lnTo>
                    <a:pt x="1868" y="39"/>
                  </a:lnTo>
                  <a:lnTo>
                    <a:pt x="1888" y="67"/>
                  </a:lnTo>
                  <a:lnTo>
                    <a:pt x="1902" y="99"/>
                  </a:lnTo>
                  <a:lnTo>
                    <a:pt x="1908" y="137"/>
                  </a:lnTo>
                  <a:lnTo>
                    <a:pt x="1908" y="2597"/>
                  </a:lnTo>
                  <a:lnTo>
                    <a:pt x="1902" y="2633"/>
                  </a:lnTo>
                  <a:lnTo>
                    <a:pt x="1888" y="2667"/>
                  </a:lnTo>
                  <a:lnTo>
                    <a:pt x="1868" y="2695"/>
                  </a:lnTo>
                  <a:lnTo>
                    <a:pt x="1840" y="2714"/>
                  </a:lnTo>
                  <a:lnTo>
                    <a:pt x="1807" y="2728"/>
                  </a:lnTo>
                  <a:lnTo>
                    <a:pt x="1771" y="2734"/>
                  </a:lnTo>
                  <a:lnTo>
                    <a:pt x="951" y="2734"/>
                  </a:lnTo>
                  <a:lnTo>
                    <a:pt x="915" y="2728"/>
                  </a:lnTo>
                  <a:lnTo>
                    <a:pt x="883" y="2716"/>
                  </a:lnTo>
                  <a:lnTo>
                    <a:pt x="855" y="2695"/>
                  </a:lnTo>
                  <a:lnTo>
                    <a:pt x="834" y="2667"/>
                  </a:lnTo>
                  <a:lnTo>
                    <a:pt x="820" y="2633"/>
                  </a:lnTo>
                  <a:lnTo>
                    <a:pt x="806" y="2583"/>
                  </a:lnTo>
                  <a:lnTo>
                    <a:pt x="788" y="2525"/>
                  </a:lnTo>
                  <a:lnTo>
                    <a:pt x="766" y="2456"/>
                  </a:lnTo>
                  <a:lnTo>
                    <a:pt x="740" y="2378"/>
                  </a:lnTo>
                  <a:lnTo>
                    <a:pt x="714" y="2295"/>
                  </a:lnTo>
                  <a:lnTo>
                    <a:pt x="682" y="2203"/>
                  </a:lnTo>
                  <a:lnTo>
                    <a:pt x="651" y="2107"/>
                  </a:lnTo>
                  <a:lnTo>
                    <a:pt x="617" y="2006"/>
                  </a:lnTo>
                  <a:lnTo>
                    <a:pt x="581" y="1902"/>
                  </a:lnTo>
                  <a:lnTo>
                    <a:pt x="543" y="1795"/>
                  </a:lnTo>
                  <a:lnTo>
                    <a:pt x="503" y="1687"/>
                  </a:lnTo>
                  <a:lnTo>
                    <a:pt x="465" y="1576"/>
                  </a:lnTo>
                  <a:lnTo>
                    <a:pt x="426" y="1467"/>
                  </a:lnTo>
                  <a:lnTo>
                    <a:pt x="384" y="1357"/>
                  </a:lnTo>
                  <a:lnTo>
                    <a:pt x="344" y="1252"/>
                  </a:lnTo>
                  <a:lnTo>
                    <a:pt x="306" y="1146"/>
                  </a:lnTo>
                  <a:lnTo>
                    <a:pt x="267" y="1047"/>
                  </a:lnTo>
                  <a:lnTo>
                    <a:pt x="229" y="949"/>
                  </a:lnTo>
                  <a:lnTo>
                    <a:pt x="193" y="859"/>
                  </a:lnTo>
                  <a:lnTo>
                    <a:pt x="157" y="776"/>
                  </a:lnTo>
                  <a:lnTo>
                    <a:pt x="125" y="698"/>
                  </a:lnTo>
                  <a:lnTo>
                    <a:pt x="95" y="629"/>
                  </a:lnTo>
                  <a:lnTo>
                    <a:pt x="68" y="571"/>
                  </a:lnTo>
                  <a:lnTo>
                    <a:pt x="42" y="521"/>
                  </a:lnTo>
                  <a:lnTo>
                    <a:pt x="20" y="481"/>
                  </a:lnTo>
                  <a:lnTo>
                    <a:pt x="4" y="447"/>
                  </a:lnTo>
                  <a:lnTo>
                    <a:pt x="0" y="410"/>
                  </a:lnTo>
                  <a:lnTo>
                    <a:pt x="4" y="372"/>
                  </a:lnTo>
                  <a:lnTo>
                    <a:pt x="20" y="336"/>
                  </a:lnTo>
                  <a:lnTo>
                    <a:pt x="46" y="308"/>
                  </a:lnTo>
                  <a:lnTo>
                    <a:pt x="78" y="286"/>
                  </a:lnTo>
                  <a:lnTo>
                    <a:pt x="87" y="282"/>
                  </a:lnTo>
                  <a:lnTo>
                    <a:pt x="107" y="272"/>
                  </a:lnTo>
                  <a:lnTo>
                    <a:pt x="137" y="260"/>
                  </a:lnTo>
                  <a:lnTo>
                    <a:pt x="177" y="244"/>
                  </a:lnTo>
                  <a:lnTo>
                    <a:pt x="229" y="227"/>
                  </a:lnTo>
                  <a:lnTo>
                    <a:pt x="288" y="207"/>
                  </a:lnTo>
                  <a:lnTo>
                    <a:pt x="360" y="185"/>
                  </a:lnTo>
                  <a:lnTo>
                    <a:pt x="442" y="163"/>
                  </a:lnTo>
                  <a:lnTo>
                    <a:pt x="531" y="139"/>
                  </a:lnTo>
                  <a:lnTo>
                    <a:pt x="631" y="115"/>
                  </a:lnTo>
                  <a:lnTo>
                    <a:pt x="742" y="93"/>
                  </a:lnTo>
                  <a:lnTo>
                    <a:pt x="861" y="71"/>
                  </a:lnTo>
                  <a:lnTo>
                    <a:pt x="989" y="51"/>
                  </a:lnTo>
                  <a:lnTo>
                    <a:pt x="1128" y="36"/>
                  </a:lnTo>
                  <a:lnTo>
                    <a:pt x="1275" y="20"/>
                  </a:lnTo>
                  <a:lnTo>
                    <a:pt x="1430" y="10"/>
                  </a:lnTo>
                  <a:lnTo>
                    <a:pt x="1596" y="2"/>
                  </a:lnTo>
                  <a:lnTo>
                    <a:pt x="1771" y="0"/>
                  </a:lnTo>
                  <a:close/>
                </a:path>
              </a:pathLst>
            </a:custGeom>
            <a:solidFill>
              <a:srgbClr val="FFFFFF"/>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grpSp>
      <p:sp>
        <p:nvSpPr>
          <p:cNvPr id="28" name="Shape 311">
            <a:extLst>
              <a:ext uri="{FF2B5EF4-FFF2-40B4-BE49-F238E27FC236}">
                <a16:creationId xmlns:a16="http://schemas.microsoft.com/office/drawing/2014/main" id="{B273A359-057F-4592-ABE7-CE6B788CA054}"/>
              </a:ext>
            </a:extLst>
          </p:cNvPr>
          <p:cNvSpPr txBox="1"/>
          <p:nvPr/>
        </p:nvSpPr>
        <p:spPr>
          <a:xfrm>
            <a:off x="457229" y="3516276"/>
            <a:ext cx="3574800" cy="1000200"/>
          </a:xfrm>
          <a:prstGeom prst="rect">
            <a:avLst/>
          </a:prstGeom>
          <a:noFill/>
          <a:ln>
            <a:noFill/>
          </a:ln>
        </p:spPr>
        <p:txBody>
          <a:bodyPr spcFirstLastPara="1" wrap="square" lIns="91425" tIns="45700" rIns="91425" bIns="45700" anchor="t" anchorCtr="0">
            <a:noAutofit/>
          </a:bodyPr>
          <a:lstStyle/>
          <a:p>
            <a:pPr algn="ctr" defTabSz="914377">
              <a:buClr>
                <a:srgbClr val="FFFFFF"/>
              </a:buClr>
              <a:buSzPts val="4400"/>
              <a:defRPr/>
            </a:pPr>
            <a:r>
              <a:rPr lang="en-US" sz="4800" b="1" kern="0" dirty="0">
                <a:solidFill>
                  <a:srgbClr val="FFFFFF"/>
                </a:solidFill>
                <a:latin typeface="FS Elliot Pro" panose="02000503040000020004" pitchFamily="50" charset="0"/>
                <a:ea typeface="Arial"/>
                <a:cs typeface="Arial"/>
                <a:sym typeface="Arial"/>
              </a:rPr>
              <a:t>Agenda</a:t>
            </a:r>
            <a:endParaRPr sz="4400" b="1" kern="0" dirty="0">
              <a:solidFill>
                <a:srgbClr val="FFFFFF"/>
              </a:solidFill>
              <a:latin typeface="FS Elliot Pro" panose="02000503040000020004" pitchFamily="50" charset="0"/>
              <a:ea typeface="Arial"/>
              <a:cs typeface="Arial"/>
              <a:sym typeface="Arial"/>
            </a:endParaRPr>
          </a:p>
        </p:txBody>
      </p:sp>
      <p:pic>
        <p:nvPicPr>
          <p:cNvPr id="29" name="Shape 312">
            <a:extLst>
              <a:ext uri="{FF2B5EF4-FFF2-40B4-BE49-F238E27FC236}">
                <a16:creationId xmlns:a16="http://schemas.microsoft.com/office/drawing/2014/main" id="{377EC8B7-556A-40A2-AE2E-10AB48254FF0}"/>
              </a:ext>
            </a:extLst>
          </p:cNvPr>
          <p:cNvPicPr preferRelativeResize="0"/>
          <p:nvPr/>
        </p:nvPicPr>
        <p:blipFill rotWithShape="1">
          <a:blip r:embed="rId2">
            <a:alphaModFix/>
          </a:blip>
          <a:srcRect/>
          <a:stretch/>
        </p:blipFill>
        <p:spPr>
          <a:xfrm>
            <a:off x="1527674" y="1967799"/>
            <a:ext cx="1503903" cy="1432343"/>
          </a:xfrm>
          <a:prstGeom prst="rect">
            <a:avLst/>
          </a:prstGeom>
          <a:noFill/>
          <a:ln>
            <a:noFill/>
          </a:ln>
        </p:spPr>
      </p:pic>
      <p:grpSp>
        <p:nvGrpSpPr>
          <p:cNvPr id="30" name="Shape 313">
            <a:extLst>
              <a:ext uri="{FF2B5EF4-FFF2-40B4-BE49-F238E27FC236}">
                <a16:creationId xmlns:a16="http://schemas.microsoft.com/office/drawing/2014/main" id="{8E58E5B2-E2B7-4B4A-BB09-C5FA3049CDA4}"/>
              </a:ext>
            </a:extLst>
          </p:cNvPr>
          <p:cNvGrpSpPr/>
          <p:nvPr/>
        </p:nvGrpSpPr>
        <p:grpSpPr>
          <a:xfrm>
            <a:off x="5013136" y="5256933"/>
            <a:ext cx="603504" cy="539496"/>
            <a:chOff x="0" y="3148013"/>
            <a:chExt cx="5207000" cy="4749801"/>
          </a:xfrm>
        </p:grpSpPr>
        <p:sp>
          <p:nvSpPr>
            <p:cNvPr id="31" name="Shape 314">
              <a:extLst>
                <a:ext uri="{FF2B5EF4-FFF2-40B4-BE49-F238E27FC236}">
                  <a16:creationId xmlns:a16="http://schemas.microsoft.com/office/drawing/2014/main" id="{57787FBF-BB9E-443C-B114-8E532A0647D4}"/>
                </a:ext>
              </a:extLst>
            </p:cNvPr>
            <p:cNvSpPr/>
            <p:nvPr/>
          </p:nvSpPr>
          <p:spPr>
            <a:xfrm>
              <a:off x="225425" y="3148013"/>
              <a:ext cx="4754563" cy="3167063"/>
            </a:xfrm>
            <a:custGeom>
              <a:avLst/>
              <a:gdLst/>
              <a:ahLst/>
              <a:cxnLst/>
              <a:rect l="0" t="0" r="0" b="0"/>
              <a:pathLst>
                <a:path w="5989" h="3990" extrusionOk="0">
                  <a:moveTo>
                    <a:pt x="286" y="284"/>
                  </a:moveTo>
                  <a:lnTo>
                    <a:pt x="286" y="3704"/>
                  </a:lnTo>
                  <a:lnTo>
                    <a:pt x="5704" y="3704"/>
                  </a:lnTo>
                  <a:lnTo>
                    <a:pt x="5704" y="284"/>
                  </a:lnTo>
                  <a:lnTo>
                    <a:pt x="286" y="284"/>
                  </a:lnTo>
                  <a:close/>
                  <a:moveTo>
                    <a:pt x="143" y="0"/>
                  </a:moveTo>
                  <a:lnTo>
                    <a:pt x="5847" y="0"/>
                  </a:lnTo>
                  <a:lnTo>
                    <a:pt x="5885" y="6"/>
                  </a:lnTo>
                  <a:lnTo>
                    <a:pt x="5919" y="20"/>
                  </a:lnTo>
                  <a:lnTo>
                    <a:pt x="5947" y="42"/>
                  </a:lnTo>
                  <a:lnTo>
                    <a:pt x="5971" y="72"/>
                  </a:lnTo>
                  <a:lnTo>
                    <a:pt x="5985" y="105"/>
                  </a:lnTo>
                  <a:lnTo>
                    <a:pt x="5989" y="143"/>
                  </a:lnTo>
                  <a:lnTo>
                    <a:pt x="5989" y="3847"/>
                  </a:lnTo>
                  <a:lnTo>
                    <a:pt x="5985" y="3885"/>
                  </a:lnTo>
                  <a:lnTo>
                    <a:pt x="5971" y="3918"/>
                  </a:lnTo>
                  <a:lnTo>
                    <a:pt x="5947" y="3948"/>
                  </a:lnTo>
                  <a:lnTo>
                    <a:pt x="5919" y="3970"/>
                  </a:lnTo>
                  <a:lnTo>
                    <a:pt x="5885" y="3984"/>
                  </a:lnTo>
                  <a:lnTo>
                    <a:pt x="5847" y="3990"/>
                  </a:lnTo>
                  <a:lnTo>
                    <a:pt x="143" y="3990"/>
                  </a:lnTo>
                  <a:lnTo>
                    <a:pt x="105" y="3984"/>
                  </a:lnTo>
                  <a:lnTo>
                    <a:pt x="71" y="3970"/>
                  </a:lnTo>
                  <a:lnTo>
                    <a:pt x="41" y="3948"/>
                  </a:lnTo>
                  <a:lnTo>
                    <a:pt x="19" y="3918"/>
                  </a:lnTo>
                  <a:lnTo>
                    <a:pt x="5" y="3885"/>
                  </a:lnTo>
                  <a:lnTo>
                    <a:pt x="0" y="3847"/>
                  </a:lnTo>
                  <a:lnTo>
                    <a:pt x="0" y="143"/>
                  </a:lnTo>
                  <a:lnTo>
                    <a:pt x="5" y="105"/>
                  </a:lnTo>
                  <a:lnTo>
                    <a:pt x="19" y="72"/>
                  </a:lnTo>
                  <a:lnTo>
                    <a:pt x="41" y="42"/>
                  </a:lnTo>
                  <a:lnTo>
                    <a:pt x="71" y="20"/>
                  </a:lnTo>
                  <a:lnTo>
                    <a:pt x="105" y="6"/>
                  </a:lnTo>
                  <a:lnTo>
                    <a:pt x="143"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32" name="Shape 315">
              <a:extLst>
                <a:ext uri="{FF2B5EF4-FFF2-40B4-BE49-F238E27FC236}">
                  <a16:creationId xmlns:a16="http://schemas.microsoft.com/office/drawing/2014/main" id="{C9590D46-CDE1-46A3-BD99-047EFE70554D}"/>
                </a:ext>
              </a:extLst>
            </p:cNvPr>
            <p:cNvSpPr/>
            <p:nvPr/>
          </p:nvSpPr>
          <p:spPr>
            <a:xfrm>
              <a:off x="0" y="3148013"/>
              <a:ext cx="454025" cy="225425"/>
            </a:xfrm>
            <a:custGeom>
              <a:avLst/>
              <a:gdLst/>
              <a:ahLst/>
              <a:cxnLst/>
              <a:rect l="0" t="0" r="0" b="0"/>
              <a:pathLst>
                <a:path w="571" h="284" extrusionOk="0">
                  <a:moveTo>
                    <a:pt x="143" y="0"/>
                  </a:moveTo>
                  <a:lnTo>
                    <a:pt x="428" y="0"/>
                  </a:lnTo>
                  <a:lnTo>
                    <a:pt x="466" y="6"/>
                  </a:lnTo>
                  <a:lnTo>
                    <a:pt x="499" y="20"/>
                  </a:lnTo>
                  <a:lnTo>
                    <a:pt x="529" y="42"/>
                  </a:lnTo>
                  <a:lnTo>
                    <a:pt x="551" y="72"/>
                  </a:lnTo>
                  <a:lnTo>
                    <a:pt x="565" y="105"/>
                  </a:lnTo>
                  <a:lnTo>
                    <a:pt x="571" y="143"/>
                  </a:lnTo>
                  <a:lnTo>
                    <a:pt x="565" y="181"/>
                  </a:lnTo>
                  <a:lnTo>
                    <a:pt x="551" y="215"/>
                  </a:lnTo>
                  <a:lnTo>
                    <a:pt x="529" y="243"/>
                  </a:lnTo>
                  <a:lnTo>
                    <a:pt x="499" y="266"/>
                  </a:lnTo>
                  <a:lnTo>
                    <a:pt x="466" y="280"/>
                  </a:lnTo>
                  <a:lnTo>
                    <a:pt x="428" y="284"/>
                  </a:lnTo>
                  <a:lnTo>
                    <a:pt x="143" y="284"/>
                  </a:lnTo>
                  <a:lnTo>
                    <a:pt x="105" y="280"/>
                  </a:lnTo>
                  <a:lnTo>
                    <a:pt x="72" y="266"/>
                  </a:lnTo>
                  <a:lnTo>
                    <a:pt x="42" y="243"/>
                  </a:lnTo>
                  <a:lnTo>
                    <a:pt x="20" y="215"/>
                  </a:lnTo>
                  <a:lnTo>
                    <a:pt x="6" y="181"/>
                  </a:lnTo>
                  <a:lnTo>
                    <a:pt x="0" y="143"/>
                  </a:lnTo>
                  <a:lnTo>
                    <a:pt x="6" y="105"/>
                  </a:lnTo>
                  <a:lnTo>
                    <a:pt x="20" y="72"/>
                  </a:lnTo>
                  <a:lnTo>
                    <a:pt x="42" y="42"/>
                  </a:lnTo>
                  <a:lnTo>
                    <a:pt x="72" y="20"/>
                  </a:lnTo>
                  <a:lnTo>
                    <a:pt x="105" y="6"/>
                  </a:lnTo>
                  <a:lnTo>
                    <a:pt x="143"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33" name="Shape 316">
              <a:extLst>
                <a:ext uri="{FF2B5EF4-FFF2-40B4-BE49-F238E27FC236}">
                  <a16:creationId xmlns:a16="http://schemas.microsoft.com/office/drawing/2014/main" id="{7F1F3BBB-D493-480D-BBD3-CEF3C9E6F4F1}"/>
                </a:ext>
              </a:extLst>
            </p:cNvPr>
            <p:cNvSpPr/>
            <p:nvPr/>
          </p:nvSpPr>
          <p:spPr>
            <a:xfrm>
              <a:off x="4752975" y="3148013"/>
              <a:ext cx="454025" cy="225425"/>
            </a:xfrm>
            <a:custGeom>
              <a:avLst/>
              <a:gdLst/>
              <a:ahLst/>
              <a:cxnLst/>
              <a:rect l="0" t="0" r="0" b="0"/>
              <a:pathLst>
                <a:path w="571" h="284" extrusionOk="0">
                  <a:moveTo>
                    <a:pt x="143" y="0"/>
                  </a:moveTo>
                  <a:lnTo>
                    <a:pt x="428" y="0"/>
                  </a:lnTo>
                  <a:lnTo>
                    <a:pt x="466" y="6"/>
                  </a:lnTo>
                  <a:lnTo>
                    <a:pt x="499" y="20"/>
                  </a:lnTo>
                  <a:lnTo>
                    <a:pt x="529" y="42"/>
                  </a:lnTo>
                  <a:lnTo>
                    <a:pt x="551" y="72"/>
                  </a:lnTo>
                  <a:lnTo>
                    <a:pt x="565" y="105"/>
                  </a:lnTo>
                  <a:lnTo>
                    <a:pt x="571" y="143"/>
                  </a:lnTo>
                  <a:lnTo>
                    <a:pt x="565" y="181"/>
                  </a:lnTo>
                  <a:lnTo>
                    <a:pt x="551" y="215"/>
                  </a:lnTo>
                  <a:lnTo>
                    <a:pt x="529" y="243"/>
                  </a:lnTo>
                  <a:lnTo>
                    <a:pt x="499" y="266"/>
                  </a:lnTo>
                  <a:lnTo>
                    <a:pt x="466" y="280"/>
                  </a:lnTo>
                  <a:lnTo>
                    <a:pt x="428" y="284"/>
                  </a:lnTo>
                  <a:lnTo>
                    <a:pt x="143" y="284"/>
                  </a:lnTo>
                  <a:lnTo>
                    <a:pt x="105" y="280"/>
                  </a:lnTo>
                  <a:lnTo>
                    <a:pt x="72" y="266"/>
                  </a:lnTo>
                  <a:lnTo>
                    <a:pt x="42" y="243"/>
                  </a:lnTo>
                  <a:lnTo>
                    <a:pt x="20" y="215"/>
                  </a:lnTo>
                  <a:lnTo>
                    <a:pt x="6" y="181"/>
                  </a:lnTo>
                  <a:lnTo>
                    <a:pt x="0" y="143"/>
                  </a:lnTo>
                  <a:lnTo>
                    <a:pt x="6" y="105"/>
                  </a:lnTo>
                  <a:lnTo>
                    <a:pt x="20" y="72"/>
                  </a:lnTo>
                  <a:lnTo>
                    <a:pt x="42" y="42"/>
                  </a:lnTo>
                  <a:lnTo>
                    <a:pt x="72" y="20"/>
                  </a:lnTo>
                  <a:lnTo>
                    <a:pt x="105" y="6"/>
                  </a:lnTo>
                  <a:lnTo>
                    <a:pt x="143"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34" name="Shape 317">
              <a:extLst>
                <a:ext uri="{FF2B5EF4-FFF2-40B4-BE49-F238E27FC236}">
                  <a16:creationId xmlns:a16="http://schemas.microsoft.com/office/drawing/2014/main" id="{797A5C76-F842-47AF-8CDA-7B062A2D92A3}"/>
                </a:ext>
              </a:extLst>
            </p:cNvPr>
            <p:cNvSpPr/>
            <p:nvPr/>
          </p:nvSpPr>
          <p:spPr>
            <a:xfrm>
              <a:off x="2490788" y="6088063"/>
              <a:ext cx="225425" cy="1357313"/>
            </a:xfrm>
            <a:custGeom>
              <a:avLst/>
              <a:gdLst/>
              <a:ahLst/>
              <a:cxnLst/>
              <a:rect l="0" t="0" r="0" b="0"/>
              <a:pathLst>
                <a:path w="284" h="1710" extrusionOk="0">
                  <a:moveTo>
                    <a:pt x="141" y="0"/>
                  </a:moveTo>
                  <a:lnTo>
                    <a:pt x="179" y="6"/>
                  </a:lnTo>
                  <a:lnTo>
                    <a:pt x="215" y="20"/>
                  </a:lnTo>
                  <a:lnTo>
                    <a:pt x="242" y="42"/>
                  </a:lnTo>
                  <a:lnTo>
                    <a:pt x="264" y="71"/>
                  </a:lnTo>
                  <a:lnTo>
                    <a:pt x="278" y="105"/>
                  </a:lnTo>
                  <a:lnTo>
                    <a:pt x="284" y="143"/>
                  </a:lnTo>
                  <a:lnTo>
                    <a:pt x="284" y="1568"/>
                  </a:lnTo>
                  <a:lnTo>
                    <a:pt x="278" y="1606"/>
                  </a:lnTo>
                  <a:lnTo>
                    <a:pt x="264" y="1640"/>
                  </a:lnTo>
                  <a:lnTo>
                    <a:pt x="242" y="1668"/>
                  </a:lnTo>
                  <a:lnTo>
                    <a:pt x="215" y="1692"/>
                  </a:lnTo>
                  <a:lnTo>
                    <a:pt x="179" y="1706"/>
                  </a:lnTo>
                  <a:lnTo>
                    <a:pt x="141" y="1710"/>
                  </a:lnTo>
                  <a:lnTo>
                    <a:pt x="103" y="1706"/>
                  </a:lnTo>
                  <a:lnTo>
                    <a:pt x="69" y="1692"/>
                  </a:lnTo>
                  <a:lnTo>
                    <a:pt x="42" y="1668"/>
                  </a:lnTo>
                  <a:lnTo>
                    <a:pt x="20" y="1640"/>
                  </a:lnTo>
                  <a:lnTo>
                    <a:pt x="4" y="1606"/>
                  </a:lnTo>
                  <a:lnTo>
                    <a:pt x="0" y="1568"/>
                  </a:lnTo>
                  <a:lnTo>
                    <a:pt x="0" y="143"/>
                  </a:lnTo>
                  <a:lnTo>
                    <a:pt x="4" y="105"/>
                  </a:lnTo>
                  <a:lnTo>
                    <a:pt x="20" y="71"/>
                  </a:lnTo>
                  <a:lnTo>
                    <a:pt x="42" y="42"/>
                  </a:lnTo>
                  <a:lnTo>
                    <a:pt x="69" y="20"/>
                  </a:lnTo>
                  <a:lnTo>
                    <a:pt x="103" y="6"/>
                  </a:lnTo>
                  <a:lnTo>
                    <a:pt x="141"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35" name="Shape 318">
              <a:extLst>
                <a:ext uri="{FF2B5EF4-FFF2-40B4-BE49-F238E27FC236}">
                  <a16:creationId xmlns:a16="http://schemas.microsoft.com/office/drawing/2014/main" id="{137725E7-3061-474F-B5BE-D2458ED26AEB}"/>
                </a:ext>
              </a:extLst>
            </p:cNvPr>
            <p:cNvSpPr/>
            <p:nvPr/>
          </p:nvSpPr>
          <p:spPr>
            <a:xfrm>
              <a:off x="2263775" y="7219951"/>
              <a:ext cx="677863" cy="677863"/>
            </a:xfrm>
            <a:custGeom>
              <a:avLst/>
              <a:gdLst/>
              <a:ahLst/>
              <a:cxnLst/>
              <a:rect l="0" t="0" r="0" b="0"/>
              <a:pathLst>
                <a:path w="856" h="855" extrusionOk="0">
                  <a:moveTo>
                    <a:pt x="428" y="285"/>
                  </a:moveTo>
                  <a:lnTo>
                    <a:pt x="390" y="290"/>
                  </a:lnTo>
                  <a:lnTo>
                    <a:pt x="356" y="304"/>
                  </a:lnTo>
                  <a:lnTo>
                    <a:pt x="329" y="326"/>
                  </a:lnTo>
                  <a:lnTo>
                    <a:pt x="307" y="356"/>
                  </a:lnTo>
                  <a:lnTo>
                    <a:pt x="291" y="390"/>
                  </a:lnTo>
                  <a:lnTo>
                    <a:pt x="287" y="428"/>
                  </a:lnTo>
                  <a:lnTo>
                    <a:pt x="291" y="465"/>
                  </a:lnTo>
                  <a:lnTo>
                    <a:pt x="307" y="499"/>
                  </a:lnTo>
                  <a:lnTo>
                    <a:pt x="329" y="529"/>
                  </a:lnTo>
                  <a:lnTo>
                    <a:pt x="356" y="551"/>
                  </a:lnTo>
                  <a:lnTo>
                    <a:pt x="390" y="565"/>
                  </a:lnTo>
                  <a:lnTo>
                    <a:pt x="428" y="571"/>
                  </a:lnTo>
                  <a:lnTo>
                    <a:pt x="466" y="565"/>
                  </a:lnTo>
                  <a:lnTo>
                    <a:pt x="502" y="551"/>
                  </a:lnTo>
                  <a:lnTo>
                    <a:pt x="529" y="529"/>
                  </a:lnTo>
                  <a:lnTo>
                    <a:pt x="551" y="499"/>
                  </a:lnTo>
                  <a:lnTo>
                    <a:pt x="565" y="465"/>
                  </a:lnTo>
                  <a:lnTo>
                    <a:pt x="571" y="428"/>
                  </a:lnTo>
                  <a:lnTo>
                    <a:pt x="565" y="390"/>
                  </a:lnTo>
                  <a:lnTo>
                    <a:pt x="551" y="356"/>
                  </a:lnTo>
                  <a:lnTo>
                    <a:pt x="529" y="326"/>
                  </a:lnTo>
                  <a:lnTo>
                    <a:pt x="502" y="304"/>
                  </a:lnTo>
                  <a:lnTo>
                    <a:pt x="466" y="290"/>
                  </a:lnTo>
                  <a:lnTo>
                    <a:pt x="428" y="285"/>
                  </a:lnTo>
                  <a:close/>
                  <a:moveTo>
                    <a:pt x="428" y="0"/>
                  </a:moveTo>
                  <a:lnTo>
                    <a:pt x="498" y="6"/>
                  </a:lnTo>
                  <a:lnTo>
                    <a:pt x="563" y="22"/>
                  </a:lnTo>
                  <a:lnTo>
                    <a:pt x="625" y="48"/>
                  </a:lnTo>
                  <a:lnTo>
                    <a:pt x="681" y="84"/>
                  </a:lnTo>
                  <a:lnTo>
                    <a:pt x="730" y="125"/>
                  </a:lnTo>
                  <a:lnTo>
                    <a:pt x="774" y="175"/>
                  </a:lnTo>
                  <a:lnTo>
                    <a:pt x="808" y="231"/>
                  </a:lnTo>
                  <a:lnTo>
                    <a:pt x="834" y="292"/>
                  </a:lnTo>
                  <a:lnTo>
                    <a:pt x="852" y="358"/>
                  </a:lnTo>
                  <a:lnTo>
                    <a:pt x="856" y="428"/>
                  </a:lnTo>
                  <a:lnTo>
                    <a:pt x="852" y="497"/>
                  </a:lnTo>
                  <a:lnTo>
                    <a:pt x="834" y="563"/>
                  </a:lnTo>
                  <a:lnTo>
                    <a:pt x="808" y="624"/>
                  </a:lnTo>
                  <a:lnTo>
                    <a:pt x="774" y="680"/>
                  </a:lnTo>
                  <a:lnTo>
                    <a:pt x="730" y="730"/>
                  </a:lnTo>
                  <a:lnTo>
                    <a:pt x="681" y="774"/>
                  </a:lnTo>
                  <a:lnTo>
                    <a:pt x="625" y="807"/>
                  </a:lnTo>
                  <a:lnTo>
                    <a:pt x="563" y="833"/>
                  </a:lnTo>
                  <a:lnTo>
                    <a:pt x="498" y="849"/>
                  </a:lnTo>
                  <a:lnTo>
                    <a:pt x="428" y="855"/>
                  </a:lnTo>
                  <a:lnTo>
                    <a:pt x="360" y="849"/>
                  </a:lnTo>
                  <a:lnTo>
                    <a:pt x="295" y="833"/>
                  </a:lnTo>
                  <a:lnTo>
                    <a:pt x="233" y="807"/>
                  </a:lnTo>
                  <a:lnTo>
                    <a:pt x="175" y="774"/>
                  </a:lnTo>
                  <a:lnTo>
                    <a:pt x="126" y="730"/>
                  </a:lnTo>
                  <a:lnTo>
                    <a:pt x="84" y="680"/>
                  </a:lnTo>
                  <a:lnTo>
                    <a:pt x="48" y="624"/>
                  </a:lnTo>
                  <a:lnTo>
                    <a:pt x="22" y="563"/>
                  </a:lnTo>
                  <a:lnTo>
                    <a:pt x="6" y="497"/>
                  </a:lnTo>
                  <a:lnTo>
                    <a:pt x="0" y="428"/>
                  </a:lnTo>
                  <a:lnTo>
                    <a:pt x="6" y="358"/>
                  </a:lnTo>
                  <a:lnTo>
                    <a:pt x="22" y="292"/>
                  </a:lnTo>
                  <a:lnTo>
                    <a:pt x="48" y="231"/>
                  </a:lnTo>
                  <a:lnTo>
                    <a:pt x="84" y="175"/>
                  </a:lnTo>
                  <a:lnTo>
                    <a:pt x="126" y="125"/>
                  </a:lnTo>
                  <a:lnTo>
                    <a:pt x="175" y="84"/>
                  </a:lnTo>
                  <a:lnTo>
                    <a:pt x="233" y="48"/>
                  </a:lnTo>
                  <a:lnTo>
                    <a:pt x="295" y="22"/>
                  </a:lnTo>
                  <a:lnTo>
                    <a:pt x="360" y="6"/>
                  </a:lnTo>
                  <a:lnTo>
                    <a:pt x="428"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36" name="Shape 319">
              <a:extLst>
                <a:ext uri="{FF2B5EF4-FFF2-40B4-BE49-F238E27FC236}">
                  <a16:creationId xmlns:a16="http://schemas.microsoft.com/office/drawing/2014/main" id="{F55CB214-3118-462D-BE30-08AEB8AD12BE}"/>
                </a:ext>
              </a:extLst>
            </p:cNvPr>
            <p:cNvSpPr/>
            <p:nvPr/>
          </p:nvSpPr>
          <p:spPr>
            <a:xfrm>
              <a:off x="3395663" y="3600451"/>
              <a:ext cx="1131888" cy="1130300"/>
            </a:xfrm>
            <a:custGeom>
              <a:avLst/>
              <a:gdLst/>
              <a:ahLst/>
              <a:cxnLst/>
              <a:rect l="0" t="0" r="0" b="0"/>
              <a:pathLst>
                <a:path w="1426" h="1423" extrusionOk="0">
                  <a:moveTo>
                    <a:pt x="284" y="294"/>
                  </a:moveTo>
                  <a:lnTo>
                    <a:pt x="284" y="1139"/>
                  </a:lnTo>
                  <a:lnTo>
                    <a:pt x="1130" y="1139"/>
                  </a:lnTo>
                  <a:lnTo>
                    <a:pt x="1108" y="1031"/>
                  </a:lnTo>
                  <a:lnTo>
                    <a:pt x="1076" y="930"/>
                  </a:lnTo>
                  <a:lnTo>
                    <a:pt x="1032" y="831"/>
                  </a:lnTo>
                  <a:lnTo>
                    <a:pt x="981" y="739"/>
                  </a:lnTo>
                  <a:lnTo>
                    <a:pt x="919" y="654"/>
                  </a:lnTo>
                  <a:lnTo>
                    <a:pt x="847" y="576"/>
                  </a:lnTo>
                  <a:lnTo>
                    <a:pt x="770" y="507"/>
                  </a:lnTo>
                  <a:lnTo>
                    <a:pt x="684" y="445"/>
                  </a:lnTo>
                  <a:lnTo>
                    <a:pt x="593" y="391"/>
                  </a:lnTo>
                  <a:lnTo>
                    <a:pt x="495" y="347"/>
                  </a:lnTo>
                  <a:lnTo>
                    <a:pt x="392" y="316"/>
                  </a:lnTo>
                  <a:lnTo>
                    <a:pt x="284" y="294"/>
                  </a:lnTo>
                  <a:close/>
                  <a:moveTo>
                    <a:pt x="143" y="0"/>
                  </a:moveTo>
                  <a:lnTo>
                    <a:pt x="266" y="6"/>
                  </a:lnTo>
                  <a:lnTo>
                    <a:pt x="386" y="21"/>
                  </a:lnTo>
                  <a:lnTo>
                    <a:pt x="503" y="49"/>
                  </a:lnTo>
                  <a:lnTo>
                    <a:pt x="615" y="89"/>
                  </a:lnTo>
                  <a:lnTo>
                    <a:pt x="722" y="137"/>
                  </a:lnTo>
                  <a:lnTo>
                    <a:pt x="824" y="194"/>
                  </a:lnTo>
                  <a:lnTo>
                    <a:pt x="919" y="260"/>
                  </a:lnTo>
                  <a:lnTo>
                    <a:pt x="1009" y="336"/>
                  </a:lnTo>
                  <a:lnTo>
                    <a:pt x="1090" y="417"/>
                  </a:lnTo>
                  <a:lnTo>
                    <a:pt x="1164" y="507"/>
                  </a:lnTo>
                  <a:lnTo>
                    <a:pt x="1229" y="602"/>
                  </a:lnTo>
                  <a:lnTo>
                    <a:pt x="1287" y="703"/>
                  </a:lnTo>
                  <a:lnTo>
                    <a:pt x="1337" y="811"/>
                  </a:lnTo>
                  <a:lnTo>
                    <a:pt x="1375" y="922"/>
                  </a:lnTo>
                  <a:lnTo>
                    <a:pt x="1403" y="1037"/>
                  </a:lnTo>
                  <a:lnTo>
                    <a:pt x="1420" y="1159"/>
                  </a:lnTo>
                  <a:lnTo>
                    <a:pt x="1426" y="1282"/>
                  </a:lnTo>
                  <a:lnTo>
                    <a:pt x="1420" y="1320"/>
                  </a:lnTo>
                  <a:lnTo>
                    <a:pt x="1407" y="1353"/>
                  </a:lnTo>
                  <a:lnTo>
                    <a:pt x="1385" y="1381"/>
                  </a:lnTo>
                  <a:lnTo>
                    <a:pt x="1355" y="1405"/>
                  </a:lnTo>
                  <a:lnTo>
                    <a:pt x="1321" y="1419"/>
                  </a:lnTo>
                  <a:lnTo>
                    <a:pt x="1283" y="1423"/>
                  </a:lnTo>
                  <a:lnTo>
                    <a:pt x="143" y="1423"/>
                  </a:lnTo>
                  <a:lnTo>
                    <a:pt x="105" y="1419"/>
                  </a:lnTo>
                  <a:lnTo>
                    <a:pt x="71" y="1405"/>
                  </a:lnTo>
                  <a:lnTo>
                    <a:pt x="42" y="1381"/>
                  </a:lnTo>
                  <a:lnTo>
                    <a:pt x="20" y="1353"/>
                  </a:lnTo>
                  <a:lnTo>
                    <a:pt x="6" y="1320"/>
                  </a:lnTo>
                  <a:lnTo>
                    <a:pt x="0" y="1282"/>
                  </a:lnTo>
                  <a:lnTo>
                    <a:pt x="0" y="141"/>
                  </a:lnTo>
                  <a:lnTo>
                    <a:pt x="6" y="103"/>
                  </a:lnTo>
                  <a:lnTo>
                    <a:pt x="20" y="69"/>
                  </a:lnTo>
                  <a:lnTo>
                    <a:pt x="42" y="41"/>
                  </a:lnTo>
                  <a:lnTo>
                    <a:pt x="71" y="17"/>
                  </a:lnTo>
                  <a:lnTo>
                    <a:pt x="105" y="4"/>
                  </a:lnTo>
                  <a:lnTo>
                    <a:pt x="143"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37" name="Shape 320">
              <a:extLst>
                <a:ext uri="{FF2B5EF4-FFF2-40B4-BE49-F238E27FC236}">
                  <a16:creationId xmlns:a16="http://schemas.microsoft.com/office/drawing/2014/main" id="{E8516DA6-3ABF-414A-A8BD-EFF49D0E709E}"/>
                </a:ext>
              </a:extLst>
            </p:cNvPr>
            <p:cNvSpPr/>
            <p:nvPr/>
          </p:nvSpPr>
          <p:spPr>
            <a:xfrm>
              <a:off x="2263775" y="3825876"/>
              <a:ext cx="2036763" cy="2036763"/>
            </a:xfrm>
            <a:custGeom>
              <a:avLst/>
              <a:gdLst/>
              <a:ahLst/>
              <a:cxnLst/>
              <a:rect l="0" t="0" r="0" b="0"/>
              <a:pathLst>
                <a:path w="2567" h="2564" extrusionOk="0">
                  <a:moveTo>
                    <a:pt x="1284" y="0"/>
                  </a:moveTo>
                  <a:lnTo>
                    <a:pt x="1321" y="6"/>
                  </a:lnTo>
                  <a:lnTo>
                    <a:pt x="1357" y="20"/>
                  </a:lnTo>
                  <a:lnTo>
                    <a:pt x="1385" y="42"/>
                  </a:lnTo>
                  <a:lnTo>
                    <a:pt x="1407" y="71"/>
                  </a:lnTo>
                  <a:lnTo>
                    <a:pt x="1423" y="105"/>
                  </a:lnTo>
                  <a:lnTo>
                    <a:pt x="1427" y="143"/>
                  </a:lnTo>
                  <a:lnTo>
                    <a:pt x="1423" y="181"/>
                  </a:lnTo>
                  <a:lnTo>
                    <a:pt x="1407" y="215"/>
                  </a:lnTo>
                  <a:lnTo>
                    <a:pt x="1385" y="242"/>
                  </a:lnTo>
                  <a:lnTo>
                    <a:pt x="1357" y="266"/>
                  </a:lnTo>
                  <a:lnTo>
                    <a:pt x="1321" y="280"/>
                  </a:lnTo>
                  <a:lnTo>
                    <a:pt x="1284" y="284"/>
                  </a:lnTo>
                  <a:lnTo>
                    <a:pt x="1176" y="290"/>
                  </a:lnTo>
                  <a:lnTo>
                    <a:pt x="1071" y="308"/>
                  </a:lnTo>
                  <a:lnTo>
                    <a:pt x="969" y="336"/>
                  </a:lnTo>
                  <a:lnTo>
                    <a:pt x="872" y="374"/>
                  </a:lnTo>
                  <a:lnTo>
                    <a:pt x="780" y="421"/>
                  </a:lnTo>
                  <a:lnTo>
                    <a:pt x="695" y="477"/>
                  </a:lnTo>
                  <a:lnTo>
                    <a:pt x="615" y="543"/>
                  </a:lnTo>
                  <a:lnTo>
                    <a:pt x="543" y="614"/>
                  </a:lnTo>
                  <a:lnTo>
                    <a:pt x="480" y="694"/>
                  </a:lnTo>
                  <a:lnTo>
                    <a:pt x="422" y="779"/>
                  </a:lnTo>
                  <a:lnTo>
                    <a:pt x="374" y="871"/>
                  </a:lnTo>
                  <a:lnTo>
                    <a:pt x="336" y="968"/>
                  </a:lnTo>
                  <a:lnTo>
                    <a:pt x="309" y="1069"/>
                  </a:lnTo>
                  <a:lnTo>
                    <a:pt x="293" y="1173"/>
                  </a:lnTo>
                  <a:lnTo>
                    <a:pt x="287" y="1282"/>
                  </a:lnTo>
                  <a:lnTo>
                    <a:pt x="293" y="1392"/>
                  </a:lnTo>
                  <a:lnTo>
                    <a:pt x="309" y="1497"/>
                  </a:lnTo>
                  <a:lnTo>
                    <a:pt x="336" y="1596"/>
                  </a:lnTo>
                  <a:lnTo>
                    <a:pt x="374" y="1694"/>
                  </a:lnTo>
                  <a:lnTo>
                    <a:pt x="422" y="1785"/>
                  </a:lnTo>
                  <a:lnTo>
                    <a:pt x="480" y="1871"/>
                  </a:lnTo>
                  <a:lnTo>
                    <a:pt x="543" y="1950"/>
                  </a:lnTo>
                  <a:lnTo>
                    <a:pt x="615" y="2022"/>
                  </a:lnTo>
                  <a:lnTo>
                    <a:pt x="695" y="2087"/>
                  </a:lnTo>
                  <a:lnTo>
                    <a:pt x="780" y="2143"/>
                  </a:lnTo>
                  <a:lnTo>
                    <a:pt x="872" y="2191"/>
                  </a:lnTo>
                  <a:lnTo>
                    <a:pt x="969" y="2228"/>
                  </a:lnTo>
                  <a:lnTo>
                    <a:pt x="1071" y="2256"/>
                  </a:lnTo>
                  <a:lnTo>
                    <a:pt x="1176" y="2274"/>
                  </a:lnTo>
                  <a:lnTo>
                    <a:pt x="1284" y="2280"/>
                  </a:lnTo>
                  <a:lnTo>
                    <a:pt x="1393" y="2274"/>
                  </a:lnTo>
                  <a:lnTo>
                    <a:pt x="1498" y="2256"/>
                  </a:lnTo>
                  <a:lnTo>
                    <a:pt x="1600" y="2228"/>
                  </a:lnTo>
                  <a:lnTo>
                    <a:pt x="1695" y="2191"/>
                  </a:lnTo>
                  <a:lnTo>
                    <a:pt x="1787" y="2143"/>
                  </a:lnTo>
                  <a:lnTo>
                    <a:pt x="1875" y="2087"/>
                  </a:lnTo>
                  <a:lnTo>
                    <a:pt x="1952" y="2022"/>
                  </a:lnTo>
                  <a:lnTo>
                    <a:pt x="2026" y="1950"/>
                  </a:lnTo>
                  <a:lnTo>
                    <a:pt x="2089" y="1871"/>
                  </a:lnTo>
                  <a:lnTo>
                    <a:pt x="2145" y="1785"/>
                  </a:lnTo>
                  <a:lnTo>
                    <a:pt x="2193" y="1694"/>
                  </a:lnTo>
                  <a:lnTo>
                    <a:pt x="2231" y="1596"/>
                  </a:lnTo>
                  <a:lnTo>
                    <a:pt x="2259" y="1497"/>
                  </a:lnTo>
                  <a:lnTo>
                    <a:pt x="2276" y="1392"/>
                  </a:lnTo>
                  <a:lnTo>
                    <a:pt x="2282" y="1282"/>
                  </a:lnTo>
                  <a:lnTo>
                    <a:pt x="2288" y="1244"/>
                  </a:lnTo>
                  <a:lnTo>
                    <a:pt x="2302" y="1211"/>
                  </a:lnTo>
                  <a:lnTo>
                    <a:pt x="2324" y="1181"/>
                  </a:lnTo>
                  <a:lnTo>
                    <a:pt x="2354" y="1159"/>
                  </a:lnTo>
                  <a:lnTo>
                    <a:pt x="2388" y="1145"/>
                  </a:lnTo>
                  <a:lnTo>
                    <a:pt x="2426" y="1139"/>
                  </a:lnTo>
                  <a:lnTo>
                    <a:pt x="2463" y="1145"/>
                  </a:lnTo>
                  <a:lnTo>
                    <a:pt x="2497" y="1159"/>
                  </a:lnTo>
                  <a:lnTo>
                    <a:pt x="2525" y="1181"/>
                  </a:lnTo>
                  <a:lnTo>
                    <a:pt x="2549" y="1211"/>
                  </a:lnTo>
                  <a:lnTo>
                    <a:pt x="2563" y="1244"/>
                  </a:lnTo>
                  <a:lnTo>
                    <a:pt x="2567" y="1282"/>
                  </a:lnTo>
                  <a:lnTo>
                    <a:pt x="2561" y="1405"/>
                  </a:lnTo>
                  <a:lnTo>
                    <a:pt x="2545" y="1525"/>
                  </a:lnTo>
                  <a:lnTo>
                    <a:pt x="2517" y="1642"/>
                  </a:lnTo>
                  <a:lnTo>
                    <a:pt x="2477" y="1753"/>
                  </a:lnTo>
                  <a:lnTo>
                    <a:pt x="2430" y="1861"/>
                  </a:lnTo>
                  <a:lnTo>
                    <a:pt x="2372" y="1962"/>
                  </a:lnTo>
                  <a:lnTo>
                    <a:pt x="2306" y="2058"/>
                  </a:lnTo>
                  <a:lnTo>
                    <a:pt x="2231" y="2147"/>
                  </a:lnTo>
                  <a:lnTo>
                    <a:pt x="2149" y="2228"/>
                  </a:lnTo>
                  <a:lnTo>
                    <a:pt x="2060" y="2302"/>
                  </a:lnTo>
                  <a:lnTo>
                    <a:pt x="1964" y="2370"/>
                  </a:lnTo>
                  <a:lnTo>
                    <a:pt x="1863" y="2427"/>
                  </a:lnTo>
                  <a:lnTo>
                    <a:pt x="1757" y="2475"/>
                  </a:lnTo>
                  <a:lnTo>
                    <a:pt x="1644" y="2513"/>
                  </a:lnTo>
                  <a:lnTo>
                    <a:pt x="1528" y="2541"/>
                  </a:lnTo>
                  <a:lnTo>
                    <a:pt x="1407" y="2559"/>
                  </a:lnTo>
                  <a:lnTo>
                    <a:pt x="1284" y="2564"/>
                  </a:lnTo>
                  <a:lnTo>
                    <a:pt x="1160" y="2559"/>
                  </a:lnTo>
                  <a:lnTo>
                    <a:pt x="1041" y="2541"/>
                  </a:lnTo>
                  <a:lnTo>
                    <a:pt x="925" y="2513"/>
                  </a:lnTo>
                  <a:lnTo>
                    <a:pt x="812" y="2475"/>
                  </a:lnTo>
                  <a:lnTo>
                    <a:pt x="705" y="2427"/>
                  </a:lnTo>
                  <a:lnTo>
                    <a:pt x="603" y="2370"/>
                  </a:lnTo>
                  <a:lnTo>
                    <a:pt x="508" y="2302"/>
                  </a:lnTo>
                  <a:lnTo>
                    <a:pt x="420" y="2228"/>
                  </a:lnTo>
                  <a:lnTo>
                    <a:pt x="336" y="2147"/>
                  </a:lnTo>
                  <a:lnTo>
                    <a:pt x="263" y="2058"/>
                  </a:lnTo>
                  <a:lnTo>
                    <a:pt x="197" y="1962"/>
                  </a:lnTo>
                  <a:lnTo>
                    <a:pt x="140" y="1861"/>
                  </a:lnTo>
                  <a:lnTo>
                    <a:pt x="92" y="1753"/>
                  </a:lnTo>
                  <a:lnTo>
                    <a:pt x="52" y="1642"/>
                  </a:lnTo>
                  <a:lnTo>
                    <a:pt x="24" y="1525"/>
                  </a:lnTo>
                  <a:lnTo>
                    <a:pt x="6" y="1405"/>
                  </a:lnTo>
                  <a:lnTo>
                    <a:pt x="0" y="1282"/>
                  </a:lnTo>
                  <a:lnTo>
                    <a:pt x="6" y="1159"/>
                  </a:lnTo>
                  <a:lnTo>
                    <a:pt x="24" y="1040"/>
                  </a:lnTo>
                  <a:lnTo>
                    <a:pt x="52" y="922"/>
                  </a:lnTo>
                  <a:lnTo>
                    <a:pt x="92" y="811"/>
                  </a:lnTo>
                  <a:lnTo>
                    <a:pt x="140" y="704"/>
                  </a:lnTo>
                  <a:lnTo>
                    <a:pt x="197" y="602"/>
                  </a:lnTo>
                  <a:lnTo>
                    <a:pt x="263" y="507"/>
                  </a:lnTo>
                  <a:lnTo>
                    <a:pt x="336" y="417"/>
                  </a:lnTo>
                  <a:lnTo>
                    <a:pt x="420" y="336"/>
                  </a:lnTo>
                  <a:lnTo>
                    <a:pt x="508" y="262"/>
                  </a:lnTo>
                  <a:lnTo>
                    <a:pt x="603" y="195"/>
                  </a:lnTo>
                  <a:lnTo>
                    <a:pt x="705" y="137"/>
                  </a:lnTo>
                  <a:lnTo>
                    <a:pt x="812" y="89"/>
                  </a:lnTo>
                  <a:lnTo>
                    <a:pt x="925" y="52"/>
                  </a:lnTo>
                  <a:lnTo>
                    <a:pt x="1041" y="24"/>
                  </a:lnTo>
                  <a:lnTo>
                    <a:pt x="1160" y="6"/>
                  </a:lnTo>
                  <a:lnTo>
                    <a:pt x="1284"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38" name="Shape 321">
              <a:extLst>
                <a:ext uri="{FF2B5EF4-FFF2-40B4-BE49-F238E27FC236}">
                  <a16:creationId xmlns:a16="http://schemas.microsoft.com/office/drawing/2014/main" id="{AF8A7086-3D7D-4ED6-A659-F23813D96E6B}"/>
                </a:ext>
              </a:extLst>
            </p:cNvPr>
            <p:cNvSpPr/>
            <p:nvPr/>
          </p:nvSpPr>
          <p:spPr>
            <a:xfrm>
              <a:off x="1584325" y="3825876"/>
              <a:ext cx="227013" cy="2036763"/>
            </a:xfrm>
            <a:custGeom>
              <a:avLst/>
              <a:gdLst/>
              <a:ahLst/>
              <a:cxnLst/>
              <a:rect l="0" t="0" r="0" b="0"/>
              <a:pathLst>
                <a:path w="286" h="2564" extrusionOk="0">
                  <a:moveTo>
                    <a:pt x="143" y="0"/>
                  </a:moveTo>
                  <a:lnTo>
                    <a:pt x="181" y="6"/>
                  </a:lnTo>
                  <a:lnTo>
                    <a:pt x="215" y="20"/>
                  </a:lnTo>
                  <a:lnTo>
                    <a:pt x="244" y="42"/>
                  </a:lnTo>
                  <a:lnTo>
                    <a:pt x="266" y="71"/>
                  </a:lnTo>
                  <a:lnTo>
                    <a:pt x="280" y="105"/>
                  </a:lnTo>
                  <a:lnTo>
                    <a:pt x="286" y="143"/>
                  </a:lnTo>
                  <a:lnTo>
                    <a:pt x="286" y="2421"/>
                  </a:lnTo>
                  <a:lnTo>
                    <a:pt x="280" y="2459"/>
                  </a:lnTo>
                  <a:lnTo>
                    <a:pt x="266" y="2495"/>
                  </a:lnTo>
                  <a:lnTo>
                    <a:pt x="244" y="2523"/>
                  </a:lnTo>
                  <a:lnTo>
                    <a:pt x="215" y="2545"/>
                  </a:lnTo>
                  <a:lnTo>
                    <a:pt x="181" y="2559"/>
                  </a:lnTo>
                  <a:lnTo>
                    <a:pt x="143" y="2564"/>
                  </a:lnTo>
                  <a:lnTo>
                    <a:pt x="105" y="2559"/>
                  </a:lnTo>
                  <a:lnTo>
                    <a:pt x="71" y="2545"/>
                  </a:lnTo>
                  <a:lnTo>
                    <a:pt x="41" y="2523"/>
                  </a:lnTo>
                  <a:lnTo>
                    <a:pt x="20" y="2495"/>
                  </a:lnTo>
                  <a:lnTo>
                    <a:pt x="6" y="2459"/>
                  </a:lnTo>
                  <a:lnTo>
                    <a:pt x="0" y="2421"/>
                  </a:lnTo>
                  <a:lnTo>
                    <a:pt x="0" y="143"/>
                  </a:lnTo>
                  <a:lnTo>
                    <a:pt x="6" y="105"/>
                  </a:lnTo>
                  <a:lnTo>
                    <a:pt x="20" y="71"/>
                  </a:lnTo>
                  <a:lnTo>
                    <a:pt x="41" y="42"/>
                  </a:lnTo>
                  <a:lnTo>
                    <a:pt x="71" y="20"/>
                  </a:lnTo>
                  <a:lnTo>
                    <a:pt x="105" y="6"/>
                  </a:lnTo>
                  <a:lnTo>
                    <a:pt x="143"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39" name="Shape 322">
              <a:extLst>
                <a:ext uri="{FF2B5EF4-FFF2-40B4-BE49-F238E27FC236}">
                  <a16:creationId xmlns:a16="http://schemas.microsoft.com/office/drawing/2014/main" id="{D8AE33EC-D9A1-4E85-8E38-DDE6C99F9A4A}"/>
                </a:ext>
              </a:extLst>
            </p:cNvPr>
            <p:cNvSpPr/>
            <p:nvPr/>
          </p:nvSpPr>
          <p:spPr>
            <a:xfrm>
              <a:off x="1131888" y="4505326"/>
              <a:ext cx="227013" cy="1357313"/>
            </a:xfrm>
            <a:custGeom>
              <a:avLst/>
              <a:gdLst/>
              <a:ahLst/>
              <a:cxnLst/>
              <a:rect l="0" t="0" r="0" b="0"/>
              <a:pathLst>
                <a:path w="284" h="1709" extrusionOk="0">
                  <a:moveTo>
                    <a:pt x="141" y="0"/>
                  </a:moveTo>
                  <a:lnTo>
                    <a:pt x="179" y="6"/>
                  </a:lnTo>
                  <a:lnTo>
                    <a:pt x="214" y="20"/>
                  </a:lnTo>
                  <a:lnTo>
                    <a:pt x="242" y="41"/>
                  </a:lnTo>
                  <a:lnTo>
                    <a:pt x="264" y="71"/>
                  </a:lnTo>
                  <a:lnTo>
                    <a:pt x="278" y="105"/>
                  </a:lnTo>
                  <a:lnTo>
                    <a:pt x="284" y="143"/>
                  </a:lnTo>
                  <a:lnTo>
                    <a:pt x="284" y="1566"/>
                  </a:lnTo>
                  <a:lnTo>
                    <a:pt x="278" y="1604"/>
                  </a:lnTo>
                  <a:lnTo>
                    <a:pt x="264" y="1640"/>
                  </a:lnTo>
                  <a:lnTo>
                    <a:pt x="242" y="1668"/>
                  </a:lnTo>
                  <a:lnTo>
                    <a:pt x="214" y="1690"/>
                  </a:lnTo>
                  <a:lnTo>
                    <a:pt x="179" y="1704"/>
                  </a:lnTo>
                  <a:lnTo>
                    <a:pt x="141" y="1709"/>
                  </a:lnTo>
                  <a:lnTo>
                    <a:pt x="103" y="1704"/>
                  </a:lnTo>
                  <a:lnTo>
                    <a:pt x="69" y="1690"/>
                  </a:lnTo>
                  <a:lnTo>
                    <a:pt x="41" y="1668"/>
                  </a:lnTo>
                  <a:lnTo>
                    <a:pt x="18" y="1640"/>
                  </a:lnTo>
                  <a:lnTo>
                    <a:pt x="4" y="1604"/>
                  </a:lnTo>
                  <a:lnTo>
                    <a:pt x="0" y="1566"/>
                  </a:lnTo>
                  <a:lnTo>
                    <a:pt x="0" y="143"/>
                  </a:lnTo>
                  <a:lnTo>
                    <a:pt x="4" y="105"/>
                  </a:lnTo>
                  <a:lnTo>
                    <a:pt x="18" y="71"/>
                  </a:lnTo>
                  <a:lnTo>
                    <a:pt x="41" y="41"/>
                  </a:lnTo>
                  <a:lnTo>
                    <a:pt x="69" y="20"/>
                  </a:lnTo>
                  <a:lnTo>
                    <a:pt x="103" y="6"/>
                  </a:lnTo>
                  <a:lnTo>
                    <a:pt x="141"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sp>
          <p:nvSpPr>
            <p:cNvPr id="40" name="Shape 323">
              <a:extLst>
                <a:ext uri="{FF2B5EF4-FFF2-40B4-BE49-F238E27FC236}">
                  <a16:creationId xmlns:a16="http://schemas.microsoft.com/office/drawing/2014/main" id="{869D8D31-E09F-4338-A34B-C1DE497D0B8C}"/>
                </a:ext>
              </a:extLst>
            </p:cNvPr>
            <p:cNvSpPr/>
            <p:nvPr/>
          </p:nvSpPr>
          <p:spPr>
            <a:xfrm>
              <a:off x="679450" y="4957763"/>
              <a:ext cx="225425" cy="904875"/>
            </a:xfrm>
            <a:custGeom>
              <a:avLst/>
              <a:gdLst/>
              <a:ahLst/>
              <a:cxnLst/>
              <a:rect l="0" t="0" r="0" b="0"/>
              <a:pathLst>
                <a:path w="284" h="1139" extrusionOk="0">
                  <a:moveTo>
                    <a:pt x="143" y="0"/>
                  </a:moveTo>
                  <a:lnTo>
                    <a:pt x="181" y="4"/>
                  </a:lnTo>
                  <a:lnTo>
                    <a:pt x="214" y="18"/>
                  </a:lnTo>
                  <a:lnTo>
                    <a:pt x="242" y="42"/>
                  </a:lnTo>
                  <a:lnTo>
                    <a:pt x="266" y="70"/>
                  </a:lnTo>
                  <a:lnTo>
                    <a:pt x="280" y="104"/>
                  </a:lnTo>
                  <a:lnTo>
                    <a:pt x="284" y="141"/>
                  </a:lnTo>
                  <a:lnTo>
                    <a:pt x="284" y="996"/>
                  </a:lnTo>
                  <a:lnTo>
                    <a:pt x="280" y="1034"/>
                  </a:lnTo>
                  <a:lnTo>
                    <a:pt x="266" y="1070"/>
                  </a:lnTo>
                  <a:lnTo>
                    <a:pt x="242" y="1098"/>
                  </a:lnTo>
                  <a:lnTo>
                    <a:pt x="214" y="1120"/>
                  </a:lnTo>
                  <a:lnTo>
                    <a:pt x="181" y="1134"/>
                  </a:lnTo>
                  <a:lnTo>
                    <a:pt x="143" y="1139"/>
                  </a:lnTo>
                  <a:lnTo>
                    <a:pt x="105" y="1134"/>
                  </a:lnTo>
                  <a:lnTo>
                    <a:pt x="71" y="1120"/>
                  </a:lnTo>
                  <a:lnTo>
                    <a:pt x="41" y="1098"/>
                  </a:lnTo>
                  <a:lnTo>
                    <a:pt x="19" y="1070"/>
                  </a:lnTo>
                  <a:lnTo>
                    <a:pt x="6" y="1034"/>
                  </a:lnTo>
                  <a:lnTo>
                    <a:pt x="0" y="996"/>
                  </a:lnTo>
                  <a:lnTo>
                    <a:pt x="0" y="141"/>
                  </a:lnTo>
                  <a:lnTo>
                    <a:pt x="6" y="104"/>
                  </a:lnTo>
                  <a:lnTo>
                    <a:pt x="19" y="70"/>
                  </a:lnTo>
                  <a:lnTo>
                    <a:pt x="41" y="42"/>
                  </a:lnTo>
                  <a:lnTo>
                    <a:pt x="71" y="18"/>
                  </a:lnTo>
                  <a:lnTo>
                    <a:pt x="105" y="4"/>
                  </a:lnTo>
                  <a:lnTo>
                    <a:pt x="143" y="0"/>
                  </a:lnTo>
                  <a:close/>
                </a:path>
              </a:pathLst>
            </a:custGeom>
            <a:solidFill>
              <a:schemeClr val="lt1"/>
            </a:solidFill>
            <a:ln>
              <a:noFill/>
            </a:ln>
          </p:spPr>
          <p:txBody>
            <a:bodyPr spcFirstLastPara="1" wrap="square" lIns="91425" tIns="45700" rIns="91425" bIns="45700" anchor="t" anchorCtr="0">
              <a:noAutofit/>
            </a:bodyPr>
            <a:lstStyle/>
            <a:p>
              <a:pPr defTabSz="914377">
                <a:buClr>
                  <a:srgbClr val="000000"/>
                </a:buClr>
                <a:buSzPts val="2400"/>
                <a:defRPr/>
              </a:pPr>
              <a:endParaRPr sz="2400" kern="0">
                <a:solidFill>
                  <a:srgbClr val="000000"/>
                </a:solidFill>
                <a:latin typeface="FS Elliot Pro" panose="02000503040000020004" pitchFamily="50" charset="0"/>
                <a:ea typeface="Calibri"/>
                <a:cs typeface="Calibri"/>
                <a:sym typeface="Calibri"/>
              </a:endParaRPr>
            </a:p>
          </p:txBody>
        </p:sp>
      </p:grpSp>
      <p:sp>
        <p:nvSpPr>
          <p:cNvPr id="41" name="Shape 324">
            <a:extLst>
              <a:ext uri="{FF2B5EF4-FFF2-40B4-BE49-F238E27FC236}">
                <a16:creationId xmlns:a16="http://schemas.microsoft.com/office/drawing/2014/main" id="{8E45967B-BD92-41A6-B420-BDBC738C2271}"/>
              </a:ext>
            </a:extLst>
          </p:cNvPr>
          <p:cNvSpPr txBox="1"/>
          <p:nvPr/>
        </p:nvSpPr>
        <p:spPr>
          <a:xfrm>
            <a:off x="6910998" y="2341462"/>
            <a:ext cx="5200335" cy="584775"/>
          </a:xfrm>
          <a:prstGeom prst="rect">
            <a:avLst/>
          </a:prstGeom>
          <a:noFill/>
          <a:ln>
            <a:noFill/>
          </a:ln>
        </p:spPr>
        <p:txBody>
          <a:bodyPr spcFirstLastPara="1" wrap="square" lIns="91425" tIns="45700" rIns="91425" bIns="45700" anchor="t" anchorCtr="0">
            <a:noAutofit/>
          </a:bodyPr>
          <a:lstStyle/>
          <a:p>
            <a:pPr defTabSz="914377">
              <a:buClr>
                <a:srgbClr val="D8D8D8"/>
              </a:buClr>
              <a:buSzPts val="3200"/>
              <a:defRPr/>
            </a:pPr>
            <a:r>
              <a:rPr lang="en-US" sz="2400" b="1" kern="0" dirty="0">
                <a:solidFill>
                  <a:srgbClr val="0070C0"/>
                </a:solidFill>
                <a:latin typeface="FS Elliot Pro" panose="02000503040000020004" pitchFamily="50" charset="0"/>
                <a:cs typeface="Arial"/>
                <a:sym typeface="Arial"/>
              </a:rPr>
              <a:t>EDA &amp; Feature Engineering </a:t>
            </a:r>
            <a:endParaRPr sz="2400" kern="0" dirty="0">
              <a:solidFill>
                <a:srgbClr val="0070C0"/>
              </a:solidFill>
              <a:latin typeface="FS Elliot Pro" panose="02000503040000020004" pitchFamily="50" charset="0"/>
              <a:cs typeface="Arial"/>
              <a:sym typeface="Arial"/>
            </a:endParaRPr>
          </a:p>
        </p:txBody>
      </p:sp>
      <p:sp>
        <p:nvSpPr>
          <p:cNvPr id="42" name="Shape 325">
            <a:extLst>
              <a:ext uri="{FF2B5EF4-FFF2-40B4-BE49-F238E27FC236}">
                <a16:creationId xmlns:a16="http://schemas.microsoft.com/office/drawing/2014/main" id="{A37B66F1-36DD-473E-BC65-1B1443D9D238}"/>
              </a:ext>
            </a:extLst>
          </p:cNvPr>
          <p:cNvSpPr txBox="1"/>
          <p:nvPr/>
        </p:nvSpPr>
        <p:spPr>
          <a:xfrm>
            <a:off x="6910998" y="3760406"/>
            <a:ext cx="3856596" cy="527769"/>
          </a:xfrm>
          <a:prstGeom prst="rect">
            <a:avLst/>
          </a:prstGeom>
          <a:noFill/>
          <a:ln>
            <a:noFill/>
          </a:ln>
        </p:spPr>
        <p:txBody>
          <a:bodyPr spcFirstLastPara="1" wrap="square" lIns="91425" tIns="45700" rIns="91425" bIns="45700" anchor="t" anchorCtr="0">
            <a:noAutofit/>
          </a:bodyPr>
          <a:lstStyle/>
          <a:p>
            <a:pPr defTabSz="914377">
              <a:buClr>
                <a:srgbClr val="D8D8D8"/>
              </a:buClr>
              <a:buSzPts val="3200"/>
              <a:defRPr/>
            </a:pPr>
            <a:r>
              <a:rPr lang="en-US" sz="2400" b="1" kern="0" dirty="0">
                <a:solidFill>
                  <a:srgbClr val="464E7E"/>
                </a:solidFill>
                <a:latin typeface="FS Elliot Pro" panose="02000503040000020004" pitchFamily="50" charset="0"/>
                <a:ea typeface="Arial"/>
                <a:cs typeface="Arial"/>
                <a:sym typeface="Arial"/>
              </a:rPr>
              <a:t>Clustering Algorithms </a:t>
            </a:r>
          </a:p>
        </p:txBody>
      </p:sp>
      <p:sp>
        <p:nvSpPr>
          <p:cNvPr id="43" name="Shape 326">
            <a:extLst>
              <a:ext uri="{FF2B5EF4-FFF2-40B4-BE49-F238E27FC236}">
                <a16:creationId xmlns:a16="http://schemas.microsoft.com/office/drawing/2014/main" id="{E7AE7701-2883-46D7-A200-8E48182C97CD}"/>
              </a:ext>
            </a:extLst>
          </p:cNvPr>
          <p:cNvSpPr txBox="1"/>
          <p:nvPr/>
        </p:nvSpPr>
        <p:spPr>
          <a:xfrm>
            <a:off x="6260023" y="5198906"/>
            <a:ext cx="5169612" cy="584775"/>
          </a:xfrm>
          <a:prstGeom prst="rect">
            <a:avLst/>
          </a:prstGeom>
          <a:noFill/>
          <a:ln>
            <a:noFill/>
          </a:ln>
        </p:spPr>
        <p:txBody>
          <a:bodyPr spcFirstLastPara="1" wrap="square" lIns="91425" tIns="45700" rIns="91425" bIns="45700" anchor="t" anchorCtr="0">
            <a:noAutofit/>
          </a:bodyPr>
          <a:lstStyle/>
          <a:p>
            <a:pPr defTabSz="914377">
              <a:buClr>
                <a:srgbClr val="D8D8D8"/>
              </a:buClr>
              <a:buSzPts val="3200"/>
              <a:defRPr/>
            </a:pPr>
            <a:r>
              <a:rPr lang="en-US" sz="2400" b="1" kern="0" dirty="0">
                <a:solidFill>
                  <a:srgbClr val="45C4B5"/>
                </a:solidFill>
                <a:latin typeface="FS Elliot Pro" panose="02000503040000020004" pitchFamily="50" charset="0"/>
                <a:cs typeface="Arial"/>
                <a:sym typeface="Arial"/>
              </a:rPr>
              <a:t>Recommendations</a:t>
            </a:r>
            <a:endParaRPr sz="2400" b="1" kern="0" dirty="0">
              <a:solidFill>
                <a:srgbClr val="45C4B5"/>
              </a:solidFill>
              <a:latin typeface="FS Elliot Pro" panose="02000503040000020004" pitchFamily="50" charset="0"/>
              <a:cs typeface="Arial"/>
              <a:sym typeface="Arial"/>
            </a:endParaRPr>
          </a:p>
        </p:txBody>
      </p:sp>
      <p:pic>
        <p:nvPicPr>
          <p:cNvPr id="44" name="Shape 327" descr="Repeat">
            <a:extLst>
              <a:ext uri="{FF2B5EF4-FFF2-40B4-BE49-F238E27FC236}">
                <a16:creationId xmlns:a16="http://schemas.microsoft.com/office/drawing/2014/main" id="{537E0540-3945-402C-BA8E-D50486132C1C}"/>
              </a:ext>
            </a:extLst>
          </p:cNvPr>
          <p:cNvPicPr preferRelativeResize="0"/>
          <p:nvPr/>
        </p:nvPicPr>
        <p:blipFill rotWithShape="1">
          <a:blip r:embed="rId3">
            <a:alphaModFix/>
          </a:blip>
          <a:srcRect/>
          <a:stretch/>
        </p:blipFill>
        <p:spPr>
          <a:xfrm>
            <a:off x="5927009" y="3727753"/>
            <a:ext cx="630936" cy="630936"/>
          </a:xfrm>
          <a:prstGeom prst="rect">
            <a:avLst/>
          </a:prstGeom>
          <a:noFill/>
          <a:ln>
            <a:noFill/>
          </a:ln>
        </p:spPr>
      </p:pic>
      <p:pic>
        <p:nvPicPr>
          <p:cNvPr id="45" name="Shape 328" descr="Playbook">
            <a:extLst>
              <a:ext uri="{FF2B5EF4-FFF2-40B4-BE49-F238E27FC236}">
                <a16:creationId xmlns:a16="http://schemas.microsoft.com/office/drawing/2014/main" id="{B9E38364-68FD-4FC1-89BC-DF93C5457399}"/>
              </a:ext>
            </a:extLst>
          </p:cNvPr>
          <p:cNvPicPr preferRelativeResize="0"/>
          <p:nvPr/>
        </p:nvPicPr>
        <p:blipFill rotWithShape="1">
          <a:blip r:embed="rId4">
            <a:alphaModFix/>
          </a:blip>
          <a:srcRect/>
          <a:stretch/>
        </p:blipFill>
        <p:spPr>
          <a:xfrm>
            <a:off x="5927011" y="2314967"/>
            <a:ext cx="630936" cy="630936"/>
          </a:xfrm>
          <a:prstGeom prst="rect">
            <a:avLst/>
          </a:prstGeom>
          <a:noFill/>
          <a:ln>
            <a:noFill/>
          </a:ln>
        </p:spPr>
      </p:pic>
    </p:spTree>
    <p:extLst>
      <p:ext uri="{BB962C8B-B14F-4D97-AF65-F5344CB8AC3E}">
        <p14:creationId xmlns:p14="http://schemas.microsoft.com/office/powerpoint/2010/main" val="1632075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193A-3EA7-414D-817A-71E37F335CEB}"/>
              </a:ext>
            </a:extLst>
          </p:cNvPr>
          <p:cNvSpPr>
            <a:spLocks noGrp="1"/>
          </p:cNvSpPr>
          <p:nvPr>
            <p:ph type="title"/>
          </p:nvPr>
        </p:nvSpPr>
        <p:spPr>
          <a:xfrm>
            <a:off x="0" y="326234"/>
            <a:ext cx="12192000" cy="1178101"/>
          </a:xfrm>
        </p:spPr>
        <p:txBody>
          <a:bodyPr/>
          <a:lstStyle/>
          <a:p>
            <a:pPr algn="ctr"/>
            <a:r>
              <a:rPr lang="en-US" dirty="0"/>
              <a:t>Segment 2 – </a:t>
            </a:r>
            <a:r>
              <a:rPr lang="en-US" sz="3200" i="0" dirty="0">
                <a:effectLst/>
              </a:rPr>
              <a:t>High Spending, Seasonal, </a:t>
            </a:r>
            <a:r>
              <a:rPr lang="en-US" dirty="0"/>
              <a:t>Average No. of Online Transactions</a:t>
            </a:r>
          </a:p>
        </p:txBody>
      </p:sp>
      <p:sp>
        <p:nvSpPr>
          <p:cNvPr id="3" name="Content Placeholder 2">
            <a:extLst>
              <a:ext uri="{FF2B5EF4-FFF2-40B4-BE49-F238E27FC236}">
                <a16:creationId xmlns:a16="http://schemas.microsoft.com/office/drawing/2014/main" id="{87A9A730-3392-4631-8E0D-E56438FD8339}"/>
              </a:ext>
            </a:extLst>
          </p:cNvPr>
          <p:cNvSpPr>
            <a:spLocks noGrp="1"/>
          </p:cNvSpPr>
          <p:nvPr>
            <p:ph idx="1"/>
          </p:nvPr>
        </p:nvSpPr>
        <p:spPr>
          <a:xfrm>
            <a:off x="914400" y="5467350"/>
            <a:ext cx="10614580" cy="771525"/>
          </a:xfrm>
        </p:spPr>
        <p:txBody>
          <a:bodyPr>
            <a:noAutofit/>
          </a:bodyPr>
          <a:lstStyle/>
          <a:p>
            <a:pPr marL="0" indent="0">
              <a:buNone/>
            </a:pPr>
            <a:r>
              <a:rPr lang="en-US" sz="1800" dirty="0"/>
              <a:t>These are customers with high spending levels who make a medium percentage of online transactions and exhibit seasonal purchasing behavior, with more frequent purchases from June to December.</a:t>
            </a:r>
            <a:endParaRPr lang="en-IN" sz="1800" dirty="0"/>
          </a:p>
          <a:p>
            <a:pPr marL="0" indent="0" algn="l">
              <a:buNone/>
            </a:pPr>
            <a:endParaRPr lang="en-US" sz="1800" b="1" i="0" dirty="0">
              <a:effectLst/>
            </a:endParaRPr>
          </a:p>
        </p:txBody>
      </p:sp>
      <p:pic>
        <p:nvPicPr>
          <p:cNvPr id="6" name="Picture 5">
            <a:extLst>
              <a:ext uri="{FF2B5EF4-FFF2-40B4-BE49-F238E27FC236}">
                <a16:creationId xmlns:a16="http://schemas.microsoft.com/office/drawing/2014/main" id="{FFF0ABBF-6162-8925-0429-A2CB7DB890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46025" y="1833117"/>
            <a:ext cx="1540489" cy="1387713"/>
          </a:xfrm>
          <a:prstGeom prst="rect">
            <a:avLst/>
          </a:prstGeom>
        </p:spPr>
      </p:pic>
      <p:pic>
        <p:nvPicPr>
          <p:cNvPr id="8" name="Picture 7">
            <a:extLst>
              <a:ext uri="{FF2B5EF4-FFF2-40B4-BE49-F238E27FC236}">
                <a16:creationId xmlns:a16="http://schemas.microsoft.com/office/drawing/2014/main" id="{A3BFB1C0-625B-1B87-05F1-2D1B6D8C1E55}"/>
              </a:ext>
            </a:extLst>
          </p:cNvPr>
          <p:cNvPicPr>
            <a:picLocks noChangeAspect="1"/>
          </p:cNvPicPr>
          <p:nvPr/>
        </p:nvPicPr>
        <p:blipFill>
          <a:blip r:embed="rId3"/>
          <a:stretch>
            <a:fillRect/>
          </a:stretch>
        </p:blipFill>
        <p:spPr>
          <a:xfrm>
            <a:off x="1430013" y="1622636"/>
            <a:ext cx="1005927" cy="190517"/>
          </a:xfrm>
          <a:prstGeom prst="rect">
            <a:avLst/>
          </a:prstGeom>
        </p:spPr>
      </p:pic>
      <p:pic>
        <p:nvPicPr>
          <p:cNvPr id="10" name="Picture 9">
            <a:extLst>
              <a:ext uri="{FF2B5EF4-FFF2-40B4-BE49-F238E27FC236}">
                <a16:creationId xmlns:a16="http://schemas.microsoft.com/office/drawing/2014/main" id="{6C3C1600-FA83-2E7C-8059-8811CD0A56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66346" y="1847113"/>
            <a:ext cx="1433555" cy="1359724"/>
          </a:xfrm>
          <a:prstGeom prst="rect">
            <a:avLst/>
          </a:prstGeom>
        </p:spPr>
      </p:pic>
      <p:pic>
        <p:nvPicPr>
          <p:cNvPr id="12" name="Picture 11">
            <a:extLst>
              <a:ext uri="{FF2B5EF4-FFF2-40B4-BE49-F238E27FC236}">
                <a16:creationId xmlns:a16="http://schemas.microsoft.com/office/drawing/2014/main" id="{45C41202-9583-D7C7-A412-7B64F047C5C5}"/>
              </a:ext>
            </a:extLst>
          </p:cNvPr>
          <p:cNvPicPr>
            <a:picLocks noChangeAspect="1"/>
          </p:cNvPicPr>
          <p:nvPr/>
        </p:nvPicPr>
        <p:blipFill>
          <a:blip r:embed="rId5"/>
          <a:stretch>
            <a:fillRect/>
          </a:stretch>
        </p:blipFill>
        <p:spPr>
          <a:xfrm>
            <a:off x="3299211" y="1638168"/>
            <a:ext cx="967824" cy="167655"/>
          </a:xfrm>
          <a:prstGeom prst="rect">
            <a:avLst/>
          </a:prstGeom>
        </p:spPr>
      </p:pic>
      <p:pic>
        <p:nvPicPr>
          <p:cNvPr id="14" name="Picture 13">
            <a:extLst>
              <a:ext uri="{FF2B5EF4-FFF2-40B4-BE49-F238E27FC236}">
                <a16:creationId xmlns:a16="http://schemas.microsoft.com/office/drawing/2014/main" id="{89C1A7DA-0234-8B1C-5FDD-3B990CF367F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130659" y="3281273"/>
            <a:ext cx="1548806" cy="1376006"/>
          </a:xfrm>
          <a:prstGeom prst="rect">
            <a:avLst/>
          </a:prstGeom>
        </p:spPr>
      </p:pic>
      <p:pic>
        <p:nvPicPr>
          <p:cNvPr id="16" name="Picture 15">
            <a:extLst>
              <a:ext uri="{FF2B5EF4-FFF2-40B4-BE49-F238E27FC236}">
                <a16:creationId xmlns:a16="http://schemas.microsoft.com/office/drawing/2014/main" id="{6DBAE55B-437C-882F-455A-D0C7047692F3}"/>
              </a:ext>
            </a:extLst>
          </p:cNvPr>
          <p:cNvPicPr>
            <a:picLocks noChangeAspect="1"/>
          </p:cNvPicPr>
          <p:nvPr/>
        </p:nvPicPr>
        <p:blipFill>
          <a:blip r:embed="rId7"/>
          <a:stretch>
            <a:fillRect/>
          </a:stretch>
        </p:blipFill>
        <p:spPr>
          <a:xfrm>
            <a:off x="1582426" y="4690427"/>
            <a:ext cx="853514" cy="167655"/>
          </a:xfrm>
          <a:prstGeom prst="rect">
            <a:avLst/>
          </a:prstGeom>
        </p:spPr>
      </p:pic>
      <p:pic>
        <p:nvPicPr>
          <p:cNvPr id="18" name="Picture 17">
            <a:extLst>
              <a:ext uri="{FF2B5EF4-FFF2-40B4-BE49-F238E27FC236}">
                <a16:creationId xmlns:a16="http://schemas.microsoft.com/office/drawing/2014/main" id="{854AFC97-7BCE-5632-41D1-70611EAFAC9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053170" y="3244880"/>
            <a:ext cx="1579179" cy="1403715"/>
          </a:xfrm>
          <a:prstGeom prst="rect">
            <a:avLst/>
          </a:prstGeom>
        </p:spPr>
      </p:pic>
      <p:pic>
        <p:nvPicPr>
          <p:cNvPr id="20" name="Picture 19">
            <a:extLst>
              <a:ext uri="{FF2B5EF4-FFF2-40B4-BE49-F238E27FC236}">
                <a16:creationId xmlns:a16="http://schemas.microsoft.com/office/drawing/2014/main" id="{DD34210C-858F-EC50-6A95-410CF304C9C4}"/>
              </a:ext>
            </a:extLst>
          </p:cNvPr>
          <p:cNvPicPr>
            <a:picLocks noChangeAspect="1"/>
          </p:cNvPicPr>
          <p:nvPr/>
        </p:nvPicPr>
        <p:blipFill>
          <a:blip r:embed="rId9"/>
          <a:stretch>
            <a:fillRect/>
          </a:stretch>
        </p:blipFill>
        <p:spPr>
          <a:xfrm>
            <a:off x="3380554" y="4690427"/>
            <a:ext cx="1188823" cy="167655"/>
          </a:xfrm>
          <a:prstGeom prst="rect">
            <a:avLst/>
          </a:prstGeom>
        </p:spPr>
      </p:pic>
      <p:graphicFrame>
        <p:nvGraphicFramePr>
          <p:cNvPr id="37" name="Table 37">
            <a:extLst>
              <a:ext uri="{FF2B5EF4-FFF2-40B4-BE49-F238E27FC236}">
                <a16:creationId xmlns:a16="http://schemas.microsoft.com/office/drawing/2014/main" id="{1EDCA34B-4044-F1DE-4EF3-BFBD5FDA211D}"/>
              </a:ext>
            </a:extLst>
          </p:cNvPr>
          <p:cNvGraphicFramePr>
            <a:graphicFrameLocks noGrp="1"/>
          </p:cNvGraphicFramePr>
          <p:nvPr>
            <p:extLst>
              <p:ext uri="{D42A27DB-BD31-4B8C-83A1-F6EECF244321}">
                <p14:modId xmlns:p14="http://schemas.microsoft.com/office/powerpoint/2010/main" val="3809637206"/>
              </p:ext>
            </p:extLst>
          </p:nvPr>
        </p:nvGraphicFramePr>
        <p:xfrm>
          <a:off x="5118131" y="1699338"/>
          <a:ext cx="6711594" cy="3140190"/>
        </p:xfrm>
        <a:graphic>
          <a:graphicData uri="http://schemas.openxmlformats.org/drawingml/2006/table">
            <a:tbl>
              <a:tblPr firstRow="1" bandRow="1">
                <a:tableStyleId>{5C22544A-7EE6-4342-B048-85BDC9FD1C3A}</a:tableStyleId>
              </a:tblPr>
              <a:tblGrid>
                <a:gridCol w="1942529">
                  <a:extLst>
                    <a:ext uri="{9D8B030D-6E8A-4147-A177-3AD203B41FA5}">
                      <a16:colId xmlns:a16="http://schemas.microsoft.com/office/drawing/2014/main" val="4077929921"/>
                    </a:ext>
                  </a:extLst>
                </a:gridCol>
                <a:gridCol w="1002030">
                  <a:extLst>
                    <a:ext uri="{9D8B030D-6E8A-4147-A177-3AD203B41FA5}">
                      <a16:colId xmlns:a16="http://schemas.microsoft.com/office/drawing/2014/main" val="3021971268"/>
                    </a:ext>
                  </a:extLst>
                </a:gridCol>
                <a:gridCol w="898843">
                  <a:extLst>
                    <a:ext uri="{9D8B030D-6E8A-4147-A177-3AD203B41FA5}">
                      <a16:colId xmlns:a16="http://schemas.microsoft.com/office/drawing/2014/main" val="3064567104"/>
                    </a:ext>
                  </a:extLst>
                </a:gridCol>
                <a:gridCol w="1002030">
                  <a:extLst>
                    <a:ext uri="{9D8B030D-6E8A-4147-A177-3AD203B41FA5}">
                      <a16:colId xmlns:a16="http://schemas.microsoft.com/office/drawing/2014/main" val="2514632944"/>
                    </a:ext>
                  </a:extLst>
                </a:gridCol>
                <a:gridCol w="857568">
                  <a:extLst>
                    <a:ext uri="{9D8B030D-6E8A-4147-A177-3AD203B41FA5}">
                      <a16:colId xmlns:a16="http://schemas.microsoft.com/office/drawing/2014/main" val="3624590890"/>
                    </a:ext>
                  </a:extLst>
                </a:gridCol>
                <a:gridCol w="1008594">
                  <a:extLst>
                    <a:ext uri="{9D8B030D-6E8A-4147-A177-3AD203B41FA5}">
                      <a16:colId xmlns:a16="http://schemas.microsoft.com/office/drawing/2014/main" val="3923684202"/>
                    </a:ext>
                  </a:extLst>
                </a:gridCol>
              </a:tblGrid>
              <a:tr h="628038">
                <a:tc>
                  <a:txBody>
                    <a:bodyPr/>
                    <a:lstStyle/>
                    <a:p>
                      <a:pPr algn="ctr"/>
                      <a:r>
                        <a:rPr lang="en-IN" sz="1600" dirty="0"/>
                        <a:t>Column</a:t>
                      </a:r>
                    </a:p>
                  </a:txBody>
                  <a:tcPr anchor="ctr"/>
                </a:tc>
                <a:tc>
                  <a:txBody>
                    <a:bodyPr/>
                    <a:lstStyle/>
                    <a:p>
                      <a:pPr algn="ctr"/>
                      <a:r>
                        <a:rPr lang="en-IN" sz="1600" dirty="0"/>
                        <a:t>Mean</a:t>
                      </a:r>
                    </a:p>
                  </a:txBody>
                  <a:tcPr anchor="ctr"/>
                </a:tc>
                <a:tc>
                  <a:txBody>
                    <a:bodyPr/>
                    <a:lstStyle/>
                    <a:p>
                      <a:pPr algn="ctr"/>
                      <a:r>
                        <a:rPr lang="en-IN" sz="1600" dirty="0"/>
                        <a:t>median</a:t>
                      </a:r>
                    </a:p>
                  </a:txBody>
                  <a:tcPr anchor="ctr"/>
                </a:tc>
                <a:tc>
                  <a:txBody>
                    <a:bodyPr/>
                    <a:lstStyle/>
                    <a:p>
                      <a:pPr algn="ctr"/>
                      <a:r>
                        <a:rPr lang="en-IN" sz="1600" dirty="0"/>
                        <a:t>std</a:t>
                      </a:r>
                    </a:p>
                  </a:txBody>
                  <a:tcPr anchor="ctr"/>
                </a:tc>
                <a:tc>
                  <a:txBody>
                    <a:bodyPr/>
                    <a:lstStyle/>
                    <a:p>
                      <a:pPr algn="ctr"/>
                      <a:r>
                        <a:rPr lang="en-IN" sz="1600" dirty="0"/>
                        <a:t>min</a:t>
                      </a:r>
                    </a:p>
                  </a:txBody>
                  <a:tcPr anchor="ctr"/>
                </a:tc>
                <a:tc>
                  <a:txBody>
                    <a:bodyPr/>
                    <a:lstStyle/>
                    <a:p>
                      <a:pPr algn="ctr"/>
                      <a:r>
                        <a:rPr lang="en-IN" sz="1600" dirty="0"/>
                        <a:t>max</a:t>
                      </a:r>
                    </a:p>
                  </a:txBody>
                  <a:tcPr anchor="ctr"/>
                </a:tc>
                <a:extLst>
                  <a:ext uri="{0D108BD9-81ED-4DB2-BD59-A6C34878D82A}">
                    <a16:rowId xmlns:a16="http://schemas.microsoft.com/office/drawing/2014/main" val="1813724692"/>
                  </a:ext>
                </a:extLst>
              </a:tr>
              <a:tr h="628038">
                <a:tc>
                  <a:txBody>
                    <a:bodyPr/>
                    <a:lstStyle/>
                    <a:p>
                      <a:pPr algn="ctr"/>
                      <a:r>
                        <a:rPr lang="en-IN" sz="1400" dirty="0" err="1"/>
                        <a:t>Percent_Online</a:t>
                      </a:r>
                      <a:r>
                        <a:rPr lang="en-IN" sz="1400" dirty="0"/>
                        <a:t> (%)</a:t>
                      </a:r>
                    </a:p>
                  </a:txBody>
                  <a:tcPr anchor="ctr"/>
                </a:tc>
                <a:tc>
                  <a:txBody>
                    <a:bodyPr/>
                    <a:lstStyle/>
                    <a:p>
                      <a:pPr algn="ctr"/>
                      <a:r>
                        <a:rPr lang="en-IN" sz="1400" dirty="0"/>
                        <a:t>31.81</a:t>
                      </a:r>
                    </a:p>
                  </a:txBody>
                  <a:tcPr anchor="ctr"/>
                </a:tc>
                <a:tc>
                  <a:txBody>
                    <a:bodyPr/>
                    <a:lstStyle/>
                    <a:p>
                      <a:pPr algn="ctr"/>
                      <a:r>
                        <a:rPr lang="en-IN" sz="1400" dirty="0"/>
                        <a:t>31.65</a:t>
                      </a:r>
                    </a:p>
                  </a:txBody>
                  <a:tcPr anchor="ctr"/>
                </a:tc>
                <a:tc>
                  <a:txBody>
                    <a:bodyPr/>
                    <a:lstStyle/>
                    <a:p>
                      <a:pPr algn="ctr"/>
                      <a:r>
                        <a:rPr lang="en-IN" sz="1400" dirty="0"/>
                        <a:t>20.51</a:t>
                      </a:r>
                    </a:p>
                  </a:txBody>
                  <a:tcPr anchor="ctr"/>
                </a:tc>
                <a:tc>
                  <a:txBody>
                    <a:bodyPr/>
                    <a:lstStyle/>
                    <a:p>
                      <a:pPr algn="ctr"/>
                      <a:r>
                        <a:rPr lang="en-IN" sz="1400" dirty="0"/>
                        <a:t>0.0</a:t>
                      </a:r>
                    </a:p>
                  </a:txBody>
                  <a:tcPr anchor="ctr"/>
                </a:tc>
                <a:tc>
                  <a:txBody>
                    <a:bodyPr/>
                    <a:lstStyle/>
                    <a:p>
                      <a:pPr algn="ctr"/>
                      <a:r>
                        <a:rPr lang="en-IN" sz="1400" dirty="0"/>
                        <a:t>100.0</a:t>
                      </a:r>
                    </a:p>
                  </a:txBody>
                  <a:tcPr anchor="ctr"/>
                </a:tc>
                <a:extLst>
                  <a:ext uri="{0D108BD9-81ED-4DB2-BD59-A6C34878D82A}">
                    <a16:rowId xmlns:a16="http://schemas.microsoft.com/office/drawing/2014/main" val="73554683"/>
                  </a:ext>
                </a:extLst>
              </a:tr>
              <a:tr h="628038">
                <a:tc>
                  <a:txBody>
                    <a:bodyPr/>
                    <a:lstStyle/>
                    <a:p>
                      <a:pPr algn="ctr"/>
                      <a:r>
                        <a:rPr lang="en-IN" sz="1400" dirty="0" err="1"/>
                        <a:t>Frequent_Month</a:t>
                      </a:r>
                      <a:endParaRPr lang="en-IN" sz="1400" dirty="0"/>
                    </a:p>
                  </a:txBody>
                  <a:tcPr anchor="ctr"/>
                </a:tc>
                <a:tc>
                  <a:txBody>
                    <a:bodyPr/>
                    <a:lstStyle/>
                    <a:p>
                      <a:pPr algn="ctr"/>
                      <a:r>
                        <a:rPr lang="en-IN" sz="1400" dirty="0"/>
                        <a:t>9.37</a:t>
                      </a:r>
                    </a:p>
                  </a:txBody>
                  <a:tcPr anchor="ctr"/>
                </a:tc>
                <a:tc>
                  <a:txBody>
                    <a:bodyPr/>
                    <a:lstStyle/>
                    <a:p>
                      <a:pPr algn="ctr"/>
                      <a:r>
                        <a:rPr lang="en-IN" sz="1400" dirty="0"/>
                        <a:t>10.0</a:t>
                      </a:r>
                    </a:p>
                  </a:txBody>
                  <a:tcPr anchor="ctr"/>
                </a:tc>
                <a:tc>
                  <a:txBody>
                    <a:bodyPr/>
                    <a:lstStyle/>
                    <a:p>
                      <a:pPr algn="ctr"/>
                      <a:r>
                        <a:rPr lang="en-IN" sz="1400" dirty="0"/>
                        <a:t>1.96</a:t>
                      </a:r>
                    </a:p>
                  </a:txBody>
                  <a:tcPr anchor="ctr"/>
                </a:tc>
                <a:tc>
                  <a:txBody>
                    <a:bodyPr/>
                    <a:lstStyle/>
                    <a:p>
                      <a:pPr algn="ctr"/>
                      <a:r>
                        <a:rPr lang="en-IN" sz="1400" dirty="0"/>
                        <a:t>4</a:t>
                      </a:r>
                    </a:p>
                  </a:txBody>
                  <a:tcPr anchor="ctr"/>
                </a:tc>
                <a:tc>
                  <a:txBody>
                    <a:bodyPr/>
                    <a:lstStyle/>
                    <a:p>
                      <a:pPr algn="ctr"/>
                      <a:r>
                        <a:rPr lang="en-IN" sz="1400" dirty="0"/>
                        <a:t>12</a:t>
                      </a:r>
                    </a:p>
                  </a:txBody>
                  <a:tcPr anchor="ctr"/>
                </a:tc>
                <a:extLst>
                  <a:ext uri="{0D108BD9-81ED-4DB2-BD59-A6C34878D82A}">
                    <a16:rowId xmlns:a16="http://schemas.microsoft.com/office/drawing/2014/main" val="3601786485"/>
                  </a:ext>
                </a:extLst>
              </a:tr>
              <a:tr h="628038">
                <a:tc>
                  <a:txBody>
                    <a:bodyPr/>
                    <a:lstStyle/>
                    <a:p>
                      <a:pPr algn="ctr"/>
                      <a:r>
                        <a:rPr lang="en-IN" sz="1400" dirty="0" err="1"/>
                        <a:t>Amount_Spent</a:t>
                      </a:r>
                      <a:r>
                        <a:rPr lang="en-IN" sz="1400" dirty="0"/>
                        <a:t> ($)</a:t>
                      </a:r>
                    </a:p>
                  </a:txBody>
                  <a:tcPr anchor="ctr"/>
                </a:tc>
                <a:tc>
                  <a:txBody>
                    <a:bodyPr/>
                    <a:lstStyle/>
                    <a:p>
                      <a:pPr algn="ctr"/>
                      <a:r>
                        <a:rPr lang="en-IN" sz="1400" dirty="0"/>
                        <a:t>12377.11</a:t>
                      </a:r>
                    </a:p>
                  </a:txBody>
                  <a:tcPr anchor="ctr"/>
                </a:tc>
                <a:tc>
                  <a:txBody>
                    <a:bodyPr/>
                    <a:lstStyle/>
                    <a:p>
                      <a:pPr algn="ctr"/>
                      <a:r>
                        <a:rPr lang="en-IN" sz="1400" dirty="0"/>
                        <a:t>4833.00</a:t>
                      </a:r>
                    </a:p>
                  </a:txBody>
                  <a:tcPr anchor="ctr"/>
                </a:tc>
                <a:tc>
                  <a:txBody>
                    <a:bodyPr/>
                    <a:lstStyle/>
                    <a:p>
                      <a:pPr algn="ctr"/>
                      <a:r>
                        <a:rPr lang="en-IN" sz="1400" dirty="0"/>
                        <a:t>19422.74</a:t>
                      </a:r>
                    </a:p>
                  </a:txBody>
                  <a:tcPr anchor="ctr"/>
                </a:tc>
                <a:tc>
                  <a:txBody>
                    <a:bodyPr/>
                    <a:lstStyle/>
                    <a:p>
                      <a:pPr algn="ctr"/>
                      <a:r>
                        <a:rPr lang="en-IN" sz="1400" dirty="0"/>
                        <a:t>-1046.80</a:t>
                      </a:r>
                    </a:p>
                  </a:txBody>
                  <a:tcPr anchor="ctr"/>
                </a:tc>
                <a:tc>
                  <a:txBody>
                    <a:bodyPr/>
                    <a:lstStyle/>
                    <a:p>
                      <a:pPr algn="ctr"/>
                      <a:r>
                        <a:rPr lang="en-IN" sz="1400" dirty="0"/>
                        <a:t>565067.21</a:t>
                      </a:r>
                    </a:p>
                  </a:txBody>
                  <a:tcPr anchor="ctr"/>
                </a:tc>
                <a:extLst>
                  <a:ext uri="{0D108BD9-81ED-4DB2-BD59-A6C34878D82A}">
                    <a16:rowId xmlns:a16="http://schemas.microsoft.com/office/drawing/2014/main" val="738412175"/>
                  </a:ext>
                </a:extLst>
              </a:tr>
              <a:tr h="628038">
                <a:tc>
                  <a:txBody>
                    <a:bodyPr/>
                    <a:lstStyle/>
                    <a:p>
                      <a:pPr algn="ctr"/>
                      <a:r>
                        <a:rPr lang="en-IN" sz="1400" dirty="0" err="1"/>
                        <a:t>Purchase_Frequency</a:t>
                      </a:r>
                      <a:endParaRPr lang="en-IN" sz="1400" dirty="0"/>
                    </a:p>
                  </a:txBody>
                  <a:tcPr anchor="ctr"/>
                </a:tc>
                <a:tc>
                  <a:txBody>
                    <a:bodyPr/>
                    <a:lstStyle/>
                    <a:p>
                      <a:pPr algn="ctr"/>
                      <a:r>
                        <a:rPr lang="en-IN" sz="1400" dirty="0"/>
                        <a:t>84.02</a:t>
                      </a:r>
                    </a:p>
                  </a:txBody>
                  <a:tcPr anchor="ctr"/>
                </a:tc>
                <a:tc>
                  <a:txBody>
                    <a:bodyPr/>
                    <a:lstStyle/>
                    <a:p>
                      <a:pPr algn="ctr"/>
                      <a:r>
                        <a:rPr lang="en-IN" sz="1400" dirty="0"/>
                        <a:t>45.0</a:t>
                      </a:r>
                    </a:p>
                  </a:txBody>
                  <a:tcPr anchor="ctr"/>
                </a:tc>
                <a:tc>
                  <a:txBody>
                    <a:bodyPr/>
                    <a:lstStyle/>
                    <a:p>
                      <a:pPr algn="ctr"/>
                      <a:r>
                        <a:rPr lang="en-IN" sz="1400" dirty="0"/>
                        <a:t>91.91</a:t>
                      </a:r>
                    </a:p>
                  </a:txBody>
                  <a:tcPr anchor="ctr"/>
                </a:tc>
                <a:tc>
                  <a:txBody>
                    <a:bodyPr/>
                    <a:lstStyle/>
                    <a:p>
                      <a:pPr algn="ctr"/>
                      <a:r>
                        <a:rPr lang="en-IN" sz="1400" dirty="0"/>
                        <a:t>0.0</a:t>
                      </a:r>
                    </a:p>
                  </a:txBody>
                  <a:tcPr anchor="ctr"/>
                </a:tc>
                <a:tc>
                  <a:txBody>
                    <a:bodyPr/>
                    <a:lstStyle/>
                    <a:p>
                      <a:pPr algn="ctr"/>
                      <a:r>
                        <a:rPr lang="en-IN" sz="1400" dirty="0"/>
                        <a:t>360.0</a:t>
                      </a:r>
                    </a:p>
                  </a:txBody>
                  <a:tcPr anchor="ctr"/>
                </a:tc>
                <a:extLst>
                  <a:ext uri="{0D108BD9-81ED-4DB2-BD59-A6C34878D82A}">
                    <a16:rowId xmlns:a16="http://schemas.microsoft.com/office/drawing/2014/main" val="1237976003"/>
                  </a:ext>
                </a:extLst>
              </a:tr>
            </a:tbl>
          </a:graphicData>
        </a:graphic>
      </p:graphicFrame>
      <p:pic>
        <p:nvPicPr>
          <p:cNvPr id="7" name="Picture 6">
            <a:extLst>
              <a:ext uri="{FF2B5EF4-FFF2-40B4-BE49-F238E27FC236}">
                <a16:creationId xmlns:a16="http://schemas.microsoft.com/office/drawing/2014/main" id="{7CA3ACE3-D383-5FBF-5ADC-3F2A5899A416}"/>
              </a:ext>
            </a:extLst>
          </p:cNvPr>
          <p:cNvPicPr>
            <a:picLocks noChangeAspect="1"/>
          </p:cNvPicPr>
          <p:nvPr/>
        </p:nvPicPr>
        <p:blipFill>
          <a:blip r:embed="rId10"/>
          <a:stretch>
            <a:fillRect/>
          </a:stretch>
        </p:blipFill>
        <p:spPr>
          <a:xfrm>
            <a:off x="750141" y="1870640"/>
            <a:ext cx="464860" cy="1345756"/>
          </a:xfrm>
          <a:prstGeom prst="rect">
            <a:avLst/>
          </a:prstGeom>
        </p:spPr>
      </p:pic>
      <p:pic>
        <p:nvPicPr>
          <p:cNvPr id="9" name="Picture 8">
            <a:extLst>
              <a:ext uri="{FF2B5EF4-FFF2-40B4-BE49-F238E27FC236}">
                <a16:creationId xmlns:a16="http://schemas.microsoft.com/office/drawing/2014/main" id="{AA780E30-26FD-57FB-0296-CF45C0203DD9}"/>
              </a:ext>
            </a:extLst>
          </p:cNvPr>
          <p:cNvPicPr>
            <a:picLocks noChangeAspect="1"/>
          </p:cNvPicPr>
          <p:nvPr/>
        </p:nvPicPr>
        <p:blipFill>
          <a:blip r:embed="rId10"/>
          <a:stretch>
            <a:fillRect/>
          </a:stretch>
        </p:blipFill>
        <p:spPr>
          <a:xfrm>
            <a:off x="722361" y="3297714"/>
            <a:ext cx="464860" cy="1345756"/>
          </a:xfrm>
          <a:prstGeom prst="rect">
            <a:avLst/>
          </a:prstGeom>
        </p:spPr>
      </p:pic>
    </p:spTree>
    <p:extLst>
      <p:ext uri="{BB962C8B-B14F-4D97-AF65-F5344CB8AC3E}">
        <p14:creationId xmlns:p14="http://schemas.microsoft.com/office/powerpoint/2010/main" val="154947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193A-3EA7-414D-817A-71E37F335CEB}"/>
              </a:ext>
            </a:extLst>
          </p:cNvPr>
          <p:cNvSpPr>
            <a:spLocks noGrp="1"/>
          </p:cNvSpPr>
          <p:nvPr>
            <p:ph type="title"/>
          </p:nvPr>
        </p:nvSpPr>
        <p:spPr>
          <a:xfrm>
            <a:off x="0" y="116622"/>
            <a:ext cx="12192000" cy="1387713"/>
          </a:xfrm>
        </p:spPr>
        <p:txBody>
          <a:bodyPr/>
          <a:lstStyle/>
          <a:p>
            <a:pPr algn="ctr"/>
            <a:r>
              <a:rPr lang="en-US" dirty="0"/>
              <a:t>Segment 3 - </a:t>
            </a:r>
            <a:r>
              <a:rPr lang="en-US" sz="3200" i="0" dirty="0">
                <a:effectLst/>
              </a:rPr>
              <a:t>Low Spending, Low Frequency, Seasonal Customers, </a:t>
            </a:r>
            <a:r>
              <a:rPr lang="en-US" dirty="0"/>
              <a:t>Average no. of Online Transactions</a:t>
            </a:r>
          </a:p>
        </p:txBody>
      </p:sp>
      <p:sp>
        <p:nvSpPr>
          <p:cNvPr id="3" name="Content Placeholder 2">
            <a:extLst>
              <a:ext uri="{FF2B5EF4-FFF2-40B4-BE49-F238E27FC236}">
                <a16:creationId xmlns:a16="http://schemas.microsoft.com/office/drawing/2014/main" id="{87A9A730-3392-4631-8E0D-E56438FD8339}"/>
              </a:ext>
            </a:extLst>
          </p:cNvPr>
          <p:cNvSpPr>
            <a:spLocks noGrp="1"/>
          </p:cNvSpPr>
          <p:nvPr>
            <p:ph idx="1"/>
          </p:nvPr>
        </p:nvSpPr>
        <p:spPr>
          <a:xfrm>
            <a:off x="744717" y="5324475"/>
            <a:ext cx="10784263" cy="1095184"/>
          </a:xfrm>
        </p:spPr>
        <p:txBody>
          <a:bodyPr>
            <a:noAutofit/>
          </a:bodyPr>
          <a:lstStyle/>
          <a:p>
            <a:pPr marL="0" indent="0">
              <a:buNone/>
            </a:pPr>
            <a:r>
              <a:rPr lang="en-US" sz="1800" dirty="0"/>
              <a:t>These are customers with low spending levels who make a medium percentage of online transactions and exhibit seasonal purchasing behavior, with more frequent purchases from January to June.</a:t>
            </a:r>
            <a:endParaRPr lang="en-IN" sz="1800" dirty="0"/>
          </a:p>
        </p:txBody>
      </p:sp>
      <p:pic>
        <p:nvPicPr>
          <p:cNvPr id="6" name="Picture 5">
            <a:extLst>
              <a:ext uri="{FF2B5EF4-FFF2-40B4-BE49-F238E27FC236}">
                <a16:creationId xmlns:a16="http://schemas.microsoft.com/office/drawing/2014/main" id="{FFF0ABBF-6162-8925-0429-A2CB7DB890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88149" y="1833117"/>
            <a:ext cx="1456241" cy="1387713"/>
          </a:xfrm>
          <a:prstGeom prst="rect">
            <a:avLst/>
          </a:prstGeom>
        </p:spPr>
      </p:pic>
      <p:pic>
        <p:nvPicPr>
          <p:cNvPr id="8" name="Picture 7">
            <a:extLst>
              <a:ext uri="{FF2B5EF4-FFF2-40B4-BE49-F238E27FC236}">
                <a16:creationId xmlns:a16="http://schemas.microsoft.com/office/drawing/2014/main" id="{A3BFB1C0-625B-1B87-05F1-2D1B6D8C1E55}"/>
              </a:ext>
            </a:extLst>
          </p:cNvPr>
          <p:cNvPicPr>
            <a:picLocks noChangeAspect="1"/>
          </p:cNvPicPr>
          <p:nvPr/>
        </p:nvPicPr>
        <p:blipFill>
          <a:blip r:embed="rId3"/>
          <a:stretch>
            <a:fillRect/>
          </a:stretch>
        </p:blipFill>
        <p:spPr>
          <a:xfrm>
            <a:off x="1430013" y="1622636"/>
            <a:ext cx="1005927" cy="190517"/>
          </a:xfrm>
          <a:prstGeom prst="rect">
            <a:avLst/>
          </a:prstGeom>
        </p:spPr>
      </p:pic>
      <p:pic>
        <p:nvPicPr>
          <p:cNvPr id="10" name="Picture 9">
            <a:extLst>
              <a:ext uri="{FF2B5EF4-FFF2-40B4-BE49-F238E27FC236}">
                <a16:creationId xmlns:a16="http://schemas.microsoft.com/office/drawing/2014/main" id="{6C3C1600-FA83-2E7C-8059-8811CD0A56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80486" y="1894248"/>
            <a:ext cx="1348713" cy="1359724"/>
          </a:xfrm>
          <a:prstGeom prst="rect">
            <a:avLst/>
          </a:prstGeom>
        </p:spPr>
      </p:pic>
      <p:pic>
        <p:nvPicPr>
          <p:cNvPr id="12" name="Picture 11">
            <a:extLst>
              <a:ext uri="{FF2B5EF4-FFF2-40B4-BE49-F238E27FC236}">
                <a16:creationId xmlns:a16="http://schemas.microsoft.com/office/drawing/2014/main" id="{45C41202-9583-D7C7-A412-7B64F047C5C5}"/>
              </a:ext>
            </a:extLst>
          </p:cNvPr>
          <p:cNvPicPr>
            <a:picLocks noChangeAspect="1"/>
          </p:cNvPicPr>
          <p:nvPr/>
        </p:nvPicPr>
        <p:blipFill>
          <a:blip r:embed="rId5"/>
          <a:stretch>
            <a:fillRect/>
          </a:stretch>
        </p:blipFill>
        <p:spPr>
          <a:xfrm>
            <a:off x="3299211" y="1638168"/>
            <a:ext cx="967824" cy="167655"/>
          </a:xfrm>
          <a:prstGeom prst="rect">
            <a:avLst/>
          </a:prstGeom>
        </p:spPr>
      </p:pic>
      <p:pic>
        <p:nvPicPr>
          <p:cNvPr id="14" name="Picture 13">
            <a:extLst>
              <a:ext uri="{FF2B5EF4-FFF2-40B4-BE49-F238E27FC236}">
                <a16:creationId xmlns:a16="http://schemas.microsoft.com/office/drawing/2014/main" id="{89C1A7DA-0234-8B1C-5FDD-3B990CF367F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17059" y="3281273"/>
            <a:ext cx="1387712" cy="1387712"/>
          </a:xfrm>
          <a:prstGeom prst="rect">
            <a:avLst/>
          </a:prstGeom>
        </p:spPr>
      </p:pic>
      <p:pic>
        <p:nvPicPr>
          <p:cNvPr id="16" name="Picture 15">
            <a:extLst>
              <a:ext uri="{FF2B5EF4-FFF2-40B4-BE49-F238E27FC236}">
                <a16:creationId xmlns:a16="http://schemas.microsoft.com/office/drawing/2014/main" id="{6DBAE55B-437C-882F-455A-D0C7047692F3}"/>
              </a:ext>
            </a:extLst>
          </p:cNvPr>
          <p:cNvPicPr>
            <a:picLocks noChangeAspect="1"/>
          </p:cNvPicPr>
          <p:nvPr/>
        </p:nvPicPr>
        <p:blipFill>
          <a:blip r:embed="rId7"/>
          <a:stretch>
            <a:fillRect/>
          </a:stretch>
        </p:blipFill>
        <p:spPr>
          <a:xfrm>
            <a:off x="1582426" y="4690427"/>
            <a:ext cx="853514" cy="167655"/>
          </a:xfrm>
          <a:prstGeom prst="rect">
            <a:avLst/>
          </a:prstGeom>
        </p:spPr>
      </p:pic>
      <p:pic>
        <p:nvPicPr>
          <p:cNvPr id="18" name="Picture 17">
            <a:extLst>
              <a:ext uri="{FF2B5EF4-FFF2-40B4-BE49-F238E27FC236}">
                <a16:creationId xmlns:a16="http://schemas.microsoft.com/office/drawing/2014/main" id="{854AFC97-7BCE-5632-41D1-70611EAFAC9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17211" y="3244880"/>
            <a:ext cx="1451097" cy="1403715"/>
          </a:xfrm>
          <a:prstGeom prst="rect">
            <a:avLst/>
          </a:prstGeom>
        </p:spPr>
      </p:pic>
      <p:pic>
        <p:nvPicPr>
          <p:cNvPr id="20" name="Picture 19">
            <a:extLst>
              <a:ext uri="{FF2B5EF4-FFF2-40B4-BE49-F238E27FC236}">
                <a16:creationId xmlns:a16="http://schemas.microsoft.com/office/drawing/2014/main" id="{DD34210C-858F-EC50-6A95-410CF304C9C4}"/>
              </a:ext>
            </a:extLst>
          </p:cNvPr>
          <p:cNvPicPr>
            <a:picLocks noChangeAspect="1"/>
          </p:cNvPicPr>
          <p:nvPr/>
        </p:nvPicPr>
        <p:blipFill>
          <a:blip r:embed="rId9"/>
          <a:stretch>
            <a:fillRect/>
          </a:stretch>
        </p:blipFill>
        <p:spPr>
          <a:xfrm>
            <a:off x="3380554" y="4690427"/>
            <a:ext cx="1188823" cy="167655"/>
          </a:xfrm>
          <a:prstGeom prst="rect">
            <a:avLst/>
          </a:prstGeom>
        </p:spPr>
      </p:pic>
      <p:graphicFrame>
        <p:nvGraphicFramePr>
          <p:cNvPr id="37" name="Table 37">
            <a:extLst>
              <a:ext uri="{FF2B5EF4-FFF2-40B4-BE49-F238E27FC236}">
                <a16:creationId xmlns:a16="http://schemas.microsoft.com/office/drawing/2014/main" id="{1EDCA34B-4044-F1DE-4EF3-BFBD5FDA211D}"/>
              </a:ext>
            </a:extLst>
          </p:cNvPr>
          <p:cNvGraphicFramePr>
            <a:graphicFrameLocks noGrp="1"/>
          </p:cNvGraphicFramePr>
          <p:nvPr>
            <p:extLst>
              <p:ext uri="{D42A27DB-BD31-4B8C-83A1-F6EECF244321}">
                <p14:modId xmlns:p14="http://schemas.microsoft.com/office/powerpoint/2010/main" val="2856779319"/>
              </p:ext>
            </p:extLst>
          </p:nvPr>
        </p:nvGraphicFramePr>
        <p:xfrm>
          <a:off x="5118131" y="1699338"/>
          <a:ext cx="6711594" cy="3140190"/>
        </p:xfrm>
        <a:graphic>
          <a:graphicData uri="http://schemas.openxmlformats.org/drawingml/2006/table">
            <a:tbl>
              <a:tblPr firstRow="1" bandRow="1">
                <a:tableStyleId>{5C22544A-7EE6-4342-B048-85BDC9FD1C3A}</a:tableStyleId>
              </a:tblPr>
              <a:tblGrid>
                <a:gridCol w="1942529">
                  <a:extLst>
                    <a:ext uri="{9D8B030D-6E8A-4147-A177-3AD203B41FA5}">
                      <a16:colId xmlns:a16="http://schemas.microsoft.com/office/drawing/2014/main" val="4077929921"/>
                    </a:ext>
                  </a:extLst>
                </a:gridCol>
                <a:gridCol w="1002030">
                  <a:extLst>
                    <a:ext uri="{9D8B030D-6E8A-4147-A177-3AD203B41FA5}">
                      <a16:colId xmlns:a16="http://schemas.microsoft.com/office/drawing/2014/main" val="3021971268"/>
                    </a:ext>
                  </a:extLst>
                </a:gridCol>
                <a:gridCol w="898843">
                  <a:extLst>
                    <a:ext uri="{9D8B030D-6E8A-4147-A177-3AD203B41FA5}">
                      <a16:colId xmlns:a16="http://schemas.microsoft.com/office/drawing/2014/main" val="3064567104"/>
                    </a:ext>
                  </a:extLst>
                </a:gridCol>
                <a:gridCol w="1002030">
                  <a:extLst>
                    <a:ext uri="{9D8B030D-6E8A-4147-A177-3AD203B41FA5}">
                      <a16:colId xmlns:a16="http://schemas.microsoft.com/office/drawing/2014/main" val="2514632944"/>
                    </a:ext>
                  </a:extLst>
                </a:gridCol>
                <a:gridCol w="857568">
                  <a:extLst>
                    <a:ext uri="{9D8B030D-6E8A-4147-A177-3AD203B41FA5}">
                      <a16:colId xmlns:a16="http://schemas.microsoft.com/office/drawing/2014/main" val="3624590890"/>
                    </a:ext>
                  </a:extLst>
                </a:gridCol>
                <a:gridCol w="1008594">
                  <a:extLst>
                    <a:ext uri="{9D8B030D-6E8A-4147-A177-3AD203B41FA5}">
                      <a16:colId xmlns:a16="http://schemas.microsoft.com/office/drawing/2014/main" val="3923684202"/>
                    </a:ext>
                  </a:extLst>
                </a:gridCol>
              </a:tblGrid>
              <a:tr h="628038">
                <a:tc>
                  <a:txBody>
                    <a:bodyPr/>
                    <a:lstStyle/>
                    <a:p>
                      <a:pPr algn="ctr"/>
                      <a:r>
                        <a:rPr lang="en-IN" sz="1600" dirty="0"/>
                        <a:t>Column</a:t>
                      </a:r>
                    </a:p>
                  </a:txBody>
                  <a:tcPr anchor="ctr"/>
                </a:tc>
                <a:tc>
                  <a:txBody>
                    <a:bodyPr/>
                    <a:lstStyle/>
                    <a:p>
                      <a:pPr algn="ctr"/>
                      <a:r>
                        <a:rPr lang="en-IN" sz="1600" dirty="0"/>
                        <a:t>Mean</a:t>
                      </a:r>
                    </a:p>
                  </a:txBody>
                  <a:tcPr anchor="ctr"/>
                </a:tc>
                <a:tc>
                  <a:txBody>
                    <a:bodyPr/>
                    <a:lstStyle/>
                    <a:p>
                      <a:pPr algn="ctr"/>
                      <a:r>
                        <a:rPr lang="en-IN" sz="1600" dirty="0"/>
                        <a:t>median</a:t>
                      </a:r>
                    </a:p>
                  </a:txBody>
                  <a:tcPr anchor="ctr"/>
                </a:tc>
                <a:tc>
                  <a:txBody>
                    <a:bodyPr/>
                    <a:lstStyle/>
                    <a:p>
                      <a:pPr algn="ctr"/>
                      <a:r>
                        <a:rPr lang="en-IN" sz="1600" dirty="0"/>
                        <a:t>std</a:t>
                      </a:r>
                    </a:p>
                  </a:txBody>
                  <a:tcPr anchor="ctr"/>
                </a:tc>
                <a:tc>
                  <a:txBody>
                    <a:bodyPr/>
                    <a:lstStyle/>
                    <a:p>
                      <a:pPr algn="ctr"/>
                      <a:r>
                        <a:rPr lang="en-IN" sz="1600" dirty="0"/>
                        <a:t>min</a:t>
                      </a:r>
                    </a:p>
                  </a:txBody>
                  <a:tcPr anchor="ctr"/>
                </a:tc>
                <a:tc>
                  <a:txBody>
                    <a:bodyPr/>
                    <a:lstStyle/>
                    <a:p>
                      <a:pPr algn="ctr"/>
                      <a:r>
                        <a:rPr lang="en-IN" sz="1600" dirty="0"/>
                        <a:t>max</a:t>
                      </a:r>
                    </a:p>
                  </a:txBody>
                  <a:tcPr anchor="ctr"/>
                </a:tc>
                <a:extLst>
                  <a:ext uri="{0D108BD9-81ED-4DB2-BD59-A6C34878D82A}">
                    <a16:rowId xmlns:a16="http://schemas.microsoft.com/office/drawing/2014/main" val="1813724692"/>
                  </a:ext>
                </a:extLst>
              </a:tr>
              <a:tr h="628038">
                <a:tc>
                  <a:txBody>
                    <a:bodyPr/>
                    <a:lstStyle/>
                    <a:p>
                      <a:pPr algn="ctr"/>
                      <a:r>
                        <a:rPr lang="en-IN" sz="1400" dirty="0" err="1"/>
                        <a:t>Percent_Online</a:t>
                      </a:r>
                      <a:r>
                        <a:rPr lang="en-IN" sz="1400" dirty="0"/>
                        <a:t> (%)</a:t>
                      </a:r>
                    </a:p>
                  </a:txBody>
                  <a:tcPr anchor="ctr"/>
                </a:tc>
                <a:tc>
                  <a:txBody>
                    <a:bodyPr/>
                    <a:lstStyle/>
                    <a:p>
                      <a:pPr algn="ctr"/>
                      <a:r>
                        <a:rPr lang="en-IN" sz="1400" dirty="0"/>
                        <a:t>24.11</a:t>
                      </a:r>
                    </a:p>
                  </a:txBody>
                  <a:tcPr anchor="ctr"/>
                </a:tc>
                <a:tc>
                  <a:txBody>
                    <a:bodyPr/>
                    <a:lstStyle/>
                    <a:p>
                      <a:pPr algn="ctr"/>
                      <a:r>
                        <a:rPr lang="en-IN" sz="1400" dirty="0"/>
                        <a:t>20.51</a:t>
                      </a:r>
                    </a:p>
                  </a:txBody>
                  <a:tcPr anchor="ctr"/>
                </a:tc>
                <a:tc>
                  <a:txBody>
                    <a:bodyPr/>
                    <a:lstStyle/>
                    <a:p>
                      <a:pPr algn="ctr"/>
                      <a:r>
                        <a:rPr lang="en-IN" sz="1400" dirty="0"/>
                        <a:t>21.20</a:t>
                      </a:r>
                    </a:p>
                  </a:txBody>
                  <a:tcPr anchor="ctr"/>
                </a:tc>
                <a:tc>
                  <a:txBody>
                    <a:bodyPr/>
                    <a:lstStyle/>
                    <a:p>
                      <a:pPr algn="ctr"/>
                      <a:r>
                        <a:rPr lang="en-IN" sz="1400" dirty="0"/>
                        <a:t>0.0</a:t>
                      </a:r>
                    </a:p>
                  </a:txBody>
                  <a:tcPr anchor="ctr"/>
                </a:tc>
                <a:tc>
                  <a:txBody>
                    <a:bodyPr/>
                    <a:lstStyle/>
                    <a:p>
                      <a:pPr algn="ctr"/>
                      <a:r>
                        <a:rPr lang="en-IN" sz="1400" dirty="0"/>
                        <a:t>100.0</a:t>
                      </a:r>
                    </a:p>
                  </a:txBody>
                  <a:tcPr anchor="ctr"/>
                </a:tc>
                <a:extLst>
                  <a:ext uri="{0D108BD9-81ED-4DB2-BD59-A6C34878D82A}">
                    <a16:rowId xmlns:a16="http://schemas.microsoft.com/office/drawing/2014/main" val="73554683"/>
                  </a:ext>
                </a:extLst>
              </a:tr>
              <a:tr h="628038">
                <a:tc>
                  <a:txBody>
                    <a:bodyPr/>
                    <a:lstStyle/>
                    <a:p>
                      <a:pPr algn="ctr"/>
                      <a:r>
                        <a:rPr lang="en-IN" sz="1400" dirty="0" err="1"/>
                        <a:t>Frequent_Month</a:t>
                      </a:r>
                      <a:endParaRPr lang="en-IN" sz="1400" dirty="0"/>
                    </a:p>
                  </a:txBody>
                  <a:tcPr anchor="ctr"/>
                </a:tc>
                <a:tc>
                  <a:txBody>
                    <a:bodyPr/>
                    <a:lstStyle/>
                    <a:p>
                      <a:pPr algn="ctr"/>
                      <a:r>
                        <a:rPr lang="en-IN" sz="1400" dirty="0"/>
                        <a:t>3.22</a:t>
                      </a:r>
                    </a:p>
                  </a:txBody>
                  <a:tcPr anchor="ctr"/>
                </a:tc>
                <a:tc>
                  <a:txBody>
                    <a:bodyPr/>
                    <a:lstStyle/>
                    <a:p>
                      <a:pPr algn="ctr"/>
                      <a:r>
                        <a:rPr lang="en-IN" sz="1400" dirty="0"/>
                        <a:t>3.0</a:t>
                      </a:r>
                    </a:p>
                  </a:txBody>
                  <a:tcPr anchor="ctr"/>
                </a:tc>
                <a:tc>
                  <a:txBody>
                    <a:bodyPr/>
                    <a:lstStyle/>
                    <a:p>
                      <a:pPr algn="ctr"/>
                      <a:r>
                        <a:rPr lang="en-IN" sz="1400" dirty="0"/>
                        <a:t>1.78</a:t>
                      </a:r>
                    </a:p>
                  </a:txBody>
                  <a:tcPr anchor="ctr"/>
                </a:tc>
                <a:tc>
                  <a:txBody>
                    <a:bodyPr/>
                    <a:lstStyle/>
                    <a:p>
                      <a:pPr algn="ctr"/>
                      <a:r>
                        <a:rPr lang="en-IN" sz="1400" dirty="0"/>
                        <a:t>1</a:t>
                      </a:r>
                    </a:p>
                  </a:txBody>
                  <a:tcPr anchor="ctr"/>
                </a:tc>
                <a:tc>
                  <a:txBody>
                    <a:bodyPr/>
                    <a:lstStyle/>
                    <a:p>
                      <a:pPr algn="ctr"/>
                      <a:r>
                        <a:rPr lang="en-IN" sz="1400" dirty="0"/>
                        <a:t>8</a:t>
                      </a:r>
                    </a:p>
                  </a:txBody>
                  <a:tcPr anchor="ctr"/>
                </a:tc>
                <a:extLst>
                  <a:ext uri="{0D108BD9-81ED-4DB2-BD59-A6C34878D82A}">
                    <a16:rowId xmlns:a16="http://schemas.microsoft.com/office/drawing/2014/main" val="3601786485"/>
                  </a:ext>
                </a:extLst>
              </a:tr>
              <a:tr h="628038">
                <a:tc>
                  <a:txBody>
                    <a:bodyPr/>
                    <a:lstStyle/>
                    <a:p>
                      <a:pPr algn="ctr"/>
                      <a:r>
                        <a:rPr lang="en-IN" sz="1400" dirty="0" err="1"/>
                        <a:t>Amount_Spent</a:t>
                      </a:r>
                      <a:r>
                        <a:rPr lang="en-IN" sz="1400" dirty="0"/>
                        <a:t> ($)</a:t>
                      </a:r>
                    </a:p>
                  </a:txBody>
                  <a:tcPr anchor="ctr"/>
                </a:tc>
                <a:tc>
                  <a:txBody>
                    <a:bodyPr/>
                    <a:lstStyle/>
                    <a:p>
                      <a:pPr algn="ctr"/>
                      <a:r>
                        <a:rPr lang="en-IN" sz="1400" dirty="0"/>
                        <a:t>5469.35</a:t>
                      </a:r>
                    </a:p>
                  </a:txBody>
                  <a:tcPr anchor="ctr"/>
                </a:tc>
                <a:tc>
                  <a:txBody>
                    <a:bodyPr/>
                    <a:lstStyle/>
                    <a:p>
                      <a:pPr algn="ctr"/>
                      <a:r>
                        <a:rPr lang="en-IN" sz="1400" dirty="0"/>
                        <a:t>1692.72</a:t>
                      </a:r>
                    </a:p>
                  </a:txBody>
                  <a:tcPr anchor="ctr"/>
                </a:tc>
                <a:tc>
                  <a:txBody>
                    <a:bodyPr/>
                    <a:lstStyle/>
                    <a:p>
                      <a:pPr algn="ctr"/>
                      <a:r>
                        <a:rPr lang="en-IN" sz="1400" dirty="0"/>
                        <a:t>10739.64</a:t>
                      </a:r>
                    </a:p>
                  </a:txBody>
                  <a:tcPr anchor="ctr"/>
                </a:tc>
                <a:tc>
                  <a:txBody>
                    <a:bodyPr/>
                    <a:lstStyle/>
                    <a:p>
                      <a:pPr algn="ctr"/>
                      <a:r>
                        <a:rPr lang="en-IN" sz="1400" dirty="0"/>
                        <a:t>-1627.73</a:t>
                      </a:r>
                    </a:p>
                  </a:txBody>
                  <a:tcPr anchor="ctr"/>
                </a:tc>
                <a:tc>
                  <a:txBody>
                    <a:bodyPr/>
                    <a:lstStyle/>
                    <a:p>
                      <a:pPr algn="ctr"/>
                      <a:r>
                        <a:rPr lang="en-IN" sz="1400" dirty="0"/>
                        <a:t>254796.88</a:t>
                      </a:r>
                    </a:p>
                  </a:txBody>
                  <a:tcPr anchor="ctr"/>
                </a:tc>
                <a:extLst>
                  <a:ext uri="{0D108BD9-81ED-4DB2-BD59-A6C34878D82A}">
                    <a16:rowId xmlns:a16="http://schemas.microsoft.com/office/drawing/2014/main" val="738412175"/>
                  </a:ext>
                </a:extLst>
              </a:tr>
              <a:tr h="628038">
                <a:tc>
                  <a:txBody>
                    <a:bodyPr/>
                    <a:lstStyle/>
                    <a:p>
                      <a:pPr algn="ctr"/>
                      <a:r>
                        <a:rPr lang="en-IN" sz="1400" dirty="0" err="1"/>
                        <a:t>Purchase_Frequency</a:t>
                      </a:r>
                      <a:endParaRPr lang="en-IN" sz="1400" dirty="0"/>
                    </a:p>
                  </a:txBody>
                  <a:tcPr anchor="ctr"/>
                </a:tc>
                <a:tc>
                  <a:txBody>
                    <a:bodyPr/>
                    <a:lstStyle/>
                    <a:p>
                      <a:pPr algn="ctr"/>
                      <a:r>
                        <a:rPr lang="en-IN" sz="1400" dirty="0"/>
                        <a:t>43.88</a:t>
                      </a:r>
                    </a:p>
                  </a:txBody>
                  <a:tcPr anchor="ctr"/>
                </a:tc>
                <a:tc>
                  <a:txBody>
                    <a:bodyPr/>
                    <a:lstStyle/>
                    <a:p>
                      <a:pPr algn="ctr"/>
                      <a:r>
                        <a:rPr lang="en-IN" sz="1400" dirty="0"/>
                        <a:t>20.0</a:t>
                      </a:r>
                    </a:p>
                  </a:txBody>
                  <a:tcPr anchor="ctr"/>
                </a:tc>
                <a:tc>
                  <a:txBody>
                    <a:bodyPr/>
                    <a:lstStyle/>
                    <a:p>
                      <a:pPr algn="ctr"/>
                      <a:r>
                        <a:rPr lang="en-IN" sz="1400" dirty="0"/>
                        <a:t>62.57</a:t>
                      </a:r>
                    </a:p>
                  </a:txBody>
                  <a:tcPr anchor="ctr"/>
                </a:tc>
                <a:tc>
                  <a:txBody>
                    <a:bodyPr/>
                    <a:lstStyle/>
                    <a:p>
                      <a:pPr algn="ctr"/>
                      <a:r>
                        <a:rPr lang="en-IN" sz="1400" dirty="0"/>
                        <a:t>0.0</a:t>
                      </a:r>
                    </a:p>
                  </a:txBody>
                  <a:tcPr anchor="ctr"/>
                </a:tc>
                <a:tc>
                  <a:txBody>
                    <a:bodyPr/>
                    <a:lstStyle/>
                    <a:p>
                      <a:pPr algn="ctr"/>
                      <a:r>
                        <a:rPr lang="en-IN" sz="1400" dirty="0"/>
                        <a:t>361.0</a:t>
                      </a:r>
                    </a:p>
                  </a:txBody>
                  <a:tcPr anchor="ctr"/>
                </a:tc>
                <a:extLst>
                  <a:ext uri="{0D108BD9-81ED-4DB2-BD59-A6C34878D82A}">
                    <a16:rowId xmlns:a16="http://schemas.microsoft.com/office/drawing/2014/main" val="1237976003"/>
                  </a:ext>
                </a:extLst>
              </a:tr>
            </a:tbl>
          </a:graphicData>
        </a:graphic>
      </p:graphicFrame>
      <p:pic>
        <p:nvPicPr>
          <p:cNvPr id="7" name="Picture 6">
            <a:extLst>
              <a:ext uri="{FF2B5EF4-FFF2-40B4-BE49-F238E27FC236}">
                <a16:creationId xmlns:a16="http://schemas.microsoft.com/office/drawing/2014/main" id="{7CA3ACE3-D383-5FBF-5ADC-3F2A5899A416}"/>
              </a:ext>
            </a:extLst>
          </p:cNvPr>
          <p:cNvPicPr>
            <a:picLocks noChangeAspect="1"/>
          </p:cNvPicPr>
          <p:nvPr/>
        </p:nvPicPr>
        <p:blipFill>
          <a:blip r:embed="rId10"/>
          <a:stretch>
            <a:fillRect/>
          </a:stretch>
        </p:blipFill>
        <p:spPr>
          <a:xfrm>
            <a:off x="825557" y="1880067"/>
            <a:ext cx="464860" cy="1345756"/>
          </a:xfrm>
          <a:prstGeom prst="rect">
            <a:avLst/>
          </a:prstGeom>
        </p:spPr>
      </p:pic>
      <p:pic>
        <p:nvPicPr>
          <p:cNvPr id="9" name="Picture 8">
            <a:extLst>
              <a:ext uri="{FF2B5EF4-FFF2-40B4-BE49-F238E27FC236}">
                <a16:creationId xmlns:a16="http://schemas.microsoft.com/office/drawing/2014/main" id="{AA780E30-26FD-57FB-0296-CF45C0203DD9}"/>
              </a:ext>
            </a:extLst>
          </p:cNvPr>
          <p:cNvPicPr>
            <a:picLocks noChangeAspect="1"/>
          </p:cNvPicPr>
          <p:nvPr/>
        </p:nvPicPr>
        <p:blipFill>
          <a:blip r:embed="rId10"/>
          <a:stretch>
            <a:fillRect/>
          </a:stretch>
        </p:blipFill>
        <p:spPr>
          <a:xfrm>
            <a:off x="797777" y="3278860"/>
            <a:ext cx="464860" cy="1345756"/>
          </a:xfrm>
          <a:prstGeom prst="rect">
            <a:avLst/>
          </a:prstGeom>
        </p:spPr>
      </p:pic>
    </p:spTree>
    <p:extLst>
      <p:ext uri="{BB962C8B-B14F-4D97-AF65-F5344CB8AC3E}">
        <p14:creationId xmlns:p14="http://schemas.microsoft.com/office/powerpoint/2010/main" val="302076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193A-3EA7-414D-817A-71E37F335CEB}"/>
              </a:ext>
            </a:extLst>
          </p:cNvPr>
          <p:cNvSpPr>
            <a:spLocks noGrp="1"/>
          </p:cNvSpPr>
          <p:nvPr>
            <p:ph type="title"/>
          </p:nvPr>
        </p:nvSpPr>
        <p:spPr>
          <a:xfrm>
            <a:off x="0" y="296692"/>
            <a:ext cx="12192000" cy="1207643"/>
          </a:xfrm>
        </p:spPr>
        <p:txBody>
          <a:bodyPr/>
          <a:lstStyle/>
          <a:p>
            <a:pPr algn="ctr"/>
            <a:r>
              <a:rPr lang="en-US" dirty="0"/>
              <a:t>Segment 4 - Medium Spending, Medium Frequency, High Online Transactions</a:t>
            </a:r>
          </a:p>
        </p:txBody>
      </p:sp>
      <p:sp>
        <p:nvSpPr>
          <p:cNvPr id="3" name="Content Placeholder 2">
            <a:extLst>
              <a:ext uri="{FF2B5EF4-FFF2-40B4-BE49-F238E27FC236}">
                <a16:creationId xmlns:a16="http://schemas.microsoft.com/office/drawing/2014/main" id="{87A9A730-3392-4631-8E0D-E56438FD8339}"/>
              </a:ext>
            </a:extLst>
          </p:cNvPr>
          <p:cNvSpPr>
            <a:spLocks noGrp="1"/>
          </p:cNvSpPr>
          <p:nvPr>
            <p:ph idx="1"/>
          </p:nvPr>
        </p:nvSpPr>
        <p:spPr>
          <a:xfrm>
            <a:off x="744717" y="5235364"/>
            <a:ext cx="10784263" cy="1184295"/>
          </a:xfrm>
        </p:spPr>
        <p:txBody>
          <a:bodyPr>
            <a:noAutofit/>
          </a:bodyPr>
          <a:lstStyle/>
          <a:p>
            <a:pPr marL="0" indent="0">
              <a:buNone/>
            </a:pPr>
            <a:r>
              <a:rPr lang="en-US" sz="1800" b="0" i="0" dirty="0">
                <a:effectLst/>
              </a:rPr>
              <a:t>This segment includes customers who have medium spending level and a medium purchase frequency </a:t>
            </a:r>
            <a:r>
              <a:rPr lang="en-US" sz="1800" dirty="0"/>
              <a:t>who make a high percentage of online transactions making them channel-specific customers</a:t>
            </a:r>
            <a:r>
              <a:rPr lang="en-US" sz="1800" b="0" i="0" dirty="0">
                <a:effectLst/>
              </a:rPr>
              <a:t>. They make transactions throughout the year and do not show any seasonal purchasing behavior.</a:t>
            </a:r>
          </a:p>
        </p:txBody>
      </p:sp>
      <p:pic>
        <p:nvPicPr>
          <p:cNvPr id="6" name="Picture 5">
            <a:extLst>
              <a:ext uri="{FF2B5EF4-FFF2-40B4-BE49-F238E27FC236}">
                <a16:creationId xmlns:a16="http://schemas.microsoft.com/office/drawing/2014/main" id="{FFF0ABBF-6162-8925-0429-A2CB7DB890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6781" y="1864351"/>
            <a:ext cx="1547609" cy="1251366"/>
          </a:xfrm>
          <a:prstGeom prst="rect">
            <a:avLst/>
          </a:prstGeom>
        </p:spPr>
      </p:pic>
      <p:pic>
        <p:nvPicPr>
          <p:cNvPr id="8" name="Picture 7">
            <a:extLst>
              <a:ext uri="{FF2B5EF4-FFF2-40B4-BE49-F238E27FC236}">
                <a16:creationId xmlns:a16="http://schemas.microsoft.com/office/drawing/2014/main" id="{A3BFB1C0-625B-1B87-05F1-2D1B6D8C1E55}"/>
              </a:ext>
            </a:extLst>
          </p:cNvPr>
          <p:cNvPicPr>
            <a:picLocks noChangeAspect="1"/>
          </p:cNvPicPr>
          <p:nvPr/>
        </p:nvPicPr>
        <p:blipFill>
          <a:blip r:embed="rId3"/>
          <a:stretch>
            <a:fillRect/>
          </a:stretch>
        </p:blipFill>
        <p:spPr>
          <a:xfrm>
            <a:off x="1430013" y="1622636"/>
            <a:ext cx="1005927" cy="190517"/>
          </a:xfrm>
          <a:prstGeom prst="rect">
            <a:avLst/>
          </a:prstGeom>
        </p:spPr>
      </p:pic>
      <p:pic>
        <p:nvPicPr>
          <p:cNvPr id="10" name="Picture 9">
            <a:extLst>
              <a:ext uri="{FF2B5EF4-FFF2-40B4-BE49-F238E27FC236}">
                <a16:creationId xmlns:a16="http://schemas.microsoft.com/office/drawing/2014/main" id="{6C3C1600-FA83-2E7C-8059-8811CD0A56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1590" y="1892687"/>
            <a:ext cx="1547609" cy="1207642"/>
          </a:xfrm>
          <a:prstGeom prst="rect">
            <a:avLst/>
          </a:prstGeom>
        </p:spPr>
      </p:pic>
      <p:pic>
        <p:nvPicPr>
          <p:cNvPr id="12" name="Picture 11">
            <a:extLst>
              <a:ext uri="{FF2B5EF4-FFF2-40B4-BE49-F238E27FC236}">
                <a16:creationId xmlns:a16="http://schemas.microsoft.com/office/drawing/2014/main" id="{45C41202-9583-D7C7-A412-7B64F047C5C5}"/>
              </a:ext>
            </a:extLst>
          </p:cNvPr>
          <p:cNvPicPr>
            <a:picLocks noChangeAspect="1"/>
          </p:cNvPicPr>
          <p:nvPr/>
        </p:nvPicPr>
        <p:blipFill>
          <a:blip r:embed="rId5"/>
          <a:stretch>
            <a:fillRect/>
          </a:stretch>
        </p:blipFill>
        <p:spPr>
          <a:xfrm>
            <a:off x="3299211" y="1638168"/>
            <a:ext cx="967824" cy="167655"/>
          </a:xfrm>
          <a:prstGeom prst="rect">
            <a:avLst/>
          </a:prstGeom>
        </p:spPr>
      </p:pic>
      <p:pic>
        <p:nvPicPr>
          <p:cNvPr id="14" name="Picture 13">
            <a:extLst>
              <a:ext uri="{FF2B5EF4-FFF2-40B4-BE49-F238E27FC236}">
                <a16:creationId xmlns:a16="http://schemas.microsoft.com/office/drawing/2014/main" id="{89C1A7DA-0234-8B1C-5FDD-3B990CF367F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98078" y="3264169"/>
            <a:ext cx="1646311" cy="1384425"/>
          </a:xfrm>
          <a:prstGeom prst="rect">
            <a:avLst/>
          </a:prstGeom>
        </p:spPr>
      </p:pic>
      <p:pic>
        <p:nvPicPr>
          <p:cNvPr id="16" name="Picture 15">
            <a:extLst>
              <a:ext uri="{FF2B5EF4-FFF2-40B4-BE49-F238E27FC236}">
                <a16:creationId xmlns:a16="http://schemas.microsoft.com/office/drawing/2014/main" id="{6DBAE55B-437C-882F-455A-D0C7047692F3}"/>
              </a:ext>
            </a:extLst>
          </p:cNvPr>
          <p:cNvPicPr>
            <a:picLocks noChangeAspect="1"/>
          </p:cNvPicPr>
          <p:nvPr/>
        </p:nvPicPr>
        <p:blipFill>
          <a:blip r:embed="rId7"/>
          <a:stretch>
            <a:fillRect/>
          </a:stretch>
        </p:blipFill>
        <p:spPr>
          <a:xfrm>
            <a:off x="1582426" y="4690427"/>
            <a:ext cx="853514" cy="167655"/>
          </a:xfrm>
          <a:prstGeom prst="rect">
            <a:avLst/>
          </a:prstGeom>
        </p:spPr>
      </p:pic>
      <p:pic>
        <p:nvPicPr>
          <p:cNvPr id="18" name="Picture 17">
            <a:extLst>
              <a:ext uri="{FF2B5EF4-FFF2-40B4-BE49-F238E27FC236}">
                <a16:creationId xmlns:a16="http://schemas.microsoft.com/office/drawing/2014/main" id="{854AFC97-7BCE-5632-41D1-70611EAFAC9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884290" y="3281873"/>
            <a:ext cx="1646311" cy="1323612"/>
          </a:xfrm>
          <a:prstGeom prst="rect">
            <a:avLst/>
          </a:prstGeom>
        </p:spPr>
      </p:pic>
      <p:pic>
        <p:nvPicPr>
          <p:cNvPr id="20" name="Picture 19">
            <a:extLst>
              <a:ext uri="{FF2B5EF4-FFF2-40B4-BE49-F238E27FC236}">
                <a16:creationId xmlns:a16="http://schemas.microsoft.com/office/drawing/2014/main" id="{DD34210C-858F-EC50-6A95-410CF304C9C4}"/>
              </a:ext>
            </a:extLst>
          </p:cNvPr>
          <p:cNvPicPr>
            <a:picLocks noChangeAspect="1"/>
          </p:cNvPicPr>
          <p:nvPr/>
        </p:nvPicPr>
        <p:blipFill>
          <a:blip r:embed="rId9"/>
          <a:stretch>
            <a:fillRect/>
          </a:stretch>
        </p:blipFill>
        <p:spPr>
          <a:xfrm>
            <a:off x="3380554" y="4690427"/>
            <a:ext cx="1188823" cy="167655"/>
          </a:xfrm>
          <a:prstGeom prst="rect">
            <a:avLst/>
          </a:prstGeom>
        </p:spPr>
      </p:pic>
      <p:graphicFrame>
        <p:nvGraphicFramePr>
          <p:cNvPr id="37" name="Table 37">
            <a:extLst>
              <a:ext uri="{FF2B5EF4-FFF2-40B4-BE49-F238E27FC236}">
                <a16:creationId xmlns:a16="http://schemas.microsoft.com/office/drawing/2014/main" id="{1EDCA34B-4044-F1DE-4EF3-BFBD5FDA211D}"/>
              </a:ext>
            </a:extLst>
          </p:cNvPr>
          <p:cNvGraphicFramePr>
            <a:graphicFrameLocks noGrp="1"/>
          </p:cNvGraphicFramePr>
          <p:nvPr>
            <p:extLst>
              <p:ext uri="{D42A27DB-BD31-4B8C-83A1-F6EECF244321}">
                <p14:modId xmlns:p14="http://schemas.microsoft.com/office/powerpoint/2010/main" val="3707433386"/>
              </p:ext>
            </p:extLst>
          </p:nvPr>
        </p:nvGraphicFramePr>
        <p:xfrm>
          <a:off x="5118131" y="1699338"/>
          <a:ext cx="6711594" cy="3140190"/>
        </p:xfrm>
        <a:graphic>
          <a:graphicData uri="http://schemas.openxmlformats.org/drawingml/2006/table">
            <a:tbl>
              <a:tblPr firstRow="1" bandRow="1">
                <a:tableStyleId>{5C22544A-7EE6-4342-B048-85BDC9FD1C3A}</a:tableStyleId>
              </a:tblPr>
              <a:tblGrid>
                <a:gridCol w="1942529">
                  <a:extLst>
                    <a:ext uri="{9D8B030D-6E8A-4147-A177-3AD203B41FA5}">
                      <a16:colId xmlns:a16="http://schemas.microsoft.com/office/drawing/2014/main" val="4077929921"/>
                    </a:ext>
                  </a:extLst>
                </a:gridCol>
                <a:gridCol w="1002030">
                  <a:extLst>
                    <a:ext uri="{9D8B030D-6E8A-4147-A177-3AD203B41FA5}">
                      <a16:colId xmlns:a16="http://schemas.microsoft.com/office/drawing/2014/main" val="3021971268"/>
                    </a:ext>
                  </a:extLst>
                </a:gridCol>
                <a:gridCol w="898843">
                  <a:extLst>
                    <a:ext uri="{9D8B030D-6E8A-4147-A177-3AD203B41FA5}">
                      <a16:colId xmlns:a16="http://schemas.microsoft.com/office/drawing/2014/main" val="3064567104"/>
                    </a:ext>
                  </a:extLst>
                </a:gridCol>
                <a:gridCol w="1002030">
                  <a:extLst>
                    <a:ext uri="{9D8B030D-6E8A-4147-A177-3AD203B41FA5}">
                      <a16:colId xmlns:a16="http://schemas.microsoft.com/office/drawing/2014/main" val="2514632944"/>
                    </a:ext>
                  </a:extLst>
                </a:gridCol>
                <a:gridCol w="857568">
                  <a:extLst>
                    <a:ext uri="{9D8B030D-6E8A-4147-A177-3AD203B41FA5}">
                      <a16:colId xmlns:a16="http://schemas.microsoft.com/office/drawing/2014/main" val="3624590890"/>
                    </a:ext>
                  </a:extLst>
                </a:gridCol>
                <a:gridCol w="1008594">
                  <a:extLst>
                    <a:ext uri="{9D8B030D-6E8A-4147-A177-3AD203B41FA5}">
                      <a16:colId xmlns:a16="http://schemas.microsoft.com/office/drawing/2014/main" val="3923684202"/>
                    </a:ext>
                  </a:extLst>
                </a:gridCol>
              </a:tblGrid>
              <a:tr h="628038">
                <a:tc>
                  <a:txBody>
                    <a:bodyPr/>
                    <a:lstStyle/>
                    <a:p>
                      <a:pPr algn="ctr"/>
                      <a:r>
                        <a:rPr lang="en-IN" sz="1600" dirty="0"/>
                        <a:t>Column</a:t>
                      </a:r>
                    </a:p>
                  </a:txBody>
                  <a:tcPr anchor="ctr"/>
                </a:tc>
                <a:tc>
                  <a:txBody>
                    <a:bodyPr/>
                    <a:lstStyle/>
                    <a:p>
                      <a:pPr algn="ctr"/>
                      <a:r>
                        <a:rPr lang="en-IN" sz="1600" dirty="0"/>
                        <a:t>Mean</a:t>
                      </a:r>
                    </a:p>
                  </a:txBody>
                  <a:tcPr anchor="ctr"/>
                </a:tc>
                <a:tc>
                  <a:txBody>
                    <a:bodyPr/>
                    <a:lstStyle/>
                    <a:p>
                      <a:pPr algn="ctr"/>
                      <a:r>
                        <a:rPr lang="en-IN" sz="1600" dirty="0"/>
                        <a:t>median</a:t>
                      </a:r>
                    </a:p>
                  </a:txBody>
                  <a:tcPr anchor="ctr"/>
                </a:tc>
                <a:tc>
                  <a:txBody>
                    <a:bodyPr/>
                    <a:lstStyle/>
                    <a:p>
                      <a:pPr algn="ctr"/>
                      <a:r>
                        <a:rPr lang="en-IN" sz="1600" dirty="0"/>
                        <a:t>std</a:t>
                      </a:r>
                    </a:p>
                  </a:txBody>
                  <a:tcPr anchor="ctr"/>
                </a:tc>
                <a:tc>
                  <a:txBody>
                    <a:bodyPr/>
                    <a:lstStyle/>
                    <a:p>
                      <a:pPr algn="ctr"/>
                      <a:r>
                        <a:rPr lang="en-IN" sz="1600" dirty="0"/>
                        <a:t>min</a:t>
                      </a:r>
                    </a:p>
                  </a:txBody>
                  <a:tcPr anchor="ctr"/>
                </a:tc>
                <a:tc>
                  <a:txBody>
                    <a:bodyPr/>
                    <a:lstStyle/>
                    <a:p>
                      <a:pPr algn="ctr"/>
                      <a:r>
                        <a:rPr lang="en-IN" sz="1600" dirty="0"/>
                        <a:t>max</a:t>
                      </a:r>
                    </a:p>
                  </a:txBody>
                  <a:tcPr anchor="ctr"/>
                </a:tc>
                <a:extLst>
                  <a:ext uri="{0D108BD9-81ED-4DB2-BD59-A6C34878D82A}">
                    <a16:rowId xmlns:a16="http://schemas.microsoft.com/office/drawing/2014/main" val="1813724692"/>
                  </a:ext>
                </a:extLst>
              </a:tr>
              <a:tr h="628038">
                <a:tc>
                  <a:txBody>
                    <a:bodyPr/>
                    <a:lstStyle/>
                    <a:p>
                      <a:pPr algn="ctr"/>
                      <a:r>
                        <a:rPr lang="en-IN" sz="1400" dirty="0" err="1"/>
                        <a:t>Percent_Online</a:t>
                      </a:r>
                      <a:r>
                        <a:rPr lang="en-IN" sz="1400" dirty="0"/>
                        <a:t> (%)</a:t>
                      </a:r>
                    </a:p>
                  </a:txBody>
                  <a:tcPr anchor="ctr"/>
                </a:tc>
                <a:tc>
                  <a:txBody>
                    <a:bodyPr/>
                    <a:lstStyle/>
                    <a:p>
                      <a:pPr algn="ctr"/>
                      <a:r>
                        <a:rPr lang="en-IN" sz="1400" dirty="0"/>
                        <a:t>52.80</a:t>
                      </a:r>
                    </a:p>
                  </a:txBody>
                  <a:tcPr anchor="ctr"/>
                </a:tc>
                <a:tc>
                  <a:txBody>
                    <a:bodyPr/>
                    <a:lstStyle/>
                    <a:p>
                      <a:pPr algn="ctr"/>
                      <a:r>
                        <a:rPr lang="en-IN" sz="1400" dirty="0"/>
                        <a:t>59.59</a:t>
                      </a:r>
                    </a:p>
                  </a:txBody>
                  <a:tcPr anchor="ctr"/>
                </a:tc>
                <a:tc>
                  <a:txBody>
                    <a:bodyPr/>
                    <a:lstStyle/>
                    <a:p>
                      <a:pPr algn="ctr"/>
                      <a:r>
                        <a:rPr lang="en-IN" sz="1400" dirty="0"/>
                        <a:t>27.86</a:t>
                      </a:r>
                    </a:p>
                  </a:txBody>
                  <a:tcPr anchor="ctr"/>
                </a:tc>
                <a:tc>
                  <a:txBody>
                    <a:bodyPr/>
                    <a:lstStyle/>
                    <a:p>
                      <a:pPr algn="ctr"/>
                      <a:r>
                        <a:rPr lang="en-IN" sz="1400" dirty="0"/>
                        <a:t>0.0</a:t>
                      </a:r>
                    </a:p>
                  </a:txBody>
                  <a:tcPr anchor="ctr"/>
                </a:tc>
                <a:tc>
                  <a:txBody>
                    <a:bodyPr/>
                    <a:lstStyle/>
                    <a:p>
                      <a:pPr algn="ctr"/>
                      <a:r>
                        <a:rPr lang="en-IN" sz="1400" dirty="0"/>
                        <a:t>100.0</a:t>
                      </a:r>
                    </a:p>
                  </a:txBody>
                  <a:tcPr anchor="ctr"/>
                </a:tc>
                <a:extLst>
                  <a:ext uri="{0D108BD9-81ED-4DB2-BD59-A6C34878D82A}">
                    <a16:rowId xmlns:a16="http://schemas.microsoft.com/office/drawing/2014/main" val="73554683"/>
                  </a:ext>
                </a:extLst>
              </a:tr>
              <a:tr h="628038">
                <a:tc>
                  <a:txBody>
                    <a:bodyPr/>
                    <a:lstStyle/>
                    <a:p>
                      <a:pPr algn="ctr"/>
                      <a:r>
                        <a:rPr lang="en-IN" sz="1400" dirty="0" err="1"/>
                        <a:t>Frequent_Month</a:t>
                      </a:r>
                      <a:endParaRPr lang="en-IN" sz="1400" dirty="0"/>
                    </a:p>
                  </a:txBody>
                  <a:tcPr anchor="ctr"/>
                </a:tc>
                <a:tc>
                  <a:txBody>
                    <a:bodyPr/>
                    <a:lstStyle/>
                    <a:p>
                      <a:pPr algn="ctr"/>
                      <a:r>
                        <a:rPr lang="en-IN" sz="1400" dirty="0"/>
                        <a:t>6.39</a:t>
                      </a:r>
                    </a:p>
                  </a:txBody>
                  <a:tcPr anchor="ctr"/>
                </a:tc>
                <a:tc>
                  <a:txBody>
                    <a:bodyPr/>
                    <a:lstStyle/>
                    <a:p>
                      <a:pPr algn="ctr"/>
                      <a:r>
                        <a:rPr lang="en-IN" sz="1400" dirty="0"/>
                        <a:t>6.0</a:t>
                      </a:r>
                    </a:p>
                  </a:txBody>
                  <a:tcPr anchor="ctr"/>
                </a:tc>
                <a:tc>
                  <a:txBody>
                    <a:bodyPr/>
                    <a:lstStyle/>
                    <a:p>
                      <a:pPr algn="ctr"/>
                      <a:r>
                        <a:rPr lang="en-IN" sz="1400" dirty="0"/>
                        <a:t>3.61</a:t>
                      </a:r>
                    </a:p>
                  </a:txBody>
                  <a:tcPr anchor="ctr"/>
                </a:tc>
                <a:tc>
                  <a:txBody>
                    <a:bodyPr/>
                    <a:lstStyle/>
                    <a:p>
                      <a:pPr algn="ctr"/>
                      <a:r>
                        <a:rPr lang="en-IN" sz="1400" dirty="0"/>
                        <a:t>1</a:t>
                      </a:r>
                    </a:p>
                  </a:txBody>
                  <a:tcPr anchor="ctr"/>
                </a:tc>
                <a:tc>
                  <a:txBody>
                    <a:bodyPr/>
                    <a:lstStyle/>
                    <a:p>
                      <a:pPr algn="ctr"/>
                      <a:r>
                        <a:rPr lang="en-IN" sz="1400" dirty="0"/>
                        <a:t>12</a:t>
                      </a:r>
                    </a:p>
                  </a:txBody>
                  <a:tcPr anchor="ctr"/>
                </a:tc>
                <a:extLst>
                  <a:ext uri="{0D108BD9-81ED-4DB2-BD59-A6C34878D82A}">
                    <a16:rowId xmlns:a16="http://schemas.microsoft.com/office/drawing/2014/main" val="3601786485"/>
                  </a:ext>
                </a:extLst>
              </a:tr>
              <a:tr h="628038">
                <a:tc>
                  <a:txBody>
                    <a:bodyPr/>
                    <a:lstStyle/>
                    <a:p>
                      <a:pPr algn="ctr"/>
                      <a:r>
                        <a:rPr lang="en-IN" sz="1400" dirty="0" err="1"/>
                        <a:t>Amount_Spent</a:t>
                      </a:r>
                      <a:r>
                        <a:rPr lang="en-IN" sz="1400" dirty="0"/>
                        <a:t> ($)</a:t>
                      </a:r>
                    </a:p>
                  </a:txBody>
                  <a:tcPr anchor="ctr"/>
                </a:tc>
                <a:tc>
                  <a:txBody>
                    <a:bodyPr/>
                    <a:lstStyle/>
                    <a:p>
                      <a:pPr algn="ctr"/>
                      <a:r>
                        <a:rPr lang="en-IN" sz="1400" dirty="0"/>
                        <a:t>9259.21</a:t>
                      </a:r>
                    </a:p>
                  </a:txBody>
                  <a:tcPr anchor="ctr"/>
                </a:tc>
                <a:tc>
                  <a:txBody>
                    <a:bodyPr/>
                    <a:lstStyle/>
                    <a:p>
                      <a:pPr algn="ctr"/>
                      <a:r>
                        <a:rPr lang="en-IN" sz="1400" dirty="0"/>
                        <a:t>4268.27</a:t>
                      </a:r>
                    </a:p>
                  </a:txBody>
                  <a:tcPr anchor="ctr"/>
                </a:tc>
                <a:tc>
                  <a:txBody>
                    <a:bodyPr/>
                    <a:lstStyle/>
                    <a:p>
                      <a:pPr algn="ctr"/>
                      <a:r>
                        <a:rPr lang="en-IN" sz="1400" dirty="0"/>
                        <a:t>14303.05</a:t>
                      </a:r>
                    </a:p>
                  </a:txBody>
                  <a:tcPr anchor="ctr"/>
                </a:tc>
                <a:tc>
                  <a:txBody>
                    <a:bodyPr/>
                    <a:lstStyle/>
                    <a:p>
                      <a:pPr algn="ctr"/>
                      <a:r>
                        <a:rPr lang="en-IN" sz="1400" dirty="0"/>
                        <a:t>-6063.16</a:t>
                      </a:r>
                    </a:p>
                  </a:txBody>
                  <a:tcPr anchor="ctr"/>
                </a:tc>
                <a:tc>
                  <a:txBody>
                    <a:bodyPr/>
                    <a:lstStyle/>
                    <a:p>
                      <a:pPr algn="ctr"/>
                      <a:r>
                        <a:rPr lang="en-IN" sz="1400" dirty="0"/>
                        <a:t>411426.88</a:t>
                      </a:r>
                    </a:p>
                  </a:txBody>
                  <a:tcPr anchor="ctr"/>
                </a:tc>
                <a:extLst>
                  <a:ext uri="{0D108BD9-81ED-4DB2-BD59-A6C34878D82A}">
                    <a16:rowId xmlns:a16="http://schemas.microsoft.com/office/drawing/2014/main" val="738412175"/>
                  </a:ext>
                </a:extLst>
              </a:tr>
              <a:tr h="628038">
                <a:tc>
                  <a:txBody>
                    <a:bodyPr/>
                    <a:lstStyle/>
                    <a:p>
                      <a:pPr algn="ctr"/>
                      <a:r>
                        <a:rPr lang="en-IN" sz="1400" dirty="0" err="1"/>
                        <a:t>Purchase_Frequency</a:t>
                      </a:r>
                      <a:endParaRPr lang="en-IN" sz="1400" dirty="0"/>
                    </a:p>
                  </a:txBody>
                  <a:tcPr anchor="ctr"/>
                </a:tc>
                <a:tc>
                  <a:txBody>
                    <a:bodyPr/>
                    <a:lstStyle/>
                    <a:p>
                      <a:pPr algn="ctr"/>
                      <a:r>
                        <a:rPr lang="en-IN" sz="1400" dirty="0"/>
                        <a:t>80.87</a:t>
                      </a:r>
                    </a:p>
                  </a:txBody>
                  <a:tcPr anchor="ctr"/>
                </a:tc>
                <a:tc>
                  <a:txBody>
                    <a:bodyPr/>
                    <a:lstStyle/>
                    <a:p>
                      <a:pPr algn="ctr"/>
                      <a:r>
                        <a:rPr lang="en-IN" sz="1400" dirty="0"/>
                        <a:t>56.0</a:t>
                      </a:r>
                    </a:p>
                  </a:txBody>
                  <a:tcPr anchor="ctr"/>
                </a:tc>
                <a:tc>
                  <a:txBody>
                    <a:bodyPr/>
                    <a:lstStyle/>
                    <a:p>
                      <a:pPr algn="ctr"/>
                      <a:r>
                        <a:rPr lang="en-IN" sz="1400" dirty="0"/>
                        <a:t>76.18</a:t>
                      </a:r>
                    </a:p>
                  </a:txBody>
                  <a:tcPr anchor="ctr"/>
                </a:tc>
                <a:tc>
                  <a:txBody>
                    <a:bodyPr/>
                    <a:lstStyle/>
                    <a:p>
                      <a:pPr algn="ctr"/>
                      <a:r>
                        <a:rPr lang="en-IN" sz="1400" dirty="0"/>
                        <a:t>0.0</a:t>
                      </a:r>
                    </a:p>
                  </a:txBody>
                  <a:tcPr anchor="ctr"/>
                </a:tc>
                <a:tc>
                  <a:txBody>
                    <a:bodyPr/>
                    <a:lstStyle/>
                    <a:p>
                      <a:pPr algn="ctr"/>
                      <a:r>
                        <a:rPr lang="en-IN" sz="1400" dirty="0"/>
                        <a:t>359.0</a:t>
                      </a:r>
                    </a:p>
                  </a:txBody>
                  <a:tcPr anchor="ctr"/>
                </a:tc>
                <a:extLst>
                  <a:ext uri="{0D108BD9-81ED-4DB2-BD59-A6C34878D82A}">
                    <a16:rowId xmlns:a16="http://schemas.microsoft.com/office/drawing/2014/main" val="1237976003"/>
                  </a:ext>
                </a:extLst>
              </a:tr>
            </a:tbl>
          </a:graphicData>
        </a:graphic>
      </p:graphicFrame>
    </p:spTree>
    <p:extLst>
      <p:ext uri="{BB962C8B-B14F-4D97-AF65-F5344CB8AC3E}">
        <p14:creationId xmlns:p14="http://schemas.microsoft.com/office/powerpoint/2010/main" val="393300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193A-3EA7-414D-817A-71E37F335CEB}"/>
              </a:ext>
            </a:extLst>
          </p:cNvPr>
          <p:cNvSpPr>
            <a:spLocks noGrp="1"/>
          </p:cNvSpPr>
          <p:nvPr>
            <p:ph type="title"/>
          </p:nvPr>
        </p:nvSpPr>
        <p:spPr>
          <a:xfrm>
            <a:off x="0" y="93120"/>
            <a:ext cx="12192000" cy="1411216"/>
          </a:xfrm>
        </p:spPr>
        <p:txBody>
          <a:bodyPr/>
          <a:lstStyle/>
          <a:p>
            <a:pPr algn="ctr"/>
            <a:r>
              <a:rPr lang="en-US" dirty="0"/>
              <a:t>Segment 5 – Medium Spending, High Frequency, Low Online Transactions</a:t>
            </a:r>
          </a:p>
        </p:txBody>
      </p:sp>
      <p:sp>
        <p:nvSpPr>
          <p:cNvPr id="3" name="Content Placeholder 2">
            <a:extLst>
              <a:ext uri="{FF2B5EF4-FFF2-40B4-BE49-F238E27FC236}">
                <a16:creationId xmlns:a16="http://schemas.microsoft.com/office/drawing/2014/main" id="{87A9A730-3392-4631-8E0D-E56438FD8339}"/>
              </a:ext>
            </a:extLst>
          </p:cNvPr>
          <p:cNvSpPr>
            <a:spLocks noGrp="1"/>
          </p:cNvSpPr>
          <p:nvPr>
            <p:ph idx="1"/>
          </p:nvPr>
        </p:nvSpPr>
        <p:spPr>
          <a:xfrm>
            <a:off x="744717" y="5172523"/>
            <a:ext cx="10784263" cy="1247136"/>
          </a:xfrm>
        </p:spPr>
        <p:txBody>
          <a:bodyPr>
            <a:noAutofit/>
          </a:bodyPr>
          <a:lstStyle/>
          <a:p>
            <a:pPr marL="0" indent="0">
              <a:buNone/>
            </a:pPr>
            <a:r>
              <a:rPr lang="en-US" sz="1800" b="0" i="0" dirty="0">
                <a:effectLst/>
              </a:rPr>
              <a:t>This segment includes customers who have medium spending level and a high purchase frequency. They make transactions throughout the year and do not show any seasonal purchasing behavior. They are less likely to make purchases online, indicating that they prefer to shop in store.</a:t>
            </a:r>
          </a:p>
          <a:p>
            <a:pPr marL="0" indent="0" algn="l">
              <a:buNone/>
            </a:pPr>
            <a:endParaRPr lang="en-US" sz="1800" b="1" i="0" dirty="0">
              <a:effectLst/>
            </a:endParaRPr>
          </a:p>
        </p:txBody>
      </p:sp>
      <p:pic>
        <p:nvPicPr>
          <p:cNvPr id="6" name="Picture 5">
            <a:extLst>
              <a:ext uri="{FF2B5EF4-FFF2-40B4-BE49-F238E27FC236}">
                <a16:creationId xmlns:a16="http://schemas.microsoft.com/office/drawing/2014/main" id="{FFF0ABBF-6162-8925-0429-A2CB7DB890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88149" y="1837331"/>
            <a:ext cx="1456241" cy="1379285"/>
          </a:xfrm>
          <a:prstGeom prst="rect">
            <a:avLst/>
          </a:prstGeom>
        </p:spPr>
      </p:pic>
      <p:pic>
        <p:nvPicPr>
          <p:cNvPr id="8" name="Picture 7">
            <a:extLst>
              <a:ext uri="{FF2B5EF4-FFF2-40B4-BE49-F238E27FC236}">
                <a16:creationId xmlns:a16="http://schemas.microsoft.com/office/drawing/2014/main" id="{A3BFB1C0-625B-1B87-05F1-2D1B6D8C1E55}"/>
              </a:ext>
            </a:extLst>
          </p:cNvPr>
          <p:cNvPicPr>
            <a:picLocks noChangeAspect="1"/>
          </p:cNvPicPr>
          <p:nvPr/>
        </p:nvPicPr>
        <p:blipFill>
          <a:blip r:embed="rId3"/>
          <a:stretch>
            <a:fillRect/>
          </a:stretch>
        </p:blipFill>
        <p:spPr>
          <a:xfrm>
            <a:off x="1430013" y="1622636"/>
            <a:ext cx="1005927" cy="190517"/>
          </a:xfrm>
          <a:prstGeom prst="rect">
            <a:avLst/>
          </a:prstGeom>
        </p:spPr>
      </p:pic>
      <p:pic>
        <p:nvPicPr>
          <p:cNvPr id="10" name="Picture 9">
            <a:extLst>
              <a:ext uri="{FF2B5EF4-FFF2-40B4-BE49-F238E27FC236}">
                <a16:creationId xmlns:a16="http://schemas.microsoft.com/office/drawing/2014/main" id="{6C3C1600-FA83-2E7C-8059-8811CD0A56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80486" y="1857078"/>
            <a:ext cx="1348713" cy="1356322"/>
          </a:xfrm>
          <a:prstGeom prst="rect">
            <a:avLst/>
          </a:prstGeom>
        </p:spPr>
      </p:pic>
      <p:pic>
        <p:nvPicPr>
          <p:cNvPr id="12" name="Picture 11">
            <a:extLst>
              <a:ext uri="{FF2B5EF4-FFF2-40B4-BE49-F238E27FC236}">
                <a16:creationId xmlns:a16="http://schemas.microsoft.com/office/drawing/2014/main" id="{45C41202-9583-D7C7-A412-7B64F047C5C5}"/>
              </a:ext>
            </a:extLst>
          </p:cNvPr>
          <p:cNvPicPr>
            <a:picLocks noChangeAspect="1"/>
          </p:cNvPicPr>
          <p:nvPr/>
        </p:nvPicPr>
        <p:blipFill>
          <a:blip r:embed="rId5"/>
          <a:stretch>
            <a:fillRect/>
          </a:stretch>
        </p:blipFill>
        <p:spPr>
          <a:xfrm>
            <a:off x="3299211" y="1638168"/>
            <a:ext cx="967824" cy="167655"/>
          </a:xfrm>
          <a:prstGeom prst="rect">
            <a:avLst/>
          </a:prstGeom>
        </p:spPr>
      </p:pic>
      <p:pic>
        <p:nvPicPr>
          <p:cNvPr id="14" name="Picture 13">
            <a:extLst>
              <a:ext uri="{FF2B5EF4-FFF2-40B4-BE49-F238E27FC236}">
                <a16:creationId xmlns:a16="http://schemas.microsoft.com/office/drawing/2014/main" id="{89C1A7DA-0234-8B1C-5FDD-3B990CF367F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17059" y="3289769"/>
            <a:ext cx="1387712" cy="1370719"/>
          </a:xfrm>
          <a:prstGeom prst="rect">
            <a:avLst/>
          </a:prstGeom>
        </p:spPr>
      </p:pic>
      <p:pic>
        <p:nvPicPr>
          <p:cNvPr id="16" name="Picture 15">
            <a:extLst>
              <a:ext uri="{FF2B5EF4-FFF2-40B4-BE49-F238E27FC236}">
                <a16:creationId xmlns:a16="http://schemas.microsoft.com/office/drawing/2014/main" id="{6DBAE55B-437C-882F-455A-D0C7047692F3}"/>
              </a:ext>
            </a:extLst>
          </p:cNvPr>
          <p:cNvPicPr>
            <a:picLocks noChangeAspect="1"/>
          </p:cNvPicPr>
          <p:nvPr/>
        </p:nvPicPr>
        <p:blipFill>
          <a:blip r:embed="rId7"/>
          <a:stretch>
            <a:fillRect/>
          </a:stretch>
        </p:blipFill>
        <p:spPr>
          <a:xfrm>
            <a:off x="1582426" y="4690427"/>
            <a:ext cx="853514" cy="167655"/>
          </a:xfrm>
          <a:prstGeom prst="rect">
            <a:avLst/>
          </a:prstGeom>
        </p:spPr>
      </p:pic>
      <p:pic>
        <p:nvPicPr>
          <p:cNvPr id="18" name="Picture 17">
            <a:extLst>
              <a:ext uri="{FF2B5EF4-FFF2-40B4-BE49-F238E27FC236}">
                <a16:creationId xmlns:a16="http://schemas.microsoft.com/office/drawing/2014/main" id="{854AFC97-7BCE-5632-41D1-70611EAFAC9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17211" y="3250563"/>
            <a:ext cx="1451097" cy="1392348"/>
          </a:xfrm>
          <a:prstGeom prst="rect">
            <a:avLst/>
          </a:prstGeom>
        </p:spPr>
      </p:pic>
      <p:pic>
        <p:nvPicPr>
          <p:cNvPr id="20" name="Picture 19">
            <a:extLst>
              <a:ext uri="{FF2B5EF4-FFF2-40B4-BE49-F238E27FC236}">
                <a16:creationId xmlns:a16="http://schemas.microsoft.com/office/drawing/2014/main" id="{DD34210C-858F-EC50-6A95-410CF304C9C4}"/>
              </a:ext>
            </a:extLst>
          </p:cNvPr>
          <p:cNvPicPr>
            <a:picLocks noChangeAspect="1"/>
          </p:cNvPicPr>
          <p:nvPr/>
        </p:nvPicPr>
        <p:blipFill>
          <a:blip r:embed="rId9"/>
          <a:stretch>
            <a:fillRect/>
          </a:stretch>
        </p:blipFill>
        <p:spPr>
          <a:xfrm>
            <a:off x="3380554" y="4690427"/>
            <a:ext cx="1188823" cy="167655"/>
          </a:xfrm>
          <a:prstGeom prst="rect">
            <a:avLst/>
          </a:prstGeom>
        </p:spPr>
      </p:pic>
      <p:graphicFrame>
        <p:nvGraphicFramePr>
          <p:cNvPr id="37" name="Table 37">
            <a:extLst>
              <a:ext uri="{FF2B5EF4-FFF2-40B4-BE49-F238E27FC236}">
                <a16:creationId xmlns:a16="http://schemas.microsoft.com/office/drawing/2014/main" id="{1EDCA34B-4044-F1DE-4EF3-BFBD5FDA211D}"/>
              </a:ext>
            </a:extLst>
          </p:cNvPr>
          <p:cNvGraphicFramePr>
            <a:graphicFrameLocks noGrp="1"/>
          </p:cNvGraphicFramePr>
          <p:nvPr>
            <p:extLst>
              <p:ext uri="{D42A27DB-BD31-4B8C-83A1-F6EECF244321}">
                <p14:modId xmlns:p14="http://schemas.microsoft.com/office/powerpoint/2010/main" val="1023487200"/>
              </p:ext>
            </p:extLst>
          </p:nvPr>
        </p:nvGraphicFramePr>
        <p:xfrm>
          <a:off x="5118131" y="1699338"/>
          <a:ext cx="6711594" cy="3140190"/>
        </p:xfrm>
        <a:graphic>
          <a:graphicData uri="http://schemas.openxmlformats.org/drawingml/2006/table">
            <a:tbl>
              <a:tblPr firstRow="1" bandRow="1">
                <a:tableStyleId>{5C22544A-7EE6-4342-B048-85BDC9FD1C3A}</a:tableStyleId>
              </a:tblPr>
              <a:tblGrid>
                <a:gridCol w="1942529">
                  <a:extLst>
                    <a:ext uri="{9D8B030D-6E8A-4147-A177-3AD203B41FA5}">
                      <a16:colId xmlns:a16="http://schemas.microsoft.com/office/drawing/2014/main" val="4077929921"/>
                    </a:ext>
                  </a:extLst>
                </a:gridCol>
                <a:gridCol w="1002030">
                  <a:extLst>
                    <a:ext uri="{9D8B030D-6E8A-4147-A177-3AD203B41FA5}">
                      <a16:colId xmlns:a16="http://schemas.microsoft.com/office/drawing/2014/main" val="3021971268"/>
                    </a:ext>
                  </a:extLst>
                </a:gridCol>
                <a:gridCol w="898843">
                  <a:extLst>
                    <a:ext uri="{9D8B030D-6E8A-4147-A177-3AD203B41FA5}">
                      <a16:colId xmlns:a16="http://schemas.microsoft.com/office/drawing/2014/main" val="3064567104"/>
                    </a:ext>
                  </a:extLst>
                </a:gridCol>
                <a:gridCol w="1002030">
                  <a:extLst>
                    <a:ext uri="{9D8B030D-6E8A-4147-A177-3AD203B41FA5}">
                      <a16:colId xmlns:a16="http://schemas.microsoft.com/office/drawing/2014/main" val="2514632944"/>
                    </a:ext>
                  </a:extLst>
                </a:gridCol>
                <a:gridCol w="857568">
                  <a:extLst>
                    <a:ext uri="{9D8B030D-6E8A-4147-A177-3AD203B41FA5}">
                      <a16:colId xmlns:a16="http://schemas.microsoft.com/office/drawing/2014/main" val="3624590890"/>
                    </a:ext>
                  </a:extLst>
                </a:gridCol>
                <a:gridCol w="1008594">
                  <a:extLst>
                    <a:ext uri="{9D8B030D-6E8A-4147-A177-3AD203B41FA5}">
                      <a16:colId xmlns:a16="http://schemas.microsoft.com/office/drawing/2014/main" val="3923684202"/>
                    </a:ext>
                  </a:extLst>
                </a:gridCol>
              </a:tblGrid>
              <a:tr h="628038">
                <a:tc>
                  <a:txBody>
                    <a:bodyPr/>
                    <a:lstStyle/>
                    <a:p>
                      <a:pPr algn="ctr"/>
                      <a:r>
                        <a:rPr lang="en-IN" sz="1600" dirty="0"/>
                        <a:t>Column</a:t>
                      </a:r>
                    </a:p>
                  </a:txBody>
                  <a:tcPr anchor="ctr"/>
                </a:tc>
                <a:tc>
                  <a:txBody>
                    <a:bodyPr/>
                    <a:lstStyle/>
                    <a:p>
                      <a:pPr algn="ctr"/>
                      <a:r>
                        <a:rPr lang="en-IN" sz="1600" dirty="0"/>
                        <a:t>Mean</a:t>
                      </a:r>
                    </a:p>
                  </a:txBody>
                  <a:tcPr anchor="ctr"/>
                </a:tc>
                <a:tc>
                  <a:txBody>
                    <a:bodyPr/>
                    <a:lstStyle/>
                    <a:p>
                      <a:pPr algn="ctr"/>
                      <a:r>
                        <a:rPr lang="en-IN" sz="1600" dirty="0"/>
                        <a:t>median</a:t>
                      </a:r>
                    </a:p>
                  </a:txBody>
                  <a:tcPr anchor="ctr"/>
                </a:tc>
                <a:tc>
                  <a:txBody>
                    <a:bodyPr/>
                    <a:lstStyle/>
                    <a:p>
                      <a:pPr algn="ctr"/>
                      <a:r>
                        <a:rPr lang="en-IN" sz="1600" dirty="0"/>
                        <a:t>std</a:t>
                      </a:r>
                    </a:p>
                  </a:txBody>
                  <a:tcPr anchor="ctr"/>
                </a:tc>
                <a:tc>
                  <a:txBody>
                    <a:bodyPr/>
                    <a:lstStyle/>
                    <a:p>
                      <a:pPr algn="ctr"/>
                      <a:r>
                        <a:rPr lang="en-IN" sz="1600" dirty="0"/>
                        <a:t>min</a:t>
                      </a:r>
                    </a:p>
                  </a:txBody>
                  <a:tcPr anchor="ctr"/>
                </a:tc>
                <a:tc>
                  <a:txBody>
                    <a:bodyPr/>
                    <a:lstStyle/>
                    <a:p>
                      <a:pPr algn="ctr"/>
                      <a:r>
                        <a:rPr lang="en-IN" sz="1600" dirty="0"/>
                        <a:t>max</a:t>
                      </a:r>
                    </a:p>
                  </a:txBody>
                  <a:tcPr anchor="ctr"/>
                </a:tc>
                <a:extLst>
                  <a:ext uri="{0D108BD9-81ED-4DB2-BD59-A6C34878D82A}">
                    <a16:rowId xmlns:a16="http://schemas.microsoft.com/office/drawing/2014/main" val="1813724692"/>
                  </a:ext>
                </a:extLst>
              </a:tr>
              <a:tr h="628038">
                <a:tc>
                  <a:txBody>
                    <a:bodyPr/>
                    <a:lstStyle/>
                    <a:p>
                      <a:pPr algn="ctr"/>
                      <a:r>
                        <a:rPr lang="en-IN" sz="1400" dirty="0" err="1"/>
                        <a:t>Percent_Online</a:t>
                      </a:r>
                      <a:r>
                        <a:rPr lang="en-IN" sz="1400" dirty="0"/>
                        <a:t> (%)</a:t>
                      </a:r>
                    </a:p>
                  </a:txBody>
                  <a:tcPr anchor="ctr"/>
                </a:tc>
                <a:tc>
                  <a:txBody>
                    <a:bodyPr/>
                    <a:lstStyle/>
                    <a:p>
                      <a:pPr algn="ctr"/>
                      <a:r>
                        <a:rPr lang="en-IN" sz="1400" dirty="0"/>
                        <a:t>14.47</a:t>
                      </a:r>
                    </a:p>
                  </a:txBody>
                  <a:tcPr anchor="ctr"/>
                </a:tc>
                <a:tc>
                  <a:txBody>
                    <a:bodyPr/>
                    <a:lstStyle/>
                    <a:p>
                      <a:pPr algn="ctr"/>
                      <a:r>
                        <a:rPr lang="en-IN" sz="1400" dirty="0"/>
                        <a:t>13.33</a:t>
                      </a:r>
                    </a:p>
                  </a:txBody>
                  <a:tcPr anchor="ctr"/>
                </a:tc>
                <a:tc>
                  <a:txBody>
                    <a:bodyPr/>
                    <a:lstStyle/>
                    <a:p>
                      <a:pPr algn="ctr"/>
                      <a:r>
                        <a:rPr lang="en-IN" sz="1400" dirty="0"/>
                        <a:t>10.25</a:t>
                      </a:r>
                    </a:p>
                  </a:txBody>
                  <a:tcPr anchor="ctr"/>
                </a:tc>
                <a:tc>
                  <a:txBody>
                    <a:bodyPr/>
                    <a:lstStyle/>
                    <a:p>
                      <a:pPr algn="ctr"/>
                      <a:r>
                        <a:rPr lang="en-IN" sz="1400" dirty="0"/>
                        <a:t>0.0</a:t>
                      </a:r>
                    </a:p>
                  </a:txBody>
                  <a:tcPr anchor="ctr"/>
                </a:tc>
                <a:tc>
                  <a:txBody>
                    <a:bodyPr/>
                    <a:lstStyle/>
                    <a:p>
                      <a:pPr algn="ctr"/>
                      <a:r>
                        <a:rPr lang="en-IN" sz="1400" dirty="0"/>
                        <a:t>50.0</a:t>
                      </a:r>
                    </a:p>
                  </a:txBody>
                  <a:tcPr anchor="ctr"/>
                </a:tc>
                <a:extLst>
                  <a:ext uri="{0D108BD9-81ED-4DB2-BD59-A6C34878D82A}">
                    <a16:rowId xmlns:a16="http://schemas.microsoft.com/office/drawing/2014/main" val="73554683"/>
                  </a:ext>
                </a:extLst>
              </a:tr>
              <a:tr h="628038">
                <a:tc>
                  <a:txBody>
                    <a:bodyPr/>
                    <a:lstStyle/>
                    <a:p>
                      <a:pPr algn="ctr"/>
                      <a:r>
                        <a:rPr lang="en-IN" sz="1400" dirty="0" err="1"/>
                        <a:t>Frequent_Month</a:t>
                      </a:r>
                      <a:endParaRPr lang="en-IN" sz="1400" dirty="0"/>
                    </a:p>
                  </a:txBody>
                  <a:tcPr anchor="ctr"/>
                </a:tc>
                <a:tc>
                  <a:txBody>
                    <a:bodyPr/>
                    <a:lstStyle/>
                    <a:p>
                      <a:pPr algn="ctr"/>
                      <a:r>
                        <a:rPr lang="en-IN" sz="1400" dirty="0"/>
                        <a:t>6.73</a:t>
                      </a:r>
                    </a:p>
                  </a:txBody>
                  <a:tcPr anchor="ctr"/>
                </a:tc>
                <a:tc>
                  <a:txBody>
                    <a:bodyPr/>
                    <a:lstStyle/>
                    <a:p>
                      <a:pPr algn="ctr"/>
                      <a:r>
                        <a:rPr lang="en-IN" sz="1400" dirty="0"/>
                        <a:t>7.0</a:t>
                      </a:r>
                    </a:p>
                  </a:txBody>
                  <a:tcPr anchor="ctr"/>
                </a:tc>
                <a:tc>
                  <a:txBody>
                    <a:bodyPr/>
                    <a:lstStyle/>
                    <a:p>
                      <a:pPr algn="ctr"/>
                      <a:r>
                        <a:rPr lang="en-IN" sz="1400" dirty="0"/>
                        <a:t>3.40</a:t>
                      </a:r>
                    </a:p>
                  </a:txBody>
                  <a:tcPr anchor="ctr"/>
                </a:tc>
                <a:tc>
                  <a:txBody>
                    <a:bodyPr/>
                    <a:lstStyle/>
                    <a:p>
                      <a:pPr algn="ctr"/>
                      <a:r>
                        <a:rPr lang="en-IN" sz="1400" dirty="0"/>
                        <a:t>1</a:t>
                      </a:r>
                    </a:p>
                  </a:txBody>
                  <a:tcPr anchor="ctr"/>
                </a:tc>
                <a:tc>
                  <a:txBody>
                    <a:bodyPr/>
                    <a:lstStyle/>
                    <a:p>
                      <a:pPr algn="ctr"/>
                      <a:r>
                        <a:rPr lang="en-IN" sz="1400" dirty="0"/>
                        <a:t>12</a:t>
                      </a:r>
                    </a:p>
                  </a:txBody>
                  <a:tcPr anchor="ctr"/>
                </a:tc>
                <a:extLst>
                  <a:ext uri="{0D108BD9-81ED-4DB2-BD59-A6C34878D82A}">
                    <a16:rowId xmlns:a16="http://schemas.microsoft.com/office/drawing/2014/main" val="3601786485"/>
                  </a:ext>
                </a:extLst>
              </a:tr>
              <a:tr h="628038">
                <a:tc>
                  <a:txBody>
                    <a:bodyPr/>
                    <a:lstStyle/>
                    <a:p>
                      <a:pPr algn="ctr"/>
                      <a:r>
                        <a:rPr lang="en-IN" sz="1400" dirty="0" err="1"/>
                        <a:t>Amount_Spent</a:t>
                      </a:r>
                      <a:r>
                        <a:rPr lang="en-IN" sz="1400" dirty="0"/>
                        <a:t> ($)</a:t>
                      </a:r>
                    </a:p>
                  </a:txBody>
                  <a:tcPr anchor="ctr"/>
                </a:tc>
                <a:tc>
                  <a:txBody>
                    <a:bodyPr/>
                    <a:lstStyle/>
                    <a:p>
                      <a:pPr algn="ctr"/>
                      <a:r>
                        <a:rPr lang="en-IN" sz="1400" dirty="0"/>
                        <a:t>11417.57</a:t>
                      </a:r>
                    </a:p>
                  </a:txBody>
                  <a:tcPr anchor="ctr"/>
                </a:tc>
                <a:tc>
                  <a:txBody>
                    <a:bodyPr/>
                    <a:lstStyle/>
                    <a:p>
                      <a:pPr algn="ctr"/>
                      <a:r>
                        <a:rPr lang="en-IN" sz="1400" dirty="0"/>
                        <a:t>4093.56</a:t>
                      </a:r>
                    </a:p>
                  </a:txBody>
                  <a:tcPr anchor="ctr"/>
                </a:tc>
                <a:tc>
                  <a:txBody>
                    <a:bodyPr/>
                    <a:lstStyle/>
                    <a:p>
                      <a:pPr algn="ctr"/>
                      <a:r>
                        <a:rPr lang="en-IN" sz="1400" dirty="0"/>
                        <a:t>17668.75</a:t>
                      </a:r>
                    </a:p>
                  </a:txBody>
                  <a:tcPr anchor="ctr"/>
                </a:tc>
                <a:tc>
                  <a:txBody>
                    <a:bodyPr/>
                    <a:lstStyle/>
                    <a:p>
                      <a:pPr algn="ctr"/>
                      <a:r>
                        <a:rPr lang="en-IN" sz="1400" dirty="0"/>
                        <a:t>-1752.58</a:t>
                      </a:r>
                    </a:p>
                  </a:txBody>
                  <a:tcPr anchor="ctr"/>
                </a:tc>
                <a:tc>
                  <a:txBody>
                    <a:bodyPr/>
                    <a:lstStyle/>
                    <a:p>
                      <a:pPr algn="ctr"/>
                      <a:r>
                        <a:rPr lang="en-IN" sz="1400" dirty="0"/>
                        <a:t>205941.77</a:t>
                      </a:r>
                    </a:p>
                  </a:txBody>
                  <a:tcPr anchor="ctr"/>
                </a:tc>
                <a:extLst>
                  <a:ext uri="{0D108BD9-81ED-4DB2-BD59-A6C34878D82A}">
                    <a16:rowId xmlns:a16="http://schemas.microsoft.com/office/drawing/2014/main" val="738412175"/>
                  </a:ext>
                </a:extLst>
              </a:tr>
              <a:tr h="628038">
                <a:tc>
                  <a:txBody>
                    <a:bodyPr/>
                    <a:lstStyle/>
                    <a:p>
                      <a:pPr algn="ctr"/>
                      <a:r>
                        <a:rPr lang="en-IN" sz="1400" dirty="0" err="1"/>
                        <a:t>Purchase_Frequency</a:t>
                      </a:r>
                      <a:endParaRPr lang="en-IN" sz="1400" dirty="0"/>
                    </a:p>
                  </a:txBody>
                  <a:tcPr anchor="ctr"/>
                </a:tc>
                <a:tc>
                  <a:txBody>
                    <a:bodyPr/>
                    <a:lstStyle/>
                    <a:p>
                      <a:pPr algn="ctr"/>
                      <a:r>
                        <a:rPr lang="en-IN" sz="1400" dirty="0"/>
                        <a:t>101.55</a:t>
                      </a:r>
                    </a:p>
                  </a:txBody>
                  <a:tcPr anchor="ctr"/>
                </a:tc>
                <a:tc>
                  <a:txBody>
                    <a:bodyPr/>
                    <a:lstStyle/>
                    <a:p>
                      <a:pPr algn="ctr"/>
                      <a:r>
                        <a:rPr lang="en-IN" sz="1400" dirty="0"/>
                        <a:t>60.0</a:t>
                      </a:r>
                    </a:p>
                  </a:txBody>
                  <a:tcPr anchor="ctr"/>
                </a:tc>
                <a:tc>
                  <a:txBody>
                    <a:bodyPr/>
                    <a:lstStyle/>
                    <a:p>
                      <a:pPr algn="ctr"/>
                      <a:r>
                        <a:rPr lang="en-IN" sz="1400" dirty="0"/>
                        <a:t>96.50</a:t>
                      </a:r>
                    </a:p>
                  </a:txBody>
                  <a:tcPr anchor="ctr"/>
                </a:tc>
                <a:tc>
                  <a:txBody>
                    <a:bodyPr/>
                    <a:lstStyle/>
                    <a:p>
                      <a:pPr algn="ctr"/>
                      <a:r>
                        <a:rPr lang="en-IN" sz="1400" dirty="0"/>
                        <a:t>0.0</a:t>
                      </a:r>
                    </a:p>
                  </a:txBody>
                  <a:tcPr anchor="ctr"/>
                </a:tc>
                <a:tc>
                  <a:txBody>
                    <a:bodyPr/>
                    <a:lstStyle/>
                    <a:p>
                      <a:pPr algn="ctr"/>
                      <a:r>
                        <a:rPr lang="en-IN" sz="1400" dirty="0"/>
                        <a:t>359.0</a:t>
                      </a:r>
                    </a:p>
                  </a:txBody>
                  <a:tcPr anchor="ctr"/>
                </a:tc>
                <a:extLst>
                  <a:ext uri="{0D108BD9-81ED-4DB2-BD59-A6C34878D82A}">
                    <a16:rowId xmlns:a16="http://schemas.microsoft.com/office/drawing/2014/main" val="1237976003"/>
                  </a:ext>
                </a:extLst>
              </a:tr>
            </a:tbl>
          </a:graphicData>
        </a:graphic>
      </p:graphicFrame>
      <p:pic>
        <p:nvPicPr>
          <p:cNvPr id="7" name="Picture 6">
            <a:extLst>
              <a:ext uri="{FF2B5EF4-FFF2-40B4-BE49-F238E27FC236}">
                <a16:creationId xmlns:a16="http://schemas.microsoft.com/office/drawing/2014/main" id="{7CA3ACE3-D383-5FBF-5ADC-3F2A5899A416}"/>
              </a:ext>
            </a:extLst>
          </p:cNvPr>
          <p:cNvPicPr>
            <a:picLocks noChangeAspect="1"/>
          </p:cNvPicPr>
          <p:nvPr/>
        </p:nvPicPr>
        <p:blipFill>
          <a:blip r:embed="rId10"/>
          <a:stretch>
            <a:fillRect/>
          </a:stretch>
        </p:blipFill>
        <p:spPr>
          <a:xfrm>
            <a:off x="787849" y="1795224"/>
            <a:ext cx="464860" cy="1345756"/>
          </a:xfrm>
          <a:prstGeom prst="rect">
            <a:avLst/>
          </a:prstGeom>
        </p:spPr>
      </p:pic>
      <p:pic>
        <p:nvPicPr>
          <p:cNvPr id="9" name="Picture 8">
            <a:extLst>
              <a:ext uri="{FF2B5EF4-FFF2-40B4-BE49-F238E27FC236}">
                <a16:creationId xmlns:a16="http://schemas.microsoft.com/office/drawing/2014/main" id="{AA780E30-26FD-57FB-0296-CF45C0203DD9}"/>
              </a:ext>
            </a:extLst>
          </p:cNvPr>
          <p:cNvPicPr>
            <a:picLocks noChangeAspect="1"/>
          </p:cNvPicPr>
          <p:nvPr/>
        </p:nvPicPr>
        <p:blipFill>
          <a:blip r:embed="rId10"/>
          <a:stretch>
            <a:fillRect/>
          </a:stretch>
        </p:blipFill>
        <p:spPr>
          <a:xfrm>
            <a:off x="835485" y="3269433"/>
            <a:ext cx="464860" cy="1345756"/>
          </a:xfrm>
          <a:prstGeom prst="rect">
            <a:avLst/>
          </a:prstGeom>
        </p:spPr>
      </p:pic>
    </p:spTree>
    <p:extLst>
      <p:ext uri="{BB962C8B-B14F-4D97-AF65-F5344CB8AC3E}">
        <p14:creationId xmlns:p14="http://schemas.microsoft.com/office/powerpoint/2010/main" val="3798909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193A-3EA7-414D-817A-71E37F335CEB}"/>
              </a:ext>
            </a:extLst>
          </p:cNvPr>
          <p:cNvSpPr>
            <a:spLocks noGrp="1"/>
          </p:cNvSpPr>
          <p:nvPr>
            <p:ph type="title"/>
          </p:nvPr>
        </p:nvSpPr>
        <p:spPr>
          <a:xfrm>
            <a:off x="838200" y="0"/>
            <a:ext cx="10515600" cy="981075"/>
          </a:xfrm>
        </p:spPr>
        <p:txBody>
          <a:bodyPr/>
          <a:lstStyle/>
          <a:p>
            <a:pPr algn="ctr"/>
            <a:r>
              <a:rPr lang="en-US" dirty="0"/>
              <a:t>Recommendations</a:t>
            </a:r>
          </a:p>
        </p:txBody>
      </p:sp>
      <p:sp>
        <p:nvSpPr>
          <p:cNvPr id="3" name="Content Placeholder 2">
            <a:extLst>
              <a:ext uri="{FF2B5EF4-FFF2-40B4-BE49-F238E27FC236}">
                <a16:creationId xmlns:a16="http://schemas.microsoft.com/office/drawing/2014/main" id="{87A9A730-3392-4631-8E0D-E56438FD8339}"/>
              </a:ext>
            </a:extLst>
          </p:cNvPr>
          <p:cNvSpPr>
            <a:spLocks noGrp="1"/>
          </p:cNvSpPr>
          <p:nvPr>
            <p:ph idx="1"/>
          </p:nvPr>
        </p:nvSpPr>
        <p:spPr>
          <a:xfrm>
            <a:off x="461913" y="845573"/>
            <a:ext cx="10891887" cy="5368413"/>
          </a:xfrm>
        </p:spPr>
        <p:txBody>
          <a:bodyPr>
            <a:noAutofit/>
          </a:bodyPr>
          <a:lstStyle/>
          <a:p>
            <a:pPr marL="0" indent="0">
              <a:buNone/>
            </a:pPr>
            <a:r>
              <a:rPr lang="en-US" sz="1600" dirty="0"/>
              <a:t>From the Customer segmentation findings:</a:t>
            </a:r>
          </a:p>
          <a:p>
            <a:pPr marL="0" indent="0" algn="l">
              <a:buNone/>
            </a:pPr>
            <a:r>
              <a:rPr lang="en-US" sz="1600" b="1" dirty="0"/>
              <a:t>Segment 1 - </a:t>
            </a:r>
            <a:r>
              <a:rPr lang="en-US" sz="1600" b="1" i="0" dirty="0">
                <a:effectLst/>
              </a:rPr>
              <a:t>High Spending, High Frequency, </a:t>
            </a:r>
            <a:r>
              <a:rPr lang="en-US" sz="1600" b="1" dirty="0"/>
              <a:t>Low Online Transactions</a:t>
            </a:r>
          </a:p>
          <a:p>
            <a:pPr marL="0" indent="0" algn="l">
              <a:buNone/>
            </a:pPr>
            <a:r>
              <a:rPr lang="en-US" sz="1600" dirty="0"/>
              <a:t>One effective way to encourage repeat purchases is by offering loyalty programs and in-store rewards. Assigning an executive to high-value customers for exclusive deals can also boost retention. Additionally, personalized promotions through targeted email or direct mail campaigns can encourage online purchases.</a:t>
            </a:r>
          </a:p>
          <a:p>
            <a:pPr marL="0" indent="0" algn="l">
              <a:buNone/>
            </a:pPr>
            <a:r>
              <a:rPr lang="en-US" sz="1600" b="1" dirty="0"/>
              <a:t>Segment 2 - </a:t>
            </a:r>
            <a:r>
              <a:rPr lang="en-US" sz="1600" b="1" i="0" dirty="0">
                <a:effectLst/>
              </a:rPr>
              <a:t>High Spending, Seasonal, </a:t>
            </a:r>
            <a:r>
              <a:rPr lang="en-US" sz="1600" b="1" dirty="0"/>
              <a:t>Average No. of Online Transactions</a:t>
            </a:r>
          </a:p>
          <a:p>
            <a:pPr marL="0" indent="0" algn="l">
              <a:buNone/>
            </a:pPr>
            <a:r>
              <a:rPr lang="en-US" sz="1600" dirty="0"/>
              <a:t>To drive sales during peak seasons, optimize the online shopping experience by promoting seasonal products and offering targeted promotions. Additionally, encourage repeat purchases during the off-season with personalized recommendations based on past purchase history.</a:t>
            </a:r>
          </a:p>
          <a:p>
            <a:pPr marL="0" indent="0" algn="l">
              <a:buNone/>
            </a:pPr>
            <a:r>
              <a:rPr lang="en-US" sz="1600" b="1" dirty="0"/>
              <a:t>Segment 3 - </a:t>
            </a:r>
            <a:r>
              <a:rPr lang="en-US" sz="1600" b="1" i="0" dirty="0">
                <a:effectLst/>
              </a:rPr>
              <a:t>Low Spending, Low Frequency, Seasonal Customers, </a:t>
            </a:r>
            <a:r>
              <a:rPr lang="en-US" sz="1600" b="1" dirty="0"/>
              <a:t>Average no. of Online Transactions </a:t>
            </a:r>
          </a:p>
          <a:p>
            <a:pPr marL="0" indent="0" algn="l">
              <a:buNone/>
            </a:pPr>
            <a:r>
              <a:rPr lang="en-US" sz="1600" dirty="0"/>
              <a:t>To attract cost-conscious shoppers, offer low-cost, high-value items and consider offering </a:t>
            </a:r>
            <a:r>
              <a:rPr lang="en-US" sz="1600" dirty="0" err="1"/>
              <a:t>BuyNow</a:t>
            </a:r>
            <a:r>
              <a:rPr lang="en-US" sz="1600" dirty="0"/>
              <a:t> </a:t>
            </a:r>
            <a:r>
              <a:rPr lang="en-US" sz="1600" dirty="0" err="1"/>
              <a:t>PayLater</a:t>
            </a:r>
            <a:r>
              <a:rPr lang="en-US" sz="1600" dirty="0"/>
              <a:t> or No-cost APRs to increase their purchasing power. Incentivize purchases by offering exclusive seasonal or limited-time products.</a:t>
            </a:r>
          </a:p>
          <a:p>
            <a:pPr marL="0" indent="0" algn="l">
              <a:buNone/>
            </a:pPr>
            <a:r>
              <a:rPr lang="en-US" sz="1600" b="1" dirty="0"/>
              <a:t>Segment 4 - Medium Spending, Medium Frequency, High Online Transactions</a:t>
            </a:r>
          </a:p>
          <a:p>
            <a:pPr marL="0" indent="0" algn="l">
              <a:buNone/>
            </a:pPr>
            <a:r>
              <a:rPr lang="en-US" sz="1600" dirty="0"/>
              <a:t>Improving the online shopping experience with easy product search and checkout processes, while offering personalized upgrade and exchange options, can increase customer spending frequency.</a:t>
            </a:r>
          </a:p>
          <a:p>
            <a:pPr marL="0" indent="0" algn="l">
              <a:buNone/>
            </a:pPr>
            <a:r>
              <a:rPr lang="en-US" sz="1600" b="1" dirty="0"/>
              <a:t>Segment 5 - Medium Spending, High Frequency, Low Online Transactions</a:t>
            </a:r>
          </a:p>
          <a:p>
            <a:pPr marL="0" indent="0" algn="l">
              <a:buNone/>
            </a:pPr>
            <a:r>
              <a:rPr lang="en-US" sz="1600" dirty="0"/>
              <a:t>Tailor in-store experiences to attract and retain customers by offering personalized promotions and exchange deals based on their usage. Encourage repeat purchases and boost online transactions by allowing customers to redeem these offers online.</a:t>
            </a:r>
          </a:p>
        </p:txBody>
      </p:sp>
    </p:spTree>
    <p:extLst>
      <p:ext uri="{BB962C8B-B14F-4D97-AF65-F5344CB8AC3E}">
        <p14:creationId xmlns:p14="http://schemas.microsoft.com/office/powerpoint/2010/main" val="2592971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10318-A44F-84F3-DCB5-6989248DB74C}"/>
              </a:ext>
            </a:extLst>
          </p:cNvPr>
          <p:cNvSpPr>
            <a:spLocks noGrp="1"/>
          </p:cNvSpPr>
          <p:nvPr>
            <p:ph idx="1"/>
          </p:nvPr>
        </p:nvSpPr>
        <p:spPr>
          <a:xfrm>
            <a:off x="838200" y="2595715"/>
            <a:ext cx="10515600" cy="3581247"/>
          </a:xfrm>
        </p:spPr>
        <p:txBody>
          <a:bodyPr>
            <a:normAutofit/>
          </a:bodyPr>
          <a:lstStyle/>
          <a:p>
            <a:pPr marL="0" indent="0" algn="ctr">
              <a:buNone/>
            </a:pPr>
            <a:r>
              <a:rPr lang="en-US" sz="6000" i="1" dirty="0">
                <a:solidFill>
                  <a:schemeClr val="accent1">
                    <a:lumMod val="75000"/>
                  </a:schemeClr>
                </a:solidFill>
              </a:rPr>
              <a:t>Any Questions?</a:t>
            </a:r>
          </a:p>
        </p:txBody>
      </p:sp>
      <p:sp>
        <p:nvSpPr>
          <p:cNvPr id="4" name="Footer Placeholder 3">
            <a:extLst>
              <a:ext uri="{FF2B5EF4-FFF2-40B4-BE49-F238E27FC236}">
                <a16:creationId xmlns:a16="http://schemas.microsoft.com/office/drawing/2014/main" id="{BE405452-AB95-14EA-3BB8-7A6417EA545A}"/>
              </a:ext>
            </a:extLst>
          </p:cNvPr>
          <p:cNvSpPr>
            <a:spLocks noGrp="1"/>
          </p:cNvSpPr>
          <p:nvPr>
            <p:ph type="ftr" sz="quarter" idx="11"/>
          </p:nvPr>
        </p:nvSpPr>
        <p:spPr/>
        <p:txBody>
          <a:bodyPr/>
          <a:lstStyle/>
          <a:p>
            <a:r>
              <a:rPr lang="en-US"/>
              <a:t>Redstone Federal Credit Union® - confidential</a:t>
            </a:r>
            <a:endParaRPr lang="en-US" dirty="0"/>
          </a:p>
        </p:txBody>
      </p:sp>
    </p:spTree>
    <p:extLst>
      <p:ext uri="{BB962C8B-B14F-4D97-AF65-F5344CB8AC3E}">
        <p14:creationId xmlns:p14="http://schemas.microsoft.com/office/powerpoint/2010/main" val="3408471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2DD2C-FD89-4C85-934B-45DE3C922DB5}"/>
              </a:ext>
            </a:extLst>
          </p:cNvPr>
          <p:cNvSpPr>
            <a:spLocks noGrp="1"/>
          </p:cNvSpPr>
          <p:nvPr>
            <p:ph idx="1"/>
          </p:nvPr>
        </p:nvSpPr>
        <p:spPr>
          <a:xfrm>
            <a:off x="838200" y="2812027"/>
            <a:ext cx="10515600" cy="3364936"/>
          </a:xfrm>
        </p:spPr>
        <p:txBody>
          <a:bodyPr>
            <a:normAutofit/>
          </a:bodyPr>
          <a:lstStyle/>
          <a:p>
            <a:pPr marL="0" indent="0" algn="ctr">
              <a:buNone/>
            </a:pPr>
            <a:r>
              <a:rPr lang="en-US" sz="5600" i="1" dirty="0">
                <a:solidFill>
                  <a:schemeClr val="accent1">
                    <a:lumMod val="75000"/>
                  </a:schemeClr>
                </a:solidFill>
              </a:rPr>
              <a:t>Thank You</a:t>
            </a:r>
          </a:p>
        </p:txBody>
      </p:sp>
      <p:sp>
        <p:nvSpPr>
          <p:cNvPr id="4" name="Footer Placeholder 3">
            <a:extLst>
              <a:ext uri="{FF2B5EF4-FFF2-40B4-BE49-F238E27FC236}">
                <a16:creationId xmlns:a16="http://schemas.microsoft.com/office/drawing/2014/main" id="{FAC7A268-9BC1-4041-BB56-7D0255D6A23C}"/>
              </a:ext>
            </a:extLst>
          </p:cNvPr>
          <p:cNvSpPr>
            <a:spLocks noGrp="1"/>
          </p:cNvSpPr>
          <p:nvPr>
            <p:ph type="ftr" sz="quarter" idx="11"/>
          </p:nvPr>
        </p:nvSpPr>
        <p:spPr/>
        <p:txBody>
          <a:bodyPr/>
          <a:lstStyle/>
          <a:p>
            <a:r>
              <a:rPr lang="en-US"/>
              <a:t>Redstone Federal Credit Union® - confidential</a:t>
            </a:r>
            <a:endParaRPr lang="en-US" dirty="0"/>
          </a:p>
        </p:txBody>
      </p:sp>
    </p:spTree>
    <p:extLst>
      <p:ext uri="{BB962C8B-B14F-4D97-AF65-F5344CB8AC3E}">
        <p14:creationId xmlns:p14="http://schemas.microsoft.com/office/powerpoint/2010/main" val="410372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858A-F1D7-6F15-137E-AEDD88D1DC7F}"/>
              </a:ext>
            </a:extLst>
          </p:cNvPr>
          <p:cNvSpPr>
            <a:spLocks noGrp="1"/>
          </p:cNvSpPr>
          <p:nvPr>
            <p:ph type="title"/>
          </p:nvPr>
        </p:nvSpPr>
        <p:spPr>
          <a:xfrm>
            <a:off x="838200" y="365125"/>
            <a:ext cx="10515600" cy="1778000"/>
          </a:xfrm>
        </p:spPr>
        <p:txBody>
          <a:bodyPr/>
          <a:lstStyle/>
          <a:p>
            <a:r>
              <a:rPr lang="en-US" dirty="0"/>
              <a:t>Problem Statement</a:t>
            </a:r>
          </a:p>
        </p:txBody>
      </p:sp>
      <p:sp>
        <p:nvSpPr>
          <p:cNvPr id="3" name="Content Placeholder 2">
            <a:extLst>
              <a:ext uri="{FF2B5EF4-FFF2-40B4-BE49-F238E27FC236}">
                <a16:creationId xmlns:a16="http://schemas.microsoft.com/office/drawing/2014/main" id="{1DE9FBDC-0463-0292-7F1A-FEE19E9C3C04}"/>
              </a:ext>
            </a:extLst>
          </p:cNvPr>
          <p:cNvSpPr>
            <a:spLocks noGrp="1"/>
          </p:cNvSpPr>
          <p:nvPr>
            <p:ph idx="1"/>
          </p:nvPr>
        </p:nvSpPr>
        <p:spPr>
          <a:xfrm>
            <a:off x="1219200" y="2343150"/>
            <a:ext cx="4876800" cy="2828924"/>
          </a:xfrm>
        </p:spPr>
        <p:txBody>
          <a:bodyPr>
            <a:normAutofit/>
          </a:bodyPr>
          <a:lstStyle/>
          <a:p>
            <a:r>
              <a:rPr lang="en-US" sz="2000" b="0" i="0" dirty="0">
                <a:effectLst/>
              </a:rPr>
              <a:t>Redstone Federal Credit Union aims to gain insights into customer spending behaviors by clustering transactional data based on transaction amount, frequency, merchants, location, and seasonality.</a:t>
            </a:r>
            <a:endParaRPr lang="en-US" sz="2000" dirty="0"/>
          </a:p>
        </p:txBody>
      </p:sp>
      <p:sp>
        <p:nvSpPr>
          <p:cNvPr id="4" name="Footer Placeholder 3">
            <a:extLst>
              <a:ext uri="{FF2B5EF4-FFF2-40B4-BE49-F238E27FC236}">
                <a16:creationId xmlns:a16="http://schemas.microsoft.com/office/drawing/2014/main" id="{304CEB0A-9E7E-BE55-FD7C-B70418751D65}"/>
              </a:ext>
            </a:extLst>
          </p:cNvPr>
          <p:cNvSpPr>
            <a:spLocks noGrp="1"/>
          </p:cNvSpPr>
          <p:nvPr>
            <p:ph type="ftr" sz="quarter" idx="11"/>
          </p:nvPr>
        </p:nvSpPr>
        <p:spPr/>
        <p:txBody>
          <a:bodyPr/>
          <a:lstStyle/>
          <a:p>
            <a:r>
              <a:rPr lang="en-US"/>
              <a:t>Redstone Federal Credit Union® - confidential</a:t>
            </a:r>
            <a:endParaRPr lang="en-US" dirty="0"/>
          </a:p>
        </p:txBody>
      </p:sp>
      <p:pic>
        <p:nvPicPr>
          <p:cNvPr id="6" name="Picture 5" descr="Graphical user interface, application">
            <a:extLst>
              <a:ext uri="{FF2B5EF4-FFF2-40B4-BE49-F238E27FC236}">
                <a16:creationId xmlns:a16="http://schemas.microsoft.com/office/drawing/2014/main" id="{2A3FF041-4C02-E933-B9D2-7594D289F1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322" y="1571626"/>
            <a:ext cx="5045177" cy="3727962"/>
          </a:xfrm>
          <a:prstGeom prst="rect">
            <a:avLst/>
          </a:prstGeom>
        </p:spPr>
      </p:pic>
    </p:spTree>
    <p:extLst>
      <p:ext uri="{BB962C8B-B14F-4D97-AF65-F5344CB8AC3E}">
        <p14:creationId xmlns:p14="http://schemas.microsoft.com/office/powerpoint/2010/main" val="358934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307D-47D2-BFAD-7940-675B8CF5D8E5}"/>
              </a:ext>
            </a:extLst>
          </p:cNvPr>
          <p:cNvSpPr>
            <a:spLocks noGrp="1"/>
          </p:cNvSpPr>
          <p:nvPr>
            <p:ph type="title"/>
          </p:nvPr>
        </p:nvSpPr>
        <p:spPr>
          <a:xfrm>
            <a:off x="839788" y="365125"/>
            <a:ext cx="10515600" cy="1885536"/>
          </a:xfrm>
        </p:spPr>
        <p:txBody>
          <a:bodyPr anchor="ctr">
            <a:normAutofit/>
          </a:bodyPr>
          <a:lstStyle/>
          <a:p>
            <a:r>
              <a:rPr lang="en-US" dirty="0"/>
              <a:t>Objective</a:t>
            </a:r>
          </a:p>
        </p:txBody>
      </p:sp>
      <p:sp>
        <p:nvSpPr>
          <p:cNvPr id="3" name="Content Placeholder 2">
            <a:extLst>
              <a:ext uri="{FF2B5EF4-FFF2-40B4-BE49-F238E27FC236}">
                <a16:creationId xmlns:a16="http://schemas.microsoft.com/office/drawing/2014/main" id="{D2144410-587D-79C8-26ED-9265BE89590E}"/>
              </a:ext>
            </a:extLst>
          </p:cNvPr>
          <p:cNvSpPr>
            <a:spLocks noGrp="1"/>
          </p:cNvSpPr>
          <p:nvPr>
            <p:ph sz="half" idx="2"/>
          </p:nvPr>
        </p:nvSpPr>
        <p:spPr>
          <a:xfrm>
            <a:off x="1036320" y="2250661"/>
            <a:ext cx="4961255" cy="2655636"/>
          </a:xfrm>
        </p:spPr>
        <p:txBody>
          <a:bodyPr>
            <a:noAutofit/>
          </a:bodyPr>
          <a:lstStyle/>
          <a:p>
            <a:r>
              <a:rPr lang="en-US" sz="2000" dirty="0"/>
              <a:t>The goal of this unsupervised machine learning project is to identify accounts with similar transaction patterns to segment Customer’s into multiple groups, such as  consistently high-spending customers, low-frequency and high-value customers, high-frequency and low-value customers, seasonal spenders, channel-specific spenders, and category-specific spenders.</a:t>
            </a:r>
          </a:p>
        </p:txBody>
      </p:sp>
      <p:pic>
        <p:nvPicPr>
          <p:cNvPr id="19" name="Picture 18" descr="A picture containing person">
            <a:extLst>
              <a:ext uri="{FF2B5EF4-FFF2-40B4-BE49-F238E27FC236}">
                <a16:creationId xmlns:a16="http://schemas.microsoft.com/office/drawing/2014/main" id="{DDA53588-B6F0-A057-011D-7D2CB089D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83" y="2025444"/>
            <a:ext cx="3898597" cy="3018503"/>
          </a:xfrm>
          <a:prstGeom prst="rect">
            <a:avLst/>
          </a:prstGeom>
        </p:spPr>
      </p:pic>
    </p:spTree>
    <p:extLst>
      <p:ext uri="{BB962C8B-B14F-4D97-AF65-F5344CB8AC3E}">
        <p14:creationId xmlns:p14="http://schemas.microsoft.com/office/powerpoint/2010/main" val="138866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EE19-F142-DE74-0D1F-63338529072E}"/>
              </a:ext>
            </a:extLst>
          </p:cNvPr>
          <p:cNvSpPr>
            <a:spLocks noGrp="1"/>
          </p:cNvSpPr>
          <p:nvPr>
            <p:ph type="title"/>
          </p:nvPr>
        </p:nvSpPr>
        <p:spPr>
          <a:xfrm>
            <a:off x="838200" y="365125"/>
            <a:ext cx="10515600" cy="627933"/>
          </a:xfrm>
        </p:spPr>
        <p:txBody>
          <a:bodyPr anchor="ctr">
            <a:normAutofit/>
          </a:bodyPr>
          <a:lstStyle/>
          <a:p>
            <a:r>
              <a:rPr lang="en-US" dirty="0"/>
              <a:t>Steps</a:t>
            </a:r>
          </a:p>
        </p:txBody>
      </p:sp>
      <p:sp>
        <p:nvSpPr>
          <p:cNvPr id="4" name="Footer Placeholder 3">
            <a:extLst>
              <a:ext uri="{FF2B5EF4-FFF2-40B4-BE49-F238E27FC236}">
                <a16:creationId xmlns:a16="http://schemas.microsoft.com/office/drawing/2014/main" id="{000B6D41-54F2-FD1C-9532-89BE96B84D86}"/>
              </a:ext>
            </a:extLst>
          </p:cNvPr>
          <p:cNvSpPr>
            <a:spLocks noGrp="1"/>
          </p:cNvSpPr>
          <p:nvPr>
            <p:ph type="ftr" sz="quarter" idx="11"/>
          </p:nvPr>
        </p:nvSpPr>
        <p:spPr>
          <a:xfrm>
            <a:off x="416459" y="6384925"/>
            <a:ext cx="7736941" cy="365125"/>
          </a:xfrm>
        </p:spPr>
        <p:txBody>
          <a:bodyPr anchor="ctr">
            <a:normAutofit/>
          </a:bodyPr>
          <a:lstStyle/>
          <a:p>
            <a:pPr>
              <a:spcAft>
                <a:spcPts val="600"/>
              </a:spcAft>
            </a:pPr>
            <a:r>
              <a:rPr lang="en-US"/>
              <a:t>Redstone Federal Credit Union® - confidential</a:t>
            </a:r>
          </a:p>
        </p:txBody>
      </p:sp>
      <p:graphicFrame>
        <p:nvGraphicFramePr>
          <p:cNvPr id="6" name="Content Placeholder 2">
            <a:extLst>
              <a:ext uri="{FF2B5EF4-FFF2-40B4-BE49-F238E27FC236}">
                <a16:creationId xmlns:a16="http://schemas.microsoft.com/office/drawing/2014/main" id="{9BC8521B-01C4-EE96-8BEA-2506BAE1F3FA}"/>
              </a:ext>
            </a:extLst>
          </p:cNvPr>
          <p:cNvGraphicFramePr>
            <a:graphicFrameLocks noGrp="1"/>
          </p:cNvGraphicFramePr>
          <p:nvPr>
            <p:ph idx="1"/>
            <p:extLst>
              <p:ext uri="{D42A27DB-BD31-4B8C-83A1-F6EECF244321}">
                <p14:modId xmlns:p14="http://schemas.microsoft.com/office/powerpoint/2010/main" val="4294705263"/>
              </p:ext>
            </p:extLst>
          </p:nvPr>
        </p:nvGraphicFramePr>
        <p:xfrm>
          <a:off x="838200" y="1071716"/>
          <a:ext cx="10515600" cy="5105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2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9E0404-7E0D-C443-1721-8944B855CF76}"/>
              </a:ext>
            </a:extLst>
          </p:cNvPr>
          <p:cNvSpPr>
            <a:spLocks noGrp="1"/>
          </p:cNvSpPr>
          <p:nvPr>
            <p:ph type="title"/>
          </p:nvPr>
        </p:nvSpPr>
        <p:spPr>
          <a:xfrm>
            <a:off x="838200" y="365125"/>
            <a:ext cx="10515600" cy="1325563"/>
          </a:xfrm>
        </p:spPr>
        <p:txBody>
          <a:bodyPr anchor="ctr">
            <a:normAutofit/>
          </a:bodyPr>
          <a:lstStyle/>
          <a:p>
            <a:r>
              <a:rPr lang="en-IN" dirty="0"/>
              <a:t>Overview</a:t>
            </a:r>
          </a:p>
        </p:txBody>
      </p:sp>
      <p:sp>
        <p:nvSpPr>
          <p:cNvPr id="4" name="Footer Placeholder 3">
            <a:extLst>
              <a:ext uri="{FF2B5EF4-FFF2-40B4-BE49-F238E27FC236}">
                <a16:creationId xmlns:a16="http://schemas.microsoft.com/office/drawing/2014/main" id="{000B6D41-54F2-FD1C-9532-89BE96B84D86}"/>
              </a:ext>
            </a:extLst>
          </p:cNvPr>
          <p:cNvSpPr>
            <a:spLocks noGrp="1"/>
          </p:cNvSpPr>
          <p:nvPr>
            <p:ph type="ftr" sz="quarter" idx="11"/>
          </p:nvPr>
        </p:nvSpPr>
        <p:spPr>
          <a:xfrm>
            <a:off x="416459" y="6384925"/>
            <a:ext cx="7736941" cy="365125"/>
          </a:xfrm>
        </p:spPr>
        <p:txBody>
          <a:bodyPr anchor="ctr">
            <a:normAutofit/>
          </a:bodyPr>
          <a:lstStyle/>
          <a:p>
            <a:pPr>
              <a:spcAft>
                <a:spcPts val="600"/>
              </a:spcAft>
            </a:pPr>
            <a:r>
              <a:rPr lang="en-US"/>
              <a:t>Redstone Federal Credit Union® - confidential</a:t>
            </a:r>
          </a:p>
        </p:txBody>
      </p:sp>
      <p:graphicFrame>
        <p:nvGraphicFramePr>
          <p:cNvPr id="6" name="Content Placeholder 2">
            <a:extLst>
              <a:ext uri="{FF2B5EF4-FFF2-40B4-BE49-F238E27FC236}">
                <a16:creationId xmlns:a16="http://schemas.microsoft.com/office/drawing/2014/main" id="{9BC8521B-01C4-EE96-8BEA-2506BAE1F3FA}"/>
              </a:ext>
            </a:extLst>
          </p:cNvPr>
          <p:cNvGraphicFramePr>
            <a:graphicFrameLocks noGrp="1"/>
          </p:cNvGraphicFramePr>
          <p:nvPr>
            <p:ph idx="1"/>
            <p:extLst>
              <p:ext uri="{D42A27DB-BD31-4B8C-83A1-F6EECF244321}">
                <p14:modId xmlns:p14="http://schemas.microsoft.com/office/powerpoint/2010/main" val="907267715"/>
              </p:ext>
            </p:extLst>
          </p:nvPr>
        </p:nvGraphicFramePr>
        <p:xfrm>
          <a:off x="838200" y="1366684"/>
          <a:ext cx="10515600" cy="4552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66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9FC4-79AF-62C0-CB19-931CD172AE2E}"/>
              </a:ext>
            </a:extLst>
          </p:cNvPr>
          <p:cNvSpPr>
            <a:spLocks noGrp="1"/>
          </p:cNvSpPr>
          <p:nvPr>
            <p:ph type="title"/>
          </p:nvPr>
        </p:nvSpPr>
        <p:spPr>
          <a:xfrm>
            <a:off x="838200" y="3603"/>
            <a:ext cx="10515600" cy="1325563"/>
          </a:xfrm>
        </p:spPr>
        <p:txBody>
          <a:bodyPr/>
          <a:lstStyle/>
          <a:p>
            <a:r>
              <a:rPr lang="en-US" dirty="0"/>
              <a:t>Handling Missing Data</a:t>
            </a:r>
          </a:p>
        </p:txBody>
      </p:sp>
      <p:sp>
        <p:nvSpPr>
          <p:cNvPr id="4" name="Footer Placeholder 3">
            <a:extLst>
              <a:ext uri="{FF2B5EF4-FFF2-40B4-BE49-F238E27FC236}">
                <a16:creationId xmlns:a16="http://schemas.microsoft.com/office/drawing/2014/main" id="{91F45B57-2B8D-F8B3-297A-B724A120D812}"/>
              </a:ext>
            </a:extLst>
          </p:cNvPr>
          <p:cNvSpPr>
            <a:spLocks noGrp="1"/>
          </p:cNvSpPr>
          <p:nvPr>
            <p:ph type="ftr" sz="quarter" idx="11"/>
          </p:nvPr>
        </p:nvSpPr>
        <p:spPr/>
        <p:txBody>
          <a:bodyPr/>
          <a:lstStyle/>
          <a:p>
            <a:r>
              <a:rPr lang="en-US"/>
              <a:t>Redstone Federal Credit Union® - confidential</a:t>
            </a:r>
            <a:endParaRPr lang="en-US" dirty="0"/>
          </a:p>
        </p:txBody>
      </p:sp>
      <p:sp>
        <p:nvSpPr>
          <p:cNvPr id="3" name="TextBox 2">
            <a:extLst>
              <a:ext uri="{FF2B5EF4-FFF2-40B4-BE49-F238E27FC236}">
                <a16:creationId xmlns:a16="http://schemas.microsoft.com/office/drawing/2014/main" id="{F5824F9C-F117-0559-2C9A-A9E2D72D1C05}"/>
              </a:ext>
            </a:extLst>
          </p:cNvPr>
          <p:cNvSpPr txBox="1"/>
          <p:nvPr/>
        </p:nvSpPr>
        <p:spPr>
          <a:xfrm>
            <a:off x="838200" y="5329084"/>
            <a:ext cx="10515599" cy="923330"/>
          </a:xfrm>
          <a:prstGeom prst="rect">
            <a:avLst/>
          </a:prstGeom>
          <a:noFill/>
        </p:spPr>
        <p:txBody>
          <a:bodyPr wrap="square" rtlCol="0">
            <a:spAutoFit/>
          </a:bodyPr>
          <a:lstStyle/>
          <a:p>
            <a:pPr>
              <a:buFont typeface="Arial" panose="020B0604020202020204" pitchFamily="34" charset="0"/>
              <a:buChar char="•"/>
            </a:pPr>
            <a:r>
              <a:rPr lang="en-US" dirty="0"/>
              <a:t> </a:t>
            </a:r>
            <a:r>
              <a:rPr lang="en-US" sz="1800" b="0" i="0" dirty="0">
                <a:effectLst/>
              </a:rPr>
              <a:t>The dataset contains ~</a:t>
            </a:r>
            <a:r>
              <a:rPr lang="en-IN" b="0" i="0" dirty="0">
                <a:effectLst/>
              </a:rPr>
              <a:t>16 million rows and 11 columns.</a:t>
            </a:r>
          </a:p>
          <a:p>
            <a:pPr>
              <a:buFont typeface="Arial" panose="020B0604020202020204" pitchFamily="34" charset="0"/>
              <a:buChar char="•"/>
            </a:pPr>
            <a:r>
              <a:rPr lang="en-US" sz="1800" b="0" i="0" dirty="0">
                <a:effectLst/>
              </a:rPr>
              <a:t> Replaced missing values in the Merchant Name, Merchant City, and Merchant State columns with the most frequent value (</a:t>
            </a:r>
            <a:r>
              <a:rPr lang="en-US" sz="1800" b="1" i="0" dirty="0">
                <a:effectLst/>
              </a:rPr>
              <a:t>mode</a:t>
            </a:r>
            <a:r>
              <a:rPr lang="en-US" sz="1800" b="0" i="0" dirty="0">
                <a:effectLst/>
              </a:rPr>
              <a:t>).</a:t>
            </a:r>
          </a:p>
        </p:txBody>
      </p:sp>
      <p:graphicFrame>
        <p:nvGraphicFramePr>
          <p:cNvPr id="6" name="Table 5">
            <a:extLst>
              <a:ext uri="{FF2B5EF4-FFF2-40B4-BE49-F238E27FC236}">
                <a16:creationId xmlns:a16="http://schemas.microsoft.com/office/drawing/2014/main" id="{5DD69273-F6A9-4A8A-BBA6-772251A20E6F}"/>
              </a:ext>
            </a:extLst>
          </p:cNvPr>
          <p:cNvGraphicFramePr>
            <a:graphicFrameLocks noGrp="1"/>
          </p:cNvGraphicFramePr>
          <p:nvPr>
            <p:extLst>
              <p:ext uri="{D42A27DB-BD31-4B8C-83A1-F6EECF244321}">
                <p14:modId xmlns:p14="http://schemas.microsoft.com/office/powerpoint/2010/main" val="1922086425"/>
              </p:ext>
            </p:extLst>
          </p:nvPr>
        </p:nvGraphicFramePr>
        <p:xfrm>
          <a:off x="2166494" y="1061885"/>
          <a:ext cx="7859012" cy="4104289"/>
        </p:xfrm>
        <a:graphic>
          <a:graphicData uri="http://schemas.openxmlformats.org/drawingml/2006/table">
            <a:tbl>
              <a:tblPr firstRow="1" bandRow="1">
                <a:tableStyleId>{5C22544A-7EE6-4342-B048-85BDC9FD1C3A}</a:tableStyleId>
              </a:tblPr>
              <a:tblGrid>
                <a:gridCol w="3575250">
                  <a:extLst>
                    <a:ext uri="{9D8B030D-6E8A-4147-A177-3AD203B41FA5}">
                      <a16:colId xmlns:a16="http://schemas.microsoft.com/office/drawing/2014/main" val="3842339571"/>
                    </a:ext>
                  </a:extLst>
                </a:gridCol>
                <a:gridCol w="2103612">
                  <a:extLst>
                    <a:ext uri="{9D8B030D-6E8A-4147-A177-3AD203B41FA5}">
                      <a16:colId xmlns:a16="http://schemas.microsoft.com/office/drawing/2014/main" val="152700574"/>
                    </a:ext>
                  </a:extLst>
                </a:gridCol>
                <a:gridCol w="2180150">
                  <a:extLst>
                    <a:ext uri="{9D8B030D-6E8A-4147-A177-3AD203B41FA5}">
                      <a16:colId xmlns:a16="http://schemas.microsoft.com/office/drawing/2014/main" val="2115431202"/>
                    </a:ext>
                  </a:extLst>
                </a:gridCol>
              </a:tblGrid>
              <a:tr h="416209">
                <a:tc>
                  <a:txBody>
                    <a:bodyPr/>
                    <a:lstStyle/>
                    <a:p>
                      <a:pPr algn="ctr"/>
                      <a:r>
                        <a:rPr lang="en-US" sz="1600" dirty="0"/>
                        <a:t>Feature</a:t>
                      </a:r>
                    </a:p>
                  </a:txBody>
                  <a:tcPr/>
                </a:tc>
                <a:tc>
                  <a:txBody>
                    <a:bodyPr/>
                    <a:lstStyle/>
                    <a:p>
                      <a:pPr algn="ctr"/>
                      <a:r>
                        <a:rPr lang="en-US" sz="1600" dirty="0"/>
                        <a:t>Number Missing</a:t>
                      </a:r>
                    </a:p>
                  </a:txBody>
                  <a:tcPr/>
                </a:tc>
                <a:tc>
                  <a:txBody>
                    <a:bodyPr/>
                    <a:lstStyle/>
                    <a:p>
                      <a:pPr algn="ctr"/>
                      <a:r>
                        <a:rPr lang="en-US" sz="1600" dirty="0"/>
                        <a:t>Percentage Missing</a:t>
                      </a:r>
                    </a:p>
                  </a:txBody>
                  <a:tcPr/>
                </a:tc>
                <a:extLst>
                  <a:ext uri="{0D108BD9-81ED-4DB2-BD59-A6C34878D82A}">
                    <a16:rowId xmlns:a16="http://schemas.microsoft.com/office/drawing/2014/main" val="1403759255"/>
                  </a:ext>
                </a:extLst>
              </a:tr>
              <a:tr h="325062">
                <a:tc>
                  <a:txBody>
                    <a:bodyPr/>
                    <a:lstStyle/>
                    <a:p>
                      <a:pPr algn="ctr"/>
                      <a:r>
                        <a:rPr lang="en-US" sz="1600" dirty="0"/>
                        <a:t>NEW_MCID</a:t>
                      </a:r>
                    </a:p>
                  </a:txBody>
                  <a:tcPr/>
                </a:tc>
                <a:tc>
                  <a:txBody>
                    <a:bodyPr/>
                    <a:lstStyle/>
                    <a:p>
                      <a:pPr algn="ctr"/>
                      <a:r>
                        <a:rPr lang="en-US" sz="1600" dirty="0"/>
                        <a:t>0</a:t>
                      </a:r>
                    </a:p>
                  </a:txBody>
                  <a:tcPr/>
                </a:tc>
                <a:tc>
                  <a:txBody>
                    <a:bodyPr/>
                    <a:lstStyle/>
                    <a:p>
                      <a:pPr algn="ctr"/>
                      <a:r>
                        <a:rPr lang="en-US" sz="1600" dirty="0"/>
                        <a:t>0.0</a:t>
                      </a:r>
                    </a:p>
                  </a:txBody>
                  <a:tcPr/>
                </a:tc>
                <a:extLst>
                  <a:ext uri="{0D108BD9-81ED-4DB2-BD59-A6C34878D82A}">
                    <a16:rowId xmlns:a16="http://schemas.microsoft.com/office/drawing/2014/main" val="3168218488"/>
                  </a:ext>
                </a:extLst>
              </a:tr>
              <a:tr h="325062">
                <a:tc>
                  <a:txBody>
                    <a:bodyPr/>
                    <a:lstStyle/>
                    <a:p>
                      <a:pPr algn="ctr"/>
                      <a:r>
                        <a:rPr lang="en-US" sz="1600" dirty="0"/>
                        <a:t>TRX_DATE</a:t>
                      </a:r>
                    </a:p>
                  </a:txBody>
                  <a:tcPr/>
                </a:tc>
                <a:tc>
                  <a:txBody>
                    <a:bodyPr/>
                    <a:lstStyle/>
                    <a:p>
                      <a:pPr algn="ctr"/>
                      <a:r>
                        <a:rPr lang="en-US" sz="160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a:t>
                      </a:r>
                    </a:p>
                  </a:txBody>
                  <a:tcPr/>
                </a:tc>
                <a:extLst>
                  <a:ext uri="{0D108BD9-81ED-4DB2-BD59-A6C34878D82A}">
                    <a16:rowId xmlns:a16="http://schemas.microsoft.com/office/drawing/2014/main" val="2705493668"/>
                  </a:ext>
                </a:extLst>
              </a:tr>
              <a:tr h="325062">
                <a:tc>
                  <a:txBody>
                    <a:bodyPr/>
                    <a:lstStyle/>
                    <a:p>
                      <a:pPr algn="ctr"/>
                      <a:r>
                        <a:rPr lang="en-US" sz="1600" dirty="0"/>
                        <a:t>RDT_MRCH_SIC_CODE</a:t>
                      </a:r>
                    </a:p>
                  </a:txBody>
                  <a:tcPr/>
                </a:tc>
                <a:tc>
                  <a:txBody>
                    <a:bodyPr/>
                    <a:lstStyle/>
                    <a:p>
                      <a:pPr algn="ctr"/>
                      <a:r>
                        <a:rPr lang="en-US" sz="160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a:t>
                      </a:r>
                    </a:p>
                  </a:txBody>
                  <a:tcPr/>
                </a:tc>
                <a:extLst>
                  <a:ext uri="{0D108BD9-81ED-4DB2-BD59-A6C34878D82A}">
                    <a16:rowId xmlns:a16="http://schemas.microsoft.com/office/drawing/2014/main" val="1306799320"/>
                  </a:ext>
                </a:extLst>
              </a:tr>
              <a:tr h="325062">
                <a:tc>
                  <a:txBody>
                    <a:bodyPr/>
                    <a:lstStyle/>
                    <a:p>
                      <a:pPr algn="ctr"/>
                      <a:r>
                        <a:rPr lang="en-US" sz="1600" dirty="0"/>
                        <a:t>RDT_TRASACTION_AMOUNT</a:t>
                      </a:r>
                    </a:p>
                  </a:txBody>
                  <a:tcPr/>
                </a:tc>
                <a:tc>
                  <a:txBody>
                    <a:bodyPr/>
                    <a:lstStyle/>
                    <a:p>
                      <a:pPr algn="ctr"/>
                      <a:r>
                        <a:rPr lang="en-US" sz="160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a:t>
                      </a:r>
                    </a:p>
                  </a:txBody>
                  <a:tcPr/>
                </a:tc>
                <a:extLst>
                  <a:ext uri="{0D108BD9-81ED-4DB2-BD59-A6C34878D82A}">
                    <a16:rowId xmlns:a16="http://schemas.microsoft.com/office/drawing/2014/main" val="1383080289"/>
                  </a:ext>
                </a:extLst>
              </a:tr>
              <a:tr h="325062">
                <a:tc>
                  <a:txBody>
                    <a:bodyPr/>
                    <a:lstStyle/>
                    <a:p>
                      <a:pPr algn="ctr"/>
                      <a:r>
                        <a:rPr lang="en-US" sz="1600" dirty="0"/>
                        <a:t>RDT_TRANSACTION_CODE</a:t>
                      </a:r>
                    </a:p>
                  </a:txBody>
                  <a:tcPr/>
                </a:tc>
                <a:tc>
                  <a:txBody>
                    <a:bodyPr/>
                    <a:lstStyle/>
                    <a:p>
                      <a:pPr algn="ctr"/>
                      <a:r>
                        <a:rPr lang="en-US" sz="160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a:t>
                      </a:r>
                    </a:p>
                  </a:txBody>
                  <a:tcPr/>
                </a:tc>
                <a:extLst>
                  <a:ext uri="{0D108BD9-81ED-4DB2-BD59-A6C34878D82A}">
                    <a16:rowId xmlns:a16="http://schemas.microsoft.com/office/drawing/2014/main" val="3637269182"/>
                  </a:ext>
                </a:extLst>
              </a:tr>
              <a:tr h="325062">
                <a:tc>
                  <a:txBody>
                    <a:bodyPr/>
                    <a:lstStyle/>
                    <a:p>
                      <a:pPr algn="ctr"/>
                      <a:r>
                        <a:rPr lang="en-US" sz="1600" dirty="0"/>
                        <a:t>RDT_CHD_EXT_STATUS</a:t>
                      </a:r>
                    </a:p>
                  </a:txBody>
                  <a:tcPr/>
                </a:tc>
                <a:tc>
                  <a:txBody>
                    <a:bodyPr/>
                    <a:lstStyle/>
                    <a:p>
                      <a:pPr algn="ctr"/>
                      <a:r>
                        <a:rPr lang="en-US" sz="160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a:t>
                      </a:r>
                    </a:p>
                  </a:txBody>
                  <a:tcPr/>
                </a:tc>
                <a:extLst>
                  <a:ext uri="{0D108BD9-81ED-4DB2-BD59-A6C34878D82A}">
                    <a16:rowId xmlns:a16="http://schemas.microsoft.com/office/drawing/2014/main" val="4098450329"/>
                  </a:ext>
                </a:extLst>
              </a:tr>
              <a:tr h="3250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RDT_CHD_INT_STATUS</a:t>
                      </a:r>
                    </a:p>
                  </a:txBody>
                  <a:tcPr/>
                </a:tc>
                <a:tc>
                  <a:txBody>
                    <a:bodyPr/>
                    <a:lstStyle/>
                    <a:p>
                      <a:pPr algn="ctr"/>
                      <a:r>
                        <a:rPr lang="en-US" sz="160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a:t>
                      </a:r>
                    </a:p>
                  </a:txBody>
                  <a:tcPr/>
                </a:tc>
                <a:extLst>
                  <a:ext uri="{0D108BD9-81ED-4DB2-BD59-A6C34878D82A}">
                    <a16:rowId xmlns:a16="http://schemas.microsoft.com/office/drawing/2014/main" val="3553177348"/>
                  </a:ext>
                </a:extLst>
              </a:tr>
              <a:tr h="325062">
                <a:tc>
                  <a:txBody>
                    <a:bodyPr/>
                    <a:lstStyle/>
                    <a:p>
                      <a:pPr algn="ctr"/>
                      <a:r>
                        <a:rPr lang="en-US" sz="1600" dirty="0"/>
                        <a:t>RDT_MERCHANT_CITY</a:t>
                      </a:r>
                    </a:p>
                  </a:txBody>
                  <a:tcPr/>
                </a:tc>
                <a:tc>
                  <a:txBody>
                    <a:bodyPr/>
                    <a:lstStyle/>
                    <a:p>
                      <a:pPr algn="ctr"/>
                      <a:r>
                        <a:rPr lang="en-US" sz="1600" dirty="0"/>
                        <a:t>3816</a:t>
                      </a:r>
                    </a:p>
                  </a:txBody>
                  <a:tcPr/>
                </a:tc>
                <a:tc>
                  <a:txBody>
                    <a:bodyPr/>
                    <a:lstStyle/>
                    <a:p>
                      <a:pPr algn="ctr"/>
                      <a:r>
                        <a:rPr lang="en-US" sz="1600" dirty="0"/>
                        <a:t>0.02</a:t>
                      </a:r>
                    </a:p>
                  </a:txBody>
                  <a:tcPr/>
                </a:tc>
                <a:extLst>
                  <a:ext uri="{0D108BD9-81ED-4DB2-BD59-A6C34878D82A}">
                    <a16:rowId xmlns:a16="http://schemas.microsoft.com/office/drawing/2014/main" val="3334210101"/>
                  </a:ext>
                </a:extLst>
              </a:tr>
              <a:tr h="325062">
                <a:tc>
                  <a:txBody>
                    <a:bodyPr/>
                    <a:lstStyle/>
                    <a:p>
                      <a:pPr algn="ctr"/>
                      <a:r>
                        <a:rPr lang="en-US" sz="1600" dirty="0"/>
                        <a:t>RDT_MERCHANT_NAME</a:t>
                      </a:r>
                    </a:p>
                  </a:txBody>
                  <a:tcPr/>
                </a:tc>
                <a:tc>
                  <a:txBody>
                    <a:bodyPr/>
                    <a:lstStyle/>
                    <a:p>
                      <a:pPr algn="ctr"/>
                      <a:r>
                        <a:rPr lang="en-US" sz="1600"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a:t>
                      </a:r>
                    </a:p>
                  </a:txBody>
                  <a:tcPr/>
                </a:tc>
                <a:extLst>
                  <a:ext uri="{0D108BD9-81ED-4DB2-BD59-A6C34878D82A}">
                    <a16:rowId xmlns:a16="http://schemas.microsoft.com/office/drawing/2014/main" val="2530215159"/>
                  </a:ext>
                </a:extLst>
              </a:tr>
              <a:tr h="325062">
                <a:tc>
                  <a:txBody>
                    <a:bodyPr/>
                    <a:lstStyle/>
                    <a:p>
                      <a:pPr algn="ctr"/>
                      <a:r>
                        <a:rPr lang="en-US" sz="1600" dirty="0"/>
                        <a:t>RDT_MERCHANT_STATE</a:t>
                      </a:r>
                    </a:p>
                  </a:txBody>
                  <a:tcPr/>
                </a:tc>
                <a:tc>
                  <a:txBody>
                    <a:bodyPr/>
                    <a:lstStyle/>
                    <a:p>
                      <a:pPr algn="ctr"/>
                      <a:r>
                        <a:rPr lang="en-US" sz="1600" dirty="0"/>
                        <a:t>7290</a:t>
                      </a:r>
                    </a:p>
                  </a:txBody>
                  <a:tcPr/>
                </a:tc>
                <a:tc>
                  <a:txBody>
                    <a:bodyPr/>
                    <a:lstStyle/>
                    <a:p>
                      <a:pPr algn="ctr"/>
                      <a:r>
                        <a:rPr lang="en-US" sz="1600" dirty="0"/>
                        <a:t>0.05</a:t>
                      </a:r>
                    </a:p>
                  </a:txBody>
                  <a:tcPr/>
                </a:tc>
                <a:extLst>
                  <a:ext uri="{0D108BD9-81ED-4DB2-BD59-A6C34878D82A}">
                    <a16:rowId xmlns:a16="http://schemas.microsoft.com/office/drawing/2014/main" val="2189129709"/>
                  </a:ext>
                </a:extLst>
              </a:tr>
              <a:tr h="325062">
                <a:tc>
                  <a:txBody>
                    <a:bodyPr/>
                    <a:lstStyle/>
                    <a:p>
                      <a:pPr algn="ctr"/>
                      <a:r>
                        <a:rPr lang="en-US" sz="1600" dirty="0"/>
                        <a:t>BIN</a:t>
                      </a:r>
                    </a:p>
                  </a:txBody>
                  <a:tcPr/>
                </a:tc>
                <a:tc>
                  <a:txBody>
                    <a:bodyPr/>
                    <a:lstStyle/>
                    <a:p>
                      <a:pPr algn="ctr"/>
                      <a:r>
                        <a:rPr lang="en-US" sz="160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a:t>
                      </a:r>
                    </a:p>
                  </a:txBody>
                  <a:tcPr/>
                </a:tc>
                <a:extLst>
                  <a:ext uri="{0D108BD9-81ED-4DB2-BD59-A6C34878D82A}">
                    <a16:rowId xmlns:a16="http://schemas.microsoft.com/office/drawing/2014/main" val="3816440414"/>
                  </a:ext>
                </a:extLst>
              </a:tr>
            </a:tbl>
          </a:graphicData>
        </a:graphic>
      </p:graphicFrame>
    </p:spTree>
    <p:extLst>
      <p:ext uri="{BB962C8B-B14F-4D97-AF65-F5344CB8AC3E}">
        <p14:creationId xmlns:p14="http://schemas.microsoft.com/office/powerpoint/2010/main" val="95881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04CD-1B43-EC06-ED09-6F8A4ACAE211}"/>
              </a:ext>
            </a:extLst>
          </p:cNvPr>
          <p:cNvSpPr>
            <a:spLocks noGrp="1"/>
          </p:cNvSpPr>
          <p:nvPr>
            <p:ph type="title"/>
          </p:nvPr>
        </p:nvSpPr>
        <p:spPr>
          <a:xfrm>
            <a:off x="838200" y="365125"/>
            <a:ext cx="10515600" cy="1325563"/>
          </a:xfrm>
        </p:spPr>
        <p:txBody>
          <a:bodyPr anchor="ctr">
            <a:normAutofit/>
          </a:bodyPr>
          <a:lstStyle/>
          <a:p>
            <a:r>
              <a:rPr lang="en-US" dirty="0"/>
              <a:t>Feature Engineering</a:t>
            </a:r>
          </a:p>
        </p:txBody>
      </p:sp>
      <p:sp>
        <p:nvSpPr>
          <p:cNvPr id="4" name="Footer Placeholder 3">
            <a:extLst>
              <a:ext uri="{FF2B5EF4-FFF2-40B4-BE49-F238E27FC236}">
                <a16:creationId xmlns:a16="http://schemas.microsoft.com/office/drawing/2014/main" id="{E6D2D5B3-83C5-AE99-F6BC-61E792B59B9E}"/>
              </a:ext>
            </a:extLst>
          </p:cNvPr>
          <p:cNvSpPr>
            <a:spLocks noGrp="1"/>
          </p:cNvSpPr>
          <p:nvPr>
            <p:ph type="ftr" sz="quarter" idx="11"/>
          </p:nvPr>
        </p:nvSpPr>
        <p:spPr>
          <a:xfrm>
            <a:off x="416459" y="6384925"/>
            <a:ext cx="7736941" cy="365125"/>
          </a:xfrm>
        </p:spPr>
        <p:txBody>
          <a:bodyPr anchor="ctr">
            <a:normAutofit/>
          </a:bodyPr>
          <a:lstStyle/>
          <a:p>
            <a:pPr>
              <a:spcAft>
                <a:spcPts val="600"/>
              </a:spcAft>
            </a:pPr>
            <a:r>
              <a:rPr lang="en-US"/>
              <a:t>Redstone Federal Credit Union® - confidential</a:t>
            </a:r>
          </a:p>
        </p:txBody>
      </p:sp>
      <p:graphicFrame>
        <p:nvGraphicFramePr>
          <p:cNvPr id="9" name="Diagram 8">
            <a:extLst>
              <a:ext uri="{FF2B5EF4-FFF2-40B4-BE49-F238E27FC236}">
                <a16:creationId xmlns:a16="http://schemas.microsoft.com/office/drawing/2014/main" id="{884079BC-6262-4E62-9B8D-3D2EA41A6558}"/>
              </a:ext>
            </a:extLst>
          </p:cNvPr>
          <p:cNvGraphicFramePr/>
          <p:nvPr>
            <p:extLst>
              <p:ext uri="{D42A27DB-BD31-4B8C-83A1-F6EECF244321}">
                <p14:modId xmlns:p14="http://schemas.microsoft.com/office/powerpoint/2010/main" val="1674386766"/>
              </p:ext>
            </p:extLst>
          </p:nvPr>
        </p:nvGraphicFramePr>
        <p:xfrm>
          <a:off x="908223" y="1297859"/>
          <a:ext cx="5788412" cy="4466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Content Placeholder 6">
            <a:extLst>
              <a:ext uri="{FF2B5EF4-FFF2-40B4-BE49-F238E27FC236}">
                <a16:creationId xmlns:a16="http://schemas.microsoft.com/office/drawing/2014/main" id="{B5580DD1-2D77-4753-BCAE-E8310D748BA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891100" y="1407778"/>
            <a:ext cx="5096652" cy="4356528"/>
          </a:xfrm>
          <a:prstGeom prst="rect">
            <a:avLst/>
          </a:prstGeom>
        </p:spPr>
      </p:pic>
    </p:spTree>
    <p:extLst>
      <p:ext uri="{BB962C8B-B14F-4D97-AF65-F5344CB8AC3E}">
        <p14:creationId xmlns:p14="http://schemas.microsoft.com/office/powerpoint/2010/main" val="411268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7607-896E-496D-B8E3-9636AD348C3F}"/>
              </a:ext>
            </a:extLst>
          </p:cNvPr>
          <p:cNvSpPr>
            <a:spLocks noGrp="1"/>
          </p:cNvSpPr>
          <p:nvPr>
            <p:ph type="title"/>
          </p:nvPr>
        </p:nvSpPr>
        <p:spPr/>
        <p:txBody>
          <a:bodyPr/>
          <a:lstStyle/>
          <a:p>
            <a:r>
              <a:rPr lang="en-US" dirty="0"/>
              <a:t>Feature Engineering </a:t>
            </a:r>
            <a:r>
              <a:rPr lang="en-US" dirty="0" err="1"/>
              <a:t>Cont</a:t>
            </a:r>
            <a:r>
              <a:rPr lang="en-US" dirty="0"/>
              <a:t>…</a:t>
            </a:r>
          </a:p>
        </p:txBody>
      </p:sp>
      <p:sp>
        <p:nvSpPr>
          <p:cNvPr id="5" name="Footer Placeholder 4">
            <a:extLst>
              <a:ext uri="{FF2B5EF4-FFF2-40B4-BE49-F238E27FC236}">
                <a16:creationId xmlns:a16="http://schemas.microsoft.com/office/drawing/2014/main" id="{7D889DE9-7C7F-4DE0-92D8-F6F10C8B150F}"/>
              </a:ext>
            </a:extLst>
          </p:cNvPr>
          <p:cNvSpPr>
            <a:spLocks noGrp="1"/>
          </p:cNvSpPr>
          <p:nvPr>
            <p:ph type="ftr" sz="quarter" idx="11"/>
          </p:nvPr>
        </p:nvSpPr>
        <p:spPr/>
        <p:txBody>
          <a:bodyPr/>
          <a:lstStyle/>
          <a:p>
            <a:r>
              <a:rPr lang="en-US"/>
              <a:t>Redstone Federal Credit Union® - confidential</a:t>
            </a:r>
            <a:endParaRPr lang="en-US" dirty="0"/>
          </a:p>
        </p:txBody>
      </p:sp>
      <p:sp>
        <p:nvSpPr>
          <p:cNvPr id="10" name="Content Placeholder 9">
            <a:extLst>
              <a:ext uri="{FF2B5EF4-FFF2-40B4-BE49-F238E27FC236}">
                <a16:creationId xmlns:a16="http://schemas.microsoft.com/office/drawing/2014/main" id="{6A4D5AFD-DA96-4CB0-8895-A63D768EECA3}"/>
              </a:ext>
            </a:extLst>
          </p:cNvPr>
          <p:cNvSpPr>
            <a:spLocks noGrp="1"/>
          </p:cNvSpPr>
          <p:nvPr>
            <p:ph sz="half" idx="1"/>
          </p:nvPr>
        </p:nvSpPr>
        <p:spPr>
          <a:xfrm>
            <a:off x="838200" y="1762873"/>
            <a:ext cx="5181600" cy="4351337"/>
          </a:xfrm>
        </p:spPr>
        <p:txBody>
          <a:bodyPr>
            <a:normAutofit/>
          </a:bodyPr>
          <a:lstStyle/>
          <a:p>
            <a:r>
              <a:rPr lang="en-US" sz="2000" dirty="0"/>
              <a:t>We have added a new column to the dataset called ‘</a:t>
            </a:r>
            <a:r>
              <a:rPr lang="en-US" sz="2000" dirty="0" err="1"/>
              <a:t>Frequent_Month</a:t>
            </a:r>
            <a:r>
              <a:rPr lang="en-US" sz="2000" dirty="0"/>
              <a:t>', which represents the month in which most of the transactions took place for each customer.</a:t>
            </a:r>
          </a:p>
          <a:p>
            <a:r>
              <a:rPr lang="en-US" sz="2000" dirty="0"/>
              <a:t>This additional information allows us to identify </a:t>
            </a:r>
            <a:r>
              <a:rPr lang="en-US" sz="2000" b="1" dirty="0"/>
              <a:t>seasonal customers </a:t>
            </a:r>
            <a:r>
              <a:rPr lang="en-US" sz="2000" dirty="0"/>
              <a:t>who may have a higher frequency of transactions during certain times of the year. </a:t>
            </a:r>
          </a:p>
          <a:p>
            <a:r>
              <a:rPr lang="en-US" sz="2000" dirty="0"/>
              <a:t>By analyzing the patterns of these seasonal customers, we can gain insights into their behavior and preferences and use this information to inform our marketing strategies and product offerings.</a:t>
            </a:r>
          </a:p>
        </p:txBody>
      </p:sp>
      <p:pic>
        <p:nvPicPr>
          <p:cNvPr id="7" name="Content Placeholder 6">
            <a:extLst>
              <a:ext uri="{FF2B5EF4-FFF2-40B4-BE49-F238E27FC236}">
                <a16:creationId xmlns:a16="http://schemas.microsoft.com/office/drawing/2014/main" id="{3D2CD19A-DD28-4B89-8E83-728D434E2E3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3496" y="1762873"/>
            <a:ext cx="4179008" cy="4351337"/>
          </a:xfrm>
        </p:spPr>
      </p:pic>
    </p:spTree>
    <p:extLst>
      <p:ext uri="{BB962C8B-B14F-4D97-AF65-F5344CB8AC3E}">
        <p14:creationId xmlns:p14="http://schemas.microsoft.com/office/powerpoint/2010/main" val="2688103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gagement " id="{4D196321-C3F9-414B-8DDF-1DE58E46BC6B}" vid="{A4E84AB0-4DC0-4427-8F35-6B15731518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986368CB85174C86D91688B8EDF10C" ma:contentTypeVersion="6" ma:contentTypeDescription="Create a new document." ma:contentTypeScope="" ma:versionID="77c01e6de1555cbd57a786b0f7c13860">
  <xsd:schema xmlns:xsd="http://www.w3.org/2001/XMLSchema" xmlns:xs="http://www.w3.org/2001/XMLSchema" xmlns:p="http://schemas.microsoft.com/office/2006/metadata/properties" xmlns:ns2="07030bc1-bf22-4b4a-8867-077b823490a2" xmlns:ns3="387ab3d2-fa5b-41bb-94dc-772796879f4a" targetNamespace="http://schemas.microsoft.com/office/2006/metadata/properties" ma:root="true" ma:fieldsID="5012b5aa4f93abac4178ef606c402edb" ns2:_="" ns3:_="">
    <xsd:import namespace="07030bc1-bf22-4b4a-8867-077b823490a2"/>
    <xsd:import namespace="387ab3d2-fa5b-41bb-94dc-772796879f4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030bc1-bf22-4b4a-8867-077b823490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7ab3d2-fa5b-41bb-94dc-772796879f4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35E456-3B6F-45B3-8A58-EB651D5871B6}">
  <ds:schemaRefs>
    <ds:schemaRef ds:uri="http://schemas.microsoft.com/sharepoint/v3/contenttype/forms"/>
  </ds:schemaRefs>
</ds:datastoreItem>
</file>

<file path=customXml/itemProps2.xml><?xml version="1.0" encoding="utf-8"?>
<ds:datastoreItem xmlns:ds="http://schemas.openxmlformats.org/officeDocument/2006/customXml" ds:itemID="{64429B20-DE63-4327-B45F-650307ECBDDD}">
  <ds:schemaRef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purl.org/dc/terms/"/>
    <ds:schemaRef ds:uri="387ab3d2-fa5b-41bb-94dc-772796879f4a"/>
    <ds:schemaRef ds:uri="07030bc1-bf22-4b4a-8867-077b823490a2"/>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7647229-78DE-43CC-88ED-84D24C0576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030bc1-bf22-4b4a-8867-077b823490a2"/>
    <ds:schemaRef ds:uri="387ab3d2-fa5b-41bb-94dc-772796879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RFCU</Template>
  <TotalTime>47807</TotalTime>
  <Words>2128</Words>
  <Application>Microsoft Office PowerPoint</Application>
  <PresentationFormat>Widescreen</PresentationFormat>
  <Paragraphs>396</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FS Elliot Pro</vt:lpstr>
      <vt:lpstr>Söhne</vt:lpstr>
      <vt:lpstr>Times New Roman</vt:lpstr>
      <vt:lpstr>Wingdings</vt:lpstr>
      <vt:lpstr>Office Theme</vt:lpstr>
      <vt:lpstr> Customer Segmentation Using Transactional Credit Card Data  Final Presentation</vt:lpstr>
      <vt:lpstr>PowerPoint Presentation</vt:lpstr>
      <vt:lpstr>Problem Statement</vt:lpstr>
      <vt:lpstr>Objective</vt:lpstr>
      <vt:lpstr>Steps</vt:lpstr>
      <vt:lpstr>Overview</vt:lpstr>
      <vt:lpstr>Handling Missing Data</vt:lpstr>
      <vt:lpstr>Feature Engineering</vt:lpstr>
      <vt:lpstr>Feature Engineering Cont…</vt:lpstr>
      <vt:lpstr>Feature Engineering Cont…</vt:lpstr>
      <vt:lpstr>Top 5 Merchant States and Cities</vt:lpstr>
      <vt:lpstr>Feature Engineering Cont…</vt:lpstr>
      <vt:lpstr>Encoding Categorical Data</vt:lpstr>
      <vt:lpstr>Feature Selection: Correlation-Based Method</vt:lpstr>
      <vt:lpstr>Data Scaling</vt:lpstr>
      <vt:lpstr>PowerPoint Presentation</vt:lpstr>
      <vt:lpstr>Comparison of Evaluation Metrics</vt:lpstr>
      <vt:lpstr>K-Means Silhouette Scores</vt:lpstr>
      <vt:lpstr>Segment 1 – High Spending, High Frequency, Low Online Transactions</vt:lpstr>
      <vt:lpstr>Segment 2 – High Spending, Seasonal, Average No. of Online Transactions</vt:lpstr>
      <vt:lpstr>Segment 3 - Low Spending, Low Frequency, Seasonal Customers, Average no. of Online Transactions</vt:lpstr>
      <vt:lpstr>Segment 4 - Medium Spending, Medium Frequency, High Online Transactions</vt:lpstr>
      <vt:lpstr>Segment 5 – Medium Spending, High Frequency, Low Online Transactions</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&amp; Analytics Checking Churn Prediction POC August 2022</dc:title>
  <dc:creator>Scott Hampson</dc:creator>
  <cp:lastModifiedBy>Raja Dodla</cp:lastModifiedBy>
  <cp:revision>470</cp:revision>
  <dcterms:created xsi:type="dcterms:W3CDTF">2022-08-31T13:18:52Z</dcterms:created>
  <dcterms:modified xsi:type="dcterms:W3CDTF">2023-04-26T22:36:10Z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0x01010092986368CB85174C86D91688B8EDF10C</vt:lpwstr>
  </property>
</Properties>
</file>