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Open Sans" panose="020B0606030504020204" pitchFamily="34" charset="0"/>
      <p:regular r:id="rId6"/>
      <p:bold r:id="rId7"/>
      <p:italic r:id="rId8"/>
      <p:boldItalic r:id="rId9"/>
    </p:embeddedFont>
    <p:embeddedFont>
      <p:font typeface="PT Sans Narrow" panose="020B0506020203020204" pitchFamily="34" charset="77"/>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48" d="100"/>
          <a:sy n="148" d="100"/>
        </p:scale>
        <p:origin x="5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c141594b2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c141594b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d41e787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d41e787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110850" y="1356939"/>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a:solidFill>
                  <a:srgbClr val="000000"/>
                </a:solidFill>
                <a:highlight>
                  <a:srgbClr val="FFFFFF"/>
                </a:highlight>
                <a:latin typeface="Arial"/>
                <a:ea typeface="Arial"/>
                <a:cs typeface="Arial"/>
                <a:sym typeface="Arial"/>
              </a:rPr>
              <a:t>Group Activity: Case Study</a:t>
            </a:r>
            <a:endParaRPr/>
          </a:p>
        </p:txBody>
      </p:sp>
      <p:sp>
        <p:nvSpPr>
          <p:cNvPr id="67" name="Google Shape;67;p13"/>
          <p:cNvSpPr txBox="1">
            <a:spLocks noGrp="1"/>
          </p:cNvSpPr>
          <p:nvPr>
            <p:ph type="subTitle" idx="1"/>
          </p:nvPr>
        </p:nvSpPr>
        <p:spPr>
          <a:xfrm>
            <a:off x="1891800" y="2914064"/>
            <a:ext cx="4870500" cy="792600"/>
          </a:xfrm>
          <a:prstGeom prst="rect">
            <a:avLst/>
          </a:prstGeom>
        </p:spPr>
        <p:txBody>
          <a:bodyPr spcFirstLastPara="1" wrap="square" lIns="91425" tIns="91425" rIns="91425" bIns="91425" anchor="t" anchorCtr="0">
            <a:normAutofit lnSpcReduction="20000"/>
          </a:bodyPr>
          <a:lstStyle/>
          <a:p>
            <a:pPr marL="0" lvl="0" indent="0" algn="ctr" rtl="0">
              <a:lnSpc>
                <a:spcPct val="80000"/>
              </a:lnSpc>
              <a:spcBef>
                <a:spcPts val="0"/>
              </a:spcBef>
              <a:spcAft>
                <a:spcPts val="0"/>
              </a:spcAft>
              <a:buNone/>
            </a:pPr>
            <a:r>
              <a:rPr lang="en" sz="2000"/>
              <a:t>Group Number:</a:t>
            </a:r>
            <a:endParaRPr sz="2000"/>
          </a:p>
          <a:p>
            <a:pPr marL="0" lvl="0" indent="0" algn="ctr" rtl="0">
              <a:lnSpc>
                <a:spcPct val="80000"/>
              </a:lnSpc>
              <a:spcBef>
                <a:spcPts val="0"/>
              </a:spcBef>
              <a:spcAft>
                <a:spcPts val="0"/>
              </a:spcAft>
              <a:buNone/>
            </a:pPr>
            <a:endParaRPr sz="2000"/>
          </a:p>
          <a:p>
            <a:pPr marL="0" lvl="0" indent="0" algn="ctr" rtl="0">
              <a:lnSpc>
                <a:spcPct val="80000"/>
              </a:lnSpc>
              <a:spcBef>
                <a:spcPts val="0"/>
              </a:spcBef>
              <a:spcAft>
                <a:spcPts val="0"/>
              </a:spcAft>
              <a:buNone/>
            </a:pPr>
            <a:r>
              <a:rPr lang="en" sz="2000"/>
              <a:t>Group Members: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51525" y="176850"/>
            <a:ext cx="8825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Scenario 1: You’ve recently started your new tech job and you are starting to feel overwhelmed by your intense training schedule, what are some strategies you can implement to help alleviate the stress you’re feeling?</a:t>
            </a:r>
            <a:endParaRPr sz="1600"/>
          </a:p>
          <a:p>
            <a:pPr marL="0" lvl="0" indent="0" algn="l" rtl="0">
              <a:spcBef>
                <a:spcPts val="0"/>
              </a:spcBef>
              <a:spcAft>
                <a:spcPts val="0"/>
              </a:spcAft>
              <a:buNone/>
            </a:pPr>
            <a:endParaRPr sz="1288"/>
          </a:p>
        </p:txBody>
      </p:sp>
      <p:sp>
        <p:nvSpPr>
          <p:cNvPr id="73" name="Google Shape;73;p14"/>
          <p:cNvSpPr txBox="1">
            <a:spLocks noGrp="1"/>
          </p:cNvSpPr>
          <p:nvPr>
            <p:ph type="body" idx="1"/>
          </p:nvPr>
        </p:nvSpPr>
        <p:spPr>
          <a:xfrm>
            <a:off x="279450" y="1186500"/>
            <a:ext cx="7688700" cy="91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b="1"/>
              <a:t>Challenge:</a:t>
            </a:r>
            <a:r>
              <a:rPr lang="en" sz="1600"/>
              <a:t> [Briefly describe the main stressor in the scenario]</a:t>
            </a:r>
            <a:endParaRPr sz="1600"/>
          </a:p>
        </p:txBody>
      </p:sp>
      <p:sp>
        <p:nvSpPr>
          <p:cNvPr id="74" name="Google Shape;74;p14"/>
          <p:cNvSpPr txBox="1">
            <a:spLocks noGrp="1"/>
          </p:cNvSpPr>
          <p:nvPr>
            <p:ph type="body" idx="1"/>
          </p:nvPr>
        </p:nvSpPr>
        <p:spPr>
          <a:xfrm>
            <a:off x="386175" y="2208950"/>
            <a:ext cx="7688700" cy="9108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600" b="1"/>
              <a:t>Solutions</a:t>
            </a:r>
            <a:r>
              <a:rPr lang="en" sz="1600"/>
              <a:t>: [List out your solutions here]</a:t>
            </a:r>
            <a:endParaRPr sz="1600"/>
          </a:p>
          <a:p>
            <a:pPr marL="457200" lvl="0" indent="-330200" algn="l" rtl="0">
              <a:lnSpc>
                <a:spcPct val="105000"/>
              </a:lnSpc>
              <a:spcBef>
                <a:spcPts val="1200"/>
              </a:spcBef>
              <a:spcAft>
                <a:spcPts val="0"/>
              </a:spcAft>
              <a:buSzPts val="1600"/>
              <a:buChar char="●"/>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151525" y="176850"/>
            <a:ext cx="8825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Scenario 2: Your supervisor informs you that you need to give a presentation to the senior leadership team in a few hours. The short notice has you feeling stressed. What strategies can you employ to stay composed and deliver a confident presentation?</a:t>
            </a:r>
            <a:endParaRPr sz="1288"/>
          </a:p>
        </p:txBody>
      </p:sp>
      <p:sp>
        <p:nvSpPr>
          <p:cNvPr id="80" name="Google Shape;80;p15"/>
          <p:cNvSpPr txBox="1">
            <a:spLocks noGrp="1"/>
          </p:cNvSpPr>
          <p:nvPr>
            <p:ph type="body" idx="1"/>
          </p:nvPr>
        </p:nvSpPr>
        <p:spPr>
          <a:xfrm>
            <a:off x="279450" y="1186500"/>
            <a:ext cx="7688700" cy="91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b="1"/>
              <a:t>Challenge:</a:t>
            </a:r>
            <a:r>
              <a:rPr lang="en" sz="1600"/>
              <a:t> [Briefly describe the main stressor in the scenario]</a:t>
            </a:r>
            <a:endParaRPr sz="1600"/>
          </a:p>
        </p:txBody>
      </p:sp>
      <p:sp>
        <p:nvSpPr>
          <p:cNvPr id="81" name="Google Shape;81;p15"/>
          <p:cNvSpPr txBox="1">
            <a:spLocks noGrp="1"/>
          </p:cNvSpPr>
          <p:nvPr>
            <p:ph type="body" idx="1"/>
          </p:nvPr>
        </p:nvSpPr>
        <p:spPr>
          <a:xfrm>
            <a:off x="386175" y="2208950"/>
            <a:ext cx="7688700" cy="9108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600" b="1"/>
              <a:t>Solutions</a:t>
            </a:r>
            <a:r>
              <a:rPr lang="en" sz="1600"/>
              <a:t>: [List out your solutions here]</a:t>
            </a:r>
            <a:endParaRPr sz="1600"/>
          </a:p>
          <a:p>
            <a:pPr marL="457200" lvl="0" indent="-330200" algn="l" rtl="0">
              <a:lnSpc>
                <a:spcPct val="105000"/>
              </a:lnSpc>
              <a:spcBef>
                <a:spcPts val="1200"/>
              </a:spcBef>
              <a:spcAft>
                <a:spcPts val="0"/>
              </a:spcAft>
              <a:buSzPts val="1600"/>
              <a:buChar char="●"/>
            </a:pPr>
            <a:endParaRPr sz="160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EE7ED60321454187267CF2C6F3D041" ma:contentTypeVersion="8" ma:contentTypeDescription="Create a new document." ma:contentTypeScope="" ma:versionID="81fceeb6e2f5c533899a5e3d8b2c5809">
  <xsd:schema xmlns:xsd="http://www.w3.org/2001/XMLSchema" xmlns:xs="http://www.w3.org/2001/XMLSchema" xmlns:p="http://schemas.microsoft.com/office/2006/metadata/properties" xmlns:ns2="ddeeaf1b-72dc-4012-9548-5e8f4d12522f" targetNamespace="http://schemas.microsoft.com/office/2006/metadata/properties" ma:root="true" ma:fieldsID="559e983d1ace56de61b2e86b79ad4036" ns2:_="">
    <xsd:import namespace="ddeeaf1b-72dc-4012-9548-5e8f4d12522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eeaf1b-72dc-4012-9548-5e8f4d125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ddeeaf1b-72dc-4012-9548-5e8f4d12522f" xsi:nil="true"/>
  </documentManagement>
</p:properties>
</file>

<file path=customXml/itemProps1.xml><?xml version="1.0" encoding="utf-8"?>
<ds:datastoreItem xmlns:ds="http://schemas.openxmlformats.org/officeDocument/2006/customXml" ds:itemID="{8DD19FC4-03B7-435C-B633-28BA3DB55BD0}"/>
</file>

<file path=customXml/itemProps2.xml><?xml version="1.0" encoding="utf-8"?>
<ds:datastoreItem xmlns:ds="http://schemas.openxmlformats.org/officeDocument/2006/customXml" ds:itemID="{56C25439-71AC-4C63-8D80-A3D1569B7F81}"/>
</file>

<file path=customXml/itemProps3.xml><?xml version="1.0" encoding="utf-8"?>
<ds:datastoreItem xmlns:ds="http://schemas.openxmlformats.org/officeDocument/2006/customXml" ds:itemID="{57296FB4-D6FA-4CF1-BFDC-2F6BD09988D2}"/>
</file>

<file path=docProps/app.xml><?xml version="1.0" encoding="utf-8"?>
<Properties xmlns="http://schemas.openxmlformats.org/officeDocument/2006/extended-properties" xmlns:vt="http://schemas.openxmlformats.org/officeDocument/2006/docPropsVTypes">
  <TotalTime>0</TotalTime>
  <Words>137</Words>
  <Application>Microsoft Macintosh PowerPoint</Application>
  <PresentationFormat>On-screen Show (16:9)</PresentationFormat>
  <Paragraphs>10</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PT Sans Narrow</vt:lpstr>
      <vt:lpstr>Open Sans</vt:lpstr>
      <vt:lpstr>Tropic</vt:lpstr>
      <vt:lpstr>Group Activity: Case Study</vt:lpstr>
      <vt:lpstr>Scenario 1: You’ve recently started your new tech job and you are starting to feel overwhelmed by your intense training schedule, what are some strategies you can implement to help alleviate the stress you’re feeling? </vt:lpstr>
      <vt:lpstr>Scenario 2: Your supervisor informs you that you need to give a presentation to the senior leadership team in a few hours. The short notice has you feeling stressed. What strategies can you employ to stay composed and deliver a confident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Ivana Popadic</cp:lastModifiedBy>
  <cp:revision>1</cp:revision>
  <dcterms:modified xsi:type="dcterms:W3CDTF">2024-08-07T18:51:26Z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0x010100BEEE7ED60321454187267CF2C6F3D041</vt:lpwstr>
  </property>
  <property fmtid="{D5CDD505-2E9C-101B-9397-08002B2CF9AE}" pid="3" name="Order">
    <vt:r8>5100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activity">
    <vt:lpwstr>{"FileActivityType":"9","FileActivityTimeStamp":"2024-08-07T19:21:25.480Z","FileActivityUsersOnPage":[{"DisplayName":"Ivana Popadic","Id":"ivana.popadic@npowercanada.ca"}],"FileActivityNavigationId":null}</vt:lpwstr>
  </property>
  <property fmtid="{D5CDD505-2E9C-101B-9397-08002B2CF9AE}" pid="8" name="_ExtendedDescription">
    <vt:lpwstr/>
  </property>
  <property fmtid="{D5CDD505-2E9C-101B-9397-08002B2CF9AE}" pid="9" name="TriggerFlowInfo">
    <vt:lpwstr/>
  </property>
</Properties>
</file>