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163492-F7B6-479B-AB5E-1C2EA47B459F}" v="33" dt="2025-06-12T05:12:24.1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junath V" userId="0c9ab6ae0f45ab31" providerId="LiveId" clId="{7D163492-F7B6-479B-AB5E-1C2EA47B459F}"/>
    <pc:docChg chg="undo custSel addSld modSld">
      <pc:chgData name="Manjunath V" userId="0c9ab6ae0f45ab31" providerId="LiveId" clId="{7D163492-F7B6-479B-AB5E-1C2EA47B459F}" dt="2025-06-12T05:13:11.210" v="639" actId="123"/>
      <pc:docMkLst>
        <pc:docMk/>
      </pc:docMkLst>
      <pc:sldChg chg="modSp mod">
        <pc:chgData name="Manjunath V" userId="0c9ab6ae0f45ab31" providerId="LiveId" clId="{7D163492-F7B6-479B-AB5E-1C2EA47B459F}" dt="2025-06-12T04:58:43.510" v="285" actId="255"/>
        <pc:sldMkLst>
          <pc:docMk/>
          <pc:sldMk cId="2475741791" sldId="257"/>
        </pc:sldMkLst>
        <pc:spChg chg="mod">
          <ac:chgData name="Manjunath V" userId="0c9ab6ae0f45ab31" providerId="LiveId" clId="{7D163492-F7B6-479B-AB5E-1C2EA47B459F}" dt="2025-06-12T04:58:21.771" v="281" actId="14100"/>
          <ac:spMkLst>
            <pc:docMk/>
            <pc:sldMk cId="2475741791" sldId="257"/>
            <ac:spMk id="2" creationId="{C221FCAF-9F22-AF5B-7125-FA5F21C4BCB9}"/>
          </ac:spMkLst>
        </pc:spChg>
        <pc:spChg chg="mod">
          <ac:chgData name="Manjunath V" userId="0c9ab6ae0f45ab31" providerId="LiveId" clId="{7D163492-F7B6-479B-AB5E-1C2EA47B459F}" dt="2025-06-12T04:58:43.510" v="285" actId="255"/>
          <ac:spMkLst>
            <pc:docMk/>
            <pc:sldMk cId="2475741791" sldId="257"/>
            <ac:spMk id="7" creationId="{9C0FC5F6-1833-FD98-BB06-10B94CCAB4B2}"/>
          </ac:spMkLst>
        </pc:spChg>
      </pc:sldChg>
      <pc:sldChg chg="modSp mod">
        <pc:chgData name="Manjunath V" userId="0c9ab6ae0f45ab31" providerId="LiveId" clId="{7D163492-F7B6-479B-AB5E-1C2EA47B459F}" dt="2025-06-12T04:51:14" v="180" actId="113"/>
        <pc:sldMkLst>
          <pc:docMk/>
          <pc:sldMk cId="584404206" sldId="258"/>
        </pc:sldMkLst>
        <pc:spChg chg="mod">
          <ac:chgData name="Manjunath V" userId="0c9ab6ae0f45ab31" providerId="LiveId" clId="{7D163492-F7B6-479B-AB5E-1C2EA47B459F}" dt="2025-06-12T04:51:14" v="180" actId="113"/>
          <ac:spMkLst>
            <pc:docMk/>
            <pc:sldMk cId="584404206" sldId="258"/>
            <ac:spMk id="2" creationId="{65243B59-2237-583A-12B0-E6C15B243651}"/>
          </ac:spMkLst>
        </pc:spChg>
        <pc:spChg chg="mod">
          <ac:chgData name="Manjunath V" userId="0c9ab6ae0f45ab31" providerId="LiveId" clId="{7D163492-F7B6-479B-AB5E-1C2EA47B459F}" dt="2025-06-12T04:51:07.252" v="179" actId="2710"/>
          <ac:spMkLst>
            <pc:docMk/>
            <pc:sldMk cId="584404206" sldId="258"/>
            <ac:spMk id="3" creationId="{0DC749CF-7953-C02E-A8B3-E396510D8913}"/>
          </ac:spMkLst>
        </pc:spChg>
      </pc:sldChg>
      <pc:sldChg chg="addSp delSp modSp new mod setBg">
        <pc:chgData name="Manjunath V" userId="0c9ab6ae0f45ab31" providerId="LiveId" clId="{7D163492-F7B6-479B-AB5E-1C2EA47B459F}" dt="2025-06-12T05:06:30.072" v="479" actId="123"/>
        <pc:sldMkLst>
          <pc:docMk/>
          <pc:sldMk cId="4099842008" sldId="259"/>
        </pc:sldMkLst>
        <pc:spChg chg="mod">
          <ac:chgData name="Manjunath V" userId="0c9ab6ae0f45ab31" providerId="LiveId" clId="{7D163492-F7B6-479B-AB5E-1C2EA47B459F}" dt="2025-06-12T04:57:03.861" v="273" actId="26606"/>
          <ac:spMkLst>
            <pc:docMk/>
            <pc:sldMk cId="4099842008" sldId="259"/>
            <ac:spMk id="2" creationId="{96BE4D20-F414-966B-7BCC-023B361EC69E}"/>
          </ac:spMkLst>
        </pc:spChg>
        <pc:spChg chg="del">
          <ac:chgData name="Manjunath V" userId="0c9ab6ae0f45ab31" providerId="LiveId" clId="{7D163492-F7B6-479B-AB5E-1C2EA47B459F}" dt="2025-06-12T04:45:58.470" v="93" actId="22"/>
          <ac:spMkLst>
            <pc:docMk/>
            <pc:sldMk cId="4099842008" sldId="259"/>
            <ac:spMk id="3" creationId="{7C61AD18-B111-8146-A616-E425171AC9F2}"/>
          </ac:spMkLst>
        </pc:spChg>
        <pc:spChg chg="add mod ord">
          <ac:chgData name="Manjunath V" userId="0c9ab6ae0f45ab31" providerId="LiveId" clId="{7D163492-F7B6-479B-AB5E-1C2EA47B459F}" dt="2025-06-12T05:06:30.072" v="479" actId="123"/>
          <ac:spMkLst>
            <pc:docMk/>
            <pc:sldMk cId="4099842008" sldId="259"/>
            <ac:spMk id="7" creationId="{633C9B9F-E136-37FC-D747-9B0F075AEFBD}"/>
          </ac:spMkLst>
        </pc:spChg>
        <pc:spChg chg="add del">
          <ac:chgData name="Manjunath V" userId="0c9ab6ae0f45ab31" providerId="LiveId" clId="{7D163492-F7B6-479B-AB5E-1C2EA47B459F}" dt="2025-06-12T04:57:03.861" v="273" actId="26606"/>
          <ac:spMkLst>
            <pc:docMk/>
            <pc:sldMk cId="4099842008" sldId="259"/>
            <ac:spMk id="14" creationId="{8B3A2D1A-45FC-4F95-B150-1C13EF2F6D09}"/>
          </ac:spMkLst>
        </pc:spChg>
        <pc:spChg chg="add del">
          <ac:chgData name="Manjunath V" userId="0c9ab6ae0f45ab31" providerId="LiveId" clId="{7D163492-F7B6-479B-AB5E-1C2EA47B459F}" dt="2025-06-12T04:57:03.861" v="273" actId="26606"/>
          <ac:spMkLst>
            <pc:docMk/>
            <pc:sldMk cId="4099842008" sldId="259"/>
            <ac:spMk id="16" creationId="{39C3C864-C625-4883-B868-9A4C470F4DD5}"/>
          </ac:spMkLst>
        </pc:spChg>
        <pc:spChg chg="add del">
          <ac:chgData name="Manjunath V" userId="0c9ab6ae0f45ab31" providerId="LiveId" clId="{7D163492-F7B6-479B-AB5E-1C2EA47B459F}" dt="2025-06-12T04:56:57.419" v="262" actId="26606"/>
          <ac:spMkLst>
            <pc:docMk/>
            <pc:sldMk cId="4099842008" sldId="259"/>
            <ac:spMk id="21" creationId="{8D1AA55E-40D5-461B-A5A8-4AE8AAB71B08}"/>
          </ac:spMkLst>
        </pc:spChg>
        <pc:grpChg chg="add del">
          <ac:chgData name="Manjunath V" userId="0c9ab6ae0f45ab31" providerId="LiveId" clId="{7D163492-F7B6-479B-AB5E-1C2EA47B459F}" dt="2025-06-12T04:56:57.419" v="262" actId="26606"/>
          <ac:grpSpMkLst>
            <pc:docMk/>
            <pc:sldMk cId="4099842008" sldId="259"/>
            <ac:grpSpMk id="25" creationId="{34F88D19-C269-4F98-BE6B-CFB6207D3669}"/>
          </ac:grpSpMkLst>
        </pc:grpChg>
        <pc:picChg chg="add del mod ord">
          <ac:chgData name="Manjunath V" userId="0c9ab6ae0f45ab31" providerId="LiveId" clId="{7D163492-F7B6-479B-AB5E-1C2EA47B459F}" dt="2025-06-12T04:47:18.896" v="140" actId="478"/>
          <ac:picMkLst>
            <pc:docMk/>
            <pc:sldMk cId="4099842008" sldId="259"/>
            <ac:picMk id="5" creationId="{2636B7DA-36A6-C68C-94E7-2BC6F3E14DD2}"/>
          </ac:picMkLst>
        </pc:picChg>
        <pc:picChg chg="add mod">
          <ac:chgData name="Manjunath V" userId="0c9ab6ae0f45ab31" providerId="LiveId" clId="{7D163492-F7B6-479B-AB5E-1C2EA47B459F}" dt="2025-06-12T04:57:03.861" v="273" actId="26606"/>
          <ac:picMkLst>
            <pc:docMk/>
            <pc:sldMk cId="4099842008" sldId="259"/>
            <ac:picMk id="9" creationId="{A89ED7A5-7AAB-EE15-2080-822F6F124DC3}"/>
          </ac:picMkLst>
        </pc:picChg>
        <pc:cxnChg chg="add del">
          <ac:chgData name="Manjunath V" userId="0c9ab6ae0f45ab31" providerId="LiveId" clId="{7D163492-F7B6-479B-AB5E-1C2EA47B459F}" dt="2025-06-12T04:56:57.419" v="262" actId="26606"/>
          <ac:cxnSpMkLst>
            <pc:docMk/>
            <pc:sldMk cId="4099842008" sldId="259"/>
            <ac:cxnSpMk id="23" creationId="{C49DA8F6-BCC1-4447-B54C-57856834B94B}"/>
          </ac:cxnSpMkLst>
        </pc:cxnChg>
      </pc:sldChg>
      <pc:sldChg chg="addSp modSp new mod setBg">
        <pc:chgData name="Manjunath V" userId="0c9ab6ae0f45ab31" providerId="LiveId" clId="{7D163492-F7B6-479B-AB5E-1C2EA47B459F}" dt="2025-06-12T05:10:03.497" v="574" actId="14100"/>
        <pc:sldMkLst>
          <pc:docMk/>
          <pc:sldMk cId="34780826" sldId="260"/>
        </pc:sldMkLst>
        <pc:spChg chg="mod">
          <ac:chgData name="Manjunath V" userId="0c9ab6ae0f45ab31" providerId="LiveId" clId="{7D163492-F7B6-479B-AB5E-1C2EA47B459F}" dt="2025-06-12T05:10:03.497" v="574" actId="14100"/>
          <ac:spMkLst>
            <pc:docMk/>
            <pc:sldMk cId="34780826" sldId="260"/>
            <ac:spMk id="2" creationId="{D1FCA1F8-5131-2895-22EB-709CC1E01650}"/>
          </ac:spMkLst>
        </pc:spChg>
        <pc:spChg chg="mod">
          <ac:chgData name="Manjunath V" userId="0c9ab6ae0f45ab31" providerId="LiveId" clId="{7D163492-F7B6-479B-AB5E-1C2EA47B459F}" dt="2025-06-12T05:06:22.650" v="478" actId="123"/>
          <ac:spMkLst>
            <pc:docMk/>
            <pc:sldMk cId="34780826" sldId="260"/>
            <ac:spMk id="3" creationId="{72E3084F-ADDF-6331-0A2E-A6C2AA775C3E}"/>
          </ac:spMkLst>
        </pc:spChg>
        <pc:spChg chg="add">
          <ac:chgData name="Manjunath V" userId="0c9ab6ae0f45ab31" providerId="LiveId" clId="{7D163492-F7B6-479B-AB5E-1C2EA47B459F}" dt="2025-06-12T04:54:27.111" v="240" actId="26606"/>
          <ac:spMkLst>
            <pc:docMk/>
            <pc:sldMk cId="34780826" sldId="260"/>
            <ac:spMk id="10" creationId="{37B65277-82C6-6D08-6DCA-4A7DCC3B7136}"/>
          </ac:spMkLst>
        </pc:spChg>
        <pc:picChg chg="add mod">
          <ac:chgData name="Manjunath V" userId="0c9ab6ae0f45ab31" providerId="LiveId" clId="{7D163492-F7B6-479B-AB5E-1C2EA47B459F}" dt="2025-06-12T04:54:27.111" v="240" actId="26606"/>
          <ac:picMkLst>
            <pc:docMk/>
            <pc:sldMk cId="34780826" sldId="260"/>
            <ac:picMk id="5" creationId="{BD220FF5-7607-C1FF-82F1-8C38320F3EBF}"/>
          </ac:picMkLst>
        </pc:picChg>
      </pc:sldChg>
      <pc:sldChg chg="addSp modSp new mod setBg">
        <pc:chgData name="Manjunath V" userId="0c9ab6ae0f45ab31" providerId="LiveId" clId="{7D163492-F7B6-479B-AB5E-1C2EA47B459F}" dt="2025-06-12T05:10:35.112" v="581" actId="20577"/>
        <pc:sldMkLst>
          <pc:docMk/>
          <pc:sldMk cId="2846780915" sldId="261"/>
        </pc:sldMkLst>
        <pc:spChg chg="mod">
          <ac:chgData name="Manjunath V" userId="0c9ab6ae0f45ab31" providerId="LiveId" clId="{7D163492-F7B6-479B-AB5E-1C2EA47B459F}" dt="2025-06-12T05:10:35.112" v="581" actId="20577"/>
          <ac:spMkLst>
            <pc:docMk/>
            <pc:sldMk cId="2846780915" sldId="261"/>
            <ac:spMk id="2" creationId="{EDA4EFA3-7343-8E4E-DB00-590282CAA120}"/>
          </ac:spMkLst>
        </pc:spChg>
        <pc:spChg chg="mod">
          <ac:chgData name="Manjunath V" userId="0c9ab6ae0f45ab31" providerId="LiveId" clId="{7D163492-F7B6-479B-AB5E-1C2EA47B459F}" dt="2025-06-12T05:06:16.488" v="477" actId="123"/>
          <ac:spMkLst>
            <pc:docMk/>
            <pc:sldMk cId="2846780915" sldId="261"/>
            <ac:spMk id="3" creationId="{7FB9F71C-FC92-36E2-2EB7-4A21C53DC49D}"/>
          </ac:spMkLst>
        </pc:spChg>
        <pc:spChg chg="add">
          <ac:chgData name="Manjunath V" userId="0c9ab6ae0f45ab31" providerId="LiveId" clId="{7D163492-F7B6-479B-AB5E-1C2EA47B459F}" dt="2025-06-12T05:02:43.082" v="381" actId="26606"/>
          <ac:spMkLst>
            <pc:docMk/>
            <pc:sldMk cId="2846780915" sldId="261"/>
            <ac:spMk id="10" creationId="{CBB0869A-0BE5-B3E9-F73D-2F3691E4D932}"/>
          </ac:spMkLst>
        </pc:spChg>
        <pc:picChg chg="add mod">
          <ac:chgData name="Manjunath V" userId="0c9ab6ae0f45ab31" providerId="LiveId" clId="{7D163492-F7B6-479B-AB5E-1C2EA47B459F}" dt="2025-06-12T05:02:43.082" v="381" actId="26606"/>
          <ac:picMkLst>
            <pc:docMk/>
            <pc:sldMk cId="2846780915" sldId="261"/>
            <ac:picMk id="5" creationId="{C1777F55-0497-EAC1-A350-8733E0947604}"/>
          </ac:picMkLst>
        </pc:picChg>
      </pc:sldChg>
      <pc:sldChg chg="addSp modSp new mod setBg">
        <pc:chgData name="Manjunath V" userId="0c9ab6ae0f45ab31" providerId="LiveId" clId="{7D163492-F7B6-479B-AB5E-1C2EA47B459F}" dt="2025-06-12T05:10:51.663" v="582" actId="255"/>
        <pc:sldMkLst>
          <pc:docMk/>
          <pc:sldMk cId="2937288531" sldId="262"/>
        </pc:sldMkLst>
        <pc:spChg chg="mod">
          <ac:chgData name="Manjunath V" userId="0c9ab6ae0f45ab31" providerId="LiveId" clId="{7D163492-F7B6-479B-AB5E-1C2EA47B459F}" dt="2025-06-12T05:10:51.663" v="582" actId="255"/>
          <ac:spMkLst>
            <pc:docMk/>
            <pc:sldMk cId="2937288531" sldId="262"/>
            <ac:spMk id="2" creationId="{CDE15DC2-F4B4-41F3-5BD8-9E3F99D646F6}"/>
          </ac:spMkLst>
        </pc:spChg>
        <pc:spChg chg="mod">
          <ac:chgData name="Manjunath V" userId="0c9ab6ae0f45ab31" providerId="LiveId" clId="{7D163492-F7B6-479B-AB5E-1C2EA47B459F}" dt="2025-06-12T05:06:08.891" v="476" actId="123"/>
          <ac:spMkLst>
            <pc:docMk/>
            <pc:sldMk cId="2937288531" sldId="262"/>
            <ac:spMk id="3" creationId="{F57FE3AE-28A7-E9BD-504D-D3E6CDC8A2CC}"/>
          </ac:spMkLst>
        </pc:spChg>
        <pc:spChg chg="add">
          <ac:chgData name="Manjunath V" userId="0c9ab6ae0f45ab31" providerId="LiveId" clId="{7D163492-F7B6-479B-AB5E-1C2EA47B459F}" dt="2025-06-12T05:04:56.493" v="452" actId="26606"/>
          <ac:spMkLst>
            <pc:docMk/>
            <pc:sldMk cId="2937288531" sldId="262"/>
            <ac:spMk id="10" creationId="{CBB0869A-0BE5-B3E9-F73D-2F3691E4D932}"/>
          </ac:spMkLst>
        </pc:spChg>
        <pc:picChg chg="add mod">
          <ac:chgData name="Manjunath V" userId="0c9ab6ae0f45ab31" providerId="LiveId" clId="{7D163492-F7B6-479B-AB5E-1C2EA47B459F}" dt="2025-06-12T05:04:56.493" v="452" actId="26606"/>
          <ac:picMkLst>
            <pc:docMk/>
            <pc:sldMk cId="2937288531" sldId="262"/>
            <ac:picMk id="5" creationId="{C43546EA-B373-ADC2-FC3B-7683916B9384}"/>
          </ac:picMkLst>
        </pc:picChg>
      </pc:sldChg>
      <pc:sldChg chg="addSp modSp new mod setBg">
        <pc:chgData name="Manjunath V" userId="0c9ab6ae0f45ab31" providerId="LiveId" clId="{7D163492-F7B6-479B-AB5E-1C2EA47B459F}" dt="2025-06-12T05:11:04.333" v="583" actId="255"/>
        <pc:sldMkLst>
          <pc:docMk/>
          <pc:sldMk cId="2458797681" sldId="263"/>
        </pc:sldMkLst>
        <pc:spChg chg="mod">
          <ac:chgData name="Manjunath V" userId="0c9ab6ae0f45ab31" providerId="LiveId" clId="{7D163492-F7B6-479B-AB5E-1C2EA47B459F}" dt="2025-06-12T05:11:04.333" v="583" actId="255"/>
          <ac:spMkLst>
            <pc:docMk/>
            <pc:sldMk cId="2458797681" sldId="263"/>
            <ac:spMk id="2" creationId="{40FDEB12-AB1E-7020-138D-A753C565E1F9}"/>
          </ac:spMkLst>
        </pc:spChg>
        <pc:spChg chg="mod">
          <ac:chgData name="Manjunath V" userId="0c9ab6ae0f45ab31" providerId="LiveId" clId="{7D163492-F7B6-479B-AB5E-1C2EA47B459F}" dt="2025-06-12T05:08:48.367" v="522" actId="2710"/>
          <ac:spMkLst>
            <pc:docMk/>
            <pc:sldMk cId="2458797681" sldId="263"/>
            <ac:spMk id="3" creationId="{F6A5FC17-A3FC-3CA0-7AB2-052D5B10E459}"/>
          </ac:spMkLst>
        </pc:spChg>
        <pc:spChg chg="add">
          <ac:chgData name="Manjunath V" userId="0c9ab6ae0f45ab31" providerId="LiveId" clId="{7D163492-F7B6-479B-AB5E-1C2EA47B459F}" dt="2025-06-12T05:08:31.827" v="519" actId="26606"/>
          <ac:spMkLst>
            <pc:docMk/>
            <pc:sldMk cId="2458797681" sldId="263"/>
            <ac:spMk id="10" creationId="{CBB0869A-0BE5-B3E9-F73D-2F3691E4D932}"/>
          </ac:spMkLst>
        </pc:spChg>
        <pc:picChg chg="add mod">
          <ac:chgData name="Manjunath V" userId="0c9ab6ae0f45ab31" providerId="LiveId" clId="{7D163492-F7B6-479B-AB5E-1C2EA47B459F}" dt="2025-06-12T05:08:31.827" v="519" actId="26606"/>
          <ac:picMkLst>
            <pc:docMk/>
            <pc:sldMk cId="2458797681" sldId="263"/>
            <ac:picMk id="5" creationId="{5317C1FE-385D-3ACD-6D2F-507F46FB6DFA}"/>
          </ac:picMkLst>
        </pc:picChg>
      </pc:sldChg>
      <pc:sldChg chg="addSp modSp new mod setBg">
        <pc:chgData name="Manjunath V" userId="0c9ab6ae0f45ab31" providerId="LiveId" clId="{7D163492-F7B6-479B-AB5E-1C2EA47B459F}" dt="2025-06-12T05:13:11.210" v="639" actId="123"/>
        <pc:sldMkLst>
          <pc:docMk/>
          <pc:sldMk cId="1511701247" sldId="264"/>
        </pc:sldMkLst>
        <pc:spChg chg="mod">
          <ac:chgData name="Manjunath V" userId="0c9ab6ae0f45ab31" providerId="LiveId" clId="{7D163492-F7B6-479B-AB5E-1C2EA47B459F}" dt="2025-06-12T05:12:55.328" v="635" actId="14100"/>
          <ac:spMkLst>
            <pc:docMk/>
            <pc:sldMk cId="1511701247" sldId="264"/>
            <ac:spMk id="2" creationId="{BE792415-840A-4A73-0398-78811634307B}"/>
          </ac:spMkLst>
        </pc:spChg>
        <pc:spChg chg="mod">
          <ac:chgData name="Manjunath V" userId="0c9ab6ae0f45ab31" providerId="LiveId" clId="{7D163492-F7B6-479B-AB5E-1C2EA47B459F}" dt="2025-06-12T05:13:11.210" v="639" actId="123"/>
          <ac:spMkLst>
            <pc:docMk/>
            <pc:sldMk cId="1511701247" sldId="264"/>
            <ac:spMk id="3" creationId="{D32E9937-8750-2720-DD5C-7B6C2955D510}"/>
          </ac:spMkLst>
        </pc:spChg>
        <pc:spChg chg="add">
          <ac:chgData name="Manjunath V" userId="0c9ab6ae0f45ab31" providerId="LiveId" clId="{7D163492-F7B6-479B-AB5E-1C2EA47B459F}" dt="2025-06-12T05:12:36.170" v="617" actId="26606"/>
          <ac:spMkLst>
            <pc:docMk/>
            <pc:sldMk cId="1511701247" sldId="264"/>
            <ac:spMk id="10" creationId="{CBB0869A-0BE5-B3E9-F73D-2F3691E4D932}"/>
          </ac:spMkLst>
        </pc:spChg>
        <pc:picChg chg="add mod">
          <ac:chgData name="Manjunath V" userId="0c9ab6ae0f45ab31" providerId="LiveId" clId="{7D163492-F7B6-479B-AB5E-1C2EA47B459F}" dt="2025-06-12T05:12:36.170" v="617" actId="26606"/>
          <ac:picMkLst>
            <pc:docMk/>
            <pc:sldMk cId="1511701247" sldId="264"/>
            <ac:picMk id="5" creationId="{DFADCBA5-570C-699F-7B50-B3E68BFA3F0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2A599-5CAC-F719-4FB1-CD434A44EB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B603A87-F41C-7E47-3B4E-A347D6E169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2B1326-109A-957F-B2F6-EE66A8725CB2}"/>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5" name="Footer Placeholder 4">
            <a:extLst>
              <a:ext uri="{FF2B5EF4-FFF2-40B4-BE49-F238E27FC236}">
                <a16:creationId xmlns:a16="http://schemas.microsoft.com/office/drawing/2014/main" id="{7606CEAE-E417-3194-7E18-02744364BE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CD8894-32FE-5959-2B4C-8331CDC26EF7}"/>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4236383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C0042-62BF-83EB-3D6A-3FAD989B2D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8DFBA-49D7-E17B-3E07-4F2A70502C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EA9D9E-1E9F-4AB8-33A1-A24DACA05A94}"/>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5" name="Footer Placeholder 4">
            <a:extLst>
              <a:ext uri="{FF2B5EF4-FFF2-40B4-BE49-F238E27FC236}">
                <a16:creationId xmlns:a16="http://schemas.microsoft.com/office/drawing/2014/main" id="{B68873A1-F8AE-6C87-E616-AFC3F28E74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079C2D-EBFD-4AD4-F9B0-327B9089F695}"/>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1723225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16A3A7-D5E8-2DA1-1745-C344984421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F8EEAE-6B64-863B-B453-4961FCC07E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481E3E-33DA-59A0-FAEE-988B7CA93FF6}"/>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5" name="Footer Placeholder 4">
            <a:extLst>
              <a:ext uri="{FF2B5EF4-FFF2-40B4-BE49-F238E27FC236}">
                <a16:creationId xmlns:a16="http://schemas.microsoft.com/office/drawing/2014/main" id="{87BDEA04-11B6-8B2F-364C-551FD5E343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1E0DD4-A9EA-D4E0-D679-AC0A05E12451}"/>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42362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586AD-B744-CF50-717D-D5D6F07D15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ED6DEEF-FFE8-2D20-2B46-0403FFEC1F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24F57C-A4C0-F7E8-CA71-300C320F867D}"/>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5" name="Footer Placeholder 4">
            <a:extLst>
              <a:ext uri="{FF2B5EF4-FFF2-40B4-BE49-F238E27FC236}">
                <a16:creationId xmlns:a16="http://schemas.microsoft.com/office/drawing/2014/main" id="{8FA2FD30-EEC1-F7D8-8CDD-0A90092368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98B8F-581C-4471-D9E0-C84F721E40A0}"/>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202184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CD9B-B1A2-D784-BB14-1FAD18754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637DC4-444D-FB71-72AE-5FC9AF0FA2B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24CDFC-9CE2-BC1C-8BD2-CF2874B103F0}"/>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5" name="Footer Placeholder 4">
            <a:extLst>
              <a:ext uri="{FF2B5EF4-FFF2-40B4-BE49-F238E27FC236}">
                <a16:creationId xmlns:a16="http://schemas.microsoft.com/office/drawing/2014/main" id="{F8CB9008-78A4-0002-8AB9-4EC610CB11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9ABC76-8159-3AD1-FDFD-9AA57066D89A}"/>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40674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DD5A-88B8-63A4-1AC9-D5AD15E1E5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48DCCB8-4468-9658-1C10-9738A02518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5410FB4-63D9-56F5-AE03-B67A377691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370E7D5-032C-3B21-0C2F-D066EC45A4FC}"/>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6" name="Footer Placeholder 5">
            <a:extLst>
              <a:ext uri="{FF2B5EF4-FFF2-40B4-BE49-F238E27FC236}">
                <a16:creationId xmlns:a16="http://schemas.microsoft.com/office/drawing/2014/main" id="{AB82E6C7-68AF-09B6-ED8D-E0FEFE8E71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93D48-AE56-20FA-CADB-20D9BC2ECE40}"/>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319670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AFD63-9D18-6B58-0789-09EFCE1D78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616492-2856-EC70-0803-F0C1B3B344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37B292-EA4E-FFC2-606B-1389E13332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462565-5C50-7FC4-F6D9-9C82595530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1CD3DD-E479-140E-F1DC-8201CCAC12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77268B-B656-A144-72BC-D763E9DFAFEA}"/>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8" name="Footer Placeholder 7">
            <a:extLst>
              <a:ext uri="{FF2B5EF4-FFF2-40B4-BE49-F238E27FC236}">
                <a16:creationId xmlns:a16="http://schemas.microsoft.com/office/drawing/2014/main" id="{BA9AB2FD-4ABD-838C-0CB5-CACE11E4A07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925840-6869-B3AC-6A80-4F31A50903CD}"/>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3485312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71312-0181-C166-5621-69175243B5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9B5C34B-4EF1-3C8F-12E5-A5AB60D164C5}"/>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4" name="Footer Placeholder 3">
            <a:extLst>
              <a:ext uri="{FF2B5EF4-FFF2-40B4-BE49-F238E27FC236}">
                <a16:creationId xmlns:a16="http://schemas.microsoft.com/office/drawing/2014/main" id="{FE5F7636-E93F-5F53-5BCE-AA9BF0568FD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B76BE8-181D-8E30-554D-35105C5DF1A4}"/>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2026028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7FBBBE-2B2A-3878-FD86-5DFCE869B6B2}"/>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3" name="Footer Placeholder 2">
            <a:extLst>
              <a:ext uri="{FF2B5EF4-FFF2-40B4-BE49-F238E27FC236}">
                <a16:creationId xmlns:a16="http://schemas.microsoft.com/office/drawing/2014/main" id="{6DC2FE0D-61A3-02C4-980D-D17E0551968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7F0A89B-5DC1-4353-7719-4FFC3F1EC79B}"/>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3412643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C7FDD-3CE5-5D8A-EE33-B1CD7091E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141692-47F6-1338-8DCD-60B94E93B3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91EA2F8-703A-6055-FC29-F33454209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4A28DC-22E5-2AA0-54E2-E2B1BD7F8624}"/>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6" name="Footer Placeholder 5">
            <a:extLst>
              <a:ext uri="{FF2B5EF4-FFF2-40B4-BE49-F238E27FC236}">
                <a16:creationId xmlns:a16="http://schemas.microsoft.com/office/drawing/2014/main" id="{04DB1EF2-3BBB-7F3F-C269-72B83E2E49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D1D146-39BE-3586-69CA-F11E26F55716}"/>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429226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C50B3-B342-6B8D-AD85-B8F2128953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B7D776-9157-EF7E-41AA-5104708FD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5CD6BF-897E-CA88-B0B6-CC273F3CF3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38BA5-91F4-8910-799D-813D2C11E0EC}"/>
              </a:ext>
            </a:extLst>
          </p:cNvPr>
          <p:cNvSpPr>
            <a:spLocks noGrp="1"/>
          </p:cNvSpPr>
          <p:nvPr>
            <p:ph type="dt" sz="half" idx="10"/>
          </p:nvPr>
        </p:nvSpPr>
        <p:spPr/>
        <p:txBody>
          <a:bodyPr/>
          <a:lstStyle/>
          <a:p>
            <a:fld id="{7E10A615-1AE3-4466-B59E-137A230FDC99}" type="datetimeFigureOut">
              <a:rPr lang="en-IN" smtClean="0"/>
              <a:t>12-06-2025</a:t>
            </a:fld>
            <a:endParaRPr lang="en-IN"/>
          </a:p>
        </p:txBody>
      </p:sp>
      <p:sp>
        <p:nvSpPr>
          <p:cNvPr id="6" name="Footer Placeholder 5">
            <a:extLst>
              <a:ext uri="{FF2B5EF4-FFF2-40B4-BE49-F238E27FC236}">
                <a16:creationId xmlns:a16="http://schemas.microsoft.com/office/drawing/2014/main" id="{7DC5FC74-4507-319E-D591-192E38E737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19B9790-763D-471B-2850-FBCD3FE5E6F1}"/>
              </a:ext>
            </a:extLst>
          </p:cNvPr>
          <p:cNvSpPr>
            <a:spLocks noGrp="1"/>
          </p:cNvSpPr>
          <p:nvPr>
            <p:ph type="sldNum" sz="quarter" idx="12"/>
          </p:nvPr>
        </p:nvSpPr>
        <p:spPr/>
        <p:txBody>
          <a:bodyPr/>
          <a:lstStyle/>
          <a:p>
            <a:fld id="{896DEF4A-691C-4182-900C-C95E78A415A5}" type="slidenum">
              <a:rPr lang="en-IN" smtClean="0"/>
              <a:t>‹#›</a:t>
            </a:fld>
            <a:endParaRPr lang="en-IN"/>
          </a:p>
        </p:txBody>
      </p:sp>
    </p:spTree>
    <p:extLst>
      <p:ext uri="{BB962C8B-B14F-4D97-AF65-F5344CB8AC3E}">
        <p14:creationId xmlns:p14="http://schemas.microsoft.com/office/powerpoint/2010/main" val="381166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8B35D2-6F8B-A898-2736-11F6745B39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82B74B-126C-39F5-33E0-321FDC4C1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E0326F-6746-9B26-5542-72498362CD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E10A615-1AE3-4466-B59E-137A230FDC99}" type="datetimeFigureOut">
              <a:rPr lang="en-IN" smtClean="0"/>
              <a:t>12-06-2025</a:t>
            </a:fld>
            <a:endParaRPr lang="en-IN"/>
          </a:p>
        </p:txBody>
      </p:sp>
      <p:sp>
        <p:nvSpPr>
          <p:cNvPr id="5" name="Footer Placeholder 4">
            <a:extLst>
              <a:ext uri="{FF2B5EF4-FFF2-40B4-BE49-F238E27FC236}">
                <a16:creationId xmlns:a16="http://schemas.microsoft.com/office/drawing/2014/main" id="{E26CA9CE-C8BD-89CC-A1E7-77D56E266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57F4096-94E7-CF7F-30BA-EA7E2C6631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6DEF4A-691C-4182-900C-C95E78A415A5}" type="slidenum">
              <a:rPr lang="en-IN" smtClean="0"/>
              <a:t>‹#›</a:t>
            </a:fld>
            <a:endParaRPr lang="en-IN"/>
          </a:p>
        </p:txBody>
      </p:sp>
    </p:spTree>
    <p:extLst>
      <p:ext uri="{BB962C8B-B14F-4D97-AF65-F5344CB8AC3E}">
        <p14:creationId xmlns:p14="http://schemas.microsoft.com/office/powerpoint/2010/main" val="22395241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2EEA16-63FA-CE8D-417E-E24B0232F9B5}"/>
              </a:ext>
            </a:extLst>
          </p:cNvPr>
          <p:cNvSpPr>
            <a:spLocks noGrp="1"/>
          </p:cNvSpPr>
          <p:nvPr>
            <p:ph type="ctrTitle"/>
          </p:nvPr>
        </p:nvSpPr>
        <p:spPr>
          <a:xfrm>
            <a:off x="1028700" y="1967266"/>
            <a:ext cx="2628900" cy="2547257"/>
          </a:xfrm>
          <a:noFill/>
        </p:spPr>
        <p:txBody>
          <a:bodyPr vert="horz" lIns="91440" tIns="45720" rIns="91440" bIns="45720" rtlCol="0" anchor="ctr">
            <a:normAutofit/>
          </a:bodyPr>
          <a:lstStyle/>
          <a:p>
            <a:r>
              <a:rPr lang="en-US" sz="2800" kern="1200">
                <a:solidFill>
                  <a:srgbClr val="FFFFFF"/>
                </a:solidFill>
                <a:latin typeface="+mj-lt"/>
                <a:ea typeface="+mj-ea"/>
                <a:cs typeface="+mj-cs"/>
              </a:rPr>
              <a:t>Retail Sales &amp; Profit Optimization Dashboard – Superstore Case Study</a:t>
            </a:r>
          </a:p>
        </p:txBody>
      </p:sp>
      <p:pic>
        <p:nvPicPr>
          <p:cNvPr id="5" name="Picture 4">
            <a:extLst>
              <a:ext uri="{FF2B5EF4-FFF2-40B4-BE49-F238E27FC236}">
                <a16:creationId xmlns:a16="http://schemas.microsoft.com/office/drawing/2014/main" id="{760F5A60-12AB-1542-5FFC-A629EC2762A1}"/>
              </a:ext>
            </a:extLst>
          </p:cNvPr>
          <p:cNvPicPr>
            <a:picLocks noChangeAspect="1"/>
          </p:cNvPicPr>
          <p:nvPr/>
        </p:nvPicPr>
        <p:blipFill>
          <a:blip r:embed="rId2"/>
          <a:stretch>
            <a:fillRect/>
          </a:stretch>
        </p:blipFill>
        <p:spPr>
          <a:xfrm>
            <a:off x="4777316" y="1574019"/>
            <a:ext cx="6780700" cy="3752412"/>
          </a:xfrm>
          <a:prstGeom prst="rect">
            <a:avLst/>
          </a:prstGeom>
        </p:spPr>
      </p:pic>
    </p:spTree>
    <p:extLst>
      <p:ext uri="{BB962C8B-B14F-4D97-AF65-F5344CB8AC3E}">
        <p14:creationId xmlns:p14="http://schemas.microsoft.com/office/powerpoint/2010/main" val="509303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1FCAF-9F22-AF5B-7125-FA5F21C4BCB9}"/>
              </a:ext>
            </a:extLst>
          </p:cNvPr>
          <p:cNvSpPr>
            <a:spLocks noGrp="1"/>
          </p:cNvSpPr>
          <p:nvPr>
            <p:ph type="title"/>
          </p:nvPr>
        </p:nvSpPr>
        <p:spPr>
          <a:xfrm>
            <a:off x="838200" y="88491"/>
            <a:ext cx="10515600" cy="1297857"/>
          </a:xfrm>
        </p:spPr>
        <p:txBody>
          <a:bodyPr>
            <a:normAutofit/>
          </a:bodyPr>
          <a:lstStyle/>
          <a:p>
            <a:pPr algn="just"/>
            <a:r>
              <a:rPr lang="en-IN" dirty="0"/>
              <a:t>                                  </a:t>
            </a:r>
            <a:r>
              <a:rPr lang="en-IN" b="1" dirty="0">
                <a:latin typeface="Times New Roman" panose="02020603050405020304" pitchFamily="18" charset="0"/>
                <a:cs typeface="Times New Roman" panose="02020603050405020304" pitchFamily="18" charset="0"/>
              </a:rPr>
              <a:t>Summary</a:t>
            </a:r>
          </a:p>
        </p:txBody>
      </p:sp>
      <p:sp>
        <p:nvSpPr>
          <p:cNvPr id="7" name="Content Placeholder 6">
            <a:extLst>
              <a:ext uri="{FF2B5EF4-FFF2-40B4-BE49-F238E27FC236}">
                <a16:creationId xmlns:a16="http://schemas.microsoft.com/office/drawing/2014/main" id="{9C0FC5F6-1833-FD98-BB06-10B94CCAB4B2}"/>
              </a:ext>
            </a:extLst>
          </p:cNvPr>
          <p:cNvSpPr>
            <a:spLocks noGrp="1"/>
          </p:cNvSpPr>
          <p:nvPr>
            <p:ph idx="1"/>
          </p:nvPr>
        </p:nvSpPr>
        <p:spPr>
          <a:xfrm>
            <a:off x="1251155" y="1386349"/>
            <a:ext cx="9878961" cy="5471652"/>
          </a:xfrm>
        </p:spPr>
        <p:txBody>
          <a:bodyPr>
            <a:noAutofit/>
          </a:bodyPr>
          <a:lstStyle/>
          <a:p>
            <a:pPr marL="0" indent="0">
              <a:lnSpc>
                <a:spcPct val="100000"/>
              </a:lnSpc>
              <a:buNone/>
            </a:pPr>
            <a:r>
              <a:rPr lang="en-US" sz="1800" dirty="0">
                <a:latin typeface="Times New Roman" panose="02020603050405020304" pitchFamily="18" charset="0"/>
                <a:cs typeface="Times New Roman" panose="02020603050405020304" pitchFamily="18" charset="0"/>
              </a:rPr>
              <a:t>This dashboard helps uncover profit improvement opportunities by analyzing product performance, customer behavior, and regional trends. The goal was to identify products and customer segments that are high in potential but underperforming in profitability — enabling smarter discounting, focused marketing, and inventory planning.</a:t>
            </a:r>
          </a:p>
          <a:p>
            <a:pPr marL="0" indent="0">
              <a:lnSpc>
                <a:spcPct val="100000"/>
              </a:lnSpc>
              <a:buNone/>
            </a:pPr>
            <a:endParaRPr lang="en-US" sz="1800" dirty="0">
              <a:latin typeface="Times New Roman" panose="02020603050405020304" pitchFamily="18" charset="0"/>
              <a:cs typeface="Times New Roman" panose="02020603050405020304" pitchFamily="18" charset="0"/>
            </a:endParaRPr>
          </a:p>
          <a:p>
            <a:pPr marL="0" indent="0">
              <a:lnSpc>
                <a:spcPct val="100000"/>
              </a:lnSpc>
              <a:buNone/>
            </a:pPr>
            <a:r>
              <a:rPr lang="en-US" sz="2000" b="1" dirty="0">
                <a:latin typeface="Times New Roman" panose="02020603050405020304" pitchFamily="18" charset="0"/>
                <a:cs typeface="Times New Roman" panose="02020603050405020304" pitchFamily="18" charset="0"/>
              </a:rPr>
              <a:t>Key Findings:</a:t>
            </a:r>
          </a:p>
          <a:p>
            <a:pPr>
              <a:lnSpc>
                <a:spcPct val="100000"/>
              </a:lnSpc>
            </a:pPr>
            <a:r>
              <a:rPr lang="en-US" sz="1800" dirty="0">
                <a:latin typeface="Times New Roman" panose="02020603050405020304" pitchFamily="18" charset="0"/>
                <a:cs typeface="Times New Roman" panose="02020603050405020304" pitchFamily="18" charset="0"/>
              </a:rPr>
              <a:t>Profit margin erosion is evident in heavily discounted furniture products.</a:t>
            </a:r>
          </a:p>
          <a:p>
            <a:pPr>
              <a:lnSpc>
                <a:spcPct val="100000"/>
              </a:lnSpc>
            </a:pPr>
            <a:r>
              <a:rPr lang="en-US" sz="1800" dirty="0">
                <a:latin typeface="Times New Roman" panose="02020603050405020304" pitchFamily="18" charset="0"/>
                <a:cs typeface="Times New Roman" panose="02020603050405020304" pitchFamily="18" charset="0"/>
              </a:rPr>
              <a:t>Technology, while lower in volume, brings the highest profit contribution.</a:t>
            </a:r>
          </a:p>
          <a:p>
            <a:pPr>
              <a:lnSpc>
                <a:spcPct val="100000"/>
              </a:lnSpc>
            </a:pPr>
            <a:r>
              <a:rPr lang="en-US" sz="1800" dirty="0">
                <a:latin typeface="Times New Roman" panose="02020603050405020304" pitchFamily="18" charset="0"/>
                <a:cs typeface="Times New Roman" panose="02020603050405020304" pitchFamily="18" charset="0"/>
              </a:rPr>
              <a:t>The West region is the strongest performer; the South underperforms due to higher discounting.</a:t>
            </a:r>
          </a:p>
          <a:p>
            <a:pPr>
              <a:lnSpc>
                <a:spcPct val="100000"/>
              </a:lnSpc>
            </a:pPr>
            <a:r>
              <a:rPr lang="en-US" sz="1800" dirty="0">
                <a:latin typeface="Times New Roman" panose="02020603050405020304" pitchFamily="18" charset="0"/>
                <a:cs typeface="Times New Roman" panose="02020603050405020304" pitchFamily="18" charset="0"/>
              </a:rPr>
              <a:t>Churned customers contribute ~30% less profit on average than loyal ones.</a:t>
            </a:r>
          </a:p>
        </p:txBody>
      </p:sp>
    </p:spTree>
    <p:extLst>
      <p:ext uri="{BB962C8B-B14F-4D97-AF65-F5344CB8AC3E}">
        <p14:creationId xmlns:p14="http://schemas.microsoft.com/office/powerpoint/2010/main" val="2475741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43B59-2237-583A-12B0-E6C15B243651}"/>
              </a:ext>
            </a:extLst>
          </p:cNvPr>
          <p:cNvSpPr>
            <a:spLocks noGrp="1"/>
          </p:cNvSpPr>
          <p:nvPr>
            <p:ph type="title"/>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                                     </a:t>
            </a:r>
            <a:r>
              <a:rPr lang="en-IN" sz="3600" b="1" dirty="0">
                <a:latin typeface="Times New Roman" panose="02020603050405020304" pitchFamily="18" charset="0"/>
                <a:cs typeface="Times New Roman" panose="02020603050405020304" pitchFamily="18" charset="0"/>
              </a:rPr>
              <a:t>Business Objective</a:t>
            </a:r>
          </a:p>
        </p:txBody>
      </p:sp>
      <p:sp>
        <p:nvSpPr>
          <p:cNvPr id="3" name="Content Placeholder 2">
            <a:extLst>
              <a:ext uri="{FF2B5EF4-FFF2-40B4-BE49-F238E27FC236}">
                <a16:creationId xmlns:a16="http://schemas.microsoft.com/office/drawing/2014/main" id="{0DC749CF-7953-C02E-A8B3-E396510D8913}"/>
              </a:ext>
            </a:extLst>
          </p:cNvPr>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To increase overall sales and profitability by identifying and optimizing low-  performing segments, categories, and regions with high profit margins but low sales, while minimizing focus on areas with both low sales and low profitability.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404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E4D20-F414-966B-7BCC-023B361EC69E}"/>
              </a:ext>
            </a:extLst>
          </p:cNvPr>
          <p:cNvSpPr>
            <a:spLocks noGrp="1"/>
          </p:cNvSpPr>
          <p:nvPr>
            <p:ph type="title"/>
          </p:nvPr>
        </p:nvSpPr>
        <p:spPr/>
        <p:txBody>
          <a:bodyPr>
            <a:normAutofit/>
          </a:bodyPr>
          <a:lstStyle/>
          <a:p>
            <a:r>
              <a:rPr lang="en-IN" sz="3600" b="1"/>
              <a:t>                                  Summary Cards (KPIs)</a:t>
            </a:r>
            <a:endParaRPr lang="en-IN" sz="3600" dirty="0"/>
          </a:p>
        </p:txBody>
      </p:sp>
      <p:sp>
        <p:nvSpPr>
          <p:cNvPr id="7" name="Content Placeholder 6">
            <a:extLst>
              <a:ext uri="{FF2B5EF4-FFF2-40B4-BE49-F238E27FC236}">
                <a16:creationId xmlns:a16="http://schemas.microsoft.com/office/drawing/2014/main" id="{633C9B9F-E136-37FC-D747-9B0F075AEFBD}"/>
              </a:ext>
            </a:extLst>
          </p:cNvPr>
          <p:cNvSpPr>
            <a:spLocks noGrp="1"/>
          </p:cNvSpPr>
          <p:nvPr>
            <p:ph idx="1"/>
          </p:nvPr>
        </p:nvSpPr>
        <p:spPr>
          <a:xfrm>
            <a:off x="838200" y="1524000"/>
            <a:ext cx="10515600" cy="4652963"/>
          </a:xfrm>
        </p:spPr>
        <p:txBody>
          <a:bodyPr/>
          <a:lstStyle/>
          <a:p>
            <a:pPr algn="just"/>
            <a:endParaRPr lang="en-US" dirty="0"/>
          </a:p>
          <a:p>
            <a:pPr algn="just"/>
            <a:endParaRPr lang="en-US" dirty="0"/>
          </a:p>
          <a:p>
            <a:pPr algn="just"/>
            <a:endParaRPr lang="en-US" dirty="0"/>
          </a:p>
          <a:p>
            <a:pPr algn="just">
              <a:lnSpc>
                <a:spcPct val="100000"/>
              </a:lnSpc>
            </a:pPr>
            <a:r>
              <a:rPr lang="en-US" sz="1800" dirty="0">
                <a:latin typeface="Times New Roman" panose="02020603050405020304" pitchFamily="18" charset="0"/>
                <a:cs typeface="Times New Roman" panose="02020603050405020304" pitchFamily="18" charset="0"/>
              </a:rPr>
              <a:t>The overall profit margin is modest, and nearly one-third of customers have churned,  signaling a need to improve both customer retention and profitability strategy.</a:t>
            </a:r>
          </a:p>
          <a:p>
            <a:pPr algn="just">
              <a:lnSpc>
                <a:spcPct val="100000"/>
              </a:lnSpc>
            </a:pPr>
            <a:r>
              <a:rPr lang="en-US" sz="1800" dirty="0">
                <a:latin typeface="Times New Roman" panose="02020603050405020304" pitchFamily="18" charset="0"/>
                <a:cs typeface="Times New Roman" panose="02020603050405020304" pitchFamily="18" charset="0"/>
              </a:rPr>
              <a:t>Focus on reducing churn while increasing high-margin product sales. A churn rate above 30% is high and requires targeted customer retention efforts.</a:t>
            </a:r>
          </a:p>
        </p:txBody>
      </p:sp>
      <p:pic>
        <p:nvPicPr>
          <p:cNvPr id="9" name="Picture 8" descr="A close up of a pink square&#10;&#10;AI-generated content may be incorrect.">
            <a:extLst>
              <a:ext uri="{FF2B5EF4-FFF2-40B4-BE49-F238E27FC236}">
                <a16:creationId xmlns:a16="http://schemas.microsoft.com/office/drawing/2014/main" id="{A89ED7A5-7AAB-EE15-2080-822F6F124D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6237" y="1562869"/>
            <a:ext cx="8464950" cy="1199535"/>
          </a:xfrm>
          <a:prstGeom prst="rect">
            <a:avLst/>
          </a:prstGeom>
        </p:spPr>
      </p:pic>
    </p:spTree>
    <p:extLst>
      <p:ext uri="{BB962C8B-B14F-4D97-AF65-F5344CB8AC3E}">
        <p14:creationId xmlns:p14="http://schemas.microsoft.com/office/powerpoint/2010/main" val="4099842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CA1F8-5131-2895-22EB-709CC1E01650}"/>
              </a:ext>
            </a:extLst>
          </p:cNvPr>
          <p:cNvSpPr>
            <a:spLocks noGrp="1"/>
          </p:cNvSpPr>
          <p:nvPr>
            <p:ph type="title"/>
          </p:nvPr>
        </p:nvSpPr>
        <p:spPr>
          <a:xfrm>
            <a:off x="776748" y="603504"/>
            <a:ext cx="5604387" cy="1527048"/>
          </a:xfrm>
        </p:spPr>
        <p:txBody>
          <a:bodyPr anchor="b">
            <a:normAutofit/>
          </a:bodyPr>
          <a:lstStyle/>
          <a:p>
            <a:r>
              <a:rPr lang="en-US" sz="3600" b="1" dirty="0">
                <a:latin typeface="Times New Roman" panose="02020603050405020304" pitchFamily="18" charset="0"/>
                <a:cs typeface="Times New Roman" panose="02020603050405020304" pitchFamily="18" charset="0"/>
              </a:rPr>
              <a:t>Sales and Profitability by Category</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E3084F-ADDF-6331-0A2E-A6C2AA775C3E}"/>
              </a:ext>
            </a:extLst>
          </p:cNvPr>
          <p:cNvSpPr>
            <a:spLocks noGrp="1"/>
          </p:cNvSpPr>
          <p:nvPr>
            <p:ph idx="1"/>
          </p:nvPr>
        </p:nvSpPr>
        <p:spPr>
          <a:xfrm>
            <a:off x="612648" y="2212848"/>
            <a:ext cx="5862396" cy="4096512"/>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This visual compares total sales and total profit across three product categories: Technology, Furniture, and Office Supplies.</a:t>
            </a:r>
          </a:p>
          <a:p>
            <a:pPr algn="just">
              <a:lnSpc>
                <a:spcPct val="100000"/>
              </a:lnSpc>
            </a:pPr>
            <a:r>
              <a:rPr lang="en-US" sz="1800" dirty="0">
                <a:latin typeface="Times New Roman" panose="02020603050405020304" pitchFamily="18" charset="0"/>
                <a:cs typeface="Times New Roman" panose="02020603050405020304" pitchFamily="18" charset="0"/>
              </a:rPr>
              <a:t>While Technology leads both in sales ($0.84M) and profit ($0.15M), Furniture shows a major imbalance—contributing $0.74M in sales but only $0.02M in profit. Office Supplies, despite lower sales, returns a decent $0.12M profit. This indicates poor profitability in the Furniture category.</a:t>
            </a:r>
          </a:p>
          <a:p>
            <a:pPr algn="just">
              <a:lnSpc>
                <a:spcPct val="100000"/>
              </a:lnSpc>
            </a:pPr>
            <a:r>
              <a:rPr lang="en-US" sz="1800" dirty="0">
                <a:latin typeface="Times New Roman" panose="02020603050405020304" pitchFamily="18" charset="0"/>
                <a:cs typeface="Times New Roman" panose="02020603050405020304" pitchFamily="18" charset="0"/>
              </a:rPr>
              <a:t>The Furniture segment needs further analysis into pricing, discount strategy, and cost structures. Meanwhile, Technology and Office Supplies show higher margin potential for further investment and optimization.</a:t>
            </a:r>
            <a:endParaRPr lang="en-IN" sz="1800" dirty="0">
              <a:latin typeface="Times New Roman" panose="02020603050405020304" pitchFamily="18" charset="0"/>
              <a:cs typeface="Times New Roman" panose="02020603050405020304" pitchFamily="18" charset="0"/>
            </a:endParaRPr>
          </a:p>
        </p:txBody>
      </p:sp>
      <p:pic>
        <p:nvPicPr>
          <p:cNvPr id="5" name="Picture 4" descr="A graph of sales and profitability&#10;&#10;AI-generated content may be incorrect.">
            <a:extLst>
              <a:ext uri="{FF2B5EF4-FFF2-40B4-BE49-F238E27FC236}">
                <a16:creationId xmlns:a16="http://schemas.microsoft.com/office/drawing/2014/main" id="{BD220FF5-7607-C1FF-82F1-8C38320F3E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1395" y="1697159"/>
            <a:ext cx="4681506" cy="3492067"/>
          </a:xfrm>
          <a:prstGeom prst="rect">
            <a:avLst/>
          </a:prstGeom>
        </p:spPr>
      </p:pic>
    </p:spTree>
    <p:extLst>
      <p:ext uri="{BB962C8B-B14F-4D97-AF65-F5344CB8AC3E}">
        <p14:creationId xmlns:p14="http://schemas.microsoft.com/office/powerpoint/2010/main" val="34780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A4EFA3-7343-8E4E-DB00-590282CAA120}"/>
              </a:ext>
            </a:extLst>
          </p:cNvPr>
          <p:cNvSpPr>
            <a:spLocks noGrp="1"/>
          </p:cNvSpPr>
          <p:nvPr>
            <p:ph type="title"/>
          </p:nvPr>
        </p:nvSpPr>
        <p:spPr>
          <a:xfrm>
            <a:off x="612648" y="353961"/>
            <a:ext cx="4731783" cy="2121690"/>
          </a:xfrm>
        </p:spPr>
        <p:txBody>
          <a:bodyPr anchor="b">
            <a:noAutofit/>
          </a:bodyPr>
          <a:lstStyle/>
          <a:p>
            <a:r>
              <a:rPr lang="en-US" sz="3600" b="1" dirty="0">
                <a:latin typeface="Times New Roman" panose="02020603050405020304" pitchFamily="18" charset="0"/>
                <a:cs typeface="Times New Roman" panose="02020603050405020304" pitchFamily="18" charset="0"/>
              </a:rPr>
              <a:t>Effect of Churned vs. Non-Churned Customers on Sales &amp; Profit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B9F71C-FC92-36E2-2EB7-4A21C53DC49D}"/>
              </a:ext>
            </a:extLst>
          </p:cNvPr>
          <p:cNvSpPr>
            <a:spLocks noGrp="1"/>
          </p:cNvSpPr>
          <p:nvPr>
            <p:ph idx="1"/>
          </p:nvPr>
        </p:nvSpPr>
        <p:spPr>
          <a:xfrm>
            <a:off x="502418" y="2584057"/>
            <a:ext cx="4731783" cy="3749189"/>
          </a:xfrm>
        </p:spPr>
        <p:txBody>
          <a:bodyPr>
            <a:normAutofit/>
          </a:bodyPr>
          <a:lstStyle/>
          <a:p>
            <a:pPr algn="just"/>
            <a:r>
              <a:rPr lang="en-US" sz="1800" dirty="0">
                <a:latin typeface="Times New Roman" panose="02020603050405020304" pitchFamily="18" charset="0"/>
                <a:cs typeface="Times New Roman" panose="02020603050405020304" pitchFamily="18" charset="0"/>
              </a:rPr>
              <a:t>This chart compares sales and profit between churned and non-churned customer groups.</a:t>
            </a:r>
          </a:p>
          <a:p>
            <a:pPr algn="just"/>
            <a:r>
              <a:rPr lang="en-US" sz="1800" dirty="0">
                <a:latin typeface="Times New Roman" panose="02020603050405020304" pitchFamily="18" charset="0"/>
                <a:cs typeface="Times New Roman" panose="02020603050405020304" pitchFamily="18" charset="0"/>
              </a:rPr>
              <a:t>Non-churned customers drive the majority of revenue ($1.6M) and profit ($0.2M), while churned customers contribute significantly less ($0.7M in sales and $0.1M in profit). This indicates that retained customers are more profitable and higher spending.</a:t>
            </a:r>
          </a:p>
          <a:p>
            <a:pPr algn="just"/>
            <a:r>
              <a:rPr lang="en-US" sz="1800" dirty="0">
                <a:latin typeface="Times New Roman" panose="02020603050405020304" pitchFamily="18" charset="0"/>
                <a:cs typeface="Times New Roman" panose="02020603050405020304" pitchFamily="18" charset="0"/>
              </a:rPr>
              <a:t>Focus on improving retention strategies through loyalty programs or personalized offers, especially targeting customers at risk of churn to protect future revenue and profitability.</a:t>
            </a:r>
          </a:p>
          <a:p>
            <a:pPr marL="0" indent="0" algn="just">
              <a:buNone/>
            </a:pPr>
            <a:endParaRPr lang="en-IN" sz="1800" dirty="0">
              <a:latin typeface="Times New Roman" panose="02020603050405020304" pitchFamily="18" charset="0"/>
              <a:cs typeface="Times New Roman" panose="02020603050405020304" pitchFamily="18" charset="0"/>
            </a:endParaRPr>
          </a:p>
        </p:txBody>
      </p:sp>
      <p:pic>
        <p:nvPicPr>
          <p:cNvPr id="5" name="Picture 4" descr="A graph of sales and a graph of sales&#10;&#10;AI-generated content may be incorrect.">
            <a:extLst>
              <a:ext uri="{FF2B5EF4-FFF2-40B4-BE49-F238E27FC236}">
                <a16:creationId xmlns:a16="http://schemas.microsoft.com/office/drawing/2014/main" id="{C1777F55-0497-EAC1-A350-8733E09476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261" y="1554404"/>
            <a:ext cx="5837780" cy="3749190"/>
          </a:xfrm>
          <a:prstGeom prst="rect">
            <a:avLst/>
          </a:prstGeom>
        </p:spPr>
      </p:pic>
    </p:spTree>
    <p:extLst>
      <p:ext uri="{BB962C8B-B14F-4D97-AF65-F5344CB8AC3E}">
        <p14:creationId xmlns:p14="http://schemas.microsoft.com/office/powerpoint/2010/main" val="2846780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15DC2-F4B4-41F3-5BD8-9E3F99D646F6}"/>
              </a:ext>
            </a:extLst>
          </p:cNvPr>
          <p:cNvSpPr>
            <a:spLocks noGrp="1"/>
          </p:cNvSpPr>
          <p:nvPr>
            <p:ph type="title"/>
          </p:nvPr>
        </p:nvSpPr>
        <p:spPr>
          <a:xfrm>
            <a:off x="612648" y="1114923"/>
            <a:ext cx="4621553" cy="1360728"/>
          </a:xfrm>
        </p:spPr>
        <p:txBody>
          <a:bodyPr anchor="b">
            <a:normAutofit/>
          </a:bodyPr>
          <a:lstStyle/>
          <a:p>
            <a:r>
              <a:rPr lang="en-US" sz="3600" b="1" dirty="0">
                <a:latin typeface="Times New Roman" panose="02020603050405020304" pitchFamily="18" charset="0"/>
                <a:cs typeface="Times New Roman" panose="02020603050405020304" pitchFamily="18" charset="0"/>
              </a:rPr>
              <a:t>Top and Least Profitable Products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57FE3AE-28A7-E9BD-504D-D3E6CDC8A2CC}"/>
              </a:ext>
            </a:extLst>
          </p:cNvPr>
          <p:cNvSpPr>
            <a:spLocks noGrp="1"/>
          </p:cNvSpPr>
          <p:nvPr>
            <p:ph idx="1"/>
          </p:nvPr>
        </p:nvSpPr>
        <p:spPr>
          <a:xfrm>
            <a:off x="612648" y="2584058"/>
            <a:ext cx="4621553" cy="4273942"/>
          </a:xfrm>
        </p:spPr>
        <p:txBody>
          <a:bodyPr>
            <a:noAutofit/>
          </a:bodyPr>
          <a:lstStyle/>
          <a:p>
            <a:pPr algn="just"/>
            <a:r>
              <a:rPr lang="en-US" sz="1800" dirty="0">
                <a:latin typeface="Times New Roman" panose="02020603050405020304" pitchFamily="18" charset="0"/>
                <a:cs typeface="Times New Roman" panose="02020603050405020304" pitchFamily="18" charset="0"/>
              </a:rPr>
              <a:t>These multi-row cards list the highest and lowest profit margin products sold with average quantities above 3.</a:t>
            </a:r>
          </a:p>
          <a:p>
            <a:pPr algn="just"/>
            <a:r>
              <a:rPr lang="en-US" sz="1800" dirty="0">
                <a:latin typeface="Times New Roman" panose="02020603050405020304" pitchFamily="18" charset="0"/>
                <a:cs typeface="Times New Roman" panose="02020603050405020304" pitchFamily="18" charset="0"/>
              </a:rPr>
              <a:t>op-performing products like the Canon </a:t>
            </a:r>
            <a:r>
              <a:rPr lang="en-US" sz="1800" dirty="0" err="1">
                <a:latin typeface="Times New Roman" panose="02020603050405020304" pitchFamily="18" charset="0"/>
                <a:cs typeface="Times New Roman" panose="02020603050405020304" pitchFamily="18" charset="0"/>
              </a:rPr>
              <a:t>imageCLASS</a:t>
            </a:r>
            <a:r>
              <a:rPr lang="en-US" sz="1800" dirty="0">
                <a:latin typeface="Times New Roman" panose="02020603050405020304" pitchFamily="18" charset="0"/>
                <a:cs typeface="Times New Roman" panose="02020603050405020304" pitchFamily="18" charset="0"/>
              </a:rPr>
              <a:t> and Fellowes Punch generate high profit margins (above 28%), while products such as Bush Bookcases and Euro Pro Vacuums have extremely negative margins, despite selling more than three units. This reveals product-level inefficiencies.</a:t>
            </a:r>
          </a:p>
          <a:p>
            <a:pPr algn="just"/>
            <a:r>
              <a:rPr lang="en-US" sz="1800" dirty="0">
                <a:latin typeface="Times New Roman" panose="02020603050405020304" pitchFamily="18" charset="0"/>
                <a:cs typeface="Times New Roman" panose="02020603050405020304" pitchFamily="18" charset="0"/>
              </a:rPr>
              <a:t>Discontinue or reprice loss-making products after investigating their costs. Boost marketing and stock of high-margin products that show potential for scale and stable returns.</a:t>
            </a:r>
            <a:endParaRPr lang="en-IN" sz="1800" dirty="0">
              <a:latin typeface="Times New Roman" panose="02020603050405020304" pitchFamily="18" charset="0"/>
              <a:cs typeface="Times New Roman" panose="02020603050405020304" pitchFamily="18" charset="0"/>
            </a:endParaRPr>
          </a:p>
        </p:txBody>
      </p:sp>
      <p:pic>
        <p:nvPicPr>
          <p:cNvPr id="5" name="Picture 4" descr="A screenshot of a pink and blue screen&#10;&#10;AI-generated content may be incorrect.">
            <a:extLst>
              <a:ext uri="{FF2B5EF4-FFF2-40B4-BE49-F238E27FC236}">
                <a16:creationId xmlns:a16="http://schemas.microsoft.com/office/drawing/2014/main" id="{C43546EA-B373-ADC2-FC3B-7683916B93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261" y="1526179"/>
            <a:ext cx="5837780" cy="3805641"/>
          </a:xfrm>
          <a:prstGeom prst="rect">
            <a:avLst/>
          </a:prstGeom>
        </p:spPr>
      </p:pic>
    </p:spTree>
    <p:extLst>
      <p:ext uri="{BB962C8B-B14F-4D97-AF65-F5344CB8AC3E}">
        <p14:creationId xmlns:p14="http://schemas.microsoft.com/office/powerpoint/2010/main" val="2937288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FDEB12-AB1E-7020-138D-A753C565E1F9}"/>
              </a:ext>
            </a:extLst>
          </p:cNvPr>
          <p:cNvSpPr>
            <a:spLocks noGrp="1"/>
          </p:cNvSpPr>
          <p:nvPr>
            <p:ph type="title"/>
          </p:nvPr>
        </p:nvSpPr>
        <p:spPr>
          <a:xfrm>
            <a:off x="796413" y="1114923"/>
            <a:ext cx="4894848" cy="1360728"/>
          </a:xfrm>
        </p:spPr>
        <p:txBody>
          <a:bodyPr anchor="b">
            <a:normAutofit/>
          </a:bodyPr>
          <a:lstStyle/>
          <a:p>
            <a:r>
              <a:rPr lang="en-IN" sz="3700" b="1" dirty="0">
                <a:latin typeface="Times New Roman" panose="02020603050405020304" pitchFamily="18" charset="0"/>
                <a:cs typeface="Times New Roman" panose="02020603050405020304" pitchFamily="18" charset="0"/>
              </a:rPr>
              <a:t>Profit Margin </a:t>
            </a:r>
            <a:r>
              <a:rPr lang="en-IN" sz="3600" b="1" dirty="0">
                <a:latin typeface="Times New Roman" panose="02020603050405020304" pitchFamily="18" charset="0"/>
                <a:cs typeface="Times New Roman" panose="02020603050405020304" pitchFamily="18" charset="0"/>
              </a:rPr>
              <a:t>Classification</a:t>
            </a:r>
          </a:p>
        </p:txBody>
      </p:sp>
      <p:sp>
        <p:nvSpPr>
          <p:cNvPr id="3" name="Content Placeholder 2">
            <a:extLst>
              <a:ext uri="{FF2B5EF4-FFF2-40B4-BE49-F238E27FC236}">
                <a16:creationId xmlns:a16="http://schemas.microsoft.com/office/drawing/2014/main" id="{F6A5FC17-A3FC-3CA0-7AB2-052D5B10E459}"/>
              </a:ext>
            </a:extLst>
          </p:cNvPr>
          <p:cNvSpPr>
            <a:spLocks noGrp="1"/>
          </p:cNvSpPr>
          <p:nvPr>
            <p:ph idx="1"/>
          </p:nvPr>
        </p:nvSpPr>
        <p:spPr>
          <a:xfrm>
            <a:off x="612648" y="2584058"/>
            <a:ext cx="4621553" cy="4148338"/>
          </a:xfrm>
        </p:spPr>
        <p:txBody>
          <a:bodyPr>
            <a:normAutofit/>
          </a:bodyPr>
          <a:lstStyle/>
          <a:p>
            <a:pPr>
              <a:lnSpc>
                <a:spcPct val="100000"/>
              </a:lnSpc>
            </a:pPr>
            <a:r>
              <a:rPr lang="en-US" sz="1800" dirty="0">
                <a:latin typeface="Times New Roman" panose="02020603050405020304" pitchFamily="18" charset="0"/>
                <a:cs typeface="Times New Roman" panose="02020603050405020304" pitchFamily="18" charset="0"/>
              </a:rPr>
              <a:t>Each point represents a product, plotted by profit margin vs. total sales, and color-coded by margin category (high, low, average, negative).</a:t>
            </a:r>
          </a:p>
          <a:p>
            <a:pPr>
              <a:lnSpc>
                <a:spcPct val="100000"/>
              </a:lnSpc>
            </a:pPr>
            <a:r>
              <a:rPr lang="en-US" sz="1800" dirty="0">
                <a:latin typeface="Times New Roman" panose="02020603050405020304" pitchFamily="18" charset="0"/>
                <a:cs typeface="Times New Roman" panose="02020603050405020304" pitchFamily="18" charset="0"/>
              </a:rPr>
              <a:t>High-profit items tend to cluster in the right-top quadrant, showing both strong margins and sales volumes. A large group of products falls into low-margin or negative-margin zones, dragging down overall profitability.</a:t>
            </a:r>
          </a:p>
          <a:p>
            <a:pPr>
              <a:lnSpc>
                <a:spcPct val="100000"/>
              </a:lnSpc>
            </a:pPr>
            <a:r>
              <a:rPr lang="en-US" sz="1800" dirty="0">
                <a:latin typeface="Times New Roman" panose="02020603050405020304" pitchFamily="18" charset="0"/>
                <a:cs typeface="Times New Roman" panose="02020603050405020304" pitchFamily="18" charset="0"/>
              </a:rPr>
              <a:t>Review and optimize the product mix to reduce reliance on low-margin items. Focus on scaling high-margin products that are already performing well.</a:t>
            </a:r>
          </a:p>
          <a:p>
            <a:pPr>
              <a:lnSpc>
                <a:spcPct val="100000"/>
              </a:lnSpc>
            </a:pPr>
            <a:endParaRPr lang="en-IN" sz="1800" dirty="0">
              <a:latin typeface="Times New Roman" panose="02020603050405020304" pitchFamily="18" charset="0"/>
              <a:cs typeface="Times New Roman" panose="02020603050405020304" pitchFamily="18" charset="0"/>
            </a:endParaRPr>
          </a:p>
        </p:txBody>
      </p:sp>
      <p:pic>
        <p:nvPicPr>
          <p:cNvPr id="5" name="Picture 4" descr="A graph of a profit&#10;&#10;AI-generated content may be incorrect.">
            <a:extLst>
              <a:ext uri="{FF2B5EF4-FFF2-40B4-BE49-F238E27FC236}">
                <a16:creationId xmlns:a16="http://schemas.microsoft.com/office/drawing/2014/main" id="{5317C1FE-385D-3ACD-6D2F-507F46FB6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261" y="2100905"/>
            <a:ext cx="5837780" cy="2656189"/>
          </a:xfrm>
          <a:prstGeom prst="rect">
            <a:avLst/>
          </a:prstGeom>
        </p:spPr>
      </p:pic>
    </p:spTree>
    <p:extLst>
      <p:ext uri="{BB962C8B-B14F-4D97-AF65-F5344CB8AC3E}">
        <p14:creationId xmlns:p14="http://schemas.microsoft.com/office/powerpoint/2010/main" val="2458797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92415-840A-4A73-0398-78811634307B}"/>
              </a:ext>
            </a:extLst>
          </p:cNvPr>
          <p:cNvSpPr>
            <a:spLocks noGrp="1"/>
          </p:cNvSpPr>
          <p:nvPr>
            <p:ph type="title"/>
          </p:nvPr>
        </p:nvSpPr>
        <p:spPr>
          <a:xfrm>
            <a:off x="612648" y="1215851"/>
            <a:ext cx="4621553" cy="1259800"/>
          </a:xfrm>
        </p:spPr>
        <p:txBody>
          <a:bodyPr anchor="b">
            <a:noAutofit/>
          </a:bodyPr>
          <a:lstStyle/>
          <a:p>
            <a:r>
              <a:rPr lang="en-US" sz="3600" b="1" dirty="0">
                <a:latin typeface="Times New Roman" panose="02020603050405020304" pitchFamily="18" charset="0"/>
                <a:cs typeface="Times New Roman" panose="02020603050405020304" pitchFamily="18" charset="0"/>
              </a:rPr>
              <a:t>Monthly Trend of Sales and Profit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2E9937-8750-2720-DD5C-7B6C2955D510}"/>
              </a:ext>
            </a:extLst>
          </p:cNvPr>
          <p:cNvSpPr>
            <a:spLocks noGrp="1"/>
          </p:cNvSpPr>
          <p:nvPr>
            <p:ph idx="1"/>
          </p:nvPr>
        </p:nvSpPr>
        <p:spPr>
          <a:xfrm>
            <a:off x="612648" y="2584058"/>
            <a:ext cx="4621553" cy="3706210"/>
          </a:xfrm>
        </p:spPr>
        <p:txBody>
          <a:bodyPr>
            <a:normAutofit/>
          </a:bodyPr>
          <a:lstStyle/>
          <a:p>
            <a:pPr algn="just">
              <a:lnSpc>
                <a:spcPct val="100000"/>
              </a:lnSpc>
            </a:pPr>
            <a:r>
              <a:rPr lang="en-US" sz="1800" dirty="0">
                <a:latin typeface="Times New Roman" panose="02020603050405020304" pitchFamily="18" charset="0"/>
                <a:cs typeface="Times New Roman" panose="02020603050405020304" pitchFamily="18" charset="0"/>
              </a:rPr>
              <a:t>This line chart tracks total sales and profit month over month from 2014 to 2017.</a:t>
            </a:r>
          </a:p>
          <a:p>
            <a:pPr algn="just">
              <a:lnSpc>
                <a:spcPct val="100000"/>
              </a:lnSpc>
            </a:pPr>
            <a:r>
              <a:rPr lang="en-US" sz="1800" dirty="0">
                <a:latin typeface="Times New Roman" panose="02020603050405020304" pitchFamily="18" charset="0"/>
                <a:cs typeface="Times New Roman" panose="02020603050405020304" pitchFamily="18" charset="0"/>
              </a:rPr>
              <a:t>While sales show a gradual upward trend with seasonal peaks, profit remains mostly flat with minimal growth, indicating operational or pricing inefficiencies that limit profit gains.</a:t>
            </a:r>
          </a:p>
          <a:p>
            <a:pPr algn="just">
              <a:lnSpc>
                <a:spcPct val="100000"/>
              </a:lnSpc>
            </a:pPr>
            <a:r>
              <a:rPr lang="en-US" sz="1800" dirty="0">
                <a:latin typeface="Times New Roman" panose="02020603050405020304" pitchFamily="18" charset="0"/>
                <a:cs typeface="Times New Roman" panose="02020603050405020304" pitchFamily="18" charset="0"/>
              </a:rPr>
              <a:t>Investigate high-sales months with low profit to identify causes like discounting or cost spikes. Consider aligning promotional strategies to increase margin effectiveness during peak periods.</a:t>
            </a:r>
            <a:endParaRPr lang="en-IN" sz="1800" dirty="0">
              <a:latin typeface="Times New Roman" panose="02020603050405020304" pitchFamily="18" charset="0"/>
              <a:cs typeface="Times New Roman" panose="02020603050405020304" pitchFamily="18" charset="0"/>
            </a:endParaRPr>
          </a:p>
        </p:txBody>
      </p:sp>
      <p:pic>
        <p:nvPicPr>
          <p:cNvPr id="5" name="Picture 4" descr="A graph of sales&#10;&#10;AI-generated content may be incorrect.">
            <a:extLst>
              <a:ext uri="{FF2B5EF4-FFF2-40B4-BE49-F238E27FC236}">
                <a16:creationId xmlns:a16="http://schemas.microsoft.com/office/drawing/2014/main" id="{DFADCBA5-570C-699F-7B50-B3E68BFA3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261" y="2042527"/>
            <a:ext cx="5837780" cy="2772945"/>
          </a:xfrm>
          <a:prstGeom prst="rect">
            <a:avLst/>
          </a:prstGeom>
        </p:spPr>
      </p:pic>
    </p:spTree>
    <p:extLst>
      <p:ext uri="{BB962C8B-B14F-4D97-AF65-F5344CB8AC3E}">
        <p14:creationId xmlns:p14="http://schemas.microsoft.com/office/powerpoint/2010/main" val="1511701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TotalTime>
  <Words>686</Words>
  <Application>Microsoft Office PowerPoint</Application>
  <PresentationFormat>Widescreen</PresentationFormat>
  <Paragraphs>37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Times New Roman</vt:lpstr>
      <vt:lpstr>Office Theme</vt:lpstr>
      <vt:lpstr>Retail Sales &amp; Profit Optimization Dashboard – Superstore Case Study</vt:lpstr>
      <vt:lpstr>                                  Summary</vt:lpstr>
      <vt:lpstr>                                     Business Objective</vt:lpstr>
      <vt:lpstr>                                  Summary Cards (KPIs)</vt:lpstr>
      <vt:lpstr>Sales and Profitability by Category</vt:lpstr>
      <vt:lpstr>Effect of Churned vs. Non-Churned Customers on Sales &amp; Profit</vt:lpstr>
      <vt:lpstr>Top and Least Profitable Products</vt:lpstr>
      <vt:lpstr>Profit Margin Classification</vt:lpstr>
      <vt:lpstr>Monthly Trend of Sales and Profit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Manjunath V</dc:creator>
  <cp:lastModifiedBy>Manjunath V</cp:lastModifiedBy>
  <cp:revision>1</cp:revision>
  <dcterms:created xsi:type="dcterms:W3CDTF">2025-06-11T03:10:27Z</dcterms:created>
  <dcterms:modified xsi:type="dcterms:W3CDTF">2025-06-12T05:13:14Z</dcterms:modified>
</cp:coreProperties>
</file>