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728130502674504E-2"/>
          <c:y val="0.12562900032232813"/>
          <c:w val="0.93584570915977272"/>
          <c:h val="0.75683220518487826"/>
        </c:manualLayout>
      </c:layout>
      <c:lineChart>
        <c:grouping val="standard"/>
        <c:varyColors val="0"/>
        <c:ser>
          <c:idx val="0"/>
          <c:order val="0"/>
          <c:tx>
            <c:strRef>
              <c:f>Sheet1!$F$3</c:f>
              <c:strCache>
                <c:ptCount val="1"/>
                <c:pt idx="0">
                  <c:v>Current Employee Rating</c:v>
                </c:pt>
              </c:strCache>
            </c:strRef>
          </c:tx>
          <c:spPr>
            <a:ln w="28575" cap="rnd">
              <a:solidFill>
                <a:schemeClr val="accent1"/>
              </a:solidFill>
              <a:round/>
            </a:ln>
            <a:effectLst/>
          </c:spPr>
          <c:marker>
            <c:symbol val="none"/>
          </c:marker>
          <c:cat>
            <c:strRef>
              <c:extLst>
                <c:ext xmlns:c15="http://schemas.microsoft.com/office/drawing/2012/chart" uri="{02D57815-91ED-43cb-92C2-25804820EDAC}">
                  <c15:fullRef>
                    <c15:sqref>Sheet1!$A$4:$E$21</c15:sqref>
                  </c15:fullRef>
                  <c15:levelRef>
                    <c15:sqref>Sheet1!$A$4:$A$21</c15:sqref>
                  </c15:levelRef>
                </c:ext>
              </c:extLst>
              <c:f>Sheet1!$A$4:$A$21</c:f>
              <c:strCache>
                <c:ptCount val="18"/>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strCache>
            </c:strRef>
          </c:cat>
          <c:val>
            <c:numRef>
              <c:f>Sheet1!$F$4:$F$21</c:f>
              <c:numCache>
                <c:formatCode>General</c:formatCode>
                <c:ptCount val="18"/>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numCache>
            </c:numRef>
          </c:val>
          <c:smooth val="0"/>
        </c:ser>
        <c:ser>
          <c:idx val="1"/>
          <c:order val="1"/>
          <c:tx>
            <c:strRef>
              <c:f>Sheet1!$G$3</c:f>
              <c:strCache>
                <c:ptCount val="1"/>
                <c:pt idx="0">
                  <c:v>Perfomance Level</c:v>
                </c:pt>
              </c:strCache>
            </c:strRef>
          </c:tx>
          <c:spPr>
            <a:ln w="28575" cap="rnd">
              <a:solidFill>
                <a:schemeClr val="accent2"/>
              </a:solidFill>
              <a:round/>
            </a:ln>
            <a:effectLst/>
          </c:spPr>
          <c:marker>
            <c:symbol val="none"/>
          </c:marker>
          <c:cat>
            <c:strRef>
              <c:extLst>
                <c:ext xmlns:c15="http://schemas.microsoft.com/office/drawing/2012/chart" uri="{02D57815-91ED-43cb-92C2-25804820EDAC}">
                  <c15:fullRef>
                    <c15:sqref>Sheet1!$A$4:$E$21</c15:sqref>
                  </c15:fullRef>
                  <c15:levelRef>
                    <c15:sqref>Sheet1!$A$4:$A$21</c15:sqref>
                  </c15:levelRef>
                </c:ext>
              </c:extLst>
              <c:f>Sheet1!$A$4:$A$21</c:f>
              <c:strCache>
                <c:ptCount val="18"/>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strCache>
            </c:strRef>
          </c:cat>
          <c:val>
            <c:numRef>
              <c:f>Sheet1!$G$4:$G$21</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val>
          <c:smooth val="0"/>
        </c:ser>
        <c:dLbls>
          <c:showLegendKey val="0"/>
          <c:showVal val="0"/>
          <c:showCatName val="0"/>
          <c:showSerName val="0"/>
          <c:showPercent val="0"/>
          <c:showBubbleSize val="0"/>
        </c:dLbls>
        <c:smooth val="0"/>
        <c:axId val="463273632"/>
        <c:axId val="463272848"/>
      </c:lineChart>
      <c:catAx>
        <c:axId val="46327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272848"/>
        <c:crosses val="autoZero"/>
        <c:auto val="1"/>
        <c:lblAlgn val="ctr"/>
        <c:lblOffset val="100"/>
        <c:noMultiLvlLbl val="0"/>
      </c:catAx>
      <c:valAx>
        <c:axId val="46327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273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MANJULA .M.S</a:t>
            </a:r>
            <a:endParaRPr lang="en-US" sz="2400" dirty="0"/>
          </a:p>
          <a:p>
            <a:r>
              <a:rPr lang="en-US" sz="2400" dirty="0"/>
              <a:t>REGISTER NO</a:t>
            </a:r>
            <a:r>
              <a:rPr lang="en-US" sz="2400" dirty="0" smtClean="0"/>
              <a:t>: 312209313</a:t>
            </a:r>
            <a:endParaRPr lang="en-US" sz="2400" dirty="0"/>
          </a:p>
          <a:p>
            <a:r>
              <a:rPr lang="en-US" sz="2400" dirty="0"/>
              <a:t>DEPARTMENT</a:t>
            </a:r>
            <a:r>
              <a:rPr lang="en-US" sz="2400" dirty="0" smtClean="0"/>
              <a:t>: B.COM GENERAL</a:t>
            </a:r>
            <a:endParaRPr lang="en-US" sz="2400" dirty="0"/>
          </a:p>
          <a:p>
            <a:r>
              <a:rPr lang="en-US" sz="2400" dirty="0" smtClean="0"/>
              <a:t>COLLEGE   :  ANNA ADARSH COLLEGE FOR WOMEN,CHENNAI</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739776" y="1371600"/>
            <a:ext cx="10537442" cy="6247864"/>
          </a:xfrm>
          <a:prstGeom prst="rect">
            <a:avLst/>
          </a:prstGeom>
          <a:noFill/>
        </p:spPr>
        <p:txBody>
          <a:bodyPr wrap="square" rtlCol="0">
            <a:spAutoFit/>
          </a:bodyPr>
          <a:lstStyle/>
          <a:p>
            <a:pPr marL="285750" indent="-28575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DATA SCREENING </a:t>
            </a:r>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Downloaded an employee dataset from </a:t>
            </a:r>
            <a:r>
              <a:rPr lang="en-US" sz="2800" dirty="0" err="1" smtClean="0">
                <a:latin typeface="Times New Roman" panose="02020603050405020304" pitchFamily="18" charset="0"/>
                <a:cs typeface="Times New Roman" panose="02020603050405020304" pitchFamily="18" charset="0"/>
              </a:rPr>
              <a:t>Kaggle</a:t>
            </a:r>
            <a:r>
              <a:rPr lang="en-US" sz="2800" dirty="0" smtClean="0">
                <a:latin typeface="Times New Roman" panose="02020603050405020304" pitchFamily="18" charset="0"/>
                <a:cs typeface="Times New Roman" panose="02020603050405020304" pitchFamily="18" charset="0"/>
              </a:rPr>
              <a:t> and saved the dataset in a folder then inserted it in excel.</a:t>
            </a:r>
            <a:endParaRPr lang="en-US" sz="2000" dirty="0" smtClean="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DATA CLEANING</a:t>
            </a:r>
            <a:r>
              <a:rPr lang="en-US" dirty="0" smtClean="0"/>
              <a:t> </a:t>
            </a:r>
            <a:r>
              <a:rPr lang="en-US" sz="2400" dirty="0" smtClean="0">
                <a:latin typeface="Times New Roman" panose="02020603050405020304" pitchFamily="18" charset="0"/>
                <a:cs typeface="Times New Roman" panose="02020603050405020304" pitchFamily="18" charset="0"/>
              </a:rPr>
              <a:t>: Using conditional formatting from home identified and removed the missing data and selected 7 data from dataset.</a:t>
            </a:r>
          </a:p>
          <a:p>
            <a:endParaRPr lang="en-US" sz="2000" dirty="0" smtClean="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dirty="0" smtClean="0"/>
              <a:t>:</a:t>
            </a:r>
            <a:r>
              <a:rPr lang="en-US" sz="2800" dirty="0">
                <a:latin typeface="Times New Roman" panose="02020603050405020304" pitchFamily="18" charset="0"/>
                <a:cs typeface="Times New Roman" panose="02020603050405020304" pitchFamily="18" charset="0"/>
              </a:rPr>
              <a:t>DATA </a:t>
            </a:r>
            <a:r>
              <a:rPr lang="en-US" sz="2800" dirty="0" smtClean="0">
                <a:latin typeface="Times New Roman" panose="02020603050405020304" pitchFamily="18" charset="0"/>
                <a:cs typeface="Times New Roman" panose="02020603050405020304" pitchFamily="18" charset="0"/>
              </a:rPr>
              <a:t>FORMATTING :</a:t>
            </a:r>
            <a:r>
              <a:rPr lang="en-US" dirty="0" smtClean="0"/>
              <a:t> </a:t>
            </a:r>
            <a:r>
              <a:rPr lang="en-US" sz="2400" dirty="0" smtClean="0">
                <a:latin typeface="Times New Roman" panose="02020603050405020304" pitchFamily="18" charset="0"/>
                <a:cs typeface="Times New Roman" panose="02020603050405020304" pitchFamily="18" charset="0"/>
              </a:rPr>
              <a:t>Using “IFS” condition created a column of Performance level using data from current employee rating from which shows a result as “High, Medium</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Low “.</a:t>
            </a:r>
          </a:p>
          <a:p>
            <a:pPr marL="285750" indent="-285750">
              <a:buFont typeface="Courier New" panose="02070309020205020404" pitchFamily="49" charset="0"/>
              <a:buChar char="o"/>
            </a:pPr>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GRAPHICAL REPRESENTATION </a:t>
            </a:r>
            <a:r>
              <a:rPr lang="en-US" sz="2400" dirty="0" smtClean="0">
                <a:latin typeface="Times New Roman" panose="02020603050405020304" pitchFamily="18" charset="0"/>
                <a:cs typeface="Times New Roman" panose="02020603050405020304" pitchFamily="18" charset="0"/>
              </a:rPr>
              <a:t>: After creating a data select the entire data and go to insert and click chart and database with chart will be present in the screen.   </a:t>
            </a:r>
          </a:p>
          <a:p>
            <a:endParaRPr lang="en-US" sz="24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US" dirty="0" smtClean="0"/>
          </a:p>
          <a:p>
            <a:endParaRPr lang="en-US" dirty="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8668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174799399"/>
              </p:ext>
            </p:extLst>
          </p:nvPr>
        </p:nvGraphicFramePr>
        <p:xfrm>
          <a:off x="990600" y="1295392"/>
          <a:ext cx="8077199" cy="4778233"/>
        </p:xfrm>
        <a:graphic>
          <a:graphicData uri="http://schemas.openxmlformats.org/drawingml/2006/table">
            <a:tbl>
              <a:tblPr/>
              <a:tblGrid>
                <a:gridCol w="886630"/>
                <a:gridCol w="945312"/>
                <a:gridCol w="890012"/>
                <a:gridCol w="886630"/>
                <a:gridCol w="1081688"/>
                <a:gridCol w="1392009"/>
                <a:gridCol w="1994918"/>
              </a:tblGrid>
              <a:tr h="441904">
                <a:tc>
                  <a:txBody>
                    <a:bodyPr/>
                    <a:lstStyle/>
                    <a:p>
                      <a:pPr rtl="0" fontAlgn="b"/>
                      <a:r>
                        <a:rPr lang="en-IN" sz="1100" b="0" dirty="0" err="1" smtClean="0">
                          <a:effectLst/>
                          <a:latin typeface="Calibri" panose="020F0502020204030204" pitchFamily="34" charset="0"/>
                        </a:rPr>
                        <a:t>Emp</a:t>
                      </a:r>
                      <a:r>
                        <a:rPr lang="en-IN" sz="1100" b="0" dirty="0" smtClean="0">
                          <a:effectLst/>
                          <a:latin typeface="Calibri" panose="020F0502020204030204" pitchFamily="34" charset="0"/>
                        </a:rPr>
                        <a:t> ID</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a:effectLst/>
                          <a:latin typeface="Calibri" panose="020F0502020204030204" pitchFamily="34" charset="0"/>
                        </a:rPr>
                        <a:t>FirstName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dirty="0" smtClean="0">
                          <a:effectLst/>
                          <a:latin typeface="Calibri" panose="020F0502020204030204" pitchFamily="34" charset="0"/>
                        </a:rPr>
                        <a:t>Employee Status</a:t>
                      </a:r>
                      <a:endParaRPr lang="en-IN" sz="1100" b="0" dirty="0">
                        <a:effectLst/>
                        <a:latin typeface="Calibri" panose="020F0502020204030204" pitchFamily="34" charset="0"/>
                      </a:endParaRP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a:effectLst/>
                          <a:latin typeface="Calibri" panose="020F0502020204030204" pitchFamily="34" charset="0"/>
                        </a:rPr>
                        <a:t>GenderCode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a:effectLst/>
                          <a:latin typeface="Calibri" panose="020F0502020204030204" pitchFamily="34" charset="0"/>
                        </a:rPr>
                        <a:t>Performance Score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a:effectLst/>
                          <a:latin typeface="Calibri" panose="020F0502020204030204" pitchFamily="34" charset="0"/>
                        </a:rPr>
                        <a:t>Current Employee Rating</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c>
                  <a:txBody>
                    <a:bodyPr/>
                    <a:lstStyle/>
                    <a:p>
                      <a:pPr rtl="0" fontAlgn="b"/>
                      <a:r>
                        <a:rPr lang="en-IN" sz="1100" b="0" dirty="0" smtClean="0">
                          <a:effectLst/>
                          <a:latin typeface="Calibri" panose="020F0502020204030204" pitchFamily="34" charset="0"/>
                        </a:rPr>
                        <a:t> </a:t>
                      </a:r>
                      <a:r>
                        <a:rPr lang="en-IN" sz="1100" b="0" dirty="0" err="1" smtClean="0">
                          <a:effectLst/>
                          <a:latin typeface="Calibri" panose="020F0502020204030204" pitchFamily="34" charset="0"/>
                        </a:rPr>
                        <a:t>Perfomance</a:t>
                      </a:r>
                      <a:r>
                        <a:rPr lang="en-IN" sz="1100" b="0" dirty="0" smtClean="0">
                          <a:effectLst/>
                          <a:latin typeface="Calibri" panose="020F0502020204030204" pitchFamily="34" charset="0"/>
                        </a:rPr>
                        <a:t> </a:t>
                      </a:r>
                      <a:r>
                        <a:rPr lang="en-IN" sz="1100" b="0" dirty="0">
                          <a:effectLst/>
                          <a:latin typeface="Calibri" panose="020F0502020204030204" pitchFamily="34" charset="0"/>
                        </a:rPr>
                        <a:t>Level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00"/>
                    </a:solidFill>
                  </a:tcPr>
                </a:tc>
              </a:tr>
              <a:tr h="239365">
                <a:tc>
                  <a:txBody>
                    <a:bodyPr/>
                    <a:lstStyle/>
                    <a:p>
                      <a:pPr algn="r" rtl="0" fontAlgn="b"/>
                      <a:r>
                        <a:rPr lang="en-IN" sz="1100" b="0">
                          <a:effectLst/>
                          <a:latin typeface="Calibri" panose="020F0502020204030204" pitchFamily="34" charset="0"/>
                        </a:rPr>
                        <a:t>3427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Uriah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3428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Paula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3429</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Edward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Michael</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LOW</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Jasmine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Maruk</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Latia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Exceeds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Sharlene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LOW</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Jac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Exceeds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3436</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Joseph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Very 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3437</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Myriam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5</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Very 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3438</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Dheepa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67124">
                <a:tc>
                  <a:txBody>
                    <a:bodyPr/>
                    <a:lstStyle/>
                    <a:p>
                      <a:pPr algn="r" rtl="0" fontAlgn="b"/>
                      <a:r>
                        <a:rPr lang="en-IN" sz="1100" b="0">
                          <a:effectLst/>
                          <a:latin typeface="Calibri" panose="020F0502020204030204" pitchFamily="34" charset="0"/>
                        </a:rPr>
                        <a:t>3439</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Bartholemew</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3440</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Xana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Female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3441</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Prater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Exceeds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High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3442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Kaylah</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Exceeds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2</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LOW</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3443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Kristen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r h="239365">
                <a:tc>
                  <a:txBody>
                    <a:bodyPr/>
                    <a:lstStyle/>
                    <a:p>
                      <a:pPr algn="r" rtl="0" fontAlgn="b"/>
                      <a:r>
                        <a:rPr lang="en-IN" sz="1100" b="0">
                          <a:effectLst/>
                          <a:latin typeface="Calibri" panose="020F0502020204030204" pitchFamily="34" charset="0"/>
                        </a:rPr>
                        <a:t>3444</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Bobby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Active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Male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a:effectLst/>
                          <a:latin typeface="Calibri" panose="020F0502020204030204" pitchFamily="34" charset="0"/>
                        </a:rPr>
                        <a:t>Fully Meets</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IN" sz="1100" b="0">
                          <a:effectLst/>
                          <a:latin typeface="Calibri" panose="020F0502020204030204" pitchFamily="34" charset="0"/>
                        </a:rPr>
                        <a:t>3</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IN" sz="1100" b="0" dirty="0">
                          <a:effectLst/>
                          <a:latin typeface="Calibri" panose="020F0502020204030204" pitchFamily="34" charset="0"/>
                        </a:rPr>
                        <a:t>Medium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184215935"/>
              </p:ext>
            </p:extLst>
          </p:nvPr>
        </p:nvGraphicFramePr>
        <p:xfrm>
          <a:off x="1752600" y="1143000"/>
          <a:ext cx="6934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0311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71600" y="2057400"/>
            <a:ext cx="7848600" cy="224676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Output is Created </a:t>
            </a:r>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s Employee Database Using Various Functions Like Chart, Formula, Conditional formatting etc. This </a:t>
            </a:r>
            <a:r>
              <a:rPr lang="en-US" sz="2800" dirty="0">
                <a:latin typeface="Times New Roman" panose="02020603050405020304" pitchFamily="18" charset="0"/>
                <a:cs typeface="Times New Roman" panose="02020603050405020304" pitchFamily="18" charset="0"/>
              </a:rPr>
              <a:t>h</a:t>
            </a:r>
            <a:r>
              <a:rPr lang="en-US" sz="2800" dirty="0" smtClean="0">
                <a:latin typeface="Times New Roman" panose="02020603050405020304" pitchFamily="18" charset="0"/>
                <a:cs typeface="Times New Roman" panose="02020603050405020304" pitchFamily="18" charset="0"/>
              </a:rPr>
              <a:t>elps to analyze  The Data .This Employee Database is Used To analyze The Specified Employee.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600100" y="280108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693865">
            <a:off x="9372600" y="3733800"/>
            <a:ext cx="2767012" cy="2647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220200" y="1093330"/>
            <a:ext cx="314325" cy="31980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295400" y="1492032"/>
            <a:ext cx="8591550"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 develop a comprehensive Employee Performance Analysis tool using Excel, which will allow for the efficient collection, analysis, and visualization of performance data. This tool will help in identifying top </a:t>
            </a:r>
            <a:r>
              <a:rPr lang="en-US" sz="2800" dirty="0" smtClean="0">
                <a:latin typeface="Times New Roman" panose="02020603050405020304" pitchFamily="18" charset="0"/>
                <a:cs typeface="Times New Roman" panose="02020603050405020304" pitchFamily="18" charset="0"/>
              </a:rPr>
              <a:t>performers. By using key metrics like </a:t>
            </a:r>
            <a:r>
              <a:rPr lang="en-US" sz="2800" dirty="0" err="1" smtClean="0">
                <a:latin typeface="Times New Roman" panose="02020603050405020304" pitchFamily="18" charset="0"/>
                <a:cs typeface="Times New Roman" panose="02020603050405020304" pitchFamily="18" charset="0"/>
              </a:rPr>
              <a:t>emp</a:t>
            </a:r>
            <a:r>
              <a:rPr lang="en-US" sz="2800" dirty="0" smtClean="0">
                <a:latin typeface="Times New Roman" panose="02020603050405020304" pitchFamily="18" charset="0"/>
                <a:cs typeface="Times New Roman" panose="02020603050405020304" pitchFamily="18" charset="0"/>
              </a:rPr>
              <a:t> id, first name, employee status , gender code, performance score , current employee rating , performance level.</a:t>
            </a:r>
            <a:endParaRPr lang="en-US" sz="26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301396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82150" y="829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914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471422" y="2460349"/>
            <a:ext cx="7543800" cy="1815882"/>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main objective is to create employee performance analysis using excel with various functions like conditional formatting, chart, preparing performance level using </a:t>
            </a:r>
            <a:r>
              <a:rPr lang="en-US" sz="2800" dirty="0" smtClean="0">
                <a:latin typeface="Times New Roman" panose="02020603050405020304" pitchFamily="18" charset="0"/>
                <a:cs typeface="Times New Roman" panose="02020603050405020304" pitchFamily="18" charset="0"/>
              </a:rPr>
              <a:t>formula.</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2514600" y="2514600"/>
            <a:ext cx="4267200" cy="1938992"/>
          </a:xfrm>
          <a:prstGeom prst="rect">
            <a:avLst/>
          </a:prstGeom>
          <a:noFill/>
        </p:spPr>
        <p:txBody>
          <a:bodyPr wrap="square" rtlCol="0">
            <a:spAutoFit/>
          </a:bodyPr>
          <a:lstStyle/>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EMPLOYERS</a:t>
            </a:r>
          </a:p>
          <a:p>
            <a:r>
              <a:rPr lang="en-US" sz="2400"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EMPLOYEES</a:t>
            </a:r>
          </a:p>
          <a:p>
            <a:endParaRPr lang="en-US" sz="2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ORGANISATION</a:t>
            </a:r>
            <a:endParaRPr lang="en-IN" sz="2400" dirty="0">
              <a:latin typeface="Times New Roman" panose="02020603050405020304" pitchFamily="18" charset="0"/>
              <a:cs typeface="Times New Roman" panose="02020603050405020304" pitchFamily="18" charset="0"/>
            </a:endParaRPr>
          </a:p>
        </p:txBody>
      </p:sp>
      <p:grpSp>
        <p:nvGrpSpPr>
          <p:cNvPr id="9" name="object 2"/>
          <p:cNvGrpSpPr/>
          <p:nvPr/>
        </p:nvGrpSpPr>
        <p:grpSpPr>
          <a:xfrm rot="20693865">
            <a:off x="6011215" y="3502289"/>
            <a:ext cx="2767012" cy="2647950"/>
            <a:chOff x="7991475" y="2933700"/>
            <a:chExt cx="2762250" cy="3257550"/>
          </a:xfrm>
        </p:grpSpPr>
        <p:sp>
          <p:nvSpPr>
            <p:cNvPr id="1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p:cNvPicPr/>
            <p:nvPr/>
          </p:nvPicPr>
          <p:blipFill>
            <a:blip r:embed="rId3" cstate="print"/>
            <a:stretch>
              <a:fillRect/>
            </a:stretch>
          </p:blipFill>
          <p:spPr>
            <a:xfrm>
              <a:off x="7991475" y="2933700"/>
              <a:ext cx="2762250" cy="3257550"/>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71800" y="2089075"/>
            <a:ext cx="7160636" cy="2677656"/>
          </a:xfrm>
          <a:prstGeom prst="rect">
            <a:avLst/>
          </a:prstGeom>
          <a:noFill/>
        </p:spPr>
        <p:txBody>
          <a:bodyPr wrap="square" rtlCol="0">
            <a:spAutoFit/>
          </a:bodyPr>
          <a:lstStyle/>
          <a:p>
            <a:r>
              <a:rPr lang="en-US" sz="2600" b="1" dirty="0" smtClean="0">
                <a:latin typeface="Times New Roman" panose="02020603050405020304" pitchFamily="18" charset="0"/>
                <a:cs typeface="Times New Roman" panose="02020603050405020304" pitchFamily="18" charset="0"/>
              </a:rPr>
              <a:t>FILTERING</a:t>
            </a:r>
            <a:r>
              <a:rPr lang="en-US" sz="2800" dirty="0" smtClean="0">
                <a:latin typeface="Times New Roman" panose="02020603050405020304" pitchFamily="18" charset="0"/>
                <a:cs typeface="Times New Roman" panose="02020603050405020304" pitchFamily="18" charset="0"/>
              </a:rPr>
              <a:t>: To find the missing data.</a:t>
            </a:r>
          </a:p>
          <a:p>
            <a:endParaRPr lang="en-US" sz="2800" dirty="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CHART</a:t>
            </a:r>
            <a:r>
              <a:rPr lang="en-US" sz="2800" dirty="0" smtClean="0">
                <a:latin typeface="Times New Roman" panose="02020603050405020304" pitchFamily="18" charset="0"/>
                <a:cs typeface="Times New Roman" panose="02020603050405020304" pitchFamily="18" charset="0"/>
              </a:rPr>
              <a:t> : To </a:t>
            </a:r>
            <a:r>
              <a:rPr lang="en-US" sz="2800" dirty="0">
                <a:latin typeface="Times New Roman" panose="02020603050405020304" pitchFamily="18" charset="0"/>
                <a:cs typeface="Times New Roman" panose="02020603050405020304" pitchFamily="18" charset="0"/>
              </a:rPr>
              <a:t>g</a:t>
            </a:r>
            <a:r>
              <a:rPr lang="en-US" sz="2800" dirty="0" smtClean="0">
                <a:latin typeface="Times New Roman" panose="02020603050405020304" pitchFamily="18" charset="0"/>
                <a:cs typeface="Times New Roman" panose="02020603050405020304" pitchFamily="18" charset="0"/>
              </a:rPr>
              <a:t>et a Graphical Representation.</a:t>
            </a:r>
          </a:p>
          <a:p>
            <a:endParaRPr lang="en-US" sz="2800" dirty="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CONDITIONAL TECHNIQUE</a:t>
            </a:r>
            <a:r>
              <a:rPr lang="en-US" sz="2800" dirty="0" smtClean="0">
                <a:latin typeface="Times New Roman" panose="02020603050405020304" pitchFamily="18" charset="0"/>
                <a:cs typeface="Times New Roman" panose="02020603050405020304" pitchFamily="18" charset="0"/>
              </a:rPr>
              <a:t>: Used to Identify the missing data.</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47800" y="1600200"/>
            <a:ext cx="4724400" cy="1938992"/>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Employee Dataset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Kaggle</a:t>
            </a:r>
            <a:endParaRPr lang="en-US" sz="2400"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Total </a:t>
            </a:r>
            <a:r>
              <a:rPr lang="en-US" dirty="0" smtClean="0"/>
              <a:t> </a:t>
            </a:r>
            <a:r>
              <a:rPr lang="en-US" sz="2400" dirty="0" smtClean="0">
                <a:latin typeface="Times New Roman" panose="02020603050405020304" pitchFamily="18" charset="0"/>
                <a:cs typeface="Times New Roman" panose="02020603050405020304" pitchFamily="18" charset="0"/>
              </a:rPr>
              <a:t>: 26 Feature</a:t>
            </a:r>
          </a:p>
          <a:p>
            <a:r>
              <a:rPr lang="en-US" sz="2800" b="1" dirty="0" smtClean="0">
                <a:latin typeface="Times New Roman" panose="02020603050405020304" pitchFamily="18" charset="0"/>
                <a:cs typeface="Times New Roman" panose="02020603050405020304" pitchFamily="18" charset="0"/>
              </a:rPr>
              <a:t>Used</a:t>
            </a:r>
            <a:r>
              <a:rPr lang="en-US" dirty="0" smtClean="0"/>
              <a:t>  </a:t>
            </a:r>
            <a:r>
              <a:rPr lang="en-US" sz="2400" dirty="0" smtClean="0">
                <a:latin typeface="Times New Roman" panose="02020603050405020304" pitchFamily="18" charset="0"/>
                <a:cs typeface="Times New Roman" panose="02020603050405020304" pitchFamily="18" charset="0"/>
              </a:rPr>
              <a:t>:  7 Feature</a:t>
            </a:r>
            <a:endParaRPr lang="en-US" dirty="0" smtClean="0">
              <a:latin typeface="Times New Roman" panose="02020603050405020304" pitchFamily="18" charset="0"/>
              <a:cs typeface="Times New Roman" panose="02020603050405020304" pitchFamily="18" charset="0"/>
            </a:endParaRPr>
          </a:p>
          <a:p>
            <a:r>
              <a:rPr lang="en-US" dirty="0"/>
              <a:t> </a:t>
            </a:r>
            <a:r>
              <a:rPr lang="en-US" dirty="0" smtClean="0"/>
              <a:t>          </a:t>
            </a:r>
          </a:p>
          <a:p>
            <a:r>
              <a:rPr lang="en-US" dirty="0"/>
              <a:t> </a:t>
            </a:r>
            <a:r>
              <a:rPr lang="en-US" dirty="0" smtClean="0"/>
              <a:t>   </a:t>
            </a:r>
            <a:endParaRPr lang="en-IN" dirty="0"/>
          </a:p>
        </p:txBody>
      </p:sp>
      <p:sp>
        <p:nvSpPr>
          <p:cNvPr id="4" name="TextBox 3"/>
          <p:cNvSpPr txBox="1"/>
          <p:nvPr/>
        </p:nvSpPr>
        <p:spPr>
          <a:xfrm>
            <a:off x="2057400" y="3200400"/>
            <a:ext cx="373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Employee Id</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First Name</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Employee Status</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Gender code</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Performance score</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Current Employee Rating</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Performance Level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31295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38475" y="64860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209800" y="1688493"/>
            <a:ext cx="8191500" cy="3339376"/>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FORMULA :</a:t>
            </a:r>
          </a:p>
          <a:p>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IFS(F3&gt;=5,"Very High",F3&gt;=4,"High",F3&gt;=3,"Medium",TRUE,"LOW</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This formula is used to find the performance level of the which is derived as “High, Medium and Low” and this performance level is used to get an graphical representation of the employees performance.</a:t>
            </a:r>
          </a:p>
          <a:p>
            <a:r>
              <a:rPr lang="en-US" dirty="0"/>
              <a:t> </a:t>
            </a:r>
            <a:r>
              <a:rPr lang="en-US" dirty="0" smtClean="0"/>
              <a:t>   </a:t>
            </a:r>
            <a:endParaRPr lang="en-IN" dirty="0"/>
          </a:p>
        </p:txBody>
      </p:sp>
      <p:sp>
        <p:nvSpPr>
          <p:cNvPr id="11" name="TextBox 10"/>
          <p:cNvSpPr txBox="1"/>
          <p:nvPr/>
        </p:nvSpPr>
        <p:spPr>
          <a:xfrm>
            <a:off x="2842491" y="4876621"/>
            <a:ext cx="7282584" cy="1585049"/>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CONDITIONAL FORMATTING :</a:t>
            </a:r>
          </a:p>
          <a:p>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The conditional formatting is used to identify the missing data in a cell, highlight the missing cells and also to remove the missing cell.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644</Words>
  <Application>Microsoft Office PowerPoint</Application>
  <PresentationFormat>Widescreen</PresentationFormat>
  <Paragraphs>216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29</cp:revision>
  <dcterms:created xsi:type="dcterms:W3CDTF">2024-03-29T15:07:22Z</dcterms:created>
  <dcterms:modified xsi:type="dcterms:W3CDTF">2024-09-10T17:41:10Z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