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3.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0" r:id="rId3"/>
    <p:sldId id="261" r:id="rId4"/>
    <p:sldId id="262" r:id="rId5"/>
    <p:sldId id="263"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99B2DF"/>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Case%20Study\Case%20Study-VOC_Master.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IN" sz="1600">
                <a:solidFill>
                  <a:schemeClr val="bg1"/>
                </a:solidFill>
              </a:rPr>
              <a:t>Overall Customer Satisfaction Distribution Year-wise</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PivotProduc!$A$27</c:f>
              <c:strCache>
                <c:ptCount val="1"/>
                <c:pt idx="0">
                  <c:v>2023</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PivotProduc!$B$26:$D$26</c:f>
              <c:strCache>
                <c:ptCount val="3"/>
                <c:pt idx="0">
                  <c:v>0-6</c:v>
                </c:pt>
                <c:pt idx="1">
                  <c:v>7-8</c:v>
                </c:pt>
                <c:pt idx="2">
                  <c:v>9-10</c:v>
                </c:pt>
              </c:strCache>
            </c:strRef>
          </c:cat>
          <c:val>
            <c:numRef>
              <c:f>PivotProduc!$B$27:$D$27</c:f>
              <c:numCache>
                <c:formatCode>0%</c:formatCode>
                <c:ptCount val="3"/>
                <c:pt idx="0">
                  <c:v>0.46198830409356723</c:v>
                </c:pt>
                <c:pt idx="1">
                  <c:v>0.29239766081871343</c:v>
                </c:pt>
                <c:pt idx="2">
                  <c:v>0.24561403508771928</c:v>
                </c:pt>
              </c:numCache>
            </c:numRef>
          </c:val>
          <c:extLst>
            <c:ext xmlns:c16="http://schemas.microsoft.com/office/drawing/2014/chart" uri="{C3380CC4-5D6E-409C-BE32-E72D297353CC}">
              <c16:uniqueId val="{00000000-6026-47A8-AD34-B2DC8433CAE8}"/>
            </c:ext>
          </c:extLst>
        </c:ser>
        <c:ser>
          <c:idx val="1"/>
          <c:order val="1"/>
          <c:tx>
            <c:strRef>
              <c:f>PivotProduc!$A$28</c:f>
              <c:strCache>
                <c:ptCount val="1"/>
                <c:pt idx="0">
                  <c:v>2024</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PivotProduc!$B$26:$D$26</c:f>
              <c:strCache>
                <c:ptCount val="3"/>
                <c:pt idx="0">
                  <c:v>0-6</c:v>
                </c:pt>
                <c:pt idx="1">
                  <c:v>7-8</c:v>
                </c:pt>
                <c:pt idx="2">
                  <c:v>9-10</c:v>
                </c:pt>
              </c:strCache>
            </c:strRef>
          </c:cat>
          <c:val>
            <c:numRef>
              <c:f>PivotProduc!$B$28:$D$28</c:f>
              <c:numCache>
                <c:formatCode>0%</c:formatCode>
                <c:ptCount val="3"/>
                <c:pt idx="0">
                  <c:v>0.61</c:v>
                </c:pt>
                <c:pt idx="1">
                  <c:v>0.20333333333333334</c:v>
                </c:pt>
                <c:pt idx="2">
                  <c:v>0.18666666666666668</c:v>
                </c:pt>
              </c:numCache>
            </c:numRef>
          </c:val>
          <c:extLst>
            <c:ext xmlns:c16="http://schemas.microsoft.com/office/drawing/2014/chart" uri="{C3380CC4-5D6E-409C-BE32-E72D297353CC}">
              <c16:uniqueId val="{00000001-6026-47A8-AD34-B2DC8433CAE8}"/>
            </c:ext>
          </c:extLst>
        </c:ser>
        <c:dLbls>
          <c:dLblPos val="outEnd"/>
          <c:showLegendKey val="0"/>
          <c:showVal val="1"/>
          <c:showCatName val="0"/>
          <c:showSerName val="0"/>
          <c:showPercent val="0"/>
          <c:showBubbleSize val="0"/>
        </c:dLbls>
        <c:gapWidth val="219"/>
        <c:overlap val="-27"/>
        <c:axId val="1580400736"/>
        <c:axId val="1580395936"/>
      </c:barChart>
      <c:catAx>
        <c:axId val="158040073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580395936"/>
        <c:crosses val="autoZero"/>
        <c:auto val="1"/>
        <c:lblAlgn val="ctr"/>
        <c:lblOffset val="100"/>
        <c:noMultiLvlLbl val="0"/>
      </c:catAx>
      <c:valAx>
        <c:axId val="1580395936"/>
        <c:scaling>
          <c:orientation val="minMax"/>
        </c:scaling>
        <c:delete val="1"/>
        <c:axPos val="l"/>
        <c:numFmt formatCode="0%" sourceLinked="1"/>
        <c:majorTickMark val="out"/>
        <c:minorTickMark val="none"/>
        <c:tickLblPos val="nextTo"/>
        <c:crossAx val="15804007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r>
              <a:rPr lang="en-IN" sz="1600">
                <a:solidFill>
                  <a:schemeClr val="bg1"/>
                </a:solidFill>
              </a:rPr>
              <a:t>Overall Customer Satisfaction in Business Types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PivotProduc!$A$129</c:f>
              <c:strCache>
                <c:ptCount val="1"/>
                <c:pt idx="0">
                  <c:v>0-6</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PivotProduc!$B$127:$E$128</c:f>
              <c:multiLvlStrCache>
                <c:ptCount val="4"/>
                <c:lvl>
                  <c:pt idx="0">
                    <c:v>2023</c:v>
                  </c:pt>
                  <c:pt idx="1">
                    <c:v>2024</c:v>
                  </c:pt>
                  <c:pt idx="2">
                    <c:v>2023</c:v>
                  </c:pt>
                  <c:pt idx="3">
                    <c:v>2024</c:v>
                  </c:pt>
                </c:lvl>
                <c:lvl>
                  <c:pt idx="0">
                    <c:v>Business Banking </c:v>
                  </c:pt>
                  <c:pt idx="2">
                    <c:v>Personal Banking</c:v>
                  </c:pt>
                </c:lvl>
              </c:multiLvlStrCache>
            </c:multiLvlStrRef>
          </c:cat>
          <c:val>
            <c:numRef>
              <c:f>PivotProduc!$B$129:$E$129</c:f>
              <c:numCache>
                <c:formatCode>0%</c:formatCode>
                <c:ptCount val="4"/>
                <c:pt idx="0">
                  <c:v>0.45270270270270269</c:v>
                </c:pt>
                <c:pt idx="1">
                  <c:v>0.54729729729729726</c:v>
                </c:pt>
                <c:pt idx="2">
                  <c:v>0.47150259067357514</c:v>
                </c:pt>
                <c:pt idx="3">
                  <c:v>0.52849740932642486</c:v>
                </c:pt>
              </c:numCache>
            </c:numRef>
          </c:val>
          <c:extLst>
            <c:ext xmlns:c16="http://schemas.microsoft.com/office/drawing/2014/chart" uri="{C3380CC4-5D6E-409C-BE32-E72D297353CC}">
              <c16:uniqueId val="{00000000-BAE0-4B1E-8014-3A13A5303083}"/>
            </c:ext>
          </c:extLst>
        </c:ser>
        <c:ser>
          <c:idx val="1"/>
          <c:order val="1"/>
          <c:tx>
            <c:strRef>
              <c:f>PivotProduc!$A$130</c:f>
              <c:strCache>
                <c:ptCount val="1"/>
                <c:pt idx="0">
                  <c:v>7-8</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PivotProduc!$B$127:$E$128</c:f>
              <c:multiLvlStrCache>
                <c:ptCount val="4"/>
                <c:lvl>
                  <c:pt idx="0">
                    <c:v>2023</c:v>
                  </c:pt>
                  <c:pt idx="1">
                    <c:v>2024</c:v>
                  </c:pt>
                  <c:pt idx="2">
                    <c:v>2023</c:v>
                  </c:pt>
                  <c:pt idx="3">
                    <c:v>2024</c:v>
                  </c:pt>
                </c:lvl>
                <c:lvl>
                  <c:pt idx="0">
                    <c:v>Business Banking </c:v>
                  </c:pt>
                  <c:pt idx="2">
                    <c:v>Personal Banking</c:v>
                  </c:pt>
                </c:lvl>
              </c:multiLvlStrCache>
            </c:multiLvlStrRef>
          </c:cat>
          <c:val>
            <c:numRef>
              <c:f>PivotProduc!$B$130:$E$130</c:f>
              <c:numCache>
                <c:formatCode>0%</c:formatCode>
                <c:ptCount val="4"/>
                <c:pt idx="0">
                  <c:v>0.625</c:v>
                </c:pt>
                <c:pt idx="1">
                  <c:v>0.375</c:v>
                </c:pt>
                <c:pt idx="2">
                  <c:v>0.61728395061728392</c:v>
                </c:pt>
                <c:pt idx="3">
                  <c:v>0.38271604938271603</c:v>
                </c:pt>
              </c:numCache>
            </c:numRef>
          </c:val>
          <c:extLst>
            <c:ext xmlns:c16="http://schemas.microsoft.com/office/drawing/2014/chart" uri="{C3380CC4-5D6E-409C-BE32-E72D297353CC}">
              <c16:uniqueId val="{00000001-BAE0-4B1E-8014-3A13A5303083}"/>
            </c:ext>
          </c:extLst>
        </c:ser>
        <c:ser>
          <c:idx val="2"/>
          <c:order val="2"/>
          <c:tx>
            <c:strRef>
              <c:f>PivotProduc!$A$131</c:f>
              <c:strCache>
                <c:ptCount val="1"/>
                <c:pt idx="0">
                  <c:v>9-10</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PivotProduc!$B$127:$E$128</c:f>
              <c:multiLvlStrCache>
                <c:ptCount val="4"/>
                <c:lvl>
                  <c:pt idx="0">
                    <c:v>2023</c:v>
                  </c:pt>
                  <c:pt idx="1">
                    <c:v>2024</c:v>
                  </c:pt>
                  <c:pt idx="2">
                    <c:v>2023</c:v>
                  </c:pt>
                  <c:pt idx="3">
                    <c:v>2024</c:v>
                  </c:pt>
                </c:lvl>
                <c:lvl>
                  <c:pt idx="0">
                    <c:v>Business Banking </c:v>
                  </c:pt>
                  <c:pt idx="2">
                    <c:v>Personal Banking</c:v>
                  </c:pt>
                </c:lvl>
              </c:multiLvlStrCache>
            </c:multiLvlStrRef>
          </c:cat>
          <c:val>
            <c:numRef>
              <c:f>PivotProduc!$B$131:$E$131</c:f>
              <c:numCache>
                <c:formatCode>0%</c:formatCode>
                <c:ptCount val="4"/>
                <c:pt idx="0">
                  <c:v>0.63013698630136983</c:v>
                </c:pt>
                <c:pt idx="1">
                  <c:v>0.36986301369863012</c:v>
                </c:pt>
                <c:pt idx="2">
                  <c:v>0.56716417910447758</c:v>
                </c:pt>
                <c:pt idx="3">
                  <c:v>0.43283582089552236</c:v>
                </c:pt>
              </c:numCache>
            </c:numRef>
          </c:val>
          <c:extLst>
            <c:ext xmlns:c16="http://schemas.microsoft.com/office/drawing/2014/chart" uri="{C3380CC4-5D6E-409C-BE32-E72D297353CC}">
              <c16:uniqueId val="{00000002-BAE0-4B1E-8014-3A13A5303083}"/>
            </c:ext>
          </c:extLst>
        </c:ser>
        <c:dLbls>
          <c:dLblPos val="outEnd"/>
          <c:showLegendKey val="0"/>
          <c:showVal val="1"/>
          <c:showCatName val="0"/>
          <c:showSerName val="0"/>
          <c:showPercent val="0"/>
          <c:showBubbleSize val="0"/>
        </c:dLbls>
        <c:gapWidth val="219"/>
        <c:overlap val="-27"/>
        <c:axId val="1580392096"/>
        <c:axId val="1580391616"/>
      </c:barChart>
      <c:catAx>
        <c:axId val="158039209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580391616"/>
        <c:crosses val="autoZero"/>
        <c:auto val="1"/>
        <c:lblAlgn val="ctr"/>
        <c:lblOffset val="100"/>
        <c:noMultiLvlLbl val="0"/>
      </c:catAx>
      <c:valAx>
        <c:axId val="1580391616"/>
        <c:scaling>
          <c:orientation val="minMax"/>
        </c:scaling>
        <c:delete val="1"/>
        <c:axPos val="l"/>
        <c:numFmt formatCode="0%" sourceLinked="1"/>
        <c:majorTickMark val="none"/>
        <c:minorTickMark val="none"/>
        <c:tickLblPos val="nextTo"/>
        <c:crossAx val="1580392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solidFill>
                  <a:schemeClr val="bg1"/>
                </a:solidFill>
              </a:rPr>
              <a:t>Overall Customer Satisfaction distribution of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bar"/>
        <c:grouping val="clustered"/>
        <c:varyColors val="0"/>
        <c:ser>
          <c:idx val="0"/>
          <c:order val="0"/>
          <c:tx>
            <c:strRef>
              <c:f>PivotProduc!$H$68</c:f>
              <c:strCache>
                <c:ptCount val="1"/>
                <c:pt idx="0">
                  <c:v>Salary Account</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PivotProduc!$I$67:$K$67</c:f>
              <c:strCache>
                <c:ptCount val="3"/>
                <c:pt idx="0">
                  <c:v>9-10</c:v>
                </c:pt>
                <c:pt idx="1">
                  <c:v>7-8</c:v>
                </c:pt>
                <c:pt idx="2">
                  <c:v>0-6</c:v>
                </c:pt>
              </c:strCache>
            </c:strRef>
          </c:cat>
          <c:val>
            <c:numRef>
              <c:f>PivotProduc!$I$68:$K$68</c:f>
              <c:numCache>
                <c:formatCode>0%</c:formatCode>
                <c:ptCount val="3"/>
                <c:pt idx="0">
                  <c:v>0.2</c:v>
                </c:pt>
                <c:pt idx="1">
                  <c:v>0.21818181818181817</c:v>
                </c:pt>
                <c:pt idx="2">
                  <c:v>0.58181818181818179</c:v>
                </c:pt>
              </c:numCache>
            </c:numRef>
          </c:val>
          <c:extLst>
            <c:ext xmlns:c16="http://schemas.microsoft.com/office/drawing/2014/chart" uri="{C3380CC4-5D6E-409C-BE32-E72D297353CC}">
              <c16:uniqueId val="{00000000-898E-420A-AE23-1DBDA11BE41D}"/>
            </c:ext>
          </c:extLst>
        </c:ser>
        <c:ser>
          <c:idx val="1"/>
          <c:order val="1"/>
          <c:tx>
            <c:strRef>
              <c:f>PivotProduc!$H$69</c:f>
              <c:strCache>
                <c:ptCount val="1"/>
                <c:pt idx="0">
                  <c:v>Business Account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PivotProduc!$I$67:$K$67</c:f>
              <c:strCache>
                <c:ptCount val="3"/>
                <c:pt idx="0">
                  <c:v>9-10</c:v>
                </c:pt>
                <c:pt idx="1">
                  <c:v>7-8</c:v>
                </c:pt>
                <c:pt idx="2">
                  <c:v>0-6</c:v>
                </c:pt>
              </c:strCache>
            </c:strRef>
          </c:cat>
          <c:val>
            <c:numRef>
              <c:f>PivotProduc!$I$69:$K$69</c:f>
              <c:numCache>
                <c:formatCode>0%</c:formatCode>
                <c:ptCount val="3"/>
                <c:pt idx="0">
                  <c:v>0.19277108433734941</c:v>
                </c:pt>
                <c:pt idx="1">
                  <c:v>0.21686746987951808</c:v>
                </c:pt>
                <c:pt idx="2">
                  <c:v>0.59036144578313254</c:v>
                </c:pt>
              </c:numCache>
            </c:numRef>
          </c:val>
          <c:extLst>
            <c:ext xmlns:c16="http://schemas.microsoft.com/office/drawing/2014/chart" uri="{C3380CC4-5D6E-409C-BE32-E72D297353CC}">
              <c16:uniqueId val="{00000001-898E-420A-AE23-1DBDA11BE41D}"/>
            </c:ext>
          </c:extLst>
        </c:ser>
        <c:ser>
          <c:idx val="2"/>
          <c:order val="2"/>
          <c:tx>
            <c:strRef>
              <c:f>PivotProduc!$H$70</c:f>
              <c:strCache>
                <c:ptCount val="1"/>
                <c:pt idx="0">
                  <c:v>Fastags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PivotProduc!$I$67:$K$67</c:f>
              <c:strCache>
                <c:ptCount val="3"/>
                <c:pt idx="0">
                  <c:v>9-10</c:v>
                </c:pt>
                <c:pt idx="1">
                  <c:v>7-8</c:v>
                </c:pt>
                <c:pt idx="2">
                  <c:v>0-6</c:v>
                </c:pt>
              </c:strCache>
            </c:strRef>
          </c:cat>
          <c:val>
            <c:numRef>
              <c:f>PivotProduc!$I$70:$K$70</c:f>
              <c:numCache>
                <c:formatCode>0%</c:formatCode>
                <c:ptCount val="3"/>
                <c:pt idx="0">
                  <c:v>0.1702127659574468</c:v>
                </c:pt>
                <c:pt idx="1">
                  <c:v>0.19148936170212766</c:v>
                </c:pt>
                <c:pt idx="2">
                  <c:v>0.63829787234042556</c:v>
                </c:pt>
              </c:numCache>
            </c:numRef>
          </c:val>
          <c:extLst>
            <c:ext xmlns:c16="http://schemas.microsoft.com/office/drawing/2014/chart" uri="{C3380CC4-5D6E-409C-BE32-E72D297353CC}">
              <c16:uniqueId val="{00000002-898E-420A-AE23-1DBDA11BE41D}"/>
            </c:ext>
          </c:extLst>
        </c:ser>
        <c:ser>
          <c:idx val="3"/>
          <c:order val="3"/>
          <c:tx>
            <c:strRef>
              <c:f>PivotProduc!$H$71</c:f>
              <c:strCache>
                <c:ptCount val="1"/>
                <c:pt idx="0">
                  <c:v>Credit card</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PivotProduc!$I$67:$K$67</c:f>
              <c:strCache>
                <c:ptCount val="3"/>
                <c:pt idx="0">
                  <c:v>9-10</c:v>
                </c:pt>
                <c:pt idx="1">
                  <c:v>7-8</c:v>
                </c:pt>
                <c:pt idx="2">
                  <c:v>0-6</c:v>
                </c:pt>
              </c:strCache>
            </c:strRef>
          </c:cat>
          <c:val>
            <c:numRef>
              <c:f>PivotProduc!$I$71:$K$71</c:f>
              <c:numCache>
                <c:formatCode>0%</c:formatCode>
                <c:ptCount val="3"/>
                <c:pt idx="0">
                  <c:v>0.14285714285714285</c:v>
                </c:pt>
                <c:pt idx="1">
                  <c:v>0.12244897959183673</c:v>
                </c:pt>
                <c:pt idx="2">
                  <c:v>0.73469387755102045</c:v>
                </c:pt>
              </c:numCache>
            </c:numRef>
          </c:val>
          <c:extLst>
            <c:ext xmlns:c16="http://schemas.microsoft.com/office/drawing/2014/chart" uri="{C3380CC4-5D6E-409C-BE32-E72D297353CC}">
              <c16:uniqueId val="{00000003-898E-420A-AE23-1DBDA11BE41D}"/>
            </c:ext>
          </c:extLst>
        </c:ser>
        <c:ser>
          <c:idx val="4"/>
          <c:order val="4"/>
          <c:tx>
            <c:strRef>
              <c:f>PivotProduc!$H$72</c:f>
              <c:strCache>
                <c:ptCount val="1"/>
                <c:pt idx="0">
                  <c:v>Debit card</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PivotProduc!$I$67:$K$67</c:f>
              <c:strCache>
                <c:ptCount val="3"/>
                <c:pt idx="0">
                  <c:v>9-10</c:v>
                </c:pt>
                <c:pt idx="1">
                  <c:v>7-8</c:v>
                </c:pt>
                <c:pt idx="2">
                  <c:v>0-6</c:v>
                </c:pt>
              </c:strCache>
            </c:strRef>
          </c:cat>
          <c:val>
            <c:numRef>
              <c:f>PivotProduc!$I$72:$K$72</c:f>
              <c:numCache>
                <c:formatCode>0%</c:formatCode>
                <c:ptCount val="3"/>
                <c:pt idx="0">
                  <c:v>0.21666666666666667</c:v>
                </c:pt>
                <c:pt idx="1">
                  <c:v>0.21666666666666667</c:v>
                </c:pt>
                <c:pt idx="2">
                  <c:v>0.56666666666666665</c:v>
                </c:pt>
              </c:numCache>
            </c:numRef>
          </c:val>
          <c:extLst>
            <c:ext xmlns:c16="http://schemas.microsoft.com/office/drawing/2014/chart" uri="{C3380CC4-5D6E-409C-BE32-E72D297353CC}">
              <c16:uniqueId val="{00000004-898E-420A-AE23-1DBDA11BE41D}"/>
            </c:ext>
          </c:extLst>
        </c:ser>
        <c:dLbls>
          <c:dLblPos val="outEnd"/>
          <c:showLegendKey val="0"/>
          <c:showVal val="1"/>
          <c:showCatName val="0"/>
          <c:showSerName val="0"/>
          <c:showPercent val="0"/>
          <c:showBubbleSize val="0"/>
        </c:dLbls>
        <c:gapWidth val="182"/>
        <c:axId val="128283919"/>
        <c:axId val="128284399"/>
      </c:barChart>
      <c:catAx>
        <c:axId val="1282839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28284399"/>
        <c:crosses val="autoZero"/>
        <c:auto val="1"/>
        <c:lblAlgn val="ctr"/>
        <c:lblOffset val="100"/>
        <c:noMultiLvlLbl val="0"/>
      </c:catAx>
      <c:valAx>
        <c:axId val="128284399"/>
        <c:scaling>
          <c:orientation val="minMax"/>
        </c:scaling>
        <c:delete val="0"/>
        <c:axPos val="b"/>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828391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Product wise Area of Dissatisfaction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PivotProduc!$R$12</c:f>
              <c:strCache>
                <c:ptCount val="1"/>
                <c:pt idx="0">
                  <c:v>Product Quality
</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PivotProduc!$Q$13:$Q$17</c:f>
              <c:strCache>
                <c:ptCount val="5"/>
                <c:pt idx="0">
                  <c:v>Business Account</c:v>
                </c:pt>
                <c:pt idx="1">
                  <c:v>Salary Account</c:v>
                </c:pt>
                <c:pt idx="2">
                  <c:v>Credit card</c:v>
                </c:pt>
                <c:pt idx="3">
                  <c:v>Debit card</c:v>
                </c:pt>
                <c:pt idx="4">
                  <c:v>Fastags</c:v>
                </c:pt>
              </c:strCache>
            </c:strRef>
          </c:cat>
          <c:val>
            <c:numRef>
              <c:f>PivotProduc!$R$13:$R$17</c:f>
              <c:numCache>
                <c:formatCode>0%</c:formatCode>
                <c:ptCount val="5"/>
                <c:pt idx="0">
                  <c:v>0.72289156626506001</c:v>
                </c:pt>
                <c:pt idx="1">
                  <c:v>0.72727272727272729</c:v>
                </c:pt>
                <c:pt idx="2">
                  <c:v>0.61224489795918369</c:v>
                </c:pt>
                <c:pt idx="3">
                  <c:v>0.68333333333333335</c:v>
                </c:pt>
                <c:pt idx="4">
                  <c:v>0.78723404255319152</c:v>
                </c:pt>
              </c:numCache>
            </c:numRef>
          </c:val>
          <c:extLst>
            <c:ext xmlns:c16="http://schemas.microsoft.com/office/drawing/2014/chart" uri="{C3380CC4-5D6E-409C-BE32-E72D297353CC}">
              <c16:uniqueId val="{00000000-CC98-46A5-92EA-81482F8DF1B0}"/>
            </c:ext>
          </c:extLst>
        </c:ser>
        <c:ser>
          <c:idx val="1"/>
          <c:order val="1"/>
          <c:tx>
            <c:strRef>
              <c:f>PivotProduc!$S$12</c:f>
              <c:strCache>
                <c:ptCount val="1"/>
                <c:pt idx="0">
                  <c:v>Product Ease of Use
</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PivotProduc!$Q$13:$Q$17</c:f>
              <c:strCache>
                <c:ptCount val="5"/>
                <c:pt idx="0">
                  <c:v>Business Account</c:v>
                </c:pt>
                <c:pt idx="1">
                  <c:v>Salary Account</c:v>
                </c:pt>
                <c:pt idx="2">
                  <c:v>Credit card</c:v>
                </c:pt>
                <c:pt idx="3">
                  <c:v>Debit card</c:v>
                </c:pt>
                <c:pt idx="4">
                  <c:v>Fastags</c:v>
                </c:pt>
              </c:strCache>
            </c:strRef>
          </c:cat>
          <c:val>
            <c:numRef>
              <c:f>PivotProduc!$S$13:$S$17</c:f>
              <c:numCache>
                <c:formatCode>0%</c:formatCode>
                <c:ptCount val="5"/>
                <c:pt idx="0">
                  <c:v>0.55421686746987953</c:v>
                </c:pt>
                <c:pt idx="1">
                  <c:v>0.43636363636363634</c:v>
                </c:pt>
                <c:pt idx="2">
                  <c:v>0.5714285714285714</c:v>
                </c:pt>
                <c:pt idx="3">
                  <c:v>0.55000000000000004</c:v>
                </c:pt>
                <c:pt idx="4">
                  <c:v>0.55319148936170215</c:v>
                </c:pt>
              </c:numCache>
            </c:numRef>
          </c:val>
          <c:extLst>
            <c:ext xmlns:c16="http://schemas.microsoft.com/office/drawing/2014/chart" uri="{C3380CC4-5D6E-409C-BE32-E72D297353CC}">
              <c16:uniqueId val="{00000001-CC98-46A5-92EA-81482F8DF1B0}"/>
            </c:ext>
          </c:extLst>
        </c:ser>
        <c:ser>
          <c:idx val="2"/>
          <c:order val="2"/>
          <c:tx>
            <c:strRef>
              <c:f>PivotProduc!$T$12</c:f>
              <c:strCache>
                <c:ptCount val="1"/>
                <c:pt idx="0">
                  <c:v>Product meet client needs
</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PivotProduc!$Q$13:$Q$17</c:f>
              <c:strCache>
                <c:ptCount val="5"/>
                <c:pt idx="0">
                  <c:v>Business Account</c:v>
                </c:pt>
                <c:pt idx="1">
                  <c:v>Salary Account</c:v>
                </c:pt>
                <c:pt idx="2">
                  <c:v>Credit card</c:v>
                </c:pt>
                <c:pt idx="3">
                  <c:v>Debit card</c:v>
                </c:pt>
                <c:pt idx="4">
                  <c:v>Fastags</c:v>
                </c:pt>
              </c:strCache>
            </c:strRef>
          </c:cat>
          <c:val>
            <c:numRef>
              <c:f>PivotProduc!$T$13:$T$17</c:f>
              <c:numCache>
                <c:formatCode>0%</c:formatCode>
                <c:ptCount val="5"/>
                <c:pt idx="0">
                  <c:v>0.62650602409638556</c:v>
                </c:pt>
                <c:pt idx="1">
                  <c:v>0.70909090909090911</c:v>
                </c:pt>
                <c:pt idx="2">
                  <c:v>0.59183673469387754</c:v>
                </c:pt>
                <c:pt idx="3">
                  <c:v>0.73333333333333328</c:v>
                </c:pt>
                <c:pt idx="4">
                  <c:v>0.51063829787234039</c:v>
                </c:pt>
              </c:numCache>
            </c:numRef>
          </c:val>
          <c:extLst>
            <c:ext xmlns:c16="http://schemas.microsoft.com/office/drawing/2014/chart" uri="{C3380CC4-5D6E-409C-BE32-E72D297353CC}">
              <c16:uniqueId val="{00000002-CC98-46A5-92EA-81482F8DF1B0}"/>
            </c:ext>
          </c:extLst>
        </c:ser>
        <c:ser>
          <c:idx val="3"/>
          <c:order val="3"/>
          <c:tx>
            <c:strRef>
              <c:f>PivotProduc!$U$12</c:f>
              <c:strCache>
                <c:ptCount val="1"/>
                <c:pt idx="0">
                  <c:v>Product Technology and Innovation
</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PivotProduc!$Q$13:$Q$17</c:f>
              <c:strCache>
                <c:ptCount val="5"/>
                <c:pt idx="0">
                  <c:v>Business Account</c:v>
                </c:pt>
                <c:pt idx="1">
                  <c:v>Salary Account</c:v>
                </c:pt>
                <c:pt idx="2">
                  <c:v>Credit card</c:v>
                </c:pt>
                <c:pt idx="3">
                  <c:v>Debit card</c:v>
                </c:pt>
                <c:pt idx="4">
                  <c:v>Fastags</c:v>
                </c:pt>
              </c:strCache>
            </c:strRef>
          </c:cat>
          <c:val>
            <c:numRef>
              <c:f>PivotProduc!$U$13:$U$17</c:f>
              <c:numCache>
                <c:formatCode>0%</c:formatCode>
                <c:ptCount val="5"/>
                <c:pt idx="0">
                  <c:v>0.66265060240963858</c:v>
                </c:pt>
                <c:pt idx="1">
                  <c:v>0.70909090909090911</c:v>
                </c:pt>
                <c:pt idx="2">
                  <c:v>0.46938775510204084</c:v>
                </c:pt>
                <c:pt idx="3">
                  <c:v>0.68333333333333335</c:v>
                </c:pt>
                <c:pt idx="4">
                  <c:v>0.5957446808510638</c:v>
                </c:pt>
              </c:numCache>
            </c:numRef>
          </c:val>
          <c:extLst>
            <c:ext xmlns:c16="http://schemas.microsoft.com/office/drawing/2014/chart" uri="{C3380CC4-5D6E-409C-BE32-E72D297353CC}">
              <c16:uniqueId val="{00000003-CC98-46A5-92EA-81482F8DF1B0}"/>
            </c:ext>
          </c:extLst>
        </c:ser>
        <c:ser>
          <c:idx val="4"/>
          <c:order val="4"/>
          <c:tx>
            <c:strRef>
              <c:f>PivotProduc!$V$12</c:f>
              <c:strCache>
                <c:ptCount val="1"/>
                <c:pt idx="0">
                  <c:v> Overall Satisfaction with Product</c:v>
                </c:pt>
              </c:strCache>
            </c:strRef>
          </c:tx>
          <c:spPr>
            <a:solidFill>
              <a:srgbClr val="92D050"/>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PivotProduc!$Q$13:$Q$17</c:f>
              <c:strCache>
                <c:ptCount val="5"/>
                <c:pt idx="0">
                  <c:v>Business Account</c:v>
                </c:pt>
                <c:pt idx="1">
                  <c:v>Salary Account</c:v>
                </c:pt>
                <c:pt idx="2">
                  <c:v>Credit card</c:v>
                </c:pt>
                <c:pt idx="3">
                  <c:v>Debit card</c:v>
                </c:pt>
                <c:pt idx="4">
                  <c:v>Fastags</c:v>
                </c:pt>
              </c:strCache>
            </c:strRef>
          </c:cat>
          <c:val>
            <c:numRef>
              <c:f>PivotProduc!$V$13:$V$17</c:f>
              <c:numCache>
                <c:formatCode>0%</c:formatCode>
                <c:ptCount val="5"/>
                <c:pt idx="0">
                  <c:v>0.59036144578313254</c:v>
                </c:pt>
                <c:pt idx="1">
                  <c:v>0.58181818181818179</c:v>
                </c:pt>
                <c:pt idx="2">
                  <c:v>0.73469387755102045</c:v>
                </c:pt>
                <c:pt idx="3">
                  <c:v>0.56666666666666665</c:v>
                </c:pt>
                <c:pt idx="4">
                  <c:v>0.63829787234042556</c:v>
                </c:pt>
              </c:numCache>
            </c:numRef>
          </c:val>
          <c:extLst>
            <c:ext xmlns:c16="http://schemas.microsoft.com/office/drawing/2014/chart" uri="{C3380CC4-5D6E-409C-BE32-E72D297353CC}">
              <c16:uniqueId val="{00000004-CC98-46A5-92EA-81482F8DF1B0}"/>
            </c:ext>
          </c:extLst>
        </c:ser>
        <c:dLbls>
          <c:dLblPos val="outEnd"/>
          <c:showLegendKey val="0"/>
          <c:showVal val="1"/>
          <c:showCatName val="0"/>
          <c:showSerName val="0"/>
          <c:showPercent val="0"/>
          <c:showBubbleSize val="0"/>
        </c:dLbls>
        <c:gapWidth val="219"/>
        <c:overlap val="-27"/>
        <c:axId val="1855868320"/>
        <c:axId val="1855865920"/>
      </c:barChart>
      <c:catAx>
        <c:axId val="18558683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855865920"/>
        <c:crosses val="autoZero"/>
        <c:auto val="1"/>
        <c:lblAlgn val="ctr"/>
        <c:lblOffset val="100"/>
        <c:noMultiLvlLbl val="0"/>
      </c:catAx>
      <c:valAx>
        <c:axId val="1855865920"/>
        <c:scaling>
          <c:orientation val="minMax"/>
        </c:scaling>
        <c:delete val="1"/>
        <c:axPos val="l"/>
        <c:numFmt formatCode="0%" sourceLinked="1"/>
        <c:majorTickMark val="out"/>
        <c:minorTickMark val="none"/>
        <c:tickLblPos val="nextTo"/>
        <c:crossAx val="1855868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PivotProduc!$J$85</c:f>
              <c:strCache>
                <c:ptCount val="1"/>
                <c:pt idx="0">
                  <c:v>YOY Transactions</c:v>
                </c:pt>
              </c:strCache>
            </c:strRef>
          </c:tx>
          <c:spPr>
            <a:ln w="28575" cap="rnd">
              <a:solidFill>
                <a:srgbClr val="FFFF00"/>
              </a:solidFill>
              <a:round/>
            </a:ln>
            <a:effectLst/>
          </c:spPr>
          <c:marker>
            <c:symbol val="none"/>
          </c:marker>
          <c:dLbls>
            <c:dLbl>
              <c:idx val="5"/>
              <c:layout>
                <c:manualLayout>
                  <c:x val="-6.9851514709910172E-3"/>
                  <c:y val="8.063870051074664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C86-407A-9369-E3B0ADD11AA0}"/>
                </c:ext>
              </c:extLst>
            </c:dLbl>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PivotProduc!$I$86:$I$92</c:f>
              <c:strCache>
                <c:ptCount val="7"/>
                <c:pt idx="0">
                  <c:v>Business Account</c:v>
                </c:pt>
                <c:pt idx="1">
                  <c:v>Credit card</c:v>
                </c:pt>
                <c:pt idx="2">
                  <c:v>Debit card</c:v>
                </c:pt>
                <c:pt idx="3">
                  <c:v>Fastags</c:v>
                </c:pt>
                <c:pt idx="4">
                  <c:v>Salary Account</c:v>
                </c:pt>
                <c:pt idx="5">
                  <c:v>Saving Accounts</c:v>
                </c:pt>
                <c:pt idx="6">
                  <c:v>Wallet</c:v>
                </c:pt>
              </c:strCache>
            </c:strRef>
          </c:cat>
          <c:val>
            <c:numRef>
              <c:f>PivotProduc!$J$86:$J$92</c:f>
              <c:numCache>
                <c:formatCode>0%</c:formatCode>
                <c:ptCount val="7"/>
                <c:pt idx="0">
                  <c:v>-0.19420936299010338</c:v>
                </c:pt>
                <c:pt idx="1">
                  <c:v>-0.17211005542359459</c:v>
                </c:pt>
                <c:pt idx="2">
                  <c:v>-2.9523923017338971E-2</c:v>
                </c:pt>
                <c:pt idx="3">
                  <c:v>-0.21076751261216164</c:v>
                </c:pt>
                <c:pt idx="4">
                  <c:v>6.0981013736919332E-2</c:v>
                </c:pt>
                <c:pt idx="5">
                  <c:v>-0.59492924528301883</c:v>
                </c:pt>
                <c:pt idx="6">
                  <c:v>2.0229681978798588</c:v>
                </c:pt>
              </c:numCache>
            </c:numRef>
          </c:val>
          <c:smooth val="0"/>
          <c:extLst>
            <c:ext xmlns:c16="http://schemas.microsoft.com/office/drawing/2014/chart" uri="{C3380CC4-5D6E-409C-BE32-E72D297353CC}">
              <c16:uniqueId val="{00000000-2C86-407A-9369-E3B0ADD11AA0}"/>
            </c:ext>
          </c:extLst>
        </c:ser>
        <c:dLbls>
          <c:dLblPos val="t"/>
          <c:showLegendKey val="0"/>
          <c:showVal val="1"/>
          <c:showCatName val="0"/>
          <c:showSerName val="0"/>
          <c:showPercent val="0"/>
          <c:showBubbleSize val="0"/>
        </c:dLbls>
        <c:smooth val="0"/>
        <c:axId val="1548111600"/>
        <c:axId val="1432158928"/>
      </c:lineChart>
      <c:catAx>
        <c:axId val="154811160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432158928"/>
        <c:crosses val="autoZero"/>
        <c:auto val="1"/>
        <c:lblAlgn val="ctr"/>
        <c:lblOffset val="100"/>
        <c:noMultiLvlLbl val="0"/>
      </c:catAx>
      <c:valAx>
        <c:axId val="1432158928"/>
        <c:scaling>
          <c:orientation val="minMax"/>
        </c:scaling>
        <c:delete val="1"/>
        <c:axPos val="l"/>
        <c:numFmt formatCode="0%" sourceLinked="1"/>
        <c:majorTickMark val="none"/>
        <c:minorTickMark val="none"/>
        <c:tickLblPos val="nextTo"/>
        <c:crossAx val="1548111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IN">
                <a:solidFill>
                  <a:schemeClr val="bg1"/>
                </a:solidFill>
              </a:rPr>
              <a:t>NPS Score Distribution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PivotProduc!$G$57</c:f>
              <c:strCache>
                <c:ptCount val="1"/>
                <c:pt idx="0">
                  <c:v>Feedback count</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PivotProduc!$G$60:$G$61</c:f>
              <c:numCache>
                <c:formatCode>General</c:formatCode>
                <c:ptCount val="2"/>
                <c:pt idx="0">
                  <c:v>2023</c:v>
                </c:pt>
                <c:pt idx="1">
                  <c:v>2024</c:v>
                </c:pt>
              </c:numCache>
            </c:numRef>
          </c:cat>
          <c:val>
            <c:numRef>
              <c:f>PivotProduc!$H$60:$H$61</c:f>
              <c:numCache>
                <c:formatCode>General</c:formatCode>
                <c:ptCount val="2"/>
                <c:pt idx="0">
                  <c:v>342</c:v>
                </c:pt>
                <c:pt idx="1">
                  <c:v>300</c:v>
                </c:pt>
              </c:numCache>
            </c:numRef>
          </c:val>
          <c:extLst>
            <c:ext xmlns:c16="http://schemas.microsoft.com/office/drawing/2014/chart" uri="{C3380CC4-5D6E-409C-BE32-E72D297353CC}">
              <c16:uniqueId val="{00000000-ED6D-4CCE-9364-10A48F0ADA83}"/>
            </c:ext>
          </c:extLst>
        </c:ser>
        <c:dLbls>
          <c:showLegendKey val="0"/>
          <c:showVal val="1"/>
          <c:showCatName val="0"/>
          <c:showSerName val="0"/>
          <c:showPercent val="0"/>
          <c:showBubbleSize val="0"/>
        </c:dLbls>
        <c:gapWidth val="219"/>
        <c:overlap val="-27"/>
        <c:axId val="205232543"/>
        <c:axId val="205234463"/>
      </c:barChart>
      <c:lineChart>
        <c:grouping val="standard"/>
        <c:varyColors val="0"/>
        <c:ser>
          <c:idx val="1"/>
          <c:order val="1"/>
          <c:tx>
            <c:strRef>
              <c:f>PivotProduc!$G$58</c:f>
              <c:strCache>
                <c:ptCount val="1"/>
                <c:pt idx="0">
                  <c:v>NPS Score</c:v>
                </c:pt>
              </c:strCache>
            </c:strRef>
          </c:tx>
          <c:spPr>
            <a:ln w="28575" cap="rnd">
              <a:solidFill>
                <a:schemeClr val="accent2"/>
              </a:solidFill>
              <a:round/>
            </a:ln>
            <a:effectLst/>
          </c:spPr>
          <c:marker>
            <c:symbol val="none"/>
          </c:marker>
          <c:dLbls>
            <c:dLbl>
              <c:idx val="0"/>
              <c:layout>
                <c:manualLayout>
                  <c:x val="-0.1361111111111111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6D-4CCE-9364-10A48F0ADA83}"/>
                </c:ext>
              </c:extLst>
            </c:dLbl>
            <c:dLbl>
              <c:idx val="1"/>
              <c:layout>
                <c:manualLayout>
                  <c:x val="3.888888888888889E-2"/>
                  <c:y val="-2.314814814814823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D6D-4CCE-9364-10A48F0ADA83}"/>
                </c:ext>
              </c:extLst>
            </c:dLbl>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PivotProduc!$I$59</c:f>
              <c:strCache>
                <c:ptCount val="1"/>
                <c:pt idx="0">
                  <c:v>NPS Score</c:v>
                </c:pt>
              </c:strCache>
            </c:strRef>
          </c:cat>
          <c:val>
            <c:numRef>
              <c:f>PivotProduc!$I$60:$I$61</c:f>
              <c:numCache>
                <c:formatCode>0%</c:formatCode>
                <c:ptCount val="2"/>
                <c:pt idx="0">
                  <c:v>-0.46491228070175439</c:v>
                </c:pt>
                <c:pt idx="1">
                  <c:v>-0.4</c:v>
                </c:pt>
              </c:numCache>
            </c:numRef>
          </c:val>
          <c:smooth val="0"/>
          <c:extLst>
            <c:ext xmlns:c16="http://schemas.microsoft.com/office/drawing/2014/chart" uri="{C3380CC4-5D6E-409C-BE32-E72D297353CC}">
              <c16:uniqueId val="{00000003-ED6D-4CCE-9364-10A48F0ADA83}"/>
            </c:ext>
          </c:extLst>
        </c:ser>
        <c:dLbls>
          <c:showLegendKey val="0"/>
          <c:showVal val="1"/>
          <c:showCatName val="0"/>
          <c:showSerName val="0"/>
          <c:showPercent val="0"/>
          <c:showBubbleSize val="0"/>
        </c:dLbls>
        <c:marker val="1"/>
        <c:smooth val="0"/>
        <c:axId val="206944127"/>
        <c:axId val="204266175"/>
      </c:lineChart>
      <c:catAx>
        <c:axId val="2052325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5234463"/>
        <c:crosses val="autoZero"/>
        <c:auto val="1"/>
        <c:lblAlgn val="ctr"/>
        <c:lblOffset val="100"/>
        <c:noMultiLvlLbl val="0"/>
      </c:catAx>
      <c:valAx>
        <c:axId val="205234463"/>
        <c:scaling>
          <c:orientation val="minMax"/>
          <c:max val="500"/>
          <c:min val="0"/>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5232543"/>
        <c:crosses val="autoZero"/>
        <c:crossBetween val="between"/>
        <c:majorUnit val="100"/>
      </c:valAx>
      <c:valAx>
        <c:axId val="204266175"/>
        <c:scaling>
          <c:orientation val="minMax"/>
          <c:max val="-0.30000000000000004"/>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6944127"/>
        <c:crosses val="max"/>
        <c:crossBetween val="between"/>
        <c:majorUnit val="5.000000000000001E-2"/>
      </c:valAx>
      <c:catAx>
        <c:axId val="206944127"/>
        <c:scaling>
          <c:orientation val="minMax"/>
        </c:scaling>
        <c:delete val="1"/>
        <c:axPos val="b"/>
        <c:numFmt formatCode="General" sourceLinked="1"/>
        <c:majorTickMark val="out"/>
        <c:minorTickMark val="none"/>
        <c:tickLblPos val="nextTo"/>
        <c:crossAx val="2042661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chemeClr val="bg1"/>
                </a:solidFill>
                <a:latin typeface="+mn-lt"/>
                <a:ea typeface="+mn-ea"/>
                <a:cs typeface="+mn-cs"/>
              </a:defRPr>
            </a:pPr>
            <a:r>
              <a:rPr lang="en-IN" sz="1800" b="1" i="0" u="none" strike="noStrike" kern="1200" baseline="0">
                <a:solidFill>
                  <a:schemeClr val="bg1"/>
                </a:solidFill>
              </a:rPr>
              <a:t>Customer Satisfaction with Support Team</a:t>
            </a:r>
          </a:p>
          <a:p>
            <a:pPr marL="0" marR="0" lvl="0" indent="0" algn="ctr" defTabSz="914400" rtl="0" eaLnBrk="1" fontAlgn="auto" latinLnBrk="0" hangingPunct="1">
              <a:lnSpc>
                <a:spcPct val="100000"/>
              </a:lnSpc>
              <a:spcBef>
                <a:spcPts val="0"/>
              </a:spcBef>
              <a:spcAft>
                <a:spcPts val="0"/>
              </a:spcAft>
              <a:buClrTx/>
              <a:buSzTx/>
              <a:buFontTx/>
              <a:buNone/>
              <a:tabLst/>
              <a:defRPr sz="1800">
                <a:solidFill>
                  <a:schemeClr val="bg1"/>
                </a:solidFill>
              </a:defRPr>
            </a:pPr>
            <a:endParaRPr lang="en-IN" sz="1800">
              <a:solidFill>
                <a:schemeClr val="bg1"/>
              </a:solidFill>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2.3562740307904464E-2"/>
          <c:y val="0.25941163604549433"/>
          <c:w val="0.9528745193841911"/>
          <c:h val="0.53006415864683576"/>
        </c:manualLayout>
      </c:layout>
      <c:barChart>
        <c:barDir val="col"/>
        <c:grouping val="clustered"/>
        <c:varyColors val="0"/>
        <c:ser>
          <c:idx val="0"/>
          <c:order val="0"/>
          <c:tx>
            <c:strRef>
              <c:f>PivotSupport!$P$19</c:f>
              <c:strCache>
                <c:ptCount val="1"/>
                <c:pt idx="0">
                  <c:v>0-6</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PivotSupport!$Q$17:$R$18</c:f>
              <c:multiLvlStrCache>
                <c:ptCount val="2"/>
                <c:lvl>
                  <c:pt idx="0">
                    <c:v>2023</c:v>
                  </c:pt>
                  <c:pt idx="1">
                    <c:v>2024</c:v>
                  </c:pt>
                </c:lvl>
                <c:lvl>
                  <c:pt idx="0">
                    <c:v>Customer Satisfaction with Support Team 
</c:v>
                  </c:pt>
                </c:lvl>
              </c:multiLvlStrCache>
            </c:multiLvlStrRef>
          </c:cat>
          <c:val>
            <c:numRef>
              <c:f>PivotSupport!$Q$19:$R$19</c:f>
              <c:numCache>
                <c:formatCode>0%</c:formatCode>
                <c:ptCount val="2"/>
                <c:pt idx="0">
                  <c:v>0.63157894736842102</c:v>
                </c:pt>
                <c:pt idx="1">
                  <c:v>0.65</c:v>
                </c:pt>
              </c:numCache>
            </c:numRef>
          </c:val>
          <c:extLst>
            <c:ext xmlns:c16="http://schemas.microsoft.com/office/drawing/2014/chart" uri="{C3380CC4-5D6E-409C-BE32-E72D297353CC}">
              <c16:uniqueId val="{00000000-F115-48A9-8BA0-F3F17A4F621F}"/>
            </c:ext>
          </c:extLst>
        </c:ser>
        <c:ser>
          <c:idx val="1"/>
          <c:order val="1"/>
          <c:tx>
            <c:strRef>
              <c:f>PivotSupport!$P$20</c:f>
              <c:strCache>
                <c:ptCount val="1"/>
                <c:pt idx="0">
                  <c:v>7-8</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PivotSupport!$Q$17:$R$18</c:f>
              <c:multiLvlStrCache>
                <c:ptCount val="2"/>
                <c:lvl>
                  <c:pt idx="0">
                    <c:v>2023</c:v>
                  </c:pt>
                  <c:pt idx="1">
                    <c:v>2024</c:v>
                  </c:pt>
                </c:lvl>
                <c:lvl>
                  <c:pt idx="0">
                    <c:v>Customer Satisfaction with Support Team 
</c:v>
                  </c:pt>
                </c:lvl>
              </c:multiLvlStrCache>
            </c:multiLvlStrRef>
          </c:cat>
          <c:val>
            <c:numRef>
              <c:f>PivotSupport!$Q$20:$R$20</c:f>
              <c:numCache>
                <c:formatCode>0%</c:formatCode>
                <c:ptCount val="2"/>
                <c:pt idx="0">
                  <c:v>0.18128654970760233</c:v>
                </c:pt>
                <c:pt idx="1">
                  <c:v>0.17666666666666667</c:v>
                </c:pt>
              </c:numCache>
            </c:numRef>
          </c:val>
          <c:extLst>
            <c:ext xmlns:c16="http://schemas.microsoft.com/office/drawing/2014/chart" uri="{C3380CC4-5D6E-409C-BE32-E72D297353CC}">
              <c16:uniqueId val="{00000001-F115-48A9-8BA0-F3F17A4F621F}"/>
            </c:ext>
          </c:extLst>
        </c:ser>
        <c:ser>
          <c:idx val="2"/>
          <c:order val="2"/>
          <c:tx>
            <c:strRef>
              <c:f>PivotSupport!$P$21</c:f>
              <c:strCache>
                <c:ptCount val="1"/>
                <c:pt idx="0">
                  <c:v>9-10</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PivotSupport!$Q$17:$R$18</c:f>
              <c:multiLvlStrCache>
                <c:ptCount val="2"/>
                <c:lvl>
                  <c:pt idx="0">
                    <c:v>2023</c:v>
                  </c:pt>
                  <c:pt idx="1">
                    <c:v>2024</c:v>
                  </c:pt>
                </c:lvl>
                <c:lvl>
                  <c:pt idx="0">
                    <c:v>Customer Satisfaction with Support Team 
</c:v>
                  </c:pt>
                </c:lvl>
              </c:multiLvlStrCache>
            </c:multiLvlStrRef>
          </c:cat>
          <c:val>
            <c:numRef>
              <c:f>PivotSupport!$Q$21:$R$21</c:f>
              <c:numCache>
                <c:formatCode>0%</c:formatCode>
                <c:ptCount val="2"/>
                <c:pt idx="0">
                  <c:v>0.1871345029239766</c:v>
                </c:pt>
                <c:pt idx="1">
                  <c:v>0.17333333333333334</c:v>
                </c:pt>
              </c:numCache>
            </c:numRef>
          </c:val>
          <c:extLst>
            <c:ext xmlns:c16="http://schemas.microsoft.com/office/drawing/2014/chart" uri="{C3380CC4-5D6E-409C-BE32-E72D297353CC}">
              <c16:uniqueId val="{00000002-F115-48A9-8BA0-F3F17A4F621F}"/>
            </c:ext>
          </c:extLst>
        </c:ser>
        <c:dLbls>
          <c:showLegendKey val="0"/>
          <c:showVal val="0"/>
          <c:showCatName val="0"/>
          <c:showSerName val="0"/>
          <c:showPercent val="0"/>
          <c:showBubbleSize val="0"/>
        </c:dLbls>
        <c:gapWidth val="219"/>
        <c:overlap val="-27"/>
        <c:axId val="582275136"/>
        <c:axId val="582269856"/>
      </c:barChart>
      <c:catAx>
        <c:axId val="58227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crossAx val="582269856"/>
        <c:crosses val="autoZero"/>
        <c:auto val="1"/>
        <c:lblAlgn val="ctr"/>
        <c:lblOffset val="100"/>
        <c:noMultiLvlLbl val="0"/>
      </c:catAx>
      <c:valAx>
        <c:axId val="582269856"/>
        <c:scaling>
          <c:orientation val="minMax"/>
        </c:scaling>
        <c:delete val="1"/>
        <c:axPos val="l"/>
        <c:numFmt formatCode="0%" sourceLinked="1"/>
        <c:majorTickMark val="none"/>
        <c:minorTickMark val="none"/>
        <c:tickLblPos val="nextTo"/>
        <c:crossAx val="582275136"/>
        <c:crosses val="autoZero"/>
        <c:crossBetween val="between"/>
      </c:valAx>
      <c:spPr>
        <a:noFill/>
        <a:ln>
          <a:noFill/>
        </a:ln>
        <a:effectLst/>
      </c:spPr>
    </c:plotArea>
    <c:legend>
      <c:legendPos val="t"/>
      <c:layout>
        <c:manualLayout>
          <c:xMode val="edge"/>
          <c:yMode val="edge"/>
          <c:x val="0.38952481863267963"/>
          <c:y val="0.14898148148148149"/>
          <c:w val="0.20888254167697412"/>
          <c:h val="8.952931934825533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IN" dirty="0">
                <a:solidFill>
                  <a:schemeClr val="bg1"/>
                </a:solidFill>
              </a:rPr>
              <a:t>Overall Support Team Satisfaction of Products in 2024</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manualLayout>
          <c:layoutTarget val="inner"/>
          <c:xMode val="edge"/>
          <c:yMode val="edge"/>
          <c:x val="3.0555555555555555E-2"/>
          <c:y val="0.17854406130268199"/>
          <c:w val="0.90973674903268875"/>
          <c:h val="0.63423455110826121"/>
        </c:manualLayout>
      </c:layout>
      <c:barChart>
        <c:barDir val="col"/>
        <c:grouping val="clustered"/>
        <c:varyColors val="0"/>
        <c:ser>
          <c:idx val="0"/>
          <c:order val="0"/>
          <c:tx>
            <c:strRef>
              <c:f>PivotSupport!$K$27</c:f>
              <c:strCache>
                <c:ptCount val="1"/>
                <c:pt idx="0">
                  <c:v>0-6</c:v>
                </c:pt>
              </c:strCache>
            </c:strRef>
          </c:tx>
          <c:spPr>
            <a:solidFill>
              <a:srgbClr val="00B0F0"/>
            </a:soli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PivotSupport!$J$28:$J$32</c:f>
              <c:strCache>
                <c:ptCount val="5"/>
                <c:pt idx="0">
                  <c:v>Business Account</c:v>
                </c:pt>
                <c:pt idx="1">
                  <c:v>Credit card</c:v>
                </c:pt>
                <c:pt idx="2">
                  <c:v>Debit card</c:v>
                </c:pt>
                <c:pt idx="3">
                  <c:v>Fastags</c:v>
                </c:pt>
                <c:pt idx="4">
                  <c:v>Salary Account</c:v>
                </c:pt>
              </c:strCache>
            </c:strRef>
          </c:cat>
          <c:val>
            <c:numRef>
              <c:f>PivotSupport!$K$28:$K$32</c:f>
              <c:numCache>
                <c:formatCode>0%</c:formatCode>
                <c:ptCount val="5"/>
                <c:pt idx="0">
                  <c:v>0.60240963855421692</c:v>
                </c:pt>
                <c:pt idx="1">
                  <c:v>0.69387755102040816</c:v>
                </c:pt>
                <c:pt idx="2">
                  <c:v>0.6166666666666667</c:v>
                </c:pt>
                <c:pt idx="3">
                  <c:v>0.61702127659574468</c:v>
                </c:pt>
                <c:pt idx="4">
                  <c:v>0.76363636363636367</c:v>
                </c:pt>
              </c:numCache>
            </c:numRef>
          </c:val>
          <c:extLst>
            <c:ext xmlns:c16="http://schemas.microsoft.com/office/drawing/2014/chart" uri="{C3380CC4-5D6E-409C-BE32-E72D297353CC}">
              <c16:uniqueId val="{00000000-FAFF-4FE9-9C16-D9BB873229D9}"/>
            </c:ext>
          </c:extLst>
        </c:ser>
        <c:ser>
          <c:idx val="1"/>
          <c:order val="1"/>
          <c:tx>
            <c:strRef>
              <c:f>PivotSupport!$L$27</c:f>
              <c:strCache>
                <c:ptCount val="1"/>
                <c:pt idx="0">
                  <c:v>7-8</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PivotSupport!$J$28:$J$32</c:f>
              <c:strCache>
                <c:ptCount val="5"/>
                <c:pt idx="0">
                  <c:v>Business Account</c:v>
                </c:pt>
                <c:pt idx="1">
                  <c:v>Credit card</c:v>
                </c:pt>
                <c:pt idx="2">
                  <c:v>Debit card</c:v>
                </c:pt>
                <c:pt idx="3">
                  <c:v>Fastags</c:v>
                </c:pt>
                <c:pt idx="4">
                  <c:v>Salary Account</c:v>
                </c:pt>
              </c:strCache>
            </c:strRef>
          </c:cat>
          <c:val>
            <c:numRef>
              <c:f>PivotSupport!$L$28:$L$32</c:f>
              <c:numCache>
                <c:formatCode>0%</c:formatCode>
                <c:ptCount val="5"/>
                <c:pt idx="0">
                  <c:v>0.21686746987951808</c:v>
                </c:pt>
                <c:pt idx="1">
                  <c:v>8.1632653061224483E-2</c:v>
                </c:pt>
                <c:pt idx="2">
                  <c:v>0.21666666666666667</c:v>
                </c:pt>
                <c:pt idx="3">
                  <c:v>0.25531914893617019</c:v>
                </c:pt>
                <c:pt idx="4">
                  <c:v>9.0909090909090912E-2</c:v>
                </c:pt>
              </c:numCache>
            </c:numRef>
          </c:val>
          <c:extLst>
            <c:ext xmlns:c16="http://schemas.microsoft.com/office/drawing/2014/chart" uri="{C3380CC4-5D6E-409C-BE32-E72D297353CC}">
              <c16:uniqueId val="{00000001-FAFF-4FE9-9C16-D9BB873229D9}"/>
            </c:ext>
          </c:extLst>
        </c:ser>
        <c:ser>
          <c:idx val="2"/>
          <c:order val="2"/>
          <c:tx>
            <c:strRef>
              <c:f>PivotSupport!$M$27</c:f>
              <c:strCache>
                <c:ptCount val="1"/>
                <c:pt idx="0">
                  <c:v>9-10</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PivotSupport!$J$28:$J$32</c:f>
              <c:strCache>
                <c:ptCount val="5"/>
                <c:pt idx="0">
                  <c:v>Business Account</c:v>
                </c:pt>
                <c:pt idx="1">
                  <c:v>Credit card</c:v>
                </c:pt>
                <c:pt idx="2">
                  <c:v>Debit card</c:v>
                </c:pt>
                <c:pt idx="3">
                  <c:v>Fastags</c:v>
                </c:pt>
                <c:pt idx="4">
                  <c:v>Salary Account</c:v>
                </c:pt>
              </c:strCache>
            </c:strRef>
          </c:cat>
          <c:val>
            <c:numRef>
              <c:f>PivotSupport!$M$28:$M$32</c:f>
              <c:numCache>
                <c:formatCode>0%</c:formatCode>
                <c:ptCount val="5"/>
                <c:pt idx="0">
                  <c:v>0.18072289156626506</c:v>
                </c:pt>
                <c:pt idx="1">
                  <c:v>0.22448979591836735</c:v>
                </c:pt>
                <c:pt idx="2">
                  <c:v>0.16666666666666666</c:v>
                </c:pt>
                <c:pt idx="3">
                  <c:v>0.1276595744680851</c:v>
                </c:pt>
                <c:pt idx="4">
                  <c:v>0.14545454545454545</c:v>
                </c:pt>
              </c:numCache>
            </c:numRef>
          </c:val>
          <c:extLst>
            <c:ext xmlns:c16="http://schemas.microsoft.com/office/drawing/2014/chart" uri="{C3380CC4-5D6E-409C-BE32-E72D297353CC}">
              <c16:uniqueId val="{00000002-FAFF-4FE9-9C16-D9BB873229D9}"/>
            </c:ext>
          </c:extLst>
        </c:ser>
        <c:dLbls>
          <c:dLblPos val="outEnd"/>
          <c:showLegendKey val="0"/>
          <c:showVal val="1"/>
          <c:showCatName val="0"/>
          <c:showSerName val="0"/>
          <c:showPercent val="0"/>
          <c:showBubbleSize val="0"/>
        </c:dLbls>
        <c:gapWidth val="100"/>
        <c:overlap val="-24"/>
        <c:axId val="1548091920"/>
        <c:axId val="1548079920"/>
      </c:barChart>
      <c:catAx>
        <c:axId val="154809192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crossAx val="1548079920"/>
        <c:crosses val="autoZero"/>
        <c:auto val="1"/>
        <c:lblAlgn val="ctr"/>
        <c:lblOffset val="100"/>
        <c:noMultiLvlLbl val="0"/>
      </c:catAx>
      <c:valAx>
        <c:axId val="1548079920"/>
        <c:scaling>
          <c:orientation val="minMax"/>
        </c:scaling>
        <c:delete val="1"/>
        <c:axPos val="l"/>
        <c:numFmt formatCode="0%" sourceLinked="1"/>
        <c:majorTickMark val="none"/>
        <c:minorTickMark val="none"/>
        <c:tickLblPos val="nextTo"/>
        <c:crossAx val="154809192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r>
              <a:rPr lang="en-IN">
                <a:solidFill>
                  <a:schemeClr val="bg1"/>
                </a:solidFill>
              </a:rPr>
              <a:t>Support Team Dissatisfaction in products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bg1"/>
              </a:solidFill>
              <a:latin typeface="+mn-lt"/>
              <a:ea typeface="+mn-ea"/>
              <a:cs typeface="+mn-cs"/>
            </a:defRPr>
          </a:pPr>
          <a:endParaRPr lang="en-US"/>
        </a:p>
      </c:txPr>
    </c:title>
    <c:autoTitleDeleted val="0"/>
    <c:plotArea>
      <c:layout>
        <c:manualLayout>
          <c:layoutTarget val="inner"/>
          <c:xMode val="edge"/>
          <c:yMode val="edge"/>
          <c:x val="1.9010800136305649E-2"/>
          <c:y val="0.25283709978088109"/>
          <c:w val="0.96524964226658405"/>
          <c:h val="0.67285995161973022"/>
        </c:manualLayout>
      </c:layout>
      <c:barChart>
        <c:barDir val="col"/>
        <c:grouping val="clustered"/>
        <c:varyColors val="0"/>
        <c:ser>
          <c:idx val="0"/>
          <c:order val="0"/>
          <c:tx>
            <c:strRef>
              <c:f>PivotSupport!$K$52</c:f>
              <c:strCache>
                <c:ptCount val="1"/>
                <c:pt idx="0">
                  <c:v>Satisfaction with Support Team</c:v>
                </c:pt>
              </c:strCache>
            </c:strRef>
          </c:tx>
          <c:spPr>
            <a:solidFill>
              <a:srgbClr val="00B0F0"/>
            </a:solidFill>
            <a:ln>
              <a:noFill/>
            </a:ln>
            <a:effectLst/>
          </c:spPr>
          <c:invertIfNegative val="0"/>
          <c:dLbls>
            <c:spPr>
              <a:noFill/>
              <a:ln>
                <a:noFill/>
              </a:ln>
              <a:effectLst/>
            </c:spPr>
            <c:txPr>
              <a:bodyPr rot="0" spcFirstLastPara="1" vertOverflow="clip" horzOverflow="clip" vert="horz" wrap="square" lIns="38100" tIns="19050" rIns="38100" bIns="19050" anchor="b"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PivotSupport!$J$53:$J$57</c:f>
              <c:strCache>
                <c:ptCount val="5"/>
                <c:pt idx="0">
                  <c:v>Business Account</c:v>
                </c:pt>
                <c:pt idx="1">
                  <c:v>Credit card</c:v>
                </c:pt>
                <c:pt idx="2">
                  <c:v>Debit card</c:v>
                </c:pt>
                <c:pt idx="3">
                  <c:v>Fastags</c:v>
                </c:pt>
                <c:pt idx="4">
                  <c:v>Salary Account</c:v>
                </c:pt>
              </c:strCache>
            </c:strRef>
          </c:cat>
          <c:val>
            <c:numRef>
              <c:f>PivotSupport!$K$53:$K$57</c:f>
              <c:numCache>
                <c:formatCode>0%</c:formatCode>
                <c:ptCount val="5"/>
                <c:pt idx="0">
                  <c:v>0.60240963855421692</c:v>
                </c:pt>
                <c:pt idx="1">
                  <c:v>0.69387755102040816</c:v>
                </c:pt>
                <c:pt idx="2">
                  <c:v>0.6166666666666667</c:v>
                </c:pt>
                <c:pt idx="3">
                  <c:v>0.61702127659574468</c:v>
                </c:pt>
                <c:pt idx="4">
                  <c:v>0.76363636363636367</c:v>
                </c:pt>
              </c:numCache>
            </c:numRef>
          </c:val>
          <c:extLst>
            <c:ext xmlns:c16="http://schemas.microsoft.com/office/drawing/2014/chart" uri="{C3380CC4-5D6E-409C-BE32-E72D297353CC}">
              <c16:uniqueId val="{00000000-EB5C-4046-9AC7-B3A60B6ADE56}"/>
            </c:ext>
          </c:extLst>
        </c:ser>
        <c:ser>
          <c:idx val="1"/>
          <c:order val="1"/>
          <c:tx>
            <c:strRef>
              <c:f>PivotSupport!$L$52</c:f>
              <c:strCache>
                <c:ptCount val="1"/>
                <c:pt idx="0">
                  <c:v>Staff Communication</c:v>
                </c:pt>
              </c:strCache>
            </c:strRef>
          </c:tx>
          <c:spPr>
            <a:solidFill>
              <a:schemeClr val="accent2"/>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PivotSupport!$J$53:$J$57</c:f>
              <c:strCache>
                <c:ptCount val="5"/>
                <c:pt idx="0">
                  <c:v>Business Account</c:v>
                </c:pt>
                <c:pt idx="1">
                  <c:v>Credit card</c:v>
                </c:pt>
                <c:pt idx="2">
                  <c:v>Debit card</c:v>
                </c:pt>
                <c:pt idx="3">
                  <c:v>Fastags</c:v>
                </c:pt>
                <c:pt idx="4">
                  <c:v>Salary Account</c:v>
                </c:pt>
              </c:strCache>
            </c:strRef>
          </c:cat>
          <c:val>
            <c:numRef>
              <c:f>PivotSupport!$L$53:$L$57</c:f>
              <c:numCache>
                <c:formatCode>0%</c:formatCode>
                <c:ptCount val="5"/>
                <c:pt idx="0">
                  <c:v>0.61445783132530118</c:v>
                </c:pt>
                <c:pt idx="1">
                  <c:v>0.59183673469387754</c:v>
                </c:pt>
                <c:pt idx="2">
                  <c:v>0.75</c:v>
                </c:pt>
                <c:pt idx="3">
                  <c:v>0.7021276595744681</c:v>
                </c:pt>
                <c:pt idx="4">
                  <c:v>0.76363636363636367</c:v>
                </c:pt>
              </c:numCache>
            </c:numRef>
          </c:val>
          <c:extLst>
            <c:ext xmlns:c16="http://schemas.microsoft.com/office/drawing/2014/chart" uri="{C3380CC4-5D6E-409C-BE32-E72D297353CC}">
              <c16:uniqueId val="{00000001-EB5C-4046-9AC7-B3A60B6ADE56}"/>
            </c:ext>
          </c:extLst>
        </c:ser>
        <c:ser>
          <c:idx val="2"/>
          <c:order val="2"/>
          <c:tx>
            <c:strRef>
              <c:f>PivotSupport!$M$52</c:f>
              <c:strCache>
                <c:ptCount val="1"/>
                <c:pt idx="0">
                  <c:v>Staff understood the Issue</c:v>
                </c:pt>
              </c:strCache>
            </c:strRef>
          </c:tx>
          <c:spPr>
            <a:solidFill>
              <a:schemeClr val="accent3"/>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PivotSupport!$J$53:$J$57</c:f>
              <c:strCache>
                <c:ptCount val="5"/>
                <c:pt idx="0">
                  <c:v>Business Account</c:v>
                </c:pt>
                <c:pt idx="1">
                  <c:v>Credit card</c:v>
                </c:pt>
                <c:pt idx="2">
                  <c:v>Debit card</c:v>
                </c:pt>
                <c:pt idx="3">
                  <c:v>Fastags</c:v>
                </c:pt>
                <c:pt idx="4">
                  <c:v>Salary Account</c:v>
                </c:pt>
              </c:strCache>
            </c:strRef>
          </c:cat>
          <c:val>
            <c:numRef>
              <c:f>PivotSupport!$M$53:$M$57</c:f>
              <c:numCache>
                <c:formatCode>0%</c:formatCode>
                <c:ptCount val="5"/>
                <c:pt idx="0">
                  <c:v>0.59036144578313254</c:v>
                </c:pt>
                <c:pt idx="1">
                  <c:v>0.59183673469387754</c:v>
                </c:pt>
                <c:pt idx="2">
                  <c:v>0.78333333333333333</c:v>
                </c:pt>
                <c:pt idx="3">
                  <c:v>0.74468085106382975</c:v>
                </c:pt>
                <c:pt idx="4">
                  <c:v>0.54545454545454541</c:v>
                </c:pt>
              </c:numCache>
            </c:numRef>
          </c:val>
          <c:extLst>
            <c:ext xmlns:c16="http://schemas.microsoft.com/office/drawing/2014/chart" uri="{C3380CC4-5D6E-409C-BE32-E72D297353CC}">
              <c16:uniqueId val="{00000002-EB5C-4046-9AC7-B3A60B6ADE56}"/>
            </c:ext>
          </c:extLst>
        </c:ser>
        <c:ser>
          <c:idx val="3"/>
          <c:order val="3"/>
          <c:tx>
            <c:strRef>
              <c:f>PivotSupport!$N$52</c:f>
              <c:strCache>
                <c:ptCount val="1"/>
                <c:pt idx="0">
                  <c:v>Staff Knowledge</c:v>
                </c:pt>
              </c:strCache>
            </c:strRef>
          </c:tx>
          <c:spPr>
            <a:solidFill>
              <a:schemeClr val="accent4"/>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PivotSupport!$J$53:$J$57</c:f>
              <c:strCache>
                <c:ptCount val="5"/>
                <c:pt idx="0">
                  <c:v>Business Account</c:v>
                </c:pt>
                <c:pt idx="1">
                  <c:v>Credit card</c:v>
                </c:pt>
                <c:pt idx="2">
                  <c:v>Debit card</c:v>
                </c:pt>
                <c:pt idx="3">
                  <c:v>Fastags</c:v>
                </c:pt>
                <c:pt idx="4">
                  <c:v>Salary Account</c:v>
                </c:pt>
              </c:strCache>
            </c:strRef>
          </c:cat>
          <c:val>
            <c:numRef>
              <c:f>PivotSupport!$N$53:$N$57</c:f>
              <c:numCache>
                <c:formatCode>0%</c:formatCode>
                <c:ptCount val="5"/>
                <c:pt idx="0">
                  <c:v>0.61445783132530118</c:v>
                </c:pt>
                <c:pt idx="1">
                  <c:v>0.77551020408163263</c:v>
                </c:pt>
                <c:pt idx="2">
                  <c:v>0.68333333333333335</c:v>
                </c:pt>
                <c:pt idx="3">
                  <c:v>0.57446808510638303</c:v>
                </c:pt>
                <c:pt idx="4">
                  <c:v>0.65454545454545454</c:v>
                </c:pt>
              </c:numCache>
            </c:numRef>
          </c:val>
          <c:extLst>
            <c:ext xmlns:c16="http://schemas.microsoft.com/office/drawing/2014/chart" uri="{C3380CC4-5D6E-409C-BE32-E72D297353CC}">
              <c16:uniqueId val="{00000003-EB5C-4046-9AC7-B3A60B6ADE56}"/>
            </c:ext>
          </c:extLst>
        </c:ser>
        <c:ser>
          <c:idx val="4"/>
          <c:order val="4"/>
          <c:tx>
            <c:strRef>
              <c:f>PivotSupport!$O$52</c:f>
              <c:strCache>
                <c:ptCount val="1"/>
                <c:pt idx="0">
                  <c:v>Team collaboration
</c:v>
                </c:pt>
              </c:strCache>
            </c:strRef>
          </c:tx>
          <c:spPr>
            <a:solidFill>
              <a:schemeClr val="accent6"/>
            </a:solidFill>
            <a:ln>
              <a:noFill/>
            </a:ln>
            <a:effectLst/>
          </c:spPr>
          <c:invertIfNegative val="0"/>
          <c:dLbls>
            <c:spPr>
              <a:noFill/>
              <a:ln>
                <a:noFill/>
              </a:ln>
              <a:effectLst/>
            </c:spPr>
            <c:txPr>
              <a:bodyPr rot="0" spcFirstLastPara="1" vertOverflow="clip" horzOverflow="clip" vert="horz" wrap="square" lIns="38100" tIns="19050" rIns="38100" bIns="19050" anchor="ctr" anchorCtr="1">
                <a:spAutoFit/>
              </a:bodyPr>
              <a:lstStyle/>
              <a:p>
                <a:pPr>
                  <a:defRPr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PivotSupport!$J$53:$J$57</c:f>
              <c:strCache>
                <c:ptCount val="5"/>
                <c:pt idx="0">
                  <c:v>Business Account</c:v>
                </c:pt>
                <c:pt idx="1">
                  <c:v>Credit card</c:v>
                </c:pt>
                <c:pt idx="2">
                  <c:v>Debit card</c:v>
                </c:pt>
                <c:pt idx="3">
                  <c:v>Fastags</c:v>
                </c:pt>
                <c:pt idx="4">
                  <c:v>Salary Account</c:v>
                </c:pt>
              </c:strCache>
            </c:strRef>
          </c:cat>
          <c:val>
            <c:numRef>
              <c:f>PivotSupport!$O$53:$O$57</c:f>
              <c:numCache>
                <c:formatCode>0%</c:formatCode>
                <c:ptCount val="5"/>
                <c:pt idx="0">
                  <c:v>0.67469879518072284</c:v>
                </c:pt>
                <c:pt idx="1">
                  <c:v>0.61224489795918369</c:v>
                </c:pt>
                <c:pt idx="2">
                  <c:v>0.7</c:v>
                </c:pt>
                <c:pt idx="3">
                  <c:v>0.65957446808510634</c:v>
                </c:pt>
                <c:pt idx="4">
                  <c:v>0.63636363636363635</c:v>
                </c:pt>
              </c:numCache>
            </c:numRef>
          </c:val>
          <c:extLst>
            <c:ext xmlns:c16="http://schemas.microsoft.com/office/drawing/2014/chart" uri="{C3380CC4-5D6E-409C-BE32-E72D297353CC}">
              <c16:uniqueId val="{00000004-EB5C-4046-9AC7-B3A60B6ADE56}"/>
            </c:ext>
          </c:extLst>
        </c:ser>
        <c:dLbls>
          <c:dLblPos val="outEnd"/>
          <c:showLegendKey val="0"/>
          <c:showVal val="1"/>
          <c:showCatName val="0"/>
          <c:showSerName val="0"/>
          <c:showPercent val="0"/>
          <c:showBubbleSize val="0"/>
        </c:dLbls>
        <c:gapWidth val="444"/>
        <c:overlap val="-90"/>
        <c:axId val="1790592608"/>
        <c:axId val="1790576288"/>
      </c:barChart>
      <c:catAx>
        <c:axId val="1790592608"/>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cap="all" spc="120" normalizeH="0" baseline="0">
                <a:solidFill>
                  <a:schemeClr val="bg1"/>
                </a:solidFill>
                <a:latin typeface="+mn-lt"/>
                <a:ea typeface="+mn-ea"/>
                <a:cs typeface="+mn-cs"/>
              </a:defRPr>
            </a:pPr>
            <a:endParaRPr lang="en-US"/>
          </a:p>
        </c:txPr>
        <c:crossAx val="1790576288"/>
        <c:crosses val="autoZero"/>
        <c:auto val="1"/>
        <c:lblAlgn val="ctr"/>
        <c:lblOffset val="100"/>
        <c:noMultiLvlLbl val="0"/>
      </c:catAx>
      <c:valAx>
        <c:axId val="1790576288"/>
        <c:scaling>
          <c:orientation val="minMax"/>
        </c:scaling>
        <c:delete val="1"/>
        <c:axPos val="l"/>
        <c:numFmt formatCode="0%" sourceLinked="1"/>
        <c:majorTickMark val="none"/>
        <c:minorTickMark val="none"/>
        <c:tickLblPos val="nextTo"/>
        <c:crossAx val="1790592608"/>
        <c:crosses val="autoZero"/>
        <c:crossBetween val="between"/>
      </c:valAx>
      <c:spPr>
        <a:noFill/>
        <a:ln>
          <a:noFill/>
        </a:ln>
        <a:effectLst/>
      </c:spPr>
    </c:plotArea>
    <c:legend>
      <c:legendPos val="t"/>
      <c:layout>
        <c:manualLayout>
          <c:xMode val="edge"/>
          <c:yMode val="edge"/>
          <c:x val="2.265385963660585E-2"/>
          <c:y val="0.11666750913187951"/>
          <c:w val="0.91707429147206232"/>
          <c:h val="0.12532157783979503"/>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ysClr val="windowText" lastClr="000000"/>
          </a:solidFill>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Reversed" id="22">
  <a:schemeClr val="accent2"/>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0.48084</cdr:x>
      <cdr:y>0.26498</cdr:y>
    </cdr:from>
    <cdr:to>
      <cdr:x>0.52743</cdr:x>
      <cdr:y>0.34646</cdr:y>
    </cdr:to>
    <cdr:sp macro="" textlink="">
      <cdr:nvSpPr>
        <cdr:cNvPr id="3" name="Oval 2">
          <a:extLst xmlns:a="http://schemas.openxmlformats.org/drawingml/2006/main">
            <a:ext uri="{FF2B5EF4-FFF2-40B4-BE49-F238E27FC236}">
              <a16:creationId xmlns:a16="http://schemas.microsoft.com/office/drawing/2014/main" id="{0A6DC0F1-8FB2-14E4-5EB7-DC92CD144BA5}"/>
            </a:ext>
          </a:extLst>
        </cdr:cNvPr>
        <cdr:cNvSpPr/>
      </cdr:nvSpPr>
      <cdr:spPr>
        <a:xfrm xmlns:a="http://schemas.openxmlformats.org/drawingml/2006/main">
          <a:off x="3733676" y="980394"/>
          <a:ext cx="361741" cy="30145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IN" kern="1200"/>
        </a:p>
      </cdr:txBody>
    </cdr:sp>
  </cdr:relSizeAnchor>
  <cdr:relSizeAnchor xmlns:cdr="http://schemas.openxmlformats.org/drawingml/2006/chartDrawing">
    <cdr:from>
      <cdr:x>0.66884</cdr:x>
      <cdr:y>0.28787</cdr:y>
    </cdr:from>
    <cdr:to>
      <cdr:x>0.71543</cdr:x>
      <cdr:y>0.36935</cdr:y>
    </cdr:to>
    <cdr:sp macro="" textlink="">
      <cdr:nvSpPr>
        <cdr:cNvPr id="4" name="Oval 3">
          <a:extLst xmlns:a="http://schemas.openxmlformats.org/drawingml/2006/main">
            <a:ext uri="{FF2B5EF4-FFF2-40B4-BE49-F238E27FC236}">
              <a16:creationId xmlns:a16="http://schemas.microsoft.com/office/drawing/2014/main" id="{3CC3EEA2-CF34-6918-D387-0879A7941980}"/>
            </a:ext>
          </a:extLst>
        </cdr:cNvPr>
        <cdr:cNvSpPr/>
      </cdr:nvSpPr>
      <cdr:spPr>
        <a:xfrm xmlns:a="http://schemas.openxmlformats.org/drawingml/2006/main">
          <a:off x="5193484" y="1065079"/>
          <a:ext cx="361741" cy="30145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IN" kern="1200"/>
        </a:p>
      </cdr:txBody>
    </cdr:sp>
  </cdr:relSizeAnchor>
  <cdr:relSizeAnchor xmlns:cdr="http://schemas.openxmlformats.org/drawingml/2006/chartDrawing">
    <cdr:from>
      <cdr:x>0.31456</cdr:x>
      <cdr:y>0.27934</cdr:y>
    </cdr:from>
    <cdr:to>
      <cdr:x>0.36115</cdr:x>
      <cdr:y>0.36082</cdr:y>
    </cdr:to>
    <cdr:sp macro="" textlink="">
      <cdr:nvSpPr>
        <cdr:cNvPr id="5" name="Oval 4">
          <a:extLst xmlns:a="http://schemas.openxmlformats.org/drawingml/2006/main">
            <a:ext uri="{FF2B5EF4-FFF2-40B4-BE49-F238E27FC236}">
              <a16:creationId xmlns:a16="http://schemas.microsoft.com/office/drawing/2014/main" id="{02244722-732A-26C3-D822-07C38F5CE1C4}"/>
            </a:ext>
          </a:extLst>
        </cdr:cNvPr>
        <cdr:cNvSpPr/>
      </cdr:nvSpPr>
      <cdr:spPr>
        <a:xfrm xmlns:a="http://schemas.openxmlformats.org/drawingml/2006/main">
          <a:off x="2442535" y="1033506"/>
          <a:ext cx="361741" cy="30145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IN" kern="1200"/>
        </a:p>
      </cdr:txBody>
    </cdr:sp>
  </cdr:relSizeAnchor>
  <cdr:relSizeAnchor xmlns:cdr="http://schemas.openxmlformats.org/drawingml/2006/chartDrawing">
    <cdr:from>
      <cdr:x>0.1464</cdr:x>
      <cdr:y>0.33812</cdr:y>
    </cdr:from>
    <cdr:to>
      <cdr:x>0.19299</cdr:x>
      <cdr:y>0.41959</cdr:y>
    </cdr:to>
    <cdr:sp macro="" textlink="">
      <cdr:nvSpPr>
        <cdr:cNvPr id="6" name="Oval 5">
          <a:extLst xmlns:a="http://schemas.openxmlformats.org/drawingml/2006/main">
            <a:ext uri="{FF2B5EF4-FFF2-40B4-BE49-F238E27FC236}">
              <a16:creationId xmlns:a16="http://schemas.microsoft.com/office/drawing/2014/main" id="{A397DB80-4C96-C0AC-DB60-0749207C55EB}"/>
            </a:ext>
          </a:extLst>
        </cdr:cNvPr>
        <cdr:cNvSpPr/>
      </cdr:nvSpPr>
      <cdr:spPr>
        <a:xfrm xmlns:a="http://schemas.openxmlformats.org/drawingml/2006/main">
          <a:off x="1136808" y="1250973"/>
          <a:ext cx="361741" cy="301451"/>
        </a:xfrm>
        <a:prstGeom xmlns:a="http://schemas.openxmlformats.org/drawingml/2006/main" prst="ellipse">
          <a:avLst/>
        </a:prstGeom>
        <a:noFill xmlns:a="http://schemas.openxmlformats.org/drawingml/2006/main"/>
        <a:ln xmlns:a="http://schemas.openxmlformats.org/drawingml/2006/main">
          <a:solidFill>
            <a:srgbClr val="FF0000"/>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IN" kern="12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340BA-17D6-4218-BE68-CB301D0ADC36}" type="datetimeFigureOut">
              <a:rPr lang="en-IN" smtClean="0"/>
              <a:t>31-12-2024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307569-CAE6-49DE-9834-C4E6AAC7F968}" type="slidenum">
              <a:rPr lang="en-IN" smtClean="0"/>
              <a:t>‹#›</a:t>
            </a:fld>
            <a:endParaRPr lang="en-IN"/>
          </a:p>
        </p:txBody>
      </p:sp>
    </p:spTree>
    <p:extLst>
      <p:ext uri="{BB962C8B-B14F-4D97-AF65-F5344CB8AC3E}">
        <p14:creationId xmlns:p14="http://schemas.microsoft.com/office/powerpoint/2010/main" val="3217274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307569-CAE6-49DE-9834-C4E6AAC7F968}" type="slidenum">
              <a:rPr lang="en-IN" smtClean="0"/>
              <a:t>3</a:t>
            </a:fld>
            <a:endParaRPr lang="en-IN"/>
          </a:p>
        </p:txBody>
      </p:sp>
    </p:spTree>
    <p:extLst>
      <p:ext uri="{BB962C8B-B14F-4D97-AF65-F5344CB8AC3E}">
        <p14:creationId xmlns:p14="http://schemas.microsoft.com/office/powerpoint/2010/main" val="190885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49C22-63B0-99B8-DAD0-88CD0D99AA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86FF53-40BE-AF9D-24C6-7BCEF18368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A0188A-BD8D-A8D3-DE9E-8D923E6E18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DE1ABC-2689-D45D-0912-E739E58699F6}"/>
              </a:ext>
            </a:extLst>
          </p:cNvPr>
          <p:cNvSpPr>
            <a:spLocks noGrp="1"/>
          </p:cNvSpPr>
          <p:nvPr>
            <p:ph type="sldNum" sz="quarter" idx="5"/>
          </p:nvPr>
        </p:nvSpPr>
        <p:spPr/>
        <p:txBody>
          <a:bodyPr/>
          <a:lstStyle/>
          <a:p>
            <a:fld id="{59307569-CAE6-49DE-9834-C4E6AAC7F968}" type="slidenum">
              <a:rPr lang="en-IN" smtClean="0"/>
              <a:t>4</a:t>
            </a:fld>
            <a:endParaRPr lang="en-IN"/>
          </a:p>
        </p:txBody>
      </p:sp>
    </p:spTree>
    <p:extLst>
      <p:ext uri="{BB962C8B-B14F-4D97-AF65-F5344CB8AC3E}">
        <p14:creationId xmlns:p14="http://schemas.microsoft.com/office/powerpoint/2010/main" val="411904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DDE16-9AC5-43AE-AC73-8DCC7764A9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12DB-D304-38C2-0BA9-1FBDD5016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47D37D-E2E5-ECB9-23E6-00727C0C8D2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031010B-18E7-9BE8-7AFB-36FC4DC27753}"/>
              </a:ext>
            </a:extLst>
          </p:cNvPr>
          <p:cNvSpPr>
            <a:spLocks noGrp="1"/>
          </p:cNvSpPr>
          <p:nvPr>
            <p:ph type="sldNum" sz="quarter" idx="5"/>
          </p:nvPr>
        </p:nvSpPr>
        <p:spPr/>
        <p:txBody>
          <a:bodyPr/>
          <a:lstStyle/>
          <a:p>
            <a:fld id="{59307569-CAE6-49DE-9834-C4E6AAC7F968}" type="slidenum">
              <a:rPr lang="en-IN" smtClean="0"/>
              <a:t>5</a:t>
            </a:fld>
            <a:endParaRPr lang="en-IN"/>
          </a:p>
        </p:txBody>
      </p:sp>
    </p:spTree>
    <p:extLst>
      <p:ext uri="{BB962C8B-B14F-4D97-AF65-F5344CB8AC3E}">
        <p14:creationId xmlns:p14="http://schemas.microsoft.com/office/powerpoint/2010/main" val="372856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F178-8E03-99DF-6634-BFBFDC4796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B565DB-DFD9-6A7A-021D-2E2C913F3A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E2CB9F-99B3-9658-0D48-E11B834F4E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9A10AE3-9F8C-AE57-BFDD-4D768648A6B4}"/>
              </a:ext>
            </a:extLst>
          </p:cNvPr>
          <p:cNvSpPr>
            <a:spLocks noGrp="1"/>
          </p:cNvSpPr>
          <p:nvPr>
            <p:ph type="sldNum" sz="quarter" idx="5"/>
          </p:nvPr>
        </p:nvSpPr>
        <p:spPr/>
        <p:txBody>
          <a:bodyPr/>
          <a:lstStyle/>
          <a:p>
            <a:fld id="{59307569-CAE6-49DE-9834-C4E6AAC7F968}" type="slidenum">
              <a:rPr lang="en-IN" smtClean="0"/>
              <a:t>6</a:t>
            </a:fld>
            <a:endParaRPr lang="en-IN"/>
          </a:p>
        </p:txBody>
      </p:sp>
    </p:spTree>
    <p:extLst>
      <p:ext uri="{BB962C8B-B14F-4D97-AF65-F5344CB8AC3E}">
        <p14:creationId xmlns:p14="http://schemas.microsoft.com/office/powerpoint/2010/main" val="3190772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F1674-286E-C45C-016F-7833DF3EDF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1E52A1-68A7-8BAD-B673-AD9D00EC1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E7A35E-1957-B37F-CE8B-A75F925E1EE0}"/>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5" name="Footer Placeholder 4">
            <a:extLst>
              <a:ext uri="{FF2B5EF4-FFF2-40B4-BE49-F238E27FC236}">
                <a16:creationId xmlns:a16="http://schemas.microsoft.com/office/drawing/2014/main" id="{92256D74-0220-7AB0-B3F9-7352F78E9B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232FF4-0C49-6448-CF64-9A7767C4E07B}"/>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2555330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30AE-7626-3690-DC6D-504BA078B4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874F28-54DD-965F-5E71-43FB63B03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0D4DCF-AFA0-A549-FB90-028DDDD9FA37}"/>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5" name="Footer Placeholder 4">
            <a:extLst>
              <a:ext uri="{FF2B5EF4-FFF2-40B4-BE49-F238E27FC236}">
                <a16:creationId xmlns:a16="http://schemas.microsoft.com/office/drawing/2014/main" id="{43CBC62B-1456-1BAE-6E89-CD3FB83507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42E652-EB1D-E75A-58AD-DB2A13F36E35}"/>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240056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D10FE-666F-A916-2DE9-615BBD2E10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F12641-5E0C-8B21-400F-E3B2B7FD77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0B0C00-95E9-F7D5-1531-1DF361A9D5AE}"/>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5" name="Footer Placeholder 4">
            <a:extLst>
              <a:ext uri="{FF2B5EF4-FFF2-40B4-BE49-F238E27FC236}">
                <a16:creationId xmlns:a16="http://schemas.microsoft.com/office/drawing/2014/main" id="{E769E938-F0AC-1EC9-B31D-8F403552BA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E4C24E-30DA-A359-615A-EFEDD3B9F50A}"/>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3791108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CE112-408F-032F-A793-5A1093FEF8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8A0B16-2BB7-FB79-5325-DB397C205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B60028-90E4-6088-9D54-7F8177FE070E}"/>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5" name="Footer Placeholder 4">
            <a:extLst>
              <a:ext uri="{FF2B5EF4-FFF2-40B4-BE49-F238E27FC236}">
                <a16:creationId xmlns:a16="http://schemas.microsoft.com/office/drawing/2014/main" id="{C3C6EC8A-050F-2145-D0C3-1A088291E1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53CFB1-E882-C558-A730-44E21717227D}"/>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93407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F2F6-24BC-FA66-7A78-E20CA03EED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00A2BE-A0D1-5811-0AD7-1CFF7091C8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467165-D359-701F-3A83-717B84AA4A5F}"/>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5" name="Footer Placeholder 4">
            <a:extLst>
              <a:ext uri="{FF2B5EF4-FFF2-40B4-BE49-F238E27FC236}">
                <a16:creationId xmlns:a16="http://schemas.microsoft.com/office/drawing/2014/main" id="{FEA8C10B-977E-90F5-1FCC-0F0B30F1F5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FBDB7B-3908-84F0-8F62-85133070BC09}"/>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3626975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D057-1196-5CB9-F6C6-A24EDBD05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0ADDD2-B13E-82DA-5A9D-79EC63BC96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4F3096-427A-55B8-1131-9A0A2039F7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F0AF6F-1FA8-A2E0-8388-7CFF37B99B67}"/>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6" name="Footer Placeholder 5">
            <a:extLst>
              <a:ext uri="{FF2B5EF4-FFF2-40B4-BE49-F238E27FC236}">
                <a16:creationId xmlns:a16="http://schemas.microsoft.com/office/drawing/2014/main" id="{CABA5FE3-D46A-1285-6EE7-175778D10E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A6DA96-6CA6-07D7-E341-E937AB3773F3}"/>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3191631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531CA-E282-E79E-472D-43B2728615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EA269E-10B4-58FE-FA82-D9C0DDE13A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A6A23D-3225-33A8-EFC7-84F25E27D0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A2E98AB-591D-95EE-781D-308296E5FC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1DB764-3D9B-69D2-2F8A-DADEFBC6A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9F22514-8085-26E0-F1D1-ADB1F1A04005}"/>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8" name="Footer Placeholder 7">
            <a:extLst>
              <a:ext uri="{FF2B5EF4-FFF2-40B4-BE49-F238E27FC236}">
                <a16:creationId xmlns:a16="http://schemas.microsoft.com/office/drawing/2014/main" id="{E67E1172-D868-1000-A600-005D4B2288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BC82C4-70E3-10A9-19B0-CC0A03B174B8}"/>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3549841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99E2-414E-2C51-45E8-0B00213EAF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A53322-6B4E-5D00-BE0C-90B807B1842C}"/>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4" name="Footer Placeholder 3">
            <a:extLst>
              <a:ext uri="{FF2B5EF4-FFF2-40B4-BE49-F238E27FC236}">
                <a16:creationId xmlns:a16="http://schemas.microsoft.com/office/drawing/2014/main" id="{128DBA83-6B46-45DC-7FD2-7EFF663D0B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38D493-08F9-2124-B7C5-47F7909BF6A1}"/>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399229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877FC-9DA1-F743-4D80-C5F783C0371A}"/>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3" name="Footer Placeholder 2">
            <a:extLst>
              <a:ext uri="{FF2B5EF4-FFF2-40B4-BE49-F238E27FC236}">
                <a16:creationId xmlns:a16="http://schemas.microsoft.com/office/drawing/2014/main" id="{8C1620FE-FB7C-EFFB-2A24-A9C1409AA3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A12728-3F36-EB5F-5A01-D6195F9DB0DF}"/>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185749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7833B-49E0-EB93-20A3-AF26FD7DC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FD64F9-D023-84EB-4F0E-F968936AA6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E1738D-5C41-C601-5DBE-C71AA4274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50BD10-8F48-6F2E-7952-F2F405D51DD5}"/>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6" name="Footer Placeholder 5">
            <a:extLst>
              <a:ext uri="{FF2B5EF4-FFF2-40B4-BE49-F238E27FC236}">
                <a16:creationId xmlns:a16="http://schemas.microsoft.com/office/drawing/2014/main" id="{D782DF44-F98C-4B13-0CBE-54BED7343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CFD88A-C003-39B2-FE4C-47FB6C4A46F4}"/>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278664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1BABA-7C7A-4FFD-99CA-E91F6F9F2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7D3EFC-E7CE-E46C-68A6-A58929C3E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8E2F93-58CF-95C8-6DF1-D4B409403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F2D2D-D476-87BF-4D94-BC8E36FC881A}"/>
              </a:ext>
            </a:extLst>
          </p:cNvPr>
          <p:cNvSpPr>
            <a:spLocks noGrp="1"/>
          </p:cNvSpPr>
          <p:nvPr>
            <p:ph type="dt" sz="half" idx="10"/>
          </p:nvPr>
        </p:nvSpPr>
        <p:spPr/>
        <p:txBody>
          <a:bodyPr/>
          <a:lstStyle/>
          <a:p>
            <a:fld id="{7A8B17F7-B233-450F-A540-7E9A989F401A}" type="datetimeFigureOut">
              <a:rPr lang="en-IN" smtClean="0"/>
              <a:t>31-12-2024</a:t>
            </a:fld>
            <a:endParaRPr lang="en-IN"/>
          </a:p>
        </p:txBody>
      </p:sp>
      <p:sp>
        <p:nvSpPr>
          <p:cNvPr id="6" name="Footer Placeholder 5">
            <a:extLst>
              <a:ext uri="{FF2B5EF4-FFF2-40B4-BE49-F238E27FC236}">
                <a16:creationId xmlns:a16="http://schemas.microsoft.com/office/drawing/2014/main" id="{6FD0850F-5839-8D7E-BB99-8267F39880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BD513F-24A3-E6F6-6994-F49C7D0C0D01}"/>
              </a:ext>
            </a:extLst>
          </p:cNvPr>
          <p:cNvSpPr>
            <a:spLocks noGrp="1"/>
          </p:cNvSpPr>
          <p:nvPr>
            <p:ph type="sldNum" sz="quarter" idx="12"/>
          </p:nvPr>
        </p:nvSpPr>
        <p:spPr/>
        <p:txBody>
          <a:bodyPr/>
          <a:lstStyle/>
          <a:p>
            <a:fld id="{01884DD0-B237-468D-ADC0-6257864E0ACA}" type="slidenum">
              <a:rPr lang="en-IN" smtClean="0"/>
              <a:t>‹#›</a:t>
            </a:fld>
            <a:endParaRPr lang="en-IN"/>
          </a:p>
        </p:txBody>
      </p:sp>
    </p:spTree>
    <p:extLst>
      <p:ext uri="{BB962C8B-B14F-4D97-AF65-F5344CB8AC3E}">
        <p14:creationId xmlns:p14="http://schemas.microsoft.com/office/powerpoint/2010/main" val="40018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293205-155C-4842-4370-699FA52227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49CABA-6277-F890-C6B6-3E2F877D4F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82AD80-72B2-F9E1-90E8-568AE6BE2D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B17F7-B233-450F-A540-7E9A989F401A}" type="datetimeFigureOut">
              <a:rPr lang="en-IN" smtClean="0"/>
              <a:t>31-12-2024</a:t>
            </a:fld>
            <a:endParaRPr lang="en-IN"/>
          </a:p>
        </p:txBody>
      </p:sp>
      <p:sp>
        <p:nvSpPr>
          <p:cNvPr id="5" name="Footer Placeholder 4">
            <a:extLst>
              <a:ext uri="{FF2B5EF4-FFF2-40B4-BE49-F238E27FC236}">
                <a16:creationId xmlns:a16="http://schemas.microsoft.com/office/drawing/2014/main" id="{7DBC21F1-9E03-D671-908A-82CFE50D9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D37C6C-8C38-235B-6435-07BCA6D6F7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884DD0-B237-468D-ADC0-6257864E0ACA}" type="slidenum">
              <a:rPr lang="en-IN" smtClean="0"/>
              <a:t>‹#›</a:t>
            </a:fld>
            <a:endParaRPr lang="en-IN"/>
          </a:p>
        </p:txBody>
      </p:sp>
    </p:spTree>
    <p:extLst>
      <p:ext uri="{BB962C8B-B14F-4D97-AF65-F5344CB8AC3E}">
        <p14:creationId xmlns:p14="http://schemas.microsoft.com/office/powerpoint/2010/main" val="566494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FA3BAD61-7F2A-A78D-872F-A27B6D836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1183" y="1521697"/>
            <a:ext cx="3775127" cy="1258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C5F4706-C67E-41BB-AAAA-15ED76F8784C}"/>
              </a:ext>
            </a:extLst>
          </p:cNvPr>
          <p:cNvSpPr txBox="1"/>
          <p:nvPr/>
        </p:nvSpPr>
        <p:spPr>
          <a:xfrm>
            <a:off x="3008672" y="3519948"/>
            <a:ext cx="7698658" cy="646331"/>
          </a:xfrm>
          <a:prstGeom prst="rect">
            <a:avLst/>
          </a:prstGeom>
          <a:noFill/>
        </p:spPr>
        <p:txBody>
          <a:bodyPr wrap="square" rtlCol="0">
            <a:spAutoFit/>
          </a:bodyPr>
          <a:lstStyle/>
          <a:p>
            <a:r>
              <a:rPr lang="en-IN" sz="3600" dirty="0"/>
              <a:t>Voice Of Customer(VOC) Analysis</a:t>
            </a:r>
          </a:p>
        </p:txBody>
      </p:sp>
      <p:sp>
        <p:nvSpPr>
          <p:cNvPr id="6" name="TextBox 5">
            <a:extLst>
              <a:ext uri="{FF2B5EF4-FFF2-40B4-BE49-F238E27FC236}">
                <a16:creationId xmlns:a16="http://schemas.microsoft.com/office/drawing/2014/main" id="{BACC2C52-72EE-CDB8-BD5B-FFB4EE96AC79}"/>
              </a:ext>
            </a:extLst>
          </p:cNvPr>
          <p:cNvSpPr txBox="1"/>
          <p:nvPr/>
        </p:nvSpPr>
        <p:spPr>
          <a:xfrm>
            <a:off x="0" y="6611779"/>
            <a:ext cx="2684206" cy="246221"/>
          </a:xfrm>
          <a:prstGeom prst="rect">
            <a:avLst/>
          </a:prstGeom>
          <a:noFill/>
        </p:spPr>
        <p:txBody>
          <a:bodyPr wrap="square" rtlCol="0">
            <a:spAutoFit/>
          </a:bodyPr>
          <a:lstStyle/>
          <a:p>
            <a:r>
              <a:rPr lang="en-IN" sz="1000" dirty="0"/>
              <a:t>Data Range:2023-2024</a:t>
            </a:r>
          </a:p>
        </p:txBody>
      </p:sp>
      <p:sp>
        <p:nvSpPr>
          <p:cNvPr id="7" name="TextBox 6">
            <a:extLst>
              <a:ext uri="{FF2B5EF4-FFF2-40B4-BE49-F238E27FC236}">
                <a16:creationId xmlns:a16="http://schemas.microsoft.com/office/drawing/2014/main" id="{125F8242-24CF-EB01-7B82-CDBABD6E813A}"/>
              </a:ext>
            </a:extLst>
          </p:cNvPr>
          <p:cNvSpPr txBox="1"/>
          <p:nvPr/>
        </p:nvSpPr>
        <p:spPr>
          <a:xfrm>
            <a:off x="10707330" y="6211669"/>
            <a:ext cx="1484670" cy="646331"/>
          </a:xfrm>
          <a:prstGeom prst="rect">
            <a:avLst/>
          </a:prstGeom>
          <a:noFill/>
        </p:spPr>
        <p:txBody>
          <a:bodyPr wrap="square" rtlCol="0">
            <a:spAutoFit/>
          </a:bodyPr>
          <a:lstStyle/>
          <a:p>
            <a:r>
              <a:rPr lang="en-IN" dirty="0"/>
              <a:t>Presented by:</a:t>
            </a:r>
          </a:p>
          <a:p>
            <a:r>
              <a:rPr lang="en-IN" dirty="0"/>
              <a:t>Manjula HN</a:t>
            </a:r>
          </a:p>
        </p:txBody>
      </p:sp>
    </p:spTree>
    <p:extLst>
      <p:ext uri="{BB962C8B-B14F-4D97-AF65-F5344CB8AC3E}">
        <p14:creationId xmlns:p14="http://schemas.microsoft.com/office/powerpoint/2010/main" val="398235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60EDD989-C8A2-D910-7014-377EACBC6BC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B511C3F-1A9A-56CF-6DB8-32E6483E5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8325" y="1"/>
            <a:ext cx="973674" cy="519184"/>
          </a:xfrm>
          <a:prstGeom prst="rect">
            <a:avLst/>
          </a:prstGeom>
          <a:pattFill prst="pct5">
            <a:fgClr>
              <a:schemeClr val="accent1">
                <a:lumMod val="75000"/>
              </a:schemeClr>
            </a:fgClr>
            <a:bgClr>
              <a:schemeClr val="bg1"/>
            </a:bgClr>
          </a:pattFill>
        </p:spPr>
      </p:pic>
      <p:graphicFrame>
        <p:nvGraphicFramePr>
          <p:cNvPr id="11" name="Chart 10">
            <a:extLst>
              <a:ext uri="{FF2B5EF4-FFF2-40B4-BE49-F238E27FC236}">
                <a16:creationId xmlns:a16="http://schemas.microsoft.com/office/drawing/2014/main" id="{69F05807-C713-6A64-BC7A-B1462030C87F}"/>
              </a:ext>
            </a:extLst>
          </p:cNvPr>
          <p:cNvGraphicFramePr>
            <a:graphicFrameLocks/>
          </p:cNvGraphicFramePr>
          <p:nvPr>
            <p:extLst>
              <p:ext uri="{D42A27DB-BD31-4B8C-83A1-F6EECF244321}">
                <p14:modId xmlns:p14="http://schemas.microsoft.com/office/powerpoint/2010/main" val="2555646807"/>
              </p:ext>
            </p:extLst>
          </p:nvPr>
        </p:nvGraphicFramePr>
        <p:xfrm>
          <a:off x="0" y="449908"/>
          <a:ext cx="6390968"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13E1A7C2-14F1-0424-7A78-5E2E4B26B44C}"/>
              </a:ext>
            </a:extLst>
          </p:cNvPr>
          <p:cNvSpPr txBox="1"/>
          <p:nvPr/>
        </p:nvSpPr>
        <p:spPr>
          <a:xfrm>
            <a:off x="0" y="-11757"/>
            <a:ext cx="11110450" cy="461665"/>
          </a:xfrm>
          <a:prstGeom prst="rect">
            <a:avLst/>
          </a:prstGeom>
          <a:noFill/>
        </p:spPr>
        <p:txBody>
          <a:bodyPr wrap="square" rtlCol="0">
            <a:spAutoFit/>
          </a:bodyPr>
          <a:lstStyle/>
          <a:p>
            <a:r>
              <a:rPr lang="en-IN" sz="2400" dirty="0">
                <a:solidFill>
                  <a:schemeClr val="bg1"/>
                </a:solidFill>
              </a:rPr>
              <a:t>Survey Data Comparison Analysis:</a:t>
            </a:r>
          </a:p>
        </p:txBody>
      </p:sp>
      <p:graphicFrame>
        <p:nvGraphicFramePr>
          <p:cNvPr id="13" name="Chart 12">
            <a:extLst>
              <a:ext uri="{FF2B5EF4-FFF2-40B4-BE49-F238E27FC236}">
                <a16:creationId xmlns:a16="http://schemas.microsoft.com/office/drawing/2014/main" id="{56913131-7548-856D-FDED-86BB36F07DBB}"/>
              </a:ext>
            </a:extLst>
          </p:cNvPr>
          <p:cNvGraphicFramePr>
            <a:graphicFrameLocks/>
          </p:cNvGraphicFramePr>
          <p:nvPr>
            <p:extLst>
              <p:ext uri="{D42A27DB-BD31-4B8C-83A1-F6EECF244321}">
                <p14:modId xmlns:p14="http://schemas.microsoft.com/office/powerpoint/2010/main" val="3380444358"/>
              </p:ext>
            </p:extLst>
          </p:nvPr>
        </p:nvGraphicFramePr>
        <p:xfrm>
          <a:off x="0" y="3193109"/>
          <a:ext cx="6956323" cy="3664892"/>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07ED1204-CFA7-5214-9108-2A79D208BCF6}"/>
              </a:ext>
            </a:extLst>
          </p:cNvPr>
          <p:cNvSpPr txBox="1"/>
          <p:nvPr/>
        </p:nvSpPr>
        <p:spPr>
          <a:xfrm>
            <a:off x="7513680" y="6396335"/>
            <a:ext cx="7855973" cy="461665"/>
          </a:xfrm>
          <a:prstGeom prst="rect">
            <a:avLst/>
          </a:prstGeom>
          <a:noFill/>
        </p:spPr>
        <p:txBody>
          <a:bodyPr wrap="square" rtlCol="0">
            <a:spAutoFit/>
          </a:bodyPr>
          <a:lstStyle/>
          <a:p>
            <a:r>
              <a:rPr lang="en-IN" sz="1200" dirty="0">
                <a:solidFill>
                  <a:schemeClr val="bg1"/>
                </a:solidFill>
              </a:rPr>
              <a:t>Note: Ratings given between 0-10 is grouped into 3 as ‘0-6’ , ‘7-8’, ‘9-10’</a:t>
            </a:r>
          </a:p>
          <a:p>
            <a:r>
              <a:rPr lang="en-IN" sz="1200" dirty="0">
                <a:solidFill>
                  <a:schemeClr val="bg1"/>
                </a:solidFill>
              </a:rPr>
              <a:t>           0-6: Detractors; 9-10:Promoters</a:t>
            </a:r>
          </a:p>
        </p:txBody>
      </p:sp>
      <p:sp>
        <p:nvSpPr>
          <p:cNvPr id="15" name="TextBox 14">
            <a:extLst>
              <a:ext uri="{FF2B5EF4-FFF2-40B4-BE49-F238E27FC236}">
                <a16:creationId xmlns:a16="http://schemas.microsoft.com/office/drawing/2014/main" id="{403D3FA1-87DF-616B-E7FF-DBB3DC3085FB}"/>
              </a:ext>
            </a:extLst>
          </p:cNvPr>
          <p:cNvSpPr txBox="1"/>
          <p:nvPr/>
        </p:nvSpPr>
        <p:spPr>
          <a:xfrm>
            <a:off x="6548284" y="842708"/>
            <a:ext cx="5191432" cy="1477328"/>
          </a:xfrm>
          <a:prstGeom prst="rect">
            <a:avLst/>
          </a:prstGeom>
          <a:noFill/>
        </p:spPr>
        <p:txBody>
          <a:bodyPr wrap="square" rtlCol="0">
            <a:spAutoFit/>
          </a:bodyPr>
          <a:lstStyle/>
          <a:p>
            <a:r>
              <a:rPr lang="en-IN" dirty="0">
                <a:solidFill>
                  <a:schemeClr val="bg1"/>
                </a:solidFill>
              </a:rPr>
              <a:t>Overall Customer Satisfaction Scores in Year 2023 &amp; 2024 :</a:t>
            </a:r>
          </a:p>
          <a:p>
            <a:r>
              <a:rPr lang="en-IN" dirty="0">
                <a:solidFill>
                  <a:schemeClr val="bg1"/>
                </a:solidFill>
              </a:rPr>
              <a:t>Compared to year 2023, in 2024 there is increase in dissatisfied customers rate  by 15% and satisfaction rate has decreased by -6%.</a:t>
            </a:r>
          </a:p>
        </p:txBody>
      </p:sp>
      <p:sp>
        <p:nvSpPr>
          <p:cNvPr id="17" name="TextBox 16">
            <a:extLst>
              <a:ext uri="{FF2B5EF4-FFF2-40B4-BE49-F238E27FC236}">
                <a16:creationId xmlns:a16="http://schemas.microsoft.com/office/drawing/2014/main" id="{A87112E3-ED80-11BD-E1D9-9714817A6304}"/>
              </a:ext>
            </a:extLst>
          </p:cNvPr>
          <p:cNvSpPr txBox="1"/>
          <p:nvPr/>
        </p:nvSpPr>
        <p:spPr>
          <a:xfrm>
            <a:off x="7030064" y="3089575"/>
            <a:ext cx="4783393" cy="2308324"/>
          </a:xfrm>
          <a:prstGeom prst="rect">
            <a:avLst/>
          </a:prstGeom>
          <a:noFill/>
        </p:spPr>
        <p:txBody>
          <a:bodyPr wrap="square" rtlCol="0">
            <a:spAutoFit/>
          </a:bodyPr>
          <a:lstStyle/>
          <a:p>
            <a:r>
              <a:rPr lang="en-IN" dirty="0">
                <a:solidFill>
                  <a:schemeClr val="bg1"/>
                </a:solidFill>
              </a:rPr>
              <a:t>In different Business types, Overall Customer Satisfaction Score:</a:t>
            </a:r>
          </a:p>
          <a:p>
            <a:r>
              <a:rPr lang="en-IN" dirty="0">
                <a:solidFill>
                  <a:schemeClr val="bg1"/>
                </a:solidFill>
              </a:rPr>
              <a:t>In both Business banking and Personal Banking there is significant increase in dissatisfied customers ratings in year 2024 compared to year 2023.</a:t>
            </a:r>
          </a:p>
          <a:p>
            <a:r>
              <a:rPr lang="en-IN" dirty="0">
                <a:solidFill>
                  <a:schemeClr val="bg1"/>
                </a:solidFill>
              </a:rPr>
              <a:t>There is quite a drop in ‘9-10’ scores in the year 2024. </a:t>
            </a:r>
          </a:p>
        </p:txBody>
      </p:sp>
    </p:spTree>
    <p:extLst>
      <p:ext uri="{BB962C8B-B14F-4D97-AF65-F5344CB8AC3E}">
        <p14:creationId xmlns:p14="http://schemas.microsoft.com/office/powerpoint/2010/main" val="3824866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DEBCE277-8CA4-0F6F-B698-630B2892AB1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CEF92BD-D50E-2E0F-F243-DEF05E352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325" y="1"/>
            <a:ext cx="973674" cy="519184"/>
          </a:xfrm>
          <a:prstGeom prst="rect">
            <a:avLst/>
          </a:prstGeom>
          <a:pattFill prst="pct5">
            <a:fgClr>
              <a:schemeClr val="accent1">
                <a:lumMod val="75000"/>
              </a:schemeClr>
            </a:fgClr>
            <a:bgClr>
              <a:schemeClr val="bg1"/>
            </a:bgClr>
          </a:pattFill>
        </p:spPr>
      </p:pic>
      <p:sp>
        <p:nvSpPr>
          <p:cNvPr id="12" name="TextBox 11">
            <a:extLst>
              <a:ext uri="{FF2B5EF4-FFF2-40B4-BE49-F238E27FC236}">
                <a16:creationId xmlns:a16="http://schemas.microsoft.com/office/drawing/2014/main" id="{783FB513-870E-2AB8-0B0B-E102A2C0BC56}"/>
              </a:ext>
            </a:extLst>
          </p:cNvPr>
          <p:cNvSpPr txBox="1"/>
          <p:nvPr/>
        </p:nvSpPr>
        <p:spPr>
          <a:xfrm>
            <a:off x="0" y="-11757"/>
            <a:ext cx="11110450" cy="461665"/>
          </a:xfrm>
          <a:prstGeom prst="rect">
            <a:avLst/>
          </a:prstGeom>
          <a:noFill/>
        </p:spPr>
        <p:txBody>
          <a:bodyPr wrap="square" rtlCol="0">
            <a:spAutoFit/>
          </a:bodyPr>
          <a:lstStyle/>
          <a:p>
            <a:r>
              <a:rPr lang="en-IN" sz="2400" dirty="0">
                <a:solidFill>
                  <a:schemeClr val="bg1"/>
                </a:solidFill>
              </a:rPr>
              <a:t>Detailed Analysis of data in year 2024:</a:t>
            </a:r>
          </a:p>
        </p:txBody>
      </p:sp>
      <p:sp>
        <p:nvSpPr>
          <p:cNvPr id="15" name="TextBox 14">
            <a:extLst>
              <a:ext uri="{FF2B5EF4-FFF2-40B4-BE49-F238E27FC236}">
                <a16:creationId xmlns:a16="http://schemas.microsoft.com/office/drawing/2014/main" id="{CD17C276-D351-4170-062A-EE65FE65EF70}"/>
              </a:ext>
            </a:extLst>
          </p:cNvPr>
          <p:cNvSpPr txBox="1"/>
          <p:nvPr/>
        </p:nvSpPr>
        <p:spPr>
          <a:xfrm>
            <a:off x="197837" y="5149838"/>
            <a:ext cx="4649466" cy="954107"/>
          </a:xfrm>
          <a:prstGeom prst="rect">
            <a:avLst/>
          </a:prstGeom>
          <a:noFill/>
        </p:spPr>
        <p:txBody>
          <a:bodyPr wrap="square" rtlCol="0">
            <a:spAutoFit/>
          </a:bodyPr>
          <a:lstStyle/>
          <a:p>
            <a:r>
              <a:rPr lang="en-IN" sz="1400" dirty="0">
                <a:solidFill>
                  <a:schemeClr val="bg1"/>
                </a:solidFill>
              </a:rPr>
              <a:t>Overall Customer Satisfaction Scores in Products :</a:t>
            </a:r>
          </a:p>
          <a:p>
            <a:r>
              <a:rPr lang="en-IN" sz="1400" dirty="0">
                <a:solidFill>
                  <a:schemeClr val="bg1"/>
                </a:solidFill>
              </a:rPr>
              <a:t>Business Banking Products: Business Account, Salary account and Personal Banking Products: Credit Card, Fastags, Debit Card ‘0-6’ score is high.</a:t>
            </a:r>
          </a:p>
        </p:txBody>
      </p:sp>
      <p:sp>
        <p:nvSpPr>
          <p:cNvPr id="17" name="TextBox 16">
            <a:extLst>
              <a:ext uri="{FF2B5EF4-FFF2-40B4-BE49-F238E27FC236}">
                <a16:creationId xmlns:a16="http://schemas.microsoft.com/office/drawing/2014/main" id="{C31098C0-391C-39B3-2C81-5243314D2541}"/>
              </a:ext>
            </a:extLst>
          </p:cNvPr>
          <p:cNvSpPr txBox="1"/>
          <p:nvPr/>
        </p:nvSpPr>
        <p:spPr>
          <a:xfrm>
            <a:off x="5269811" y="750146"/>
            <a:ext cx="6801366" cy="1477328"/>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FF0000"/>
                </a:solidFill>
              </a:rPr>
              <a:t>Business Account, Salary Account &amp; Fastags </a:t>
            </a:r>
            <a:r>
              <a:rPr lang="en-IN" dirty="0">
                <a:solidFill>
                  <a:schemeClr val="bg1"/>
                </a:solidFill>
              </a:rPr>
              <a:t>customer are dissatisfied  with </a:t>
            </a:r>
            <a:r>
              <a:rPr lang="en-IN" dirty="0">
                <a:solidFill>
                  <a:srgbClr val="FF0000"/>
                </a:solidFill>
              </a:rPr>
              <a:t>‘Product Quality’ </a:t>
            </a:r>
          </a:p>
          <a:p>
            <a:pPr marL="285750" indent="-285750">
              <a:buFont typeface="Arial" panose="020B0604020202020204" pitchFamily="34" charset="0"/>
              <a:buChar char="•"/>
            </a:pPr>
            <a:r>
              <a:rPr lang="en-IN" dirty="0">
                <a:solidFill>
                  <a:schemeClr val="bg1"/>
                </a:solidFill>
              </a:rPr>
              <a:t>Customers using </a:t>
            </a:r>
            <a:r>
              <a:rPr lang="en-IN" dirty="0">
                <a:solidFill>
                  <a:srgbClr val="FF0000"/>
                </a:solidFill>
              </a:rPr>
              <a:t>Credit Card </a:t>
            </a:r>
            <a:r>
              <a:rPr lang="en-IN" dirty="0">
                <a:solidFill>
                  <a:schemeClr val="bg1"/>
                </a:solidFill>
              </a:rPr>
              <a:t>are </a:t>
            </a:r>
            <a:r>
              <a:rPr lang="en-IN" dirty="0">
                <a:solidFill>
                  <a:srgbClr val="FF0000"/>
                </a:solidFill>
              </a:rPr>
              <a:t>‘overall unsatisfied with Product’</a:t>
            </a:r>
          </a:p>
          <a:p>
            <a:pPr marL="285750" indent="-285750">
              <a:buFont typeface="Arial" panose="020B0604020202020204" pitchFamily="34" charset="0"/>
              <a:buChar char="•"/>
            </a:pPr>
            <a:r>
              <a:rPr lang="en-IN" dirty="0">
                <a:solidFill>
                  <a:srgbClr val="FF0000"/>
                </a:solidFill>
              </a:rPr>
              <a:t>Debit card </a:t>
            </a:r>
            <a:r>
              <a:rPr lang="en-IN" dirty="0">
                <a:solidFill>
                  <a:schemeClr val="bg1"/>
                </a:solidFill>
              </a:rPr>
              <a:t>customers are dissatisfied with </a:t>
            </a:r>
            <a:r>
              <a:rPr lang="en-IN" dirty="0">
                <a:solidFill>
                  <a:srgbClr val="FF0000"/>
                </a:solidFill>
              </a:rPr>
              <a:t>‘Product meet client needs’</a:t>
            </a:r>
            <a:endParaRPr lang="en-IN" dirty="0">
              <a:solidFill>
                <a:schemeClr val="bg1"/>
              </a:solidFill>
            </a:endParaRPr>
          </a:p>
        </p:txBody>
      </p:sp>
      <p:graphicFrame>
        <p:nvGraphicFramePr>
          <p:cNvPr id="3" name="Chart 2">
            <a:extLst>
              <a:ext uri="{FF2B5EF4-FFF2-40B4-BE49-F238E27FC236}">
                <a16:creationId xmlns:a16="http://schemas.microsoft.com/office/drawing/2014/main" id="{66123C3C-BCE8-92E1-D268-C9E49AE32328}"/>
              </a:ext>
            </a:extLst>
          </p:cNvPr>
          <p:cNvGraphicFramePr>
            <a:graphicFrameLocks/>
          </p:cNvGraphicFramePr>
          <p:nvPr>
            <p:extLst>
              <p:ext uri="{D42A27DB-BD31-4B8C-83A1-F6EECF244321}">
                <p14:modId xmlns:p14="http://schemas.microsoft.com/office/powerpoint/2010/main" val="1936075526"/>
              </p:ext>
            </p:extLst>
          </p:nvPr>
        </p:nvGraphicFramePr>
        <p:xfrm>
          <a:off x="0" y="490793"/>
          <a:ext cx="5191431" cy="453513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FC58BC12-EC89-256F-A679-E74764F9686B}"/>
              </a:ext>
            </a:extLst>
          </p:cNvPr>
          <p:cNvGraphicFramePr>
            <a:graphicFrameLocks/>
          </p:cNvGraphicFramePr>
          <p:nvPr>
            <p:extLst>
              <p:ext uri="{D42A27DB-BD31-4B8C-83A1-F6EECF244321}">
                <p14:modId xmlns:p14="http://schemas.microsoft.com/office/powerpoint/2010/main" val="1180270733"/>
              </p:ext>
            </p:extLst>
          </p:nvPr>
        </p:nvGraphicFramePr>
        <p:xfrm>
          <a:off x="4955458" y="2322865"/>
          <a:ext cx="7345211" cy="4535136"/>
        </p:xfrm>
        <a:graphic>
          <a:graphicData uri="http://schemas.openxmlformats.org/drawingml/2006/chart">
            <c:chart xmlns:c="http://schemas.openxmlformats.org/drawingml/2006/chart" xmlns:r="http://schemas.openxmlformats.org/officeDocument/2006/relationships" r:id="rId5"/>
          </a:graphicData>
        </a:graphic>
      </p:graphicFrame>
      <p:sp>
        <p:nvSpPr>
          <p:cNvPr id="5" name="Rectangle 4">
            <a:extLst>
              <a:ext uri="{FF2B5EF4-FFF2-40B4-BE49-F238E27FC236}">
                <a16:creationId xmlns:a16="http://schemas.microsoft.com/office/drawing/2014/main" id="{C7E16C4D-83A3-5007-7777-BBF7FE99DD5B}"/>
              </a:ext>
            </a:extLst>
          </p:cNvPr>
          <p:cNvSpPr/>
          <p:nvPr/>
        </p:nvSpPr>
        <p:spPr>
          <a:xfrm>
            <a:off x="5211096" y="2900516"/>
            <a:ext cx="245811" cy="2723535"/>
          </a:xfrm>
          <a:prstGeom prst="rect">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599EA43-82C6-0A27-A5F8-838DD0F6E326}"/>
              </a:ext>
            </a:extLst>
          </p:cNvPr>
          <p:cNvSpPr/>
          <p:nvPr/>
        </p:nvSpPr>
        <p:spPr>
          <a:xfrm>
            <a:off x="6661348" y="2875935"/>
            <a:ext cx="245811" cy="2723535"/>
          </a:xfrm>
          <a:prstGeom prst="rect">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3C1EB474-74A8-C6CE-761A-D894DA57F7AF}"/>
              </a:ext>
            </a:extLst>
          </p:cNvPr>
          <p:cNvSpPr/>
          <p:nvPr/>
        </p:nvSpPr>
        <p:spPr>
          <a:xfrm>
            <a:off x="8952270" y="2900516"/>
            <a:ext cx="245811" cy="2723535"/>
          </a:xfrm>
          <a:prstGeom prst="rect">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7FAE135-5361-4A3E-A0EF-5FE733AC22DC}"/>
              </a:ext>
            </a:extLst>
          </p:cNvPr>
          <p:cNvSpPr/>
          <p:nvPr/>
        </p:nvSpPr>
        <p:spPr>
          <a:xfrm>
            <a:off x="9901078" y="2875934"/>
            <a:ext cx="245811" cy="2723535"/>
          </a:xfrm>
          <a:prstGeom prst="rect">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268E485E-E313-0EA3-F2F8-BBEBF31DB37B}"/>
              </a:ext>
            </a:extLst>
          </p:cNvPr>
          <p:cNvSpPr/>
          <p:nvPr/>
        </p:nvSpPr>
        <p:spPr>
          <a:xfrm>
            <a:off x="10864639" y="2875933"/>
            <a:ext cx="245811" cy="2723535"/>
          </a:xfrm>
          <a:prstGeom prst="rect">
            <a:avLst/>
          </a:prstGeom>
          <a:noFill/>
          <a:ln w="127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09810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5ED413AA-3405-9A1A-DDC4-32F8BDB53FB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02FE8E6-779D-D8DD-2BD2-E98C750AC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325" y="1"/>
            <a:ext cx="973674" cy="519184"/>
          </a:xfrm>
          <a:prstGeom prst="rect">
            <a:avLst/>
          </a:prstGeom>
          <a:pattFill prst="pct5">
            <a:fgClr>
              <a:schemeClr val="accent1">
                <a:lumMod val="75000"/>
              </a:schemeClr>
            </a:fgClr>
            <a:bgClr>
              <a:schemeClr val="bg1"/>
            </a:bgClr>
          </a:pattFill>
        </p:spPr>
      </p:pic>
      <p:sp>
        <p:nvSpPr>
          <p:cNvPr id="12" name="TextBox 11">
            <a:extLst>
              <a:ext uri="{FF2B5EF4-FFF2-40B4-BE49-F238E27FC236}">
                <a16:creationId xmlns:a16="http://schemas.microsoft.com/office/drawing/2014/main" id="{A400107F-0E31-BBC8-E283-7D203635BD24}"/>
              </a:ext>
            </a:extLst>
          </p:cNvPr>
          <p:cNvSpPr txBox="1"/>
          <p:nvPr/>
        </p:nvSpPr>
        <p:spPr>
          <a:xfrm>
            <a:off x="0" y="-11757"/>
            <a:ext cx="11110450" cy="461665"/>
          </a:xfrm>
          <a:prstGeom prst="rect">
            <a:avLst/>
          </a:prstGeom>
          <a:noFill/>
        </p:spPr>
        <p:txBody>
          <a:bodyPr wrap="square" rtlCol="0">
            <a:spAutoFit/>
          </a:bodyPr>
          <a:lstStyle/>
          <a:p>
            <a:r>
              <a:rPr lang="en-IN" sz="2400" dirty="0">
                <a:solidFill>
                  <a:schemeClr val="bg1"/>
                </a:solidFill>
              </a:rPr>
              <a:t>Areas of Improvement:</a:t>
            </a:r>
          </a:p>
        </p:txBody>
      </p:sp>
      <p:sp>
        <p:nvSpPr>
          <p:cNvPr id="15" name="TextBox 14">
            <a:extLst>
              <a:ext uri="{FF2B5EF4-FFF2-40B4-BE49-F238E27FC236}">
                <a16:creationId xmlns:a16="http://schemas.microsoft.com/office/drawing/2014/main" id="{9712E52E-2E66-B021-7124-5735D65EA97B}"/>
              </a:ext>
            </a:extLst>
          </p:cNvPr>
          <p:cNvSpPr txBox="1"/>
          <p:nvPr/>
        </p:nvSpPr>
        <p:spPr>
          <a:xfrm>
            <a:off x="197835" y="2939845"/>
            <a:ext cx="5790009" cy="523220"/>
          </a:xfrm>
          <a:prstGeom prst="rect">
            <a:avLst/>
          </a:prstGeom>
          <a:noFill/>
        </p:spPr>
        <p:txBody>
          <a:bodyPr wrap="square" rtlCol="0">
            <a:spAutoFit/>
          </a:bodyPr>
          <a:lstStyle/>
          <a:p>
            <a:r>
              <a:rPr lang="en-IN" sz="1400" dirty="0">
                <a:solidFill>
                  <a:schemeClr val="bg1"/>
                </a:solidFill>
              </a:rPr>
              <a:t>Year-On-Year transactions for Savings Account is significantly less and also in both year there is less transactions observed.</a:t>
            </a:r>
          </a:p>
        </p:txBody>
      </p:sp>
      <p:graphicFrame>
        <p:nvGraphicFramePr>
          <p:cNvPr id="2" name="Chart 1">
            <a:extLst>
              <a:ext uri="{FF2B5EF4-FFF2-40B4-BE49-F238E27FC236}">
                <a16:creationId xmlns:a16="http://schemas.microsoft.com/office/drawing/2014/main" id="{514E9C4C-80F9-5C46-5434-CE500063E1CF}"/>
              </a:ext>
            </a:extLst>
          </p:cNvPr>
          <p:cNvGraphicFramePr>
            <a:graphicFrameLocks/>
          </p:cNvGraphicFramePr>
          <p:nvPr>
            <p:extLst>
              <p:ext uri="{D42A27DB-BD31-4B8C-83A1-F6EECF244321}">
                <p14:modId xmlns:p14="http://schemas.microsoft.com/office/powerpoint/2010/main" val="603961787"/>
              </p:ext>
            </p:extLst>
          </p:nvPr>
        </p:nvGraphicFramePr>
        <p:xfrm>
          <a:off x="119179" y="449908"/>
          <a:ext cx="5976821" cy="228175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6AD72198-B904-19B5-5348-F05B018B238F}"/>
              </a:ext>
            </a:extLst>
          </p:cNvPr>
          <p:cNvGraphicFramePr>
            <a:graphicFrameLocks/>
          </p:cNvGraphicFramePr>
          <p:nvPr>
            <p:extLst>
              <p:ext uri="{D42A27DB-BD31-4B8C-83A1-F6EECF244321}">
                <p14:modId xmlns:p14="http://schemas.microsoft.com/office/powerpoint/2010/main" val="712863872"/>
              </p:ext>
            </p:extLst>
          </p:nvPr>
        </p:nvGraphicFramePr>
        <p:xfrm>
          <a:off x="6386603" y="519186"/>
          <a:ext cx="5686218" cy="2943880"/>
        </p:xfrm>
        <a:graphic>
          <a:graphicData uri="http://schemas.openxmlformats.org/drawingml/2006/chart">
            <c:chart xmlns:c="http://schemas.openxmlformats.org/drawingml/2006/chart" xmlns:r="http://schemas.openxmlformats.org/officeDocument/2006/relationships" r:id="rId5"/>
          </a:graphicData>
        </a:graphic>
      </p:graphicFrame>
      <p:sp>
        <p:nvSpPr>
          <p:cNvPr id="18" name="TextBox 17">
            <a:extLst>
              <a:ext uri="{FF2B5EF4-FFF2-40B4-BE49-F238E27FC236}">
                <a16:creationId xmlns:a16="http://schemas.microsoft.com/office/drawing/2014/main" id="{3A692B67-9FCD-5E55-342A-27B410C6BC98}"/>
              </a:ext>
            </a:extLst>
          </p:cNvPr>
          <p:cNvSpPr txBox="1"/>
          <p:nvPr/>
        </p:nvSpPr>
        <p:spPr>
          <a:xfrm>
            <a:off x="197834" y="3671244"/>
            <a:ext cx="11994165"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92D050"/>
                </a:solidFill>
              </a:rPr>
              <a:t>Salary account transaction is high in 2024 compared to 2023</a:t>
            </a:r>
          </a:p>
          <a:p>
            <a:pPr marL="285750" indent="-285750">
              <a:buFont typeface="Arial" panose="020B0604020202020204" pitchFamily="34" charset="0"/>
              <a:buChar char="•"/>
            </a:pPr>
            <a:r>
              <a:rPr lang="en-IN" dirty="0">
                <a:solidFill>
                  <a:srgbClr val="92D050"/>
                </a:solidFill>
              </a:rPr>
              <a:t>NPS Score has increased in 2024 with available data compared to 2023 which is positive sign to the firm.</a:t>
            </a:r>
          </a:p>
          <a:p>
            <a:endParaRPr lang="en-IN" dirty="0">
              <a:solidFill>
                <a:schemeClr val="bg1"/>
              </a:solidFill>
            </a:endParaRPr>
          </a:p>
          <a:p>
            <a:pPr marL="285750" indent="-285750">
              <a:buFont typeface="Arial" panose="020B0604020202020204" pitchFamily="34" charset="0"/>
              <a:buChar char="•"/>
            </a:pPr>
            <a:r>
              <a:rPr lang="en-IN" dirty="0">
                <a:solidFill>
                  <a:schemeClr val="bg1"/>
                </a:solidFill>
              </a:rPr>
              <a:t>To improve with Product Quality to gain more Satisfied customers.</a:t>
            </a:r>
          </a:p>
          <a:p>
            <a:pPr marL="285750" indent="-285750">
              <a:buFont typeface="Arial" panose="020B0604020202020204" pitchFamily="34" charset="0"/>
              <a:buChar char="•"/>
            </a:pPr>
            <a:r>
              <a:rPr lang="en-IN" dirty="0">
                <a:solidFill>
                  <a:schemeClr val="bg1"/>
                </a:solidFill>
              </a:rPr>
              <a:t>Savings Account &amp; Wallet related transactions are relatively low compared to other Products.</a:t>
            </a:r>
          </a:p>
          <a:p>
            <a:pPr marL="285750" indent="-285750">
              <a:buFont typeface="Arial" panose="020B0604020202020204" pitchFamily="34" charset="0"/>
              <a:buChar char="•"/>
            </a:pPr>
            <a:r>
              <a:rPr lang="en-IN" dirty="0">
                <a:solidFill>
                  <a:schemeClr val="bg1"/>
                </a:solidFill>
              </a:rPr>
              <a:t>To bring cash back  or coupon code offer to promote customers to transact with savings account.</a:t>
            </a:r>
          </a:p>
          <a:p>
            <a:pPr marL="285750" indent="-285750">
              <a:buFont typeface="Arial" panose="020B0604020202020204" pitchFamily="34" charset="0"/>
              <a:buChar char="•"/>
            </a:pPr>
            <a:r>
              <a:rPr lang="en-IN" dirty="0">
                <a:solidFill>
                  <a:schemeClr val="bg1"/>
                </a:solidFill>
              </a:rPr>
              <a:t>To collaborate with other B2C apps to promote usage of Paytm wallet for online transactions.</a:t>
            </a:r>
          </a:p>
        </p:txBody>
      </p:sp>
    </p:spTree>
    <p:extLst>
      <p:ext uri="{BB962C8B-B14F-4D97-AF65-F5344CB8AC3E}">
        <p14:creationId xmlns:p14="http://schemas.microsoft.com/office/powerpoint/2010/main" val="25387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D92FA8E1-C90C-C45F-DDB1-4EAB900E7AD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77E9ECB-6125-6FC7-3827-C4E76F56C7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325" y="1"/>
            <a:ext cx="973674" cy="519184"/>
          </a:xfrm>
          <a:prstGeom prst="rect">
            <a:avLst/>
          </a:prstGeom>
          <a:pattFill prst="pct5">
            <a:fgClr>
              <a:schemeClr val="accent1">
                <a:lumMod val="75000"/>
              </a:schemeClr>
            </a:fgClr>
            <a:bgClr>
              <a:schemeClr val="bg1"/>
            </a:bgClr>
          </a:pattFill>
        </p:spPr>
      </p:pic>
      <p:sp>
        <p:nvSpPr>
          <p:cNvPr id="12" name="TextBox 11">
            <a:extLst>
              <a:ext uri="{FF2B5EF4-FFF2-40B4-BE49-F238E27FC236}">
                <a16:creationId xmlns:a16="http://schemas.microsoft.com/office/drawing/2014/main" id="{4156E244-D343-DA5D-2CD6-02FFBB813CB8}"/>
              </a:ext>
            </a:extLst>
          </p:cNvPr>
          <p:cNvSpPr txBox="1"/>
          <p:nvPr/>
        </p:nvSpPr>
        <p:spPr>
          <a:xfrm>
            <a:off x="0" y="-11757"/>
            <a:ext cx="11110450" cy="461665"/>
          </a:xfrm>
          <a:prstGeom prst="rect">
            <a:avLst/>
          </a:prstGeom>
          <a:noFill/>
        </p:spPr>
        <p:txBody>
          <a:bodyPr wrap="square" rtlCol="0">
            <a:spAutoFit/>
          </a:bodyPr>
          <a:lstStyle/>
          <a:p>
            <a:r>
              <a:rPr lang="en-IN" sz="2400" dirty="0">
                <a:solidFill>
                  <a:schemeClr val="bg1"/>
                </a:solidFill>
              </a:rPr>
              <a:t>Support Team Analysis:</a:t>
            </a:r>
          </a:p>
        </p:txBody>
      </p:sp>
      <p:sp>
        <p:nvSpPr>
          <p:cNvPr id="18" name="TextBox 17">
            <a:extLst>
              <a:ext uri="{FF2B5EF4-FFF2-40B4-BE49-F238E27FC236}">
                <a16:creationId xmlns:a16="http://schemas.microsoft.com/office/drawing/2014/main" id="{6075CA7F-4A68-5EC2-D15F-4EC54824ADA0}"/>
              </a:ext>
            </a:extLst>
          </p:cNvPr>
          <p:cNvSpPr txBox="1"/>
          <p:nvPr/>
        </p:nvSpPr>
        <p:spPr>
          <a:xfrm>
            <a:off x="7895303" y="3313470"/>
            <a:ext cx="4166296" cy="427809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rPr>
              <a:t>Customer Satisfaction rating between 0 to 6 is relatively high in both years.</a:t>
            </a:r>
          </a:p>
          <a:p>
            <a:pPr marL="285750" indent="-285750">
              <a:buFont typeface="Arial" panose="020B0604020202020204" pitchFamily="34" charset="0"/>
              <a:buChar char="•"/>
            </a:pPr>
            <a:r>
              <a:rPr lang="en-IN" sz="1600" dirty="0">
                <a:solidFill>
                  <a:schemeClr val="bg1"/>
                </a:solidFill>
              </a:rPr>
              <a:t>Business Account, Credit card, Debit card, Fastags and Salary Account using customers are Overall dissatisfied with Support Team</a:t>
            </a:r>
          </a:p>
          <a:p>
            <a:pPr marL="285750" indent="-285750">
              <a:buFont typeface="Arial" panose="020B0604020202020204" pitchFamily="34" charset="0"/>
              <a:buChar char="•"/>
            </a:pPr>
            <a:r>
              <a:rPr lang="en-IN" sz="1600" dirty="0">
                <a:solidFill>
                  <a:schemeClr val="bg1"/>
                </a:solidFill>
              </a:rPr>
              <a:t>Debit card &amp; Fastag using customers are dissatisfied with Support team issue understanding.</a:t>
            </a:r>
          </a:p>
          <a:p>
            <a:pPr marL="285750" indent="-285750">
              <a:buFont typeface="Arial" panose="020B0604020202020204" pitchFamily="34" charset="0"/>
              <a:buChar char="•"/>
            </a:pPr>
            <a:r>
              <a:rPr lang="en-IN" sz="1600" dirty="0">
                <a:solidFill>
                  <a:schemeClr val="bg1"/>
                </a:solidFill>
              </a:rPr>
              <a:t> Credit card using customers are unsatisfied with staff knowledge about the product.</a:t>
            </a:r>
          </a:p>
          <a:p>
            <a:pPr marL="285750" indent="-285750">
              <a:buFont typeface="Arial" panose="020B0604020202020204" pitchFamily="34" charset="0"/>
              <a:buChar char="•"/>
            </a:pPr>
            <a:r>
              <a:rPr lang="en-IN" sz="1600" dirty="0">
                <a:solidFill>
                  <a:schemeClr val="bg1"/>
                </a:solidFill>
              </a:rPr>
              <a:t>Salary account using customers are unsatisfied with overall service &amp; staff communication.</a:t>
            </a:r>
          </a:p>
          <a:p>
            <a:pPr marL="285750" indent="-285750">
              <a:buFont typeface="Arial" panose="020B0604020202020204" pitchFamily="34" charset="0"/>
              <a:buChar char="•"/>
            </a:pPr>
            <a:endParaRPr lang="en-IN" sz="1600" dirty="0">
              <a:solidFill>
                <a:schemeClr val="bg1"/>
              </a:solidFill>
            </a:endParaRPr>
          </a:p>
          <a:p>
            <a:pPr marL="285750" indent="-285750">
              <a:buFont typeface="Arial" panose="020B0604020202020204" pitchFamily="34" charset="0"/>
              <a:buChar char="•"/>
            </a:pPr>
            <a:endParaRPr lang="en-IN" sz="1600" dirty="0">
              <a:solidFill>
                <a:schemeClr val="bg1"/>
              </a:solidFill>
            </a:endParaRPr>
          </a:p>
          <a:p>
            <a:pPr marL="285750" indent="-285750">
              <a:buFont typeface="Arial" panose="020B0604020202020204" pitchFamily="34" charset="0"/>
              <a:buChar char="•"/>
            </a:pPr>
            <a:endParaRPr lang="en-IN" sz="1600" dirty="0">
              <a:solidFill>
                <a:schemeClr val="bg1"/>
              </a:solidFill>
            </a:endParaRPr>
          </a:p>
          <a:p>
            <a:pPr marL="285750" indent="-285750">
              <a:buFont typeface="Arial" panose="020B0604020202020204" pitchFamily="34" charset="0"/>
              <a:buChar char="•"/>
            </a:pPr>
            <a:endParaRPr lang="en-IN" sz="1600" dirty="0">
              <a:solidFill>
                <a:schemeClr val="bg1"/>
              </a:solidFill>
            </a:endParaRPr>
          </a:p>
        </p:txBody>
      </p:sp>
      <p:graphicFrame>
        <p:nvGraphicFramePr>
          <p:cNvPr id="3" name="Chart 2">
            <a:extLst>
              <a:ext uri="{FF2B5EF4-FFF2-40B4-BE49-F238E27FC236}">
                <a16:creationId xmlns:a16="http://schemas.microsoft.com/office/drawing/2014/main" id="{8FCAD0A2-4660-760E-6095-FE26267C6239}"/>
              </a:ext>
            </a:extLst>
          </p:cNvPr>
          <p:cNvGraphicFramePr>
            <a:graphicFrameLocks/>
          </p:cNvGraphicFramePr>
          <p:nvPr>
            <p:extLst>
              <p:ext uri="{D42A27DB-BD31-4B8C-83A1-F6EECF244321}">
                <p14:modId xmlns:p14="http://schemas.microsoft.com/office/powerpoint/2010/main" val="1445134147"/>
              </p:ext>
            </p:extLst>
          </p:nvPr>
        </p:nvGraphicFramePr>
        <p:xfrm>
          <a:off x="123236" y="355065"/>
          <a:ext cx="5663379" cy="25651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E29B19CD-DC17-D20C-D963-9F429271FC7C}"/>
              </a:ext>
            </a:extLst>
          </p:cNvPr>
          <p:cNvGraphicFramePr>
            <a:graphicFrameLocks/>
          </p:cNvGraphicFramePr>
          <p:nvPr>
            <p:extLst>
              <p:ext uri="{D42A27DB-BD31-4B8C-83A1-F6EECF244321}">
                <p14:modId xmlns:p14="http://schemas.microsoft.com/office/powerpoint/2010/main" val="2744152133"/>
              </p:ext>
            </p:extLst>
          </p:nvPr>
        </p:nvGraphicFramePr>
        <p:xfrm>
          <a:off x="6263150" y="216310"/>
          <a:ext cx="5663379" cy="32126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a:extLst>
              <a:ext uri="{FF2B5EF4-FFF2-40B4-BE49-F238E27FC236}">
                <a16:creationId xmlns:a16="http://schemas.microsoft.com/office/drawing/2014/main" id="{47873EA1-6ACD-7F07-8B4C-A9D039E69523}"/>
              </a:ext>
            </a:extLst>
          </p:cNvPr>
          <p:cNvGraphicFramePr>
            <a:graphicFrameLocks/>
          </p:cNvGraphicFramePr>
          <p:nvPr>
            <p:extLst>
              <p:ext uri="{D42A27DB-BD31-4B8C-83A1-F6EECF244321}">
                <p14:modId xmlns:p14="http://schemas.microsoft.com/office/powerpoint/2010/main" val="950191645"/>
              </p:ext>
            </p:extLst>
          </p:nvPr>
        </p:nvGraphicFramePr>
        <p:xfrm>
          <a:off x="0" y="3033221"/>
          <a:ext cx="7764902" cy="3699817"/>
        </p:xfrm>
        <a:graphic>
          <a:graphicData uri="http://schemas.openxmlformats.org/drawingml/2006/chart">
            <c:chart xmlns:c="http://schemas.openxmlformats.org/drawingml/2006/chart" xmlns:r="http://schemas.openxmlformats.org/officeDocument/2006/relationships" r:id="rId6"/>
          </a:graphicData>
        </a:graphic>
      </p:graphicFrame>
      <p:sp>
        <p:nvSpPr>
          <p:cNvPr id="7" name="Oval 6">
            <a:extLst>
              <a:ext uri="{FF2B5EF4-FFF2-40B4-BE49-F238E27FC236}">
                <a16:creationId xmlns:a16="http://schemas.microsoft.com/office/drawing/2014/main" id="{3CC3EEA2-CF34-6918-D387-0879A7941980}"/>
              </a:ext>
            </a:extLst>
          </p:cNvPr>
          <p:cNvSpPr/>
          <p:nvPr/>
        </p:nvSpPr>
        <p:spPr>
          <a:xfrm>
            <a:off x="6263150" y="4066727"/>
            <a:ext cx="656493" cy="3717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IN" kern="1200"/>
          </a:p>
        </p:txBody>
      </p:sp>
    </p:spTree>
    <p:extLst>
      <p:ext uri="{BB962C8B-B14F-4D97-AF65-F5344CB8AC3E}">
        <p14:creationId xmlns:p14="http://schemas.microsoft.com/office/powerpoint/2010/main" val="4114230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E451F5E6-3098-6EAF-9E58-3E79891BD76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FA5206B-D800-F26B-540B-30F001327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8325" y="1"/>
            <a:ext cx="973674" cy="519184"/>
          </a:xfrm>
          <a:prstGeom prst="rect">
            <a:avLst/>
          </a:prstGeom>
          <a:pattFill prst="pct5">
            <a:fgClr>
              <a:schemeClr val="accent1">
                <a:lumMod val="75000"/>
              </a:schemeClr>
            </a:fgClr>
            <a:bgClr>
              <a:schemeClr val="bg1"/>
            </a:bgClr>
          </a:pattFill>
        </p:spPr>
      </p:pic>
      <p:sp>
        <p:nvSpPr>
          <p:cNvPr id="12" name="TextBox 11">
            <a:extLst>
              <a:ext uri="{FF2B5EF4-FFF2-40B4-BE49-F238E27FC236}">
                <a16:creationId xmlns:a16="http://schemas.microsoft.com/office/drawing/2014/main" id="{E04C6863-345B-441A-5E6C-91EB53EE2205}"/>
              </a:ext>
            </a:extLst>
          </p:cNvPr>
          <p:cNvSpPr txBox="1"/>
          <p:nvPr/>
        </p:nvSpPr>
        <p:spPr>
          <a:xfrm>
            <a:off x="0" y="-11757"/>
            <a:ext cx="11110450" cy="461665"/>
          </a:xfrm>
          <a:prstGeom prst="rect">
            <a:avLst/>
          </a:prstGeom>
          <a:noFill/>
        </p:spPr>
        <p:txBody>
          <a:bodyPr wrap="square" rtlCol="0">
            <a:spAutoFit/>
          </a:bodyPr>
          <a:lstStyle/>
          <a:p>
            <a:r>
              <a:rPr lang="en-IN" sz="2400" dirty="0">
                <a:solidFill>
                  <a:schemeClr val="bg1"/>
                </a:solidFill>
              </a:rPr>
              <a:t>Questionnaire’s to be added:</a:t>
            </a:r>
          </a:p>
        </p:txBody>
      </p:sp>
      <p:sp>
        <p:nvSpPr>
          <p:cNvPr id="18" name="TextBox 17">
            <a:extLst>
              <a:ext uri="{FF2B5EF4-FFF2-40B4-BE49-F238E27FC236}">
                <a16:creationId xmlns:a16="http://schemas.microsoft.com/office/drawing/2014/main" id="{CC504231-9649-C897-F7B1-DA38F86B65BF}"/>
              </a:ext>
            </a:extLst>
          </p:cNvPr>
          <p:cNvSpPr txBox="1"/>
          <p:nvPr/>
        </p:nvSpPr>
        <p:spPr>
          <a:xfrm>
            <a:off x="197834" y="519185"/>
            <a:ext cx="11994165" cy="5909310"/>
          </a:xfrm>
          <a:prstGeom prst="rect">
            <a:avLst/>
          </a:prstGeom>
          <a:noFill/>
        </p:spPr>
        <p:txBody>
          <a:bodyPr wrap="square" rtlCol="0">
            <a:spAutoFit/>
          </a:bodyPr>
          <a:lstStyle/>
          <a:p>
            <a:pPr marL="285750" indent="-285750">
              <a:buFont typeface="Wingdings" panose="05000000000000000000" pitchFamily="2" charset="2"/>
              <a:buChar char="Ø"/>
            </a:pPr>
            <a:r>
              <a:rPr lang="en-IN" dirty="0">
                <a:solidFill>
                  <a:srgbClr val="00B0F0"/>
                </a:solidFill>
              </a:rPr>
              <a:t>To improve Customer satisfaction of Products this questionnaires can be asked:</a:t>
            </a:r>
          </a:p>
          <a:p>
            <a:pPr marL="285750" indent="-285750">
              <a:buFont typeface="Courier New" panose="02070309020205020404" pitchFamily="49" charset="0"/>
              <a:buChar char="o"/>
            </a:pPr>
            <a:r>
              <a:rPr lang="en-IN" dirty="0">
                <a:solidFill>
                  <a:schemeClr val="bg1"/>
                </a:solidFill>
              </a:rPr>
              <a:t>How would you describe our product?</a:t>
            </a:r>
          </a:p>
          <a:p>
            <a:r>
              <a:rPr lang="en-IN" dirty="0">
                <a:solidFill>
                  <a:schemeClr val="bg1"/>
                </a:solidFill>
              </a:rPr>
              <a:t>      	This question will help understand if product is well-received among the target market. The feedback will explain 	how our customers see our product.</a:t>
            </a:r>
          </a:p>
          <a:p>
            <a:pPr marL="285750" indent="-285750">
              <a:buFont typeface="Courier New" panose="02070309020205020404" pitchFamily="49" charset="0"/>
              <a:buChar char="o"/>
            </a:pPr>
            <a:r>
              <a:rPr lang="en-IN" dirty="0">
                <a:solidFill>
                  <a:schemeClr val="bg1"/>
                </a:solidFill>
              </a:rPr>
              <a:t>In comparison to our competitors, do you find our product/service better, worse, or about the same</a:t>
            </a:r>
          </a:p>
          <a:p>
            <a:r>
              <a:rPr lang="en-IN" dirty="0">
                <a:solidFill>
                  <a:schemeClr val="bg1"/>
                </a:solidFill>
              </a:rPr>
              <a:t>	Being straightforward and easy to measure, this customer experience survey question helps you get a clear picture</a:t>
            </a:r>
          </a:p>
          <a:p>
            <a:r>
              <a:rPr lang="en-IN" dirty="0">
                <a:solidFill>
                  <a:schemeClr val="bg1"/>
                </a:solidFill>
              </a:rPr>
              <a:t>                  of your products compared to your competitors.</a:t>
            </a:r>
          </a:p>
          <a:p>
            <a:pPr marL="285750" indent="-285750">
              <a:buFont typeface="Courier New" panose="02070309020205020404" pitchFamily="49" charset="0"/>
              <a:buChar char="o"/>
            </a:pPr>
            <a:r>
              <a:rPr lang="en-IN" dirty="0">
                <a:solidFill>
                  <a:schemeClr val="bg1"/>
                </a:solidFill>
              </a:rPr>
              <a:t>How would you like us to improve our customer service?</a:t>
            </a:r>
          </a:p>
          <a:p>
            <a:r>
              <a:rPr lang="en-IN" dirty="0">
                <a:solidFill>
                  <a:schemeClr val="bg1"/>
                </a:solidFill>
              </a:rPr>
              <a:t>	Using an open-ended question can help you gather a diverse range of opinions and suggestions on how you can 	improve customer service. It can help identity what you are doing right and where you need to refine the service.</a:t>
            </a:r>
          </a:p>
          <a:p>
            <a:endParaRPr lang="en-IN" dirty="0">
              <a:solidFill>
                <a:schemeClr val="bg1"/>
              </a:solidFill>
            </a:endParaRPr>
          </a:p>
          <a:p>
            <a:pPr marL="285750" indent="-285750">
              <a:buFont typeface="Wingdings" panose="05000000000000000000" pitchFamily="2" charset="2"/>
              <a:buChar char="Ø"/>
            </a:pPr>
            <a:r>
              <a:rPr lang="en-IN" dirty="0">
                <a:solidFill>
                  <a:srgbClr val="00B0F0"/>
                </a:solidFill>
              </a:rPr>
              <a:t>To improve Support Team service:</a:t>
            </a:r>
          </a:p>
          <a:p>
            <a:pPr marL="285750" indent="-285750">
              <a:buFont typeface="Courier New" panose="02070309020205020404" pitchFamily="49" charset="0"/>
              <a:buChar char="o"/>
            </a:pPr>
            <a:r>
              <a:rPr lang="en-IN" dirty="0">
                <a:solidFill>
                  <a:schemeClr val="bg1"/>
                </a:solidFill>
              </a:rPr>
              <a:t>To provide necessary trainings in order to make support agents to understand the customer’s pain point and improve there ability to convey the solutions.</a:t>
            </a:r>
          </a:p>
          <a:p>
            <a:endParaRPr lang="en-IN" dirty="0">
              <a:solidFill>
                <a:schemeClr val="bg1"/>
              </a:solidFill>
            </a:endParaRPr>
          </a:p>
          <a:p>
            <a:pPr marL="285750" indent="-285750">
              <a:buFont typeface="Wingdings" panose="05000000000000000000" pitchFamily="2" charset="2"/>
              <a:buChar char="Ø"/>
            </a:pPr>
            <a:r>
              <a:rPr lang="en-IN" dirty="0">
                <a:solidFill>
                  <a:srgbClr val="00B0F0"/>
                </a:solidFill>
              </a:rPr>
              <a:t>Support Team service enhancing questionnaire:</a:t>
            </a:r>
          </a:p>
          <a:p>
            <a:pPr marL="285750" indent="-285750">
              <a:buFont typeface="Courier New" panose="02070309020205020404" pitchFamily="49" charset="0"/>
              <a:buChar char="o"/>
            </a:pPr>
            <a:r>
              <a:rPr lang="en-IN" dirty="0">
                <a:solidFill>
                  <a:schemeClr val="bg1"/>
                </a:solidFill>
              </a:rPr>
              <a:t>How would you rate the responsiveness of the assigned support agent?</a:t>
            </a:r>
          </a:p>
          <a:p>
            <a:r>
              <a:rPr lang="en-IN" dirty="0">
                <a:solidFill>
                  <a:schemeClr val="bg1"/>
                </a:solidFill>
              </a:rPr>
              <a:t>	This type of questionnaire gives us insight into our agent’s(or team’s) ability to adapt to any conversation and offer 	personalized help. Use this chance to evaluate the agent’s performance and identify if the scripts need change or the 	agent’s need training.</a:t>
            </a:r>
          </a:p>
          <a:p>
            <a:pPr marL="285750" indent="-285750">
              <a:buFont typeface="Courier New" panose="02070309020205020404" pitchFamily="49" charset="0"/>
              <a:buChar char="o"/>
            </a:pPr>
            <a:endParaRPr lang="en-IN" dirty="0">
              <a:solidFill>
                <a:schemeClr val="bg1"/>
              </a:solidFill>
            </a:endParaRPr>
          </a:p>
        </p:txBody>
      </p:sp>
    </p:spTree>
    <p:extLst>
      <p:ext uri="{BB962C8B-B14F-4D97-AF65-F5344CB8AC3E}">
        <p14:creationId xmlns:p14="http://schemas.microsoft.com/office/powerpoint/2010/main" val="809217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TotalTime>
  <Words>711</Words>
  <Application>Microsoft Office PowerPoint</Application>
  <PresentationFormat>Widescreen</PresentationFormat>
  <Paragraphs>67</Paragraphs>
  <Slides>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manjulachar18@gmail.com</dc:creator>
  <cp:lastModifiedBy>Manjula Achar</cp:lastModifiedBy>
  <cp:revision>52</cp:revision>
  <dcterms:created xsi:type="dcterms:W3CDTF">2024-12-31T08:28:21Z</dcterms:created>
  <dcterms:modified xsi:type="dcterms:W3CDTF">2025-01-01T17:33:50Z</dcterms:modified>
</cp:coreProperties>
</file>