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5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9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30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78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8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4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63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32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8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5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5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6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4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8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4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15" y="1979117"/>
            <a:ext cx="4180114" cy="1948152"/>
          </a:xfrm>
        </p:spPr>
        <p:txBody>
          <a:bodyPr/>
          <a:lstStyle/>
          <a:p>
            <a:r>
              <a:rPr lang="en-US" sz="4800" dirty="0" smtClean="0"/>
              <a:t>Analysis of Housing Datasets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4060" y="5144977"/>
            <a:ext cx="9235439" cy="192024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Analytics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Milestone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– 1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(Python Data Exploration Project)</a:t>
            </a:r>
          </a:p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Date: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June 9, 2024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04366" y="2066661"/>
            <a:ext cx="13063" cy="1606732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4637" y="4705011"/>
            <a:ext cx="326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by: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Manjula M</a:t>
            </a: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54292" y="2253839"/>
            <a:ext cx="33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983134" y="1321076"/>
            <a:ext cx="2039341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Workflow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7689219" y="2076946"/>
            <a:ext cx="36722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Cleaning </a:t>
            </a:r>
            <a:r>
              <a:rPr lang="en-US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Preprocessing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7723891" y="2618058"/>
            <a:ext cx="38189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Exploratory Data Analysis (EDA)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88963" y="2806408"/>
            <a:ext cx="33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23891" y="3113086"/>
            <a:ext cx="3043454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Visualization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54292" y="3320450"/>
            <a:ext cx="33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723891" y="3751682"/>
            <a:ext cx="30781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Feature Engineering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IN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7388964" y="3887123"/>
            <a:ext cx="33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66919" y="4566744"/>
            <a:ext cx="334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23891" y="4341376"/>
            <a:ext cx="3644153" cy="41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Analysis and Interpretation</a:t>
            </a:r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2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45" grpId="0"/>
      <p:bldP spid="48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0639" y="1010586"/>
            <a:ext cx="6017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Univariate Analysis - Distribution of Price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375" y="2476587"/>
            <a:ext cx="371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Visualization: Histogram of price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943217" y="2476587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Visualization: Histogram of bedrooms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003" t="42768" r="37866" b="10446"/>
          <a:stretch/>
        </p:blipFill>
        <p:spPr>
          <a:xfrm>
            <a:off x="189022" y="3043645"/>
            <a:ext cx="5872144" cy="3422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123" t="41519" r="37719" b="10982"/>
          <a:stretch/>
        </p:blipFill>
        <p:spPr>
          <a:xfrm>
            <a:off x="6736061" y="3148148"/>
            <a:ext cx="5225143" cy="3474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6465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55" t="30449" r="17086" b="10526"/>
          <a:stretch/>
        </p:blipFill>
        <p:spPr>
          <a:xfrm>
            <a:off x="5643154" y="1881051"/>
            <a:ext cx="6335485" cy="3540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9091" y="3124201"/>
            <a:ext cx="3547675" cy="2895599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Visualization: Scatter plot of price vs. square footage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154" y="129540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Visualization: </a:t>
            </a:r>
          </a:p>
        </p:txBody>
      </p:sp>
    </p:spTree>
    <p:extLst>
      <p:ext uri="{BB962C8B-B14F-4D97-AF65-F5344CB8AC3E}">
        <p14:creationId xmlns:p14="http://schemas.microsoft.com/office/powerpoint/2010/main" val="228151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388" y="2403325"/>
            <a:ext cx="4997652" cy="2283824"/>
          </a:xfrm>
        </p:spPr>
        <p:txBody>
          <a:bodyPr/>
          <a:lstStyle/>
          <a:p>
            <a:r>
              <a:rPr lang="en-US" dirty="0"/>
              <a:t>Bivariate Analysis - Price vs. Number of Bedrooms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598" t="27411" r="17338" b="9197"/>
          <a:stretch/>
        </p:blipFill>
        <p:spPr>
          <a:xfrm>
            <a:off x="6609807" y="1802673"/>
            <a:ext cx="5238204" cy="4023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6609807" y="1258780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Visualization: </a:t>
            </a:r>
          </a:p>
        </p:txBody>
      </p:sp>
    </p:spTree>
    <p:extLst>
      <p:ext uri="{BB962C8B-B14F-4D97-AF65-F5344CB8AC3E}">
        <p14:creationId xmlns:p14="http://schemas.microsoft.com/office/powerpoint/2010/main" val="38010199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Multivariate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6342" y="5628105"/>
            <a:ext cx="8825658" cy="4937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Visualization: Pair plot for selected features</a:t>
            </a: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246" t="24018" r="29084" b="5089"/>
          <a:stretch/>
        </p:blipFill>
        <p:spPr>
          <a:xfrm>
            <a:off x="5969725" y="227908"/>
            <a:ext cx="4154579" cy="3880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200" t="30447" r="17840" b="17500"/>
          <a:stretch/>
        </p:blipFill>
        <p:spPr>
          <a:xfrm>
            <a:off x="431369" y="470045"/>
            <a:ext cx="5394665" cy="33965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989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6341" y="4773984"/>
            <a:ext cx="8825659" cy="566738"/>
          </a:xfrm>
        </p:spPr>
        <p:txBody>
          <a:bodyPr/>
          <a:lstStyle/>
          <a:p>
            <a:r>
              <a:rPr lang="en-IN" dirty="0"/>
              <a:t>Multivariate Analysis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3768" t="22948" r="24280" b="7810"/>
          <a:stretch/>
        </p:blipFill>
        <p:spPr>
          <a:xfrm>
            <a:off x="2521133" y="300445"/>
            <a:ext cx="7053942" cy="37751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7000" y="5506194"/>
            <a:ext cx="8825658" cy="49371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Visualization: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Heatmap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of correlation matrix</a:t>
            </a: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23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7187" y="1013858"/>
            <a:ext cx="8761413" cy="706964"/>
          </a:xfrm>
        </p:spPr>
        <p:txBody>
          <a:bodyPr/>
          <a:lstStyle/>
          <a:p>
            <a:r>
              <a:rPr lang="en-IN" dirty="0" smtClean="0"/>
              <a:t>Data Visualization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26" t="25876" r="23820" b="5680"/>
          <a:stretch/>
        </p:blipFill>
        <p:spPr>
          <a:xfrm>
            <a:off x="2259875" y="2427786"/>
            <a:ext cx="7406640" cy="4254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3817187" y="1536156"/>
            <a:ext cx="429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Visualization: Box plot of price vs. city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005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97" t="29643" r="25806" b="9286"/>
          <a:stretch/>
        </p:blipFill>
        <p:spPr>
          <a:xfrm>
            <a:off x="6628676" y="1760827"/>
            <a:ext cx="5278099" cy="3639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143" y="2259633"/>
            <a:ext cx="4351025" cy="2283824"/>
          </a:xfrm>
        </p:spPr>
        <p:txBody>
          <a:bodyPr/>
          <a:lstStyle/>
          <a:p>
            <a:r>
              <a:rPr lang="en-US" sz="3200" dirty="0"/>
              <a:t>Visualization - Scatter Plot with Regression Line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6628676" y="1391495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Visualization: </a:t>
            </a:r>
          </a:p>
        </p:txBody>
      </p:sp>
    </p:spTree>
    <p:extLst>
      <p:ext uri="{BB962C8B-B14F-4D97-AF65-F5344CB8AC3E}">
        <p14:creationId xmlns:p14="http://schemas.microsoft.com/office/powerpoint/2010/main" val="1723542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insights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8863" y="2704197"/>
            <a:ext cx="1067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 Trends:</a:t>
            </a:r>
            <a:r>
              <a:rPr lang="en-US" dirty="0"/>
              <a:t> Larger homes with more bedrooms and bathrooms tend to have higher prices.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98863" y="3383014"/>
            <a:ext cx="1028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Location Impact:</a:t>
            </a:r>
            <a:r>
              <a:rPr lang="en-US" dirty="0"/>
              <a:t> House prices vary significantly by city, with certain locations commanding premium prices.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3143" y="4272259"/>
            <a:ext cx="10280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Importance:</a:t>
            </a:r>
            <a:r>
              <a:rPr lang="en-US" dirty="0"/>
              <a:t> Square footage and the number of bedrooms are strong predictors of house prices.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07423" y="5168229"/>
            <a:ext cx="10371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Derived Metrics:</a:t>
            </a:r>
            <a:r>
              <a:rPr lang="en-US" dirty="0"/>
              <a:t> Age of the property and price per square foot provide valuable insights into property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153" y="1425915"/>
            <a:ext cx="8825660" cy="1822514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IN" b="1" dirty="0">
              <a:ln w="222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7983" y="5860990"/>
            <a:ext cx="8825659" cy="860400"/>
          </a:xfrm>
        </p:spPr>
        <p:txBody>
          <a:bodyPr/>
          <a:lstStyle/>
          <a:p>
            <a:r>
              <a:rPr lang="en-US" dirty="0" smtClean="0"/>
              <a:t>By – Manjula.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245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564" y="749654"/>
            <a:ext cx="8825658" cy="675644"/>
          </a:xfrm>
        </p:spPr>
        <p:txBody>
          <a:bodyPr/>
          <a:lstStyle/>
          <a:p>
            <a:r>
              <a:rPr lang="en-US" sz="3200" u="sng" dirty="0" smtClean="0"/>
              <a:t>Introduction</a:t>
            </a:r>
            <a:endParaRPr lang="en-IN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3298" y="1465549"/>
            <a:ext cx="2655558" cy="8614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cap="none" dirty="0" smtClean="0">
                <a:solidFill>
                  <a:schemeClr val="bg1"/>
                </a:solidFill>
              </a:rPr>
              <a:t>roject Objectives :</a:t>
            </a:r>
            <a:endParaRPr lang="en-IN" cap="none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05300" y="1850283"/>
            <a:ext cx="465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Analyze housing market data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1512" y="2275353"/>
            <a:ext cx="422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Identify key factors influencing prices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63298" y="3607668"/>
            <a:ext cx="3175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Dataset Overview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51512" y="4110132"/>
            <a:ext cx="3971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Attributes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:  price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square footage, bedrooms , bathrooms ,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location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0391" y="1161089"/>
            <a:ext cx="3717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Understanding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7487" y="1576311"/>
            <a:ext cx="4195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Identify structure and types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0391" y="2845770"/>
            <a:ext cx="3717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Preprocessing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54293" y="4378435"/>
            <a:ext cx="3717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visualization: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32303" y="2921766"/>
            <a:ext cx="352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Provide actionable insights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57487" y="1939041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Formulate hypotheses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487" y="2352618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contextual insight 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7487" y="3287829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Handle missing values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87325" y="3639771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</a:t>
            </a:r>
            <a:r>
              <a:rPr lang="en-IN" dirty="0" smtClean="0"/>
              <a:t>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inconsistencies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87325" y="3977000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Encode</a:t>
            </a:r>
            <a:r>
              <a:rPr lang="en-IN" dirty="0" smtClean="0"/>
              <a:t>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categorical</a:t>
            </a:r>
            <a:r>
              <a:rPr lang="en-IN" dirty="0"/>
              <a:t> 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variables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87325" y="4820494"/>
            <a:ext cx="3555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Identify patterns and trends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87324" y="520468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Detect outliers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7325" y="5509665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Communicate insights 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829877" y="1530421"/>
            <a:ext cx="1" cy="3979244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61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43" y="2028264"/>
            <a:ext cx="3067421" cy="1600200"/>
          </a:xfrm>
        </p:spPr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2321" y="811489"/>
            <a:ext cx="4862228" cy="5686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Overview of the Dataset Structure: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 rot="10800000" flipV="1">
            <a:off x="1567329" y="4694802"/>
            <a:ext cx="3578411" cy="11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648917" y="2643698"/>
            <a:ext cx="38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 for each column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 rot="10800000" flipV="1">
            <a:off x="5648917" y="1355938"/>
            <a:ext cx="3578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rows and columns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426451" y="3649090"/>
            <a:ext cx="4862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Summary Statistics for Numerical Features: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8917" y="4694802"/>
            <a:ext cx="3276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Mean, median, min, max</a:t>
            </a:r>
          </a:p>
        </p:txBody>
      </p:sp>
    </p:spTree>
    <p:extLst>
      <p:ext uri="{BB962C8B-B14F-4D97-AF65-F5344CB8AC3E}">
        <p14:creationId xmlns:p14="http://schemas.microsoft.com/office/powerpoint/2010/main" val="2229654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859" y="1635858"/>
            <a:ext cx="6577104" cy="1262343"/>
          </a:xfrm>
        </p:spPr>
        <p:txBody>
          <a:bodyPr/>
          <a:lstStyle/>
          <a:p>
            <a:r>
              <a:rPr lang="en-US" sz="2400" dirty="0" smtClean="0"/>
              <a:t>Insights </a:t>
            </a:r>
            <a:r>
              <a:rPr lang="en-IN" sz="2400" dirty="0"/>
              <a:t>from Initial </a:t>
            </a:r>
            <a:r>
              <a:rPr lang="en-IN" sz="2400" dirty="0" smtClean="0"/>
              <a:t>Exploration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2137167" y="3301991"/>
            <a:ext cx="1910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utliers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37167" y="3839096"/>
            <a:ext cx="2201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Missing values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621676" y="2064629"/>
            <a:ext cx="744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Key points: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1676" y="27633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Patterns</a:t>
            </a:r>
            <a:r>
              <a:rPr lang="en-US" dirty="0"/>
              <a:t>: Seasonal trends, geographic </a:t>
            </a:r>
            <a:r>
              <a:rPr lang="en-US" dirty="0" smtClean="0"/>
              <a:t>patterns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Outliers</a:t>
            </a:r>
            <a:r>
              <a:rPr lang="en-US" dirty="0"/>
              <a:t>: Extremely high or low </a:t>
            </a:r>
            <a:r>
              <a:rPr lang="en-US" dirty="0" smtClean="0"/>
              <a:t>values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Missing </a:t>
            </a:r>
            <a:r>
              <a:rPr lang="en-US" dirty="0"/>
              <a:t>Values: Gaps in data entries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7167" y="2763382"/>
            <a:ext cx="2472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Notable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patterns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304" y="1025920"/>
            <a:ext cx="8825659" cy="706964"/>
          </a:xfrm>
        </p:spPr>
        <p:txBody>
          <a:bodyPr/>
          <a:lstStyle/>
          <a:p>
            <a:r>
              <a:rPr lang="en-IN" dirty="0"/>
              <a:t>Missing Values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Techniques Used to Detect Missing Values: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448594"/>
            <a:ext cx="3141879" cy="25784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Summary </a:t>
            </a:r>
            <a:r>
              <a:rPr lang="en-IN" dirty="0">
                <a:solidFill>
                  <a:schemeClr val="tx1"/>
                </a:solidFill>
              </a:rPr>
              <a:t>statistics and </a:t>
            </a:r>
            <a:r>
              <a:rPr lang="en-IN" dirty="0" smtClean="0">
                <a:solidFill>
                  <a:schemeClr val="tx1"/>
                </a:solidFill>
              </a:rPr>
              <a:t>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Null value checks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Techniques Used to Handle Missing Values: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19076" y="3344091"/>
            <a:ext cx="3147009" cy="257846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Imputation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     (mean/median/mode)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Selection of relevant columns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88133" y="2485935"/>
            <a:ext cx="3450425" cy="576262"/>
          </a:xfrm>
        </p:spPr>
        <p:txBody>
          <a:bodyPr/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Shape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of the Dataset: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992637" y="3815248"/>
            <a:ext cx="3855375" cy="257846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Shape = (4600, 18)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(4600, 18)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16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7572" y="692332"/>
            <a:ext cx="4893147" cy="584203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</a:rPr>
              <a:t>Outlier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3222" y="1371600"/>
            <a:ext cx="7485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Strategies for Identifying and Handling Outliers: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9935" y="1835997"/>
            <a:ext cx="5794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Identification: IQR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9935" y="2300394"/>
            <a:ext cx="34403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Handling: Replace with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3222" y="2970014"/>
            <a:ext cx="5867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Box Plots to Visualize Outliers in Numerical Features: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9935" y="3498698"/>
            <a:ext cx="3033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Visualizations: Box plots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3222" y="4027382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Explanation of Outlier Removal Techniques and Impact on the Dataset</a:t>
            </a:r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9935" y="486911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Technique: Mode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replacement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99935" y="5371911"/>
            <a:ext cx="388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Impact: Improv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 data quality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7203" t="33304" r="23462" b="15267"/>
          <a:stretch/>
        </p:blipFill>
        <p:spPr>
          <a:xfrm>
            <a:off x="7338437" y="1285613"/>
            <a:ext cx="3843534" cy="19820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6041" t="32946" r="19937" b="8661"/>
          <a:stretch/>
        </p:blipFill>
        <p:spPr>
          <a:xfrm>
            <a:off x="7338437" y="3482302"/>
            <a:ext cx="3825329" cy="274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Fixing Rows and Columns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17" y="3631474"/>
            <a:ext cx="3859212" cy="1371600"/>
          </a:xfrm>
        </p:spPr>
        <p:txBody>
          <a:bodyPr>
            <a:normAutofit/>
          </a:bodyPr>
          <a:lstStyle/>
          <a:p>
            <a:r>
              <a:rPr lang="en-US" sz="1600" dirty="0"/>
              <a:t>Details of Fixing Rows and </a:t>
            </a:r>
            <a:r>
              <a:rPr lang="en-US" sz="1600" dirty="0" smtClean="0"/>
              <a:t>Columns :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001996" y="4072456"/>
            <a:ext cx="4545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Selected relevant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columns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1996" y="4513438"/>
            <a:ext cx="2879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Ensured data consistency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6098" t="36697" r="17238" b="15536"/>
          <a:stretch/>
        </p:blipFill>
        <p:spPr>
          <a:xfrm>
            <a:off x="6287153" y="1229601"/>
            <a:ext cx="5713694" cy="30876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38866" y="839829"/>
            <a:ext cx="22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 :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61381" y="51449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Before: Original shape – (4600,18)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096000" y="4573590"/>
            <a:ext cx="6075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Before-and-After Comparison: Shape of the Dataset: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3483" y="571623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After: Refined shape - (4600, 15)</a:t>
            </a:r>
          </a:p>
        </p:txBody>
      </p:sp>
    </p:spTree>
    <p:extLst>
      <p:ext uri="{BB962C8B-B14F-4D97-AF65-F5344CB8AC3E}">
        <p14:creationId xmlns:p14="http://schemas.microsoft.com/office/powerpoint/2010/main" val="85832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95" y="934480"/>
            <a:ext cx="8825659" cy="706964"/>
          </a:xfrm>
        </p:spPr>
        <p:txBody>
          <a:bodyPr/>
          <a:lstStyle/>
          <a:p>
            <a:r>
              <a:rPr lang="en-IN" dirty="0"/>
              <a:t>Handling Invalid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Identification of Invalid or Erroneous Entries:</a:t>
            </a:r>
            <a:endParaRPr lang="en-IN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Techniques</a:t>
            </a:r>
            <a:r>
              <a:rPr lang="en-US" dirty="0"/>
              <a:t>: Summary </a:t>
            </a:r>
            <a:r>
              <a:rPr lang="en-US" dirty="0" smtClean="0"/>
              <a:t>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 Negative values for price or square </a:t>
            </a:r>
            <a:r>
              <a:rPr lang="en-US" dirty="0" smtClean="0"/>
              <a:t>footage domain </a:t>
            </a:r>
            <a:r>
              <a:rPr lang="en-US" dirty="0"/>
              <a:t>knowledge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/>
              <a:t>Techniques Used to Correct or Remove Invalid Values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25431" y="3179761"/>
            <a:ext cx="3147009" cy="28472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Correction</a:t>
            </a:r>
            <a:r>
              <a:rPr lang="en-US" dirty="0"/>
              <a:t>: Replacing with plausible values or </a:t>
            </a:r>
            <a:r>
              <a:rPr lang="en-US" dirty="0" smtClean="0"/>
              <a:t>mean/mode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Removal: Deleting entries if correction is not </a:t>
            </a:r>
            <a:r>
              <a:rPr lang="en-US" dirty="0" smtClean="0"/>
              <a:t>possible Mean/mode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/>
              <a:t>Examples of Specific Invalid Values Encountered and How They Were Addressed:</a:t>
            </a:r>
            <a:endParaRPr lang="en-IN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Example</a:t>
            </a:r>
            <a:r>
              <a:rPr lang="en-US" dirty="0"/>
              <a:t>: Negative price values replaced with mean </a:t>
            </a:r>
            <a:r>
              <a:rPr lang="en-US" dirty="0" smtClean="0"/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Erroneous square footage entries corrected or removed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067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97" y="1940680"/>
            <a:ext cx="5089092" cy="2283824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Data Visualization (EDA)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063" t="39287" r="14081" b="5178"/>
          <a:stretch/>
        </p:blipFill>
        <p:spPr>
          <a:xfrm>
            <a:off x="6544494" y="2129247"/>
            <a:ext cx="5419739" cy="31742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101" y="2902130"/>
            <a:ext cx="5161458" cy="2283824"/>
          </a:xfrm>
        </p:spPr>
        <p:txBody>
          <a:bodyPr/>
          <a:lstStyle/>
          <a:p>
            <a:r>
              <a:rPr lang="en-US" cap="none" dirty="0" smtClean="0"/>
              <a:t>Overview of EDA techniques used</a:t>
            </a:r>
            <a:endParaRPr lang="en-IN" cap="none" dirty="0"/>
          </a:p>
        </p:txBody>
      </p:sp>
      <p:sp>
        <p:nvSpPr>
          <p:cNvPr id="5" name="TextBox 4"/>
          <p:cNvSpPr txBox="1"/>
          <p:nvPr/>
        </p:nvSpPr>
        <p:spPr>
          <a:xfrm>
            <a:off x="6766559" y="1482916"/>
            <a:ext cx="55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Techniques: Univariate, bivariate, and multivariate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0872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1393</TotalTime>
  <Words>586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Century Gothic</vt:lpstr>
      <vt:lpstr>Wingdings 3</vt:lpstr>
      <vt:lpstr>Ion Boardroom</vt:lpstr>
      <vt:lpstr>Analysis of Housing Datasets</vt:lpstr>
      <vt:lpstr>Introduction</vt:lpstr>
      <vt:lpstr>Data Understanding</vt:lpstr>
      <vt:lpstr>Insights from Initial Exploration</vt:lpstr>
      <vt:lpstr>Missing Values Handling</vt:lpstr>
      <vt:lpstr>Outlier Handling</vt:lpstr>
      <vt:lpstr>Fixing Rows and Columns</vt:lpstr>
      <vt:lpstr>Handling Invalid Values</vt:lpstr>
      <vt:lpstr> Data Visualization (EDA)</vt:lpstr>
      <vt:lpstr>PowerPoint Presentation</vt:lpstr>
      <vt:lpstr>Bivariate Analysis</vt:lpstr>
      <vt:lpstr>Bivariate Analysis - Price vs. Number of Bedrooms</vt:lpstr>
      <vt:lpstr>Multivariate Analysis</vt:lpstr>
      <vt:lpstr>Multivariate Analysis</vt:lpstr>
      <vt:lpstr>Data Visualization </vt:lpstr>
      <vt:lpstr>Visualization - Scatter Plot with Regression Line</vt:lpstr>
      <vt:lpstr>Summary and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Housing Datasets</dc:title>
  <dc:creator>Nanda Kumar</dc:creator>
  <cp:lastModifiedBy>Manjula</cp:lastModifiedBy>
  <cp:revision>65</cp:revision>
  <dcterms:created xsi:type="dcterms:W3CDTF">2024-06-09T19:15:27Z</dcterms:created>
  <dcterms:modified xsi:type="dcterms:W3CDTF">2024-06-11T08:36:39Z</dcterms:modified>
</cp:coreProperties>
</file>