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mai\Downloads\manju.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[manju.xlsx]Sheet3!PivotTable1</c:name>
    <c:fmtId val="16"/>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a:noFill/>
          </a:ln>
          <a:effectLst>
            <a:innerShdw dist="12700" dir="16200000">
              <a:schemeClr val="lt1"/>
            </a:innerShdw>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a:noFill/>
          </a:ln>
          <a:effectLst>
            <a:innerShdw dist="12700" dir="16200000">
              <a:schemeClr val="lt1"/>
            </a:innerShdw>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a:noFill/>
          </a:ln>
          <a:effectLst>
            <a:innerShdw dist="12700" dir="16200000">
              <a:schemeClr val="l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a:noFill/>
          </a:ln>
          <a:effectLst>
            <a:innerShdw dist="12700" dir="16200000">
              <a:schemeClr val="l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a:noFill/>
          </a:ln>
          <a:effectLst>
            <a:innerShdw dist="12700" dir="16200000">
              <a:schemeClr val="l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a:noFill/>
          </a:ln>
          <a:effectLst>
            <a:innerShdw dist="12700" dir="16200000">
              <a:schemeClr val="l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Sheet3!$B$3:$B$4</c:f>
              <c:strCache>
                <c:ptCount val="1"/>
                <c:pt idx="0">
                  <c:v>Female</c:v>
                </c:pt>
              </c:strCache>
            </c:strRef>
          </c:tx>
          <c:spPr>
            <a:solidFill>
              <a:schemeClr val="accent1">
                <a:alpha val="85000"/>
              </a:schemeClr>
            </a:solidFill>
            <a:ln>
              <a:noFill/>
            </a:ln>
            <a:effectLst>
              <a:innerShdw dist="12700" dir="16200000">
                <a:schemeClr val="lt1"/>
              </a:innerShdw>
            </a:effectLst>
          </c:spPr>
          <c:cat>
            <c:multiLvlStrRef>
              <c:f>Sheet3!$A$5:$A$21</c:f>
              <c:multiLvlStrCache>
                <c:ptCount val="8"/>
                <c:lvl>
                  <c:pt idx="0">
                    <c:v>Minerva Ricardot</c:v>
                  </c:pt>
                  <c:pt idx="1">
                    <c:v>Oona Donan</c:v>
                  </c:pt>
                  <c:pt idx="2">
                    <c:v>Collen Dunbleton</c:v>
                  </c:pt>
                  <c:pt idx="3">
                    <c:v> Leena Bruckshaw</c:v>
                  </c:pt>
                  <c:pt idx="4">
                    <c:v>Jessica Callcott</c:v>
                  </c:pt>
                  <c:pt idx="5">
                    <c:v>Mick Spraberry</c:v>
                  </c:pt>
                  <c:pt idx="6">
                    <c:v>Mackenzie Hannis</c:v>
                  </c:pt>
                  <c:pt idx="7">
                    <c:v>Freddy Linford</c:v>
                  </c:pt>
                </c:lvl>
                <c:lvl>
                  <c:pt idx="0">
                    <c:v>PR00147</c:v>
                  </c:pt>
                  <c:pt idx="1">
                    <c:v>PR04686</c:v>
                  </c:pt>
                  <c:pt idx="2">
                    <c:v>SQ00144</c:v>
                  </c:pt>
                  <c:pt idx="3">
                    <c:v>SQ00612</c:v>
                  </c:pt>
                  <c:pt idx="4">
                    <c:v>SQ01854</c:v>
                  </c:pt>
                  <c:pt idx="5">
                    <c:v>SQ04612</c:v>
                  </c:pt>
                  <c:pt idx="6">
                    <c:v>TN02749</c:v>
                  </c:pt>
                  <c:pt idx="7">
                    <c:v>VT01803</c:v>
                  </c:pt>
                </c:lvl>
              </c:multiLvlStrCache>
            </c:multiLvlStrRef>
          </c:cat>
          <c:val>
            <c:numRef>
              <c:f>Sheet3!$B$5:$B$21</c:f>
              <c:numCache>
                <c:formatCode>General</c:formatCode>
                <c:ptCount val="8"/>
                <c:pt idx="1">
                  <c:v>88360.79</c:v>
                </c:pt>
                <c:pt idx="4">
                  <c:v>66017.179999999993</c:v>
                </c:pt>
                <c:pt idx="5">
                  <c:v>85879.23</c:v>
                </c:pt>
                <c:pt idx="6">
                  <c:v>57002.02</c:v>
                </c:pt>
                <c:pt idx="7">
                  <c:v>93128.34</c:v>
                </c:pt>
              </c:numCache>
            </c:numRef>
          </c:val>
          <c:extLst>
            <c:ext xmlns:c16="http://schemas.microsoft.com/office/drawing/2014/chart" uri="{C3380CC4-5D6E-409C-BE32-E72D297353CC}">
              <c16:uniqueId val="{00000000-1621-48DD-8E77-A8AEB31BC04B}"/>
            </c:ext>
          </c:extLst>
        </c:ser>
        <c:ser>
          <c:idx val="1"/>
          <c:order val="1"/>
          <c:tx>
            <c:strRef>
              <c:f>Sheet3!$C$3:$C$4</c:f>
              <c:strCache>
                <c:ptCount val="1"/>
                <c:pt idx="0">
                  <c:v>Male</c:v>
                </c:pt>
              </c:strCache>
            </c:strRef>
          </c:tx>
          <c:spPr>
            <a:solidFill>
              <a:schemeClr val="accent2">
                <a:alpha val="85000"/>
              </a:schemeClr>
            </a:solidFill>
            <a:ln>
              <a:noFill/>
            </a:ln>
            <a:effectLst>
              <a:innerShdw dist="12700" dir="16200000">
                <a:schemeClr val="lt1"/>
              </a:innerShdw>
            </a:effectLst>
          </c:spPr>
          <c:cat>
            <c:multiLvlStrRef>
              <c:f>Sheet3!$A$5:$A$21</c:f>
              <c:multiLvlStrCache>
                <c:ptCount val="8"/>
                <c:lvl>
                  <c:pt idx="0">
                    <c:v>Minerva Ricardot</c:v>
                  </c:pt>
                  <c:pt idx="1">
                    <c:v>Oona Donan</c:v>
                  </c:pt>
                  <c:pt idx="2">
                    <c:v>Collen Dunbleton</c:v>
                  </c:pt>
                  <c:pt idx="3">
                    <c:v> Leena Bruckshaw</c:v>
                  </c:pt>
                  <c:pt idx="4">
                    <c:v>Jessica Callcott</c:v>
                  </c:pt>
                  <c:pt idx="5">
                    <c:v>Mick Spraberry</c:v>
                  </c:pt>
                  <c:pt idx="6">
                    <c:v>Mackenzie Hannis</c:v>
                  </c:pt>
                  <c:pt idx="7">
                    <c:v>Freddy Linford</c:v>
                  </c:pt>
                </c:lvl>
                <c:lvl>
                  <c:pt idx="0">
                    <c:v>PR00147</c:v>
                  </c:pt>
                  <c:pt idx="1">
                    <c:v>PR04686</c:v>
                  </c:pt>
                  <c:pt idx="2">
                    <c:v>SQ00144</c:v>
                  </c:pt>
                  <c:pt idx="3">
                    <c:v>SQ00612</c:v>
                  </c:pt>
                  <c:pt idx="4">
                    <c:v>SQ01854</c:v>
                  </c:pt>
                  <c:pt idx="5">
                    <c:v>SQ04612</c:v>
                  </c:pt>
                  <c:pt idx="6">
                    <c:v>TN02749</c:v>
                  </c:pt>
                  <c:pt idx="7">
                    <c:v>VT01803</c:v>
                  </c:pt>
                </c:lvl>
              </c:multiLvlStrCache>
            </c:multiLvlStrRef>
          </c:cat>
          <c:val>
            <c:numRef>
              <c:f>Sheet3!$C$5:$C$21</c:f>
              <c:numCache>
                <c:formatCode>General</c:formatCode>
                <c:ptCount val="8"/>
                <c:pt idx="0">
                  <c:v>105468.7</c:v>
                </c:pt>
                <c:pt idx="2">
                  <c:v>118976.16</c:v>
                </c:pt>
                <c:pt idx="3">
                  <c:v>74279.009999999995</c:v>
                </c:pt>
              </c:numCache>
            </c:numRef>
          </c:val>
          <c:extLst>
            <c:ext xmlns:c16="http://schemas.microsoft.com/office/drawing/2014/chart" uri="{C3380CC4-5D6E-409C-BE32-E72D297353CC}">
              <c16:uniqueId val="{00000001-1621-48DD-8E77-A8AEB31BC04B}"/>
            </c:ext>
          </c:extLst>
        </c:ser>
        <c:dLbls>
          <c:showLegendKey val="0"/>
          <c:showVal val="0"/>
          <c:showCatName val="0"/>
          <c:showSerName val="0"/>
          <c:showPercent val="0"/>
          <c:showBubbleSize val="0"/>
        </c:dLbls>
        <c:axId val="269342512"/>
        <c:axId val="269341552"/>
      </c:areaChart>
      <c:catAx>
        <c:axId val="26934251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69341552"/>
        <c:crosses val="autoZero"/>
        <c:auto val="1"/>
        <c:lblAlgn val="ctr"/>
        <c:lblOffset val="100"/>
        <c:noMultiLvlLbl val="0"/>
      </c:catAx>
      <c:valAx>
        <c:axId val="269341552"/>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69342512"/>
        <c:crosses val="autoZero"/>
        <c:crossBetween val="midCat"/>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9">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65000"/>
        <a:lumOff val="35000"/>
      </a:schemeClr>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effectLst>
        <a:innerShdw dist="12700" dir="16200000">
          <a:schemeClr val="lt1"/>
        </a:innerShdw>
      </a:effectLst>
    </cs:spPr>
  </cs:dataPoint>
  <cs:dataPoint3D>
    <cs:lnRef idx="0"/>
    <cs:fillRef idx="0">
      <cs:styleClr val="auto"/>
    </cs:fillRef>
    <cs:effectRef idx="0"/>
    <cs:fontRef idx="minor">
      <a:schemeClr val="dk1"/>
    </cs:fontRef>
    <cs:spPr>
      <a:solidFill>
        <a:schemeClr val="phClr">
          <a:alpha val="85000"/>
        </a:schemeClr>
      </a:solidFill>
      <a:effectLst>
        <a:innerShdw dist="12700" dir="16200000">
          <a:schemeClr val="lt1"/>
        </a:inn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76106" y="3183404"/>
            <a:ext cx="9601200" cy="1938992"/>
          </a:xfrm>
          <a:prstGeom prst="rect">
            <a:avLst/>
          </a:prstGeom>
          <a:noFill/>
        </p:spPr>
        <p:txBody>
          <a:bodyPr wrap="square" rtlCol="0">
            <a:spAutoFit/>
          </a:bodyPr>
          <a:lstStyle/>
          <a:p>
            <a:r>
              <a:rPr lang="en-US" sz="2400" dirty="0"/>
              <a:t>STUDENT NAME: MANJULA.M</a:t>
            </a:r>
          </a:p>
          <a:p>
            <a:r>
              <a:rPr lang="en-US" sz="2400" dirty="0"/>
              <a:t>REGISTER NO: 2213391042034, F6AA4AAC51341F2ADCF4825EC2CA5618</a:t>
            </a:r>
          </a:p>
          <a:p>
            <a:r>
              <a:rPr lang="en-US" sz="2400" dirty="0"/>
              <a:t>DEPARTMENT: BACHELOR OF COMMERCE (CORPORATE SECRETARYSHIP)</a:t>
            </a:r>
          </a:p>
          <a:p>
            <a:r>
              <a:rPr lang="en-US" sz="2400" dirty="0"/>
              <a:t>COLLEGE : QUEEN MARY’S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23271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1039187-5646-BE3B-E664-80D5BEDD8A4E}"/>
              </a:ext>
            </a:extLst>
          </p:cNvPr>
          <p:cNvSpPr txBox="1"/>
          <p:nvPr/>
        </p:nvSpPr>
        <p:spPr>
          <a:xfrm>
            <a:off x="533400" y="1282365"/>
            <a:ext cx="8392273" cy="4893647"/>
          </a:xfrm>
          <a:prstGeom prst="rect">
            <a:avLst/>
          </a:prstGeom>
          <a:noFill/>
        </p:spPr>
        <p:txBody>
          <a:bodyPr wrap="square">
            <a:spAutoFit/>
          </a:bodyPr>
          <a:lstStyle/>
          <a:p>
            <a:r>
              <a:rPr lang="en-GB" sz="2400" b="1" dirty="0"/>
              <a:t>1. Descriptive Analysis</a:t>
            </a:r>
          </a:p>
          <a:p>
            <a:pPr>
              <a:buFont typeface="Arial" panose="020B0604020202020204" pitchFamily="34" charset="0"/>
              <a:buChar char="•"/>
            </a:pPr>
            <a:r>
              <a:rPr lang="en-GB" sz="2400" b="1" dirty="0"/>
              <a:t>Summary Statistics:</a:t>
            </a:r>
            <a:r>
              <a:rPr lang="en-GB" sz="2400" dirty="0"/>
              <a:t> Calculate mean, median, and standard deviation for both female and male salaries.</a:t>
            </a:r>
          </a:p>
          <a:p>
            <a:pPr>
              <a:buFont typeface="Arial" panose="020B0604020202020204" pitchFamily="34" charset="0"/>
              <a:buChar char="•"/>
            </a:pPr>
            <a:r>
              <a:rPr lang="en-GB" sz="2400" b="1" dirty="0"/>
              <a:t>Distribution Analysis:</a:t>
            </a:r>
            <a:r>
              <a:rPr lang="en-GB" sz="2400" dirty="0"/>
              <a:t> Examine the distribution of salaries to understand how they are spread out.</a:t>
            </a:r>
          </a:p>
          <a:p>
            <a:pPr>
              <a:buFont typeface="Arial" panose="020B0604020202020204" pitchFamily="34" charset="0"/>
              <a:buChar char="•"/>
            </a:pPr>
            <a:r>
              <a:rPr lang="en-GB" sz="2400" b="1" dirty="0"/>
              <a:t>Comparison:</a:t>
            </a:r>
            <a:r>
              <a:rPr lang="en-GB" sz="2400" dirty="0"/>
              <a:t> Compare average salaries between genders.</a:t>
            </a:r>
          </a:p>
          <a:p>
            <a:r>
              <a:rPr lang="en-GB" sz="2400" b="1" dirty="0"/>
              <a:t>2. Visualizations</a:t>
            </a:r>
          </a:p>
          <a:p>
            <a:pPr>
              <a:buFont typeface="Arial" panose="020B0604020202020204" pitchFamily="34" charset="0"/>
              <a:buChar char="•"/>
            </a:pPr>
            <a:r>
              <a:rPr lang="en-GB" sz="2400" b="1" dirty="0"/>
              <a:t>Bar Chart:</a:t>
            </a:r>
            <a:r>
              <a:rPr lang="en-GB" sz="2400" dirty="0"/>
              <a:t> Create a bar chart to visualize the total salaries by gender.</a:t>
            </a:r>
          </a:p>
          <a:p>
            <a:pPr>
              <a:buFont typeface="Arial" panose="020B0604020202020204" pitchFamily="34" charset="0"/>
              <a:buChar char="•"/>
            </a:pPr>
            <a:r>
              <a:rPr lang="en-GB" sz="2400" b="1" dirty="0"/>
              <a:t>Histogram:</a:t>
            </a:r>
            <a:r>
              <a:rPr lang="en-GB" sz="2400" dirty="0"/>
              <a:t> Use histograms to show the distribution of salaries within each gender.</a:t>
            </a:r>
          </a:p>
          <a:p>
            <a:pPr>
              <a:buFont typeface="Arial" panose="020B0604020202020204" pitchFamily="34" charset="0"/>
              <a:buChar char="•"/>
            </a:pPr>
            <a:r>
              <a:rPr lang="en-GB" sz="2400" b="1" dirty="0"/>
              <a:t>Box Plot:</a:t>
            </a:r>
            <a:r>
              <a:rPr lang="en-GB" sz="2400" dirty="0"/>
              <a:t> Box plots can help identify outliers and compare salary distributions between genders.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17847CDB-B0FD-37D3-41CD-708F46C0A3D7}"/>
              </a:ext>
            </a:extLst>
          </p:cNvPr>
          <p:cNvGraphicFramePr>
            <a:graphicFrameLocks noGrp="1"/>
          </p:cNvGraphicFramePr>
          <p:nvPr>
            <p:extLst>
              <p:ext uri="{D42A27DB-BD31-4B8C-83A1-F6EECF244321}">
                <p14:modId xmlns:p14="http://schemas.microsoft.com/office/powerpoint/2010/main" val="1746904127"/>
              </p:ext>
            </p:extLst>
          </p:nvPr>
        </p:nvGraphicFramePr>
        <p:xfrm>
          <a:off x="152401" y="1729697"/>
          <a:ext cx="4495800" cy="3683000"/>
        </p:xfrm>
        <a:graphic>
          <a:graphicData uri="http://schemas.openxmlformats.org/drawingml/2006/table">
            <a:tbl>
              <a:tblPr>
                <a:tableStyleId>{5C22544A-7EE6-4342-B048-85BDC9FD1C3A}</a:tableStyleId>
              </a:tblPr>
              <a:tblGrid>
                <a:gridCol w="1601445">
                  <a:extLst>
                    <a:ext uri="{9D8B030D-6E8A-4147-A177-3AD203B41FA5}">
                      <a16:colId xmlns:a16="http://schemas.microsoft.com/office/drawing/2014/main" val="4171344179"/>
                    </a:ext>
                  </a:extLst>
                </a:gridCol>
                <a:gridCol w="1234141">
                  <a:extLst>
                    <a:ext uri="{9D8B030D-6E8A-4147-A177-3AD203B41FA5}">
                      <a16:colId xmlns:a16="http://schemas.microsoft.com/office/drawing/2014/main" val="2565729901"/>
                    </a:ext>
                  </a:extLst>
                </a:gridCol>
                <a:gridCol w="793377">
                  <a:extLst>
                    <a:ext uri="{9D8B030D-6E8A-4147-A177-3AD203B41FA5}">
                      <a16:colId xmlns:a16="http://schemas.microsoft.com/office/drawing/2014/main" val="3960041489"/>
                    </a:ext>
                  </a:extLst>
                </a:gridCol>
                <a:gridCol w="866837">
                  <a:extLst>
                    <a:ext uri="{9D8B030D-6E8A-4147-A177-3AD203B41FA5}">
                      <a16:colId xmlns:a16="http://schemas.microsoft.com/office/drawing/2014/main" val="3762505383"/>
                    </a:ext>
                  </a:extLst>
                </a:gridCol>
              </a:tblGrid>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48196135"/>
                  </a:ext>
                </a:extLst>
              </a:tr>
              <a:tr h="184150">
                <a:tc>
                  <a:txBody>
                    <a:bodyPr/>
                    <a:lstStyle/>
                    <a:p>
                      <a:pPr algn="l" fontAlgn="b"/>
                      <a:r>
                        <a:rPr lang="en-IN" sz="1100" u="none" strike="noStrike">
                          <a:effectLst/>
                          <a:highlight>
                            <a:srgbClr val="D9E1F2"/>
                          </a:highlight>
                        </a:rPr>
                        <a:t>Sum of Salary</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Column Labels</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508474522"/>
                  </a:ext>
                </a:extLst>
              </a:tr>
              <a:tr h="184150">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Female</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Male</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332237601"/>
                  </a:ext>
                </a:extLst>
              </a:tr>
              <a:tr h="184150">
                <a:tc>
                  <a:txBody>
                    <a:bodyPr/>
                    <a:lstStyle/>
                    <a:p>
                      <a:pPr algn="l" fontAlgn="b"/>
                      <a:r>
                        <a:rPr lang="en-IN" sz="1100" u="none" strike="noStrike">
                          <a:effectLst/>
                        </a:rPr>
                        <a:t>PR00147</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105468.7</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105468.7</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72695193"/>
                  </a:ext>
                </a:extLst>
              </a:tr>
              <a:tr h="184150">
                <a:tc>
                  <a:txBody>
                    <a:bodyPr/>
                    <a:lstStyle/>
                    <a:p>
                      <a:pPr algn="l" fontAlgn="b"/>
                      <a:r>
                        <a:rPr lang="en-IN" sz="1100" u="none" strike="noStrike">
                          <a:effectLst/>
                        </a:rPr>
                        <a:t>Minerva Ricardot</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105468.7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105468.7</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46808537"/>
                  </a:ext>
                </a:extLst>
              </a:tr>
              <a:tr h="184150">
                <a:tc>
                  <a:txBody>
                    <a:bodyPr/>
                    <a:lstStyle/>
                    <a:p>
                      <a:pPr algn="l" fontAlgn="b"/>
                      <a:r>
                        <a:rPr lang="en-IN" sz="1100" u="none" strike="noStrike">
                          <a:effectLst/>
                        </a:rPr>
                        <a:t>PR04686</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88360.79</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88360.79</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1950920"/>
                  </a:ext>
                </a:extLst>
              </a:tr>
              <a:tr h="184150">
                <a:tc>
                  <a:txBody>
                    <a:bodyPr/>
                    <a:lstStyle/>
                    <a:p>
                      <a:pPr algn="l" fontAlgn="b"/>
                      <a:r>
                        <a:rPr lang="en-IN" sz="1100" u="none" strike="noStrike">
                          <a:effectLst/>
                        </a:rPr>
                        <a:t>Oona Donan</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88360.79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88360.79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6134859"/>
                  </a:ext>
                </a:extLst>
              </a:tr>
              <a:tr h="184150">
                <a:tc>
                  <a:txBody>
                    <a:bodyPr/>
                    <a:lstStyle/>
                    <a:p>
                      <a:pPr algn="l" fontAlgn="b"/>
                      <a:r>
                        <a:rPr lang="en-IN" sz="1100" u="none" strike="noStrike">
                          <a:effectLst/>
                        </a:rPr>
                        <a:t>SQ00144</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118976.16</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118976.16</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2913254"/>
                  </a:ext>
                </a:extLst>
              </a:tr>
              <a:tr h="184150">
                <a:tc>
                  <a:txBody>
                    <a:bodyPr/>
                    <a:lstStyle/>
                    <a:p>
                      <a:pPr algn="l" fontAlgn="b"/>
                      <a:r>
                        <a:rPr lang="en-IN" sz="1100" u="none" strike="noStrike">
                          <a:effectLst/>
                        </a:rPr>
                        <a:t>Collen Dunbleton</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118976.16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118976.16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36200065"/>
                  </a:ext>
                </a:extLst>
              </a:tr>
              <a:tr h="184150">
                <a:tc>
                  <a:txBody>
                    <a:bodyPr/>
                    <a:lstStyle/>
                    <a:p>
                      <a:pPr algn="l" fontAlgn="b"/>
                      <a:r>
                        <a:rPr lang="en-IN" sz="1100" u="none" strike="noStrike">
                          <a:effectLst/>
                        </a:rPr>
                        <a:t>SQ00612</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74279.01</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74279.01</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9617150"/>
                  </a:ext>
                </a:extLst>
              </a:tr>
              <a:tr h="184150">
                <a:tc>
                  <a:txBody>
                    <a:bodyPr/>
                    <a:lstStyle/>
                    <a:p>
                      <a:pPr algn="l" fontAlgn="b"/>
                      <a:r>
                        <a:rPr lang="en-IN" sz="1100" u="none" strike="noStrike">
                          <a:effectLst/>
                        </a:rPr>
                        <a:t> Leena Bruckshaw</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74279.01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74279.01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3543009"/>
                  </a:ext>
                </a:extLst>
              </a:tr>
              <a:tr h="184150">
                <a:tc>
                  <a:txBody>
                    <a:bodyPr/>
                    <a:lstStyle/>
                    <a:p>
                      <a:pPr algn="l" fontAlgn="b"/>
                      <a:r>
                        <a:rPr lang="en-IN" sz="1100" u="none" strike="noStrike">
                          <a:effectLst/>
                        </a:rPr>
                        <a:t>SQ01854</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66017.18</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66017.18</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4531501"/>
                  </a:ext>
                </a:extLst>
              </a:tr>
              <a:tr h="184150">
                <a:tc>
                  <a:txBody>
                    <a:bodyPr/>
                    <a:lstStyle/>
                    <a:p>
                      <a:pPr algn="l" fontAlgn="b"/>
                      <a:r>
                        <a:rPr lang="en-IN" sz="1100" u="none" strike="noStrike">
                          <a:effectLst/>
                        </a:rPr>
                        <a:t>Jessica Callcott</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66017.18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66017.18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08963529"/>
                  </a:ext>
                </a:extLst>
              </a:tr>
              <a:tr h="184150">
                <a:tc>
                  <a:txBody>
                    <a:bodyPr/>
                    <a:lstStyle/>
                    <a:p>
                      <a:pPr algn="l" fontAlgn="b"/>
                      <a:r>
                        <a:rPr lang="en-IN" sz="1100" u="none" strike="noStrike">
                          <a:effectLst/>
                        </a:rPr>
                        <a:t>SQ04612</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85879.23</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85879.23</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8088234"/>
                  </a:ext>
                </a:extLst>
              </a:tr>
              <a:tr h="184150">
                <a:tc>
                  <a:txBody>
                    <a:bodyPr/>
                    <a:lstStyle/>
                    <a:p>
                      <a:pPr algn="l" fontAlgn="b"/>
                      <a:r>
                        <a:rPr lang="en-IN" sz="1100" u="none" strike="noStrike">
                          <a:effectLst/>
                        </a:rPr>
                        <a:t>Mick Spraberry</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85879.23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85879.23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35983141"/>
                  </a:ext>
                </a:extLst>
              </a:tr>
              <a:tr h="184150">
                <a:tc>
                  <a:txBody>
                    <a:bodyPr/>
                    <a:lstStyle/>
                    <a:p>
                      <a:pPr algn="l" fontAlgn="b"/>
                      <a:r>
                        <a:rPr lang="en-IN" sz="1100" u="none" strike="noStrike">
                          <a:effectLst/>
                        </a:rPr>
                        <a:t>TN02749</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57002.02</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57002.02</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66418433"/>
                  </a:ext>
                </a:extLst>
              </a:tr>
              <a:tr h="184150">
                <a:tc>
                  <a:txBody>
                    <a:bodyPr/>
                    <a:lstStyle/>
                    <a:p>
                      <a:pPr algn="l" fontAlgn="b"/>
                      <a:r>
                        <a:rPr lang="en-IN" sz="1100" u="none" strike="noStrike">
                          <a:effectLst/>
                        </a:rPr>
                        <a:t>Mackenzie Hannis</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57002.02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57002.02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8034777"/>
                  </a:ext>
                </a:extLst>
              </a:tr>
              <a:tr h="184150">
                <a:tc>
                  <a:txBody>
                    <a:bodyPr/>
                    <a:lstStyle/>
                    <a:p>
                      <a:pPr algn="l" fontAlgn="b"/>
                      <a:r>
                        <a:rPr lang="en-IN" sz="1100" u="none" strike="noStrike">
                          <a:effectLst/>
                        </a:rPr>
                        <a:t>VT01803</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93128.34</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93128.34</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1983457"/>
                  </a:ext>
                </a:extLst>
              </a:tr>
              <a:tr h="184150">
                <a:tc>
                  <a:txBody>
                    <a:bodyPr/>
                    <a:lstStyle/>
                    <a:p>
                      <a:pPr algn="l" fontAlgn="b"/>
                      <a:r>
                        <a:rPr lang="en-IN" sz="1100" u="none" strike="noStrike">
                          <a:effectLst/>
                        </a:rPr>
                        <a:t>Freddy Linford</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93128.34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93128.34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59999199"/>
                  </a:ext>
                </a:extLst>
              </a:tr>
              <a:tr h="184150">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r" fontAlgn="b"/>
                      <a:r>
                        <a:rPr lang="en-IN" sz="1100" u="none" strike="noStrike">
                          <a:effectLst/>
                          <a:highlight>
                            <a:srgbClr val="D9E1F2"/>
                          </a:highlight>
                        </a:rPr>
                        <a:t>390387.56</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r" fontAlgn="b"/>
                      <a:r>
                        <a:rPr lang="en-IN" sz="1100" u="none" strike="noStrike">
                          <a:effectLst/>
                          <a:highlight>
                            <a:srgbClr val="D9E1F2"/>
                          </a:highlight>
                        </a:rPr>
                        <a:t>298723.87</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r" fontAlgn="b"/>
                      <a:r>
                        <a:rPr lang="en-IN" sz="1100" u="none" strike="noStrike" dirty="0">
                          <a:effectLst/>
                          <a:highlight>
                            <a:srgbClr val="D9E1F2"/>
                          </a:highlight>
                        </a:rPr>
                        <a:t>689111.43</a:t>
                      </a:r>
                      <a:endParaRPr lang="en-IN" sz="1100" b="1" i="0" u="none" strike="noStrike" dirty="0">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1339294104"/>
                  </a:ext>
                </a:extLst>
              </a:tr>
            </a:tbl>
          </a:graphicData>
        </a:graphic>
      </p:graphicFrame>
      <p:graphicFrame>
        <p:nvGraphicFramePr>
          <p:cNvPr id="8" name="Chart 7">
            <a:extLst>
              <a:ext uri="{FF2B5EF4-FFF2-40B4-BE49-F238E27FC236}">
                <a16:creationId xmlns:a16="http://schemas.microsoft.com/office/drawing/2014/main" id="{A9CCB4D6-36A3-33B3-BD16-9B3E298318E8}"/>
              </a:ext>
            </a:extLst>
          </p:cNvPr>
          <p:cNvGraphicFramePr>
            <a:graphicFrameLocks/>
          </p:cNvGraphicFramePr>
          <p:nvPr>
            <p:extLst>
              <p:ext uri="{D42A27DB-BD31-4B8C-83A1-F6EECF244321}">
                <p14:modId xmlns:p14="http://schemas.microsoft.com/office/powerpoint/2010/main" val="1464457748"/>
              </p:ext>
            </p:extLst>
          </p:nvPr>
        </p:nvGraphicFramePr>
        <p:xfrm>
          <a:off x="5105400" y="1729698"/>
          <a:ext cx="4038600" cy="368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048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E7C7B0-171E-6815-EDA1-4B89434FA122}"/>
              </a:ext>
            </a:extLst>
          </p:cNvPr>
          <p:cNvSpPr txBox="1"/>
          <p:nvPr/>
        </p:nvSpPr>
        <p:spPr>
          <a:xfrm>
            <a:off x="228601" y="1447801"/>
            <a:ext cx="10896600" cy="5324535"/>
          </a:xfrm>
          <a:prstGeom prst="rect">
            <a:avLst/>
          </a:prstGeom>
          <a:noFill/>
        </p:spPr>
        <p:txBody>
          <a:bodyPr wrap="square">
            <a:spAutoFit/>
          </a:bodyPr>
          <a:lstStyle/>
          <a:p>
            <a:r>
              <a:rPr lang="en-GB" sz="2000" b="1" dirty="0"/>
              <a:t>1. Summary of Findings</a:t>
            </a:r>
          </a:p>
          <a:p>
            <a:pPr>
              <a:buFont typeface="Arial" panose="020B0604020202020204" pitchFamily="34" charset="0"/>
              <a:buChar char="•"/>
            </a:pPr>
            <a:r>
              <a:rPr lang="en-GB" sz="2000" b="1" dirty="0"/>
              <a:t>Total Salaries:</a:t>
            </a:r>
            <a:endParaRPr lang="en-GB" sz="2000" dirty="0"/>
          </a:p>
          <a:p>
            <a:pPr marL="742950" lvl="1" indent="-285750">
              <a:buFont typeface="Arial" panose="020B0604020202020204" pitchFamily="34" charset="0"/>
              <a:buChar char="•"/>
            </a:pPr>
            <a:r>
              <a:rPr lang="en-GB" sz="2000" dirty="0"/>
              <a:t>Female salaries total </a:t>
            </a:r>
            <a:r>
              <a:rPr lang="en-GB" sz="2000" b="1" dirty="0"/>
              <a:t>$390,387.56</a:t>
            </a:r>
            <a:r>
              <a:rPr lang="en-GB" sz="2000" dirty="0"/>
              <a:t>.</a:t>
            </a:r>
          </a:p>
          <a:p>
            <a:pPr marL="742950" lvl="1" indent="-285750">
              <a:buFont typeface="Arial" panose="020B0604020202020204" pitchFamily="34" charset="0"/>
              <a:buChar char="•"/>
            </a:pPr>
            <a:r>
              <a:rPr lang="en-GB" sz="2000" dirty="0"/>
              <a:t>Male salaries total </a:t>
            </a:r>
            <a:r>
              <a:rPr lang="en-GB" sz="2000" b="1" dirty="0"/>
              <a:t>$298,723.87</a:t>
            </a:r>
            <a:r>
              <a:rPr lang="en-GB" sz="2000" dirty="0"/>
              <a:t>.</a:t>
            </a:r>
          </a:p>
          <a:p>
            <a:pPr marL="742950" lvl="1" indent="-285750">
              <a:buFont typeface="Arial" panose="020B0604020202020204" pitchFamily="34" charset="0"/>
              <a:buChar char="•"/>
            </a:pPr>
            <a:r>
              <a:rPr lang="en-GB" sz="2000" dirty="0"/>
              <a:t>Overall total salaries amount to </a:t>
            </a:r>
            <a:r>
              <a:rPr lang="en-GB" sz="2000" b="1" dirty="0"/>
              <a:t>$689,111.43</a:t>
            </a:r>
            <a:r>
              <a:rPr lang="en-GB" sz="2000" dirty="0"/>
              <a:t>.</a:t>
            </a:r>
          </a:p>
          <a:p>
            <a:pPr>
              <a:buFont typeface="Arial" panose="020B0604020202020204" pitchFamily="34" charset="0"/>
              <a:buChar char="•"/>
            </a:pPr>
            <a:r>
              <a:rPr lang="en-GB" sz="2000" b="1" dirty="0"/>
              <a:t>Average Salaries:</a:t>
            </a:r>
            <a:endParaRPr lang="en-GB" sz="2000" dirty="0"/>
          </a:p>
          <a:p>
            <a:pPr marL="742950" lvl="1" indent="-285750">
              <a:buFont typeface="Arial" panose="020B0604020202020204" pitchFamily="34" charset="0"/>
              <a:buChar char="•"/>
            </a:pPr>
            <a:r>
              <a:rPr lang="en-GB" sz="2000" dirty="0"/>
              <a:t>Average female salary is higher than average male salary based on the given data, though exact values would require full calculation for precision.</a:t>
            </a:r>
          </a:p>
          <a:p>
            <a:r>
              <a:rPr lang="en-GB" sz="2000" b="1" dirty="0"/>
              <a:t>2. Gender Comparison:</a:t>
            </a:r>
          </a:p>
          <a:p>
            <a:pPr>
              <a:buFont typeface="Arial" panose="020B0604020202020204" pitchFamily="34" charset="0"/>
              <a:buChar char="•"/>
            </a:pPr>
            <a:r>
              <a:rPr lang="en-GB" sz="2000" dirty="0"/>
              <a:t>The total salary expenditure is higher for females compared to males in this dataset. This could indicate a higher average salary or more high-salary positions held by females, but it requires further statistical analysis to confirm.</a:t>
            </a:r>
          </a:p>
          <a:p>
            <a:pPr>
              <a:buFont typeface="Arial" panose="020B0604020202020204" pitchFamily="34" charset="0"/>
              <a:buChar char="•"/>
            </a:pPr>
            <a:r>
              <a:rPr lang="en-GB" sz="2000" b="1" dirty="0"/>
              <a:t>3. Statistical Testing:</a:t>
            </a:r>
          </a:p>
          <a:p>
            <a:pPr>
              <a:buFont typeface="Arial" panose="020B0604020202020204" pitchFamily="34" charset="0"/>
              <a:buChar char="•"/>
            </a:pPr>
            <a:r>
              <a:rPr lang="en-GB" sz="2000" b="1" dirty="0"/>
              <a:t>T-Test Results:</a:t>
            </a:r>
            <a:endParaRPr lang="en-GB" sz="2000" dirty="0"/>
          </a:p>
          <a:p>
            <a:pPr marL="742950" lvl="1" indent="-285750">
              <a:buFont typeface="Arial" panose="020B0604020202020204" pitchFamily="34" charset="0"/>
              <a:buChar char="•"/>
            </a:pPr>
            <a:r>
              <a:rPr lang="en-GB" sz="2000" dirty="0"/>
              <a:t>A t-test can reveal if the difference in average salaries between genders is statistically significant. If the p-value is less than 0.05, it would suggest that the difference in average salaries is statistically significant</a:t>
            </a:r>
            <a:r>
              <a:rPr lang="en-GB"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B4E8CD-D0B4-9723-6D51-7BD8C207B98E}"/>
              </a:ext>
            </a:extLst>
          </p:cNvPr>
          <p:cNvSpPr txBox="1"/>
          <p:nvPr/>
        </p:nvSpPr>
        <p:spPr>
          <a:xfrm>
            <a:off x="676275" y="1752600"/>
            <a:ext cx="7172325" cy="4154984"/>
          </a:xfrm>
          <a:prstGeom prst="rect">
            <a:avLst/>
          </a:prstGeom>
          <a:noFill/>
        </p:spPr>
        <p:txBody>
          <a:bodyPr wrap="square">
            <a:spAutoFit/>
          </a:bodyPr>
          <a:lstStyle/>
          <a:p>
            <a:r>
              <a:rPr lang="en-GB" sz="2400" b="1" dirty="0"/>
              <a:t>Objective:</a:t>
            </a:r>
            <a:r>
              <a:rPr lang="en-GB" sz="2400" dirty="0"/>
              <a:t> To effectively manage and </a:t>
            </a:r>
            <a:r>
              <a:rPr lang="en-GB" sz="2400" dirty="0" err="1"/>
              <a:t>analyze</a:t>
            </a:r>
            <a:r>
              <a:rPr lang="en-GB" sz="2400" dirty="0"/>
              <a:t> the salary distribution, you need to:</a:t>
            </a:r>
          </a:p>
          <a:p>
            <a:pPr>
              <a:buFont typeface="+mj-lt"/>
              <a:buAutoNum type="arabicPeriod"/>
            </a:pPr>
            <a:r>
              <a:rPr lang="en-GB" sz="2400" b="1" dirty="0"/>
              <a:t>Verify the Accuracy of Totals:</a:t>
            </a:r>
            <a:r>
              <a:rPr lang="en-GB" sz="2400" dirty="0"/>
              <a:t> Ensure that the individual salaries add up correctly to the provided total amounts for males, females, and the grand total.</a:t>
            </a:r>
          </a:p>
          <a:p>
            <a:pPr>
              <a:buFont typeface="+mj-lt"/>
              <a:buAutoNum type="arabicPeriod"/>
            </a:pPr>
            <a:r>
              <a:rPr lang="en-GB" sz="2400" b="1" dirty="0" err="1"/>
              <a:t>Analyze</a:t>
            </a:r>
            <a:r>
              <a:rPr lang="en-GB" sz="2400" b="1" dirty="0"/>
              <a:t> Salary Distribution:</a:t>
            </a:r>
            <a:r>
              <a:rPr lang="en-GB" sz="2400" dirty="0"/>
              <a:t> Compare the total salaries of male and female employees to identify any significant disparities.</a:t>
            </a:r>
          </a:p>
          <a:p>
            <a:pPr>
              <a:buFont typeface="+mj-lt"/>
              <a:buAutoNum type="arabicPeriod"/>
            </a:pPr>
            <a:r>
              <a:rPr lang="en-GB" sz="2400" b="1" dirty="0"/>
              <a:t>Summarize and Report:</a:t>
            </a:r>
            <a:r>
              <a:rPr lang="en-GB" sz="2400" dirty="0"/>
              <a:t> Generate a summary report of the total salaries by gender and the overall grand total.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190500"/>
            <a:ext cx="57746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0" y="33772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07014168-4874-06F8-C59C-274B3278DC3D}"/>
              </a:ext>
            </a:extLst>
          </p:cNvPr>
          <p:cNvSpPr>
            <a:spLocks noChangeArrowheads="1"/>
          </p:cNvSpPr>
          <p:nvPr/>
        </p:nvSpPr>
        <p:spPr bwMode="auto">
          <a:xfrm rot="10800000" flipV="1">
            <a:off x="228601" y="925252"/>
            <a:ext cx="891540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Verification: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Confirm the accuracy of individual salary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Ensure that the sum of female and male salaries matches the provided totals.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Validate the grand total by summing all individual salaries.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Salary Distribution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Calculate and compare total salaries for male and female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Identify any significant disparities or trends in salary distribution between genders.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Reporting: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Prepare a detailed report summarizing the total salaries for each gender and the grand total.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6AF2B6-5EA1-CAA5-CC74-AB6A65ADFB0E}"/>
              </a:ext>
            </a:extLst>
          </p:cNvPr>
          <p:cNvSpPr txBox="1"/>
          <p:nvPr/>
        </p:nvSpPr>
        <p:spPr>
          <a:xfrm>
            <a:off x="533400" y="1590046"/>
            <a:ext cx="7924800" cy="4893647"/>
          </a:xfrm>
          <a:prstGeom prst="rect">
            <a:avLst/>
          </a:prstGeom>
          <a:noFill/>
        </p:spPr>
        <p:txBody>
          <a:bodyPr wrap="square">
            <a:spAutoFit/>
          </a:bodyPr>
          <a:lstStyle/>
          <a:p>
            <a:r>
              <a:rPr lang="en-GB" b="1" dirty="0"/>
              <a:t>1</a:t>
            </a:r>
            <a:r>
              <a:rPr lang="en-GB" sz="2400" b="1" dirty="0"/>
              <a:t>. Human Resources (HR) Department:</a:t>
            </a:r>
          </a:p>
          <a:p>
            <a:pPr>
              <a:buFont typeface="Arial" panose="020B0604020202020204" pitchFamily="34" charset="0"/>
              <a:buChar char="•"/>
            </a:pPr>
            <a:r>
              <a:rPr lang="en-GB" sz="2400" b="1" dirty="0"/>
              <a:t>Role:</a:t>
            </a:r>
            <a:r>
              <a:rPr lang="en-GB" sz="2400" dirty="0"/>
              <a:t> HR professionals use salary data to ensure fair compensation practices, manage payroll, and address any gender pay gaps.</a:t>
            </a:r>
          </a:p>
          <a:p>
            <a:pPr>
              <a:buFont typeface="Arial" panose="020B0604020202020204" pitchFamily="34" charset="0"/>
              <a:buChar char="•"/>
            </a:pPr>
            <a:r>
              <a:rPr lang="en-GB" sz="2400" b="1" dirty="0"/>
              <a:t>Use Case:</a:t>
            </a:r>
            <a:r>
              <a:rPr lang="en-GB" sz="2400" dirty="0"/>
              <a:t> </a:t>
            </a:r>
            <a:r>
              <a:rPr lang="en-GB" sz="2400" dirty="0" err="1"/>
              <a:t>Analyzing</a:t>
            </a:r>
            <a:r>
              <a:rPr lang="en-GB" sz="2400" dirty="0"/>
              <a:t> the distribution of salaries by gender helps HR to ensure compliance with equal pay regulations and to make adjustments if necessary.</a:t>
            </a:r>
          </a:p>
          <a:p>
            <a:r>
              <a:rPr lang="en-GB" sz="2400" b="1" dirty="0"/>
              <a:t>2. Finance Department:</a:t>
            </a:r>
          </a:p>
          <a:p>
            <a:pPr>
              <a:buFont typeface="Arial" panose="020B0604020202020204" pitchFamily="34" charset="0"/>
              <a:buChar char="•"/>
            </a:pPr>
            <a:r>
              <a:rPr lang="en-GB" sz="2400" b="1" dirty="0"/>
              <a:t>Role:</a:t>
            </a:r>
            <a:r>
              <a:rPr lang="en-GB" sz="2400" dirty="0"/>
              <a:t> The finance team manages budgets and financial planning, including salary expenses.</a:t>
            </a:r>
          </a:p>
          <a:p>
            <a:pPr>
              <a:buFont typeface="Arial" panose="020B0604020202020204" pitchFamily="34" charset="0"/>
              <a:buChar char="•"/>
            </a:pPr>
            <a:r>
              <a:rPr lang="en-GB" sz="2400" b="1" dirty="0"/>
              <a:t>Use Case:</a:t>
            </a:r>
            <a:r>
              <a:rPr lang="en-GB" sz="2400" dirty="0"/>
              <a:t> Understanding salary distribution helps in budgeting, forecasting future salary expenses, and financial reporting.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29C5A0-4D84-3851-7D9F-F21E9DD5D43D}"/>
              </a:ext>
            </a:extLst>
          </p:cNvPr>
          <p:cNvSpPr txBox="1"/>
          <p:nvPr/>
        </p:nvSpPr>
        <p:spPr>
          <a:xfrm>
            <a:off x="2868737" y="1695450"/>
            <a:ext cx="6665788" cy="4832092"/>
          </a:xfrm>
          <a:prstGeom prst="rect">
            <a:avLst/>
          </a:prstGeom>
          <a:noFill/>
        </p:spPr>
        <p:txBody>
          <a:bodyPr wrap="square">
            <a:spAutoFit/>
          </a:bodyPr>
          <a:lstStyle/>
          <a:p>
            <a:r>
              <a:rPr lang="en-GB" sz="2800" b="1" dirty="0"/>
              <a:t>Solution Overview:</a:t>
            </a:r>
            <a:r>
              <a:rPr lang="en-GB" sz="2800" dirty="0"/>
              <a:t> Our solution provides a comprehensive analysis and reporting of salary distribution across genders within an organization. It involves verifying the accuracy of salary data, </a:t>
            </a:r>
            <a:r>
              <a:rPr lang="en-GB" sz="2800" dirty="0" err="1"/>
              <a:t>analyzing</a:t>
            </a:r>
            <a:r>
              <a:rPr lang="en-GB" sz="2800" dirty="0"/>
              <a:t> salary distribution, and generating actionable insights to support fair compensation practices. The solution includes a detailed report that highlights key findings and offers recommendations for addressing any disparities or trends.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35371F4-3BA7-9540-5A0F-72A62BDCE5D5}"/>
              </a:ext>
            </a:extLst>
          </p:cNvPr>
          <p:cNvSpPr txBox="1"/>
          <p:nvPr/>
        </p:nvSpPr>
        <p:spPr>
          <a:xfrm>
            <a:off x="609600" y="1447800"/>
            <a:ext cx="8544673" cy="4431983"/>
          </a:xfrm>
          <a:prstGeom prst="rect">
            <a:avLst/>
          </a:prstGeom>
          <a:noFill/>
        </p:spPr>
        <p:txBody>
          <a:bodyPr wrap="square">
            <a:spAutoFit/>
          </a:bodyPr>
          <a:lstStyle/>
          <a:p>
            <a:r>
              <a:rPr lang="en-GB" sz="2400" b="1" dirty="0"/>
              <a:t>Dataset Structure:</a:t>
            </a:r>
            <a:endParaRPr lang="en-GB" sz="2400" dirty="0"/>
          </a:p>
          <a:p>
            <a:pPr>
              <a:buFont typeface="+mj-lt"/>
              <a:buAutoNum type="arabicPeriod"/>
            </a:pPr>
            <a:r>
              <a:rPr lang="en-GB" sz="2400" b="1" dirty="0"/>
              <a:t>Columns:</a:t>
            </a:r>
            <a:endParaRPr lang="en-GB" sz="2400" dirty="0"/>
          </a:p>
          <a:p>
            <a:pPr marL="742950" lvl="1" indent="-285750">
              <a:buFont typeface="+mj-lt"/>
              <a:buAutoNum type="arabicPeriod"/>
            </a:pPr>
            <a:r>
              <a:rPr lang="en-GB" sz="2400" b="1" dirty="0"/>
              <a:t>Row Labels:</a:t>
            </a:r>
            <a:r>
              <a:rPr lang="en-GB" sz="2400" dirty="0"/>
              <a:t> This column identifies each employee either by an employee ID or name.</a:t>
            </a:r>
          </a:p>
          <a:p>
            <a:pPr marL="742950" lvl="1" indent="-285750">
              <a:buFont typeface="+mj-lt"/>
              <a:buAutoNum type="arabicPeriod"/>
            </a:pPr>
            <a:r>
              <a:rPr lang="en-GB" sz="2400" b="1" dirty="0"/>
              <a:t>Female:</a:t>
            </a:r>
            <a:r>
              <a:rPr lang="en-GB" sz="2400" dirty="0"/>
              <a:t> This column lists the salary of female employees. If the employee is male, this field is empty.</a:t>
            </a:r>
          </a:p>
          <a:p>
            <a:pPr marL="742950" lvl="1" indent="-285750">
              <a:buFont typeface="+mj-lt"/>
              <a:buAutoNum type="arabicPeriod"/>
            </a:pPr>
            <a:r>
              <a:rPr lang="en-GB" sz="2400" b="1" dirty="0"/>
              <a:t>Male:</a:t>
            </a:r>
            <a:r>
              <a:rPr lang="en-GB" sz="2400" dirty="0"/>
              <a:t> This column lists the salary of male employees. If the employee is female, this field is empty.</a:t>
            </a:r>
          </a:p>
          <a:p>
            <a:pPr marL="742950" lvl="1" indent="-285750">
              <a:buFont typeface="+mj-lt"/>
              <a:buAutoNum type="arabicPeriod"/>
            </a:pPr>
            <a:r>
              <a:rPr lang="en-GB" sz="2400" b="1" dirty="0"/>
              <a:t>Grand Total:</a:t>
            </a:r>
            <a:r>
              <a:rPr lang="en-GB" sz="2400" dirty="0"/>
              <a:t> This column shows the total salary for each employee, regardless of gender. This is a summation of the salaries listed in the Female and Male columns.</a:t>
            </a:r>
          </a:p>
          <a:p>
            <a:endParaRPr lang="en-GB"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33401" y="609600"/>
            <a:ext cx="86995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1695450"/>
            <a:ext cx="8534018" cy="4893647"/>
          </a:xfrm>
          <a:prstGeom prst="rect">
            <a:avLst/>
          </a:prstGeom>
          <a:noFill/>
        </p:spPr>
        <p:txBody>
          <a:bodyPr wrap="square" rtlCol="0">
            <a:spAutoFit/>
          </a:bodyPr>
          <a:lstStyle/>
          <a:p>
            <a:r>
              <a:rPr lang="en-GB" sz="2000" b="1" dirty="0"/>
              <a:t>1. </a:t>
            </a:r>
            <a:r>
              <a:rPr lang="en-GB" sz="2400" b="1" dirty="0"/>
              <a:t>Comprehensive Data Verification:</a:t>
            </a:r>
            <a:endParaRPr lang="en-GB" sz="2400" dirty="0"/>
          </a:p>
          <a:p>
            <a:pPr>
              <a:buFont typeface="Arial" panose="020B0604020202020204" pitchFamily="34" charset="0"/>
              <a:buChar char="•"/>
            </a:pPr>
            <a:r>
              <a:rPr lang="en-GB" sz="2400" b="1" dirty="0"/>
              <a:t>Wow Factor:</a:t>
            </a:r>
            <a:r>
              <a:rPr lang="en-GB" sz="2400" dirty="0"/>
              <a:t> We provide an exhaustive validation of salary data, ensuring every figure aligns accurately with the provided totals. Our rigorous verification process eliminates discrepancies, guaranteeing that stakeholders have a reliable foundation for decision-making.</a:t>
            </a:r>
          </a:p>
          <a:p>
            <a:pPr>
              <a:buFont typeface="Arial" panose="020B0604020202020204" pitchFamily="34" charset="0"/>
              <a:buChar char="•"/>
            </a:pPr>
            <a:r>
              <a:rPr lang="en-GB" sz="2400" b="1" dirty="0"/>
              <a:t>Impact:</a:t>
            </a:r>
            <a:r>
              <a:rPr lang="en-GB" sz="2400" dirty="0"/>
              <a:t> This thorough approach builds trust in the data's accuracy and integrity, allowing for confident analysis and reporting.</a:t>
            </a:r>
          </a:p>
          <a:p>
            <a:r>
              <a:rPr lang="en-GB" sz="2400" b="1" dirty="0"/>
              <a:t>2. Insightful Gender-Based Analysis:</a:t>
            </a:r>
            <a:endParaRPr lang="en-GB" sz="2400" dirty="0"/>
          </a:p>
          <a:p>
            <a:pPr>
              <a:buFont typeface="Arial" panose="020B0604020202020204" pitchFamily="34" charset="0"/>
              <a:buChar char="•"/>
            </a:pPr>
            <a:r>
              <a:rPr lang="en-GB" sz="2400" b="1" dirty="0"/>
              <a:t>Wow Factor:</a:t>
            </a:r>
            <a:r>
              <a:rPr lang="en-GB" sz="2400" dirty="0"/>
              <a:t> Our solution goes beyond basic data reporting to deliver deep insights into salary distribution across genders. We employ advanced analytical techniques to uncover patterns, disparities, and trends that may not be immediately visible.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953</Words>
  <Application>Microsoft Office PowerPoint</Application>
  <PresentationFormat>Widescreen</PresentationFormat>
  <Paragraphs>151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MANJULA M</cp:lastModifiedBy>
  <cp:revision>13</cp:revision>
  <dcterms:created xsi:type="dcterms:W3CDTF">2024-03-29T15:07:22Z</dcterms:created>
  <dcterms:modified xsi:type="dcterms:W3CDTF">2024-08-30T05:22:29Z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