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sldIdLst>
    <p:sldId id="352" r:id="rId4"/>
    <p:sldId id="351" r:id="rId5"/>
    <p:sldId id="366" r:id="rId6"/>
    <p:sldId id="325" r:id="rId7"/>
    <p:sldId id="367" r:id="rId8"/>
    <p:sldId id="368" r:id="rId9"/>
    <p:sldId id="340" r:id="rId10"/>
    <p:sldId id="343" r:id="rId11"/>
    <p:sldId id="346" r:id="rId12"/>
    <p:sldId id="353" r:id="rId13"/>
    <p:sldId id="371" r:id="rId14"/>
    <p:sldId id="355" r:id="rId15"/>
    <p:sldId id="349" r:id="rId16"/>
    <p:sldId id="369" r:id="rId17"/>
    <p:sldId id="370" r:id="rId18"/>
    <p:sldId id="313"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0"/>
  </p:normalViewPr>
  <p:slideViewPr>
    <p:cSldViewPr>
      <p:cViewPr>
        <p:scale>
          <a:sx n="90" d="100"/>
          <a:sy n="90" d="100"/>
        </p:scale>
        <p:origin x="-312" y="-67"/>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110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32453421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2" y="414782"/>
            <a:ext cx="2628900" cy="5757421"/>
          </a:xfrm>
        </p:spPr>
        <p:txBody>
          <a:bodyPr vert="eaVert"/>
          <a:lstStyle>
            <a:defPPr/>
          </a:lstStyle>
          <a:p>
            <a:r>
              <a:rPr lang="en-US"/>
              <a:t>Click to edit Master title style</a:t>
            </a:r>
          </a:p>
        </p:txBody>
      </p:sp>
      <p:sp>
        <p:nvSpPr>
          <p:cNvPr id="3" name="Vertical Text Placeholder 2"/>
          <p:cNvSpPr>
            <a:spLocks noGrp="1"/>
          </p:cNvSpPr>
          <p:nvPr>
            <p:ph type="body" orient="vert" idx="1"/>
          </p:nvPr>
        </p:nvSpPr>
        <p:spPr>
          <a:xfrm>
            <a:off x="838202" y="414778"/>
            <a:ext cx="7734300" cy="5757422"/>
          </a:xfrm>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1994747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110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marL="0">
              <a:defRPr/>
            </a:lvl1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4565185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536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9320490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98251117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86463382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8937341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9"/>
            <a:ext cx="2618511" cy="365125"/>
          </a:xfrm>
        </p:spPr>
        <p:txBody>
          <a:bodyPr/>
          <a:lstStyle>
            <a:defPPr/>
            <a:lvl1pPr algn="l">
              <a:defRPr/>
            </a:lvl1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a:xfrm>
            <a:off x="4800600" y="6459789"/>
            <a:ext cx="4648200" cy="365125"/>
          </a:xfrm>
        </p:spPr>
        <p:txBody>
          <a:bodyPr/>
          <a:lstStyle>
            <a:defPPr/>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defPPr/>
            <a:lvl1pPr>
              <a:defRPr>
                <a:solidFill>
                  <a:schemeClr val="tx2"/>
                </a:solidFill>
              </a:defRPr>
            </a:lvl1pPr>
          </a:lstStyle>
          <a:p>
            <a:fld id="{A98FC507-722B-47A1-AF67-8C3B38678970}" type="slidenum">
              <a:rPr lang="en-IN" smtClean="0"/>
              <a:pPr/>
              <a:t>‹#›</a:t>
            </a:fld>
            <a:endParaRPr lang="en-IN"/>
          </a:p>
        </p:txBody>
      </p:sp>
    </p:spTree>
    <p:extLst>
      <p:ext uri="{BB962C8B-B14F-4D97-AF65-F5344CB8AC3E}">
        <p14:creationId xmlns:p14="http://schemas.microsoft.com/office/powerpoint/2010/main" val="36200975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marL="0">
              <a:defRPr/>
            </a:lvl1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456518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defPPr/>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defPPr/>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3863566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324534211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2" y="414782"/>
            <a:ext cx="2628900" cy="5757421"/>
          </a:xfrm>
        </p:spPr>
        <p:txBody>
          <a:bodyPr vert="eaVert"/>
          <a:lstStyle>
            <a:defPPr/>
          </a:lstStyle>
          <a:p>
            <a:r>
              <a:rPr lang="en-US"/>
              <a:t>Click to edit Master title style</a:t>
            </a:r>
          </a:p>
        </p:txBody>
      </p:sp>
      <p:sp>
        <p:nvSpPr>
          <p:cNvPr id="3" name="Vertical Text Placeholder 2"/>
          <p:cNvSpPr>
            <a:spLocks noGrp="1"/>
          </p:cNvSpPr>
          <p:nvPr>
            <p:ph type="body" orient="vert" idx="1"/>
          </p:nvPr>
        </p:nvSpPr>
        <p:spPr>
          <a:xfrm>
            <a:off x="838202" y="414778"/>
            <a:ext cx="7734300" cy="5757422"/>
          </a:xfrm>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19947478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1103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marL="0">
              <a:defRPr/>
            </a:lvl1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4565185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5367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93204901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98251117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86463382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893734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5367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9"/>
            <a:ext cx="2618511" cy="365125"/>
          </a:xfrm>
        </p:spPr>
        <p:txBody>
          <a:bodyPr/>
          <a:lstStyle>
            <a:defPPr/>
            <a:lvl1pPr algn="l">
              <a:defRPr/>
            </a:lvl1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a:xfrm>
            <a:off x="4800600" y="6459789"/>
            <a:ext cx="4648200" cy="365125"/>
          </a:xfrm>
        </p:spPr>
        <p:txBody>
          <a:bodyPr/>
          <a:lstStyle>
            <a:defPPr/>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defPPr/>
            <a:lvl1pPr>
              <a:defRPr>
                <a:solidFill>
                  <a:schemeClr val="tx2"/>
                </a:solidFill>
              </a:defRPr>
            </a:lvl1pPr>
          </a:lstStyle>
          <a:p>
            <a:fld id="{A98FC507-722B-47A1-AF67-8C3B38678970}" type="slidenum">
              <a:rPr lang="en-IN" smtClean="0"/>
              <a:pPr/>
              <a:t>‹#›</a:t>
            </a:fld>
            <a:endParaRPr lang="en-IN"/>
          </a:p>
        </p:txBody>
      </p:sp>
    </p:spTree>
    <p:extLst>
      <p:ext uri="{BB962C8B-B14F-4D97-AF65-F5344CB8AC3E}">
        <p14:creationId xmlns:p14="http://schemas.microsoft.com/office/powerpoint/2010/main" val="362009754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defPPr/>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defPPr/>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3863566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324534211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2" y="414782"/>
            <a:ext cx="2628900" cy="5757421"/>
          </a:xfrm>
        </p:spPr>
        <p:txBody>
          <a:bodyPr vert="eaVert"/>
          <a:lstStyle>
            <a:defPPr/>
          </a:lstStyle>
          <a:p>
            <a:r>
              <a:rPr lang="en-US"/>
              <a:t>Click to edit Master title style</a:t>
            </a:r>
          </a:p>
        </p:txBody>
      </p:sp>
      <p:sp>
        <p:nvSpPr>
          <p:cNvPr id="3" name="Vertical Text Placeholder 2"/>
          <p:cNvSpPr>
            <a:spLocks noGrp="1"/>
          </p:cNvSpPr>
          <p:nvPr>
            <p:ph type="body" orient="vert" idx="1"/>
          </p:nvPr>
        </p:nvSpPr>
        <p:spPr>
          <a:xfrm>
            <a:off x="838202" y="414778"/>
            <a:ext cx="7734300" cy="5757422"/>
          </a:xfrm>
        </p:spPr>
        <p:txBody>
          <a:bodyPr vert="eaVert" lIns="45720" tIns="0" rIns="45720" bIns="0"/>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1994747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9320490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defP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9825111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8646338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8" name="Footer Placeholder 7"/>
          <p:cNvSpPr>
            <a:spLocks noGrp="1"/>
          </p:cNvSpPr>
          <p:nvPr>
            <p:ph type="ftr" sz="quarter" idx="11"/>
          </p:nvPr>
        </p:nvSpPr>
        <p:spPr/>
        <p:txBody>
          <a:bodyPr/>
          <a:lstStyle>
            <a:defPPr/>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6893734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9"/>
            <a:ext cx="2618511" cy="365125"/>
          </a:xfrm>
        </p:spPr>
        <p:txBody>
          <a:bodyPr/>
          <a:lstStyle>
            <a:defPPr/>
            <a:lvl1pPr algn="l">
              <a:defRPr/>
            </a:lvl1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a:xfrm>
            <a:off x="4800600" y="6459789"/>
            <a:ext cx="4648200" cy="365125"/>
          </a:xfrm>
        </p:spPr>
        <p:txBody>
          <a:bodyPr/>
          <a:lstStyle>
            <a:defPPr/>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defPPr/>
            <a:lvl1pPr>
              <a:defRPr>
                <a:solidFill>
                  <a:schemeClr val="tx2"/>
                </a:solidFill>
              </a:defRPr>
            </a:lvl1pPr>
          </a:lstStyle>
          <a:p>
            <a:fld id="{A98FC507-722B-47A1-AF67-8C3B38678970}" type="slidenum">
              <a:rPr lang="en-IN" smtClean="0"/>
              <a:pPr/>
              <a:t>‹#›</a:t>
            </a:fld>
            <a:endParaRPr lang="en-IN"/>
          </a:p>
        </p:txBody>
      </p:sp>
    </p:spTree>
    <p:extLst>
      <p:ext uri="{BB962C8B-B14F-4D97-AF65-F5344CB8AC3E}">
        <p14:creationId xmlns:p14="http://schemas.microsoft.com/office/powerpoint/2010/main" val="36200975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defPPr/>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defPPr/>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AD1E0E6A-0FD1-425E-A649-0E9EBFA21132}" type="datetimeFigureOut">
              <a:rPr lang="en-IN" smtClean="0"/>
              <a:pPr/>
              <a:t>13-03-2023</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A98FC507-722B-47A1-AF67-8C3B38678970}" type="slidenum">
              <a:rPr lang="en-IN" smtClean="0"/>
              <a:pPr/>
              <a:t>‹#›</a:t>
            </a:fld>
            <a:endParaRPr lang="en-IN"/>
          </a:p>
        </p:txBody>
      </p:sp>
    </p:spTree>
    <p:extLst>
      <p:ext uri="{BB962C8B-B14F-4D97-AF65-F5344CB8AC3E}">
        <p14:creationId xmlns:p14="http://schemas.microsoft.com/office/powerpoint/2010/main" val="13863566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2"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defP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1E0E6A-0FD1-425E-A649-0E9EBFA21132}" type="datetimeFigureOut">
              <a:rPr lang="en-IN" smtClean="0"/>
              <a:pPr/>
              <a:t>13-03-2023</a:t>
            </a:fld>
            <a:endParaRPr lang="en-IN"/>
          </a:p>
        </p:txBody>
      </p:sp>
      <p:sp>
        <p:nvSpPr>
          <p:cNvPr id="5" name="Footer Placeholder 4"/>
          <p:cNvSpPr>
            <a:spLocks noGrp="1"/>
          </p:cNvSpPr>
          <p:nvPr>
            <p:ph type="ftr" sz="quarter" idx="3"/>
          </p:nvPr>
        </p:nvSpPr>
        <p:spPr>
          <a:xfrm>
            <a:off x="3686187" y="6459789"/>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98FC507-722B-47A1-AF67-8C3B38678970}"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505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2"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defP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1E0E6A-0FD1-425E-A649-0E9EBFA21132}" type="datetimeFigureOut">
              <a:rPr lang="en-IN" smtClean="0"/>
              <a:pPr/>
              <a:t>13-03-2023</a:t>
            </a:fld>
            <a:endParaRPr lang="en-IN"/>
          </a:p>
        </p:txBody>
      </p:sp>
      <p:sp>
        <p:nvSpPr>
          <p:cNvPr id="5" name="Footer Placeholder 4"/>
          <p:cNvSpPr>
            <a:spLocks noGrp="1"/>
          </p:cNvSpPr>
          <p:nvPr>
            <p:ph type="ftr" sz="quarter" idx="3"/>
          </p:nvPr>
        </p:nvSpPr>
        <p:spPr>
          <a:xfrm>
            <a:off x="3686187" y="6459789"/>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98FC507-722B-47A1-AF67-8C3B38678970}"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505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2"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defP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1E0E6A-0FD1-425E-A649-0E9EBFA21132}" type="datetimeFigureOut">
              <a:rPr lang="en-IN" smtClean="0"/>
              <a:pPr/>
              <a:t>13-03-2023</a:t>
            </a:fld>
            <a:endParaRPr lang="en-IN"/>
          </a:p>
        </p:txBody>
      </p:sp>
      <p:sp>
        <p:nvSpPr>
          <p:cNvPr id="5" name="Footer Placeholder 4"/>
          <p:cNvSpPr>
            <a:spLocks noGrp="1"/>
          </p:cNvSpPr>
          <p:nvPr>
            <p:ph type="ftr" sz="quarter" idx="3"/>
          </p:nvPr>
        </p:nvSpPr>
        <p:spPr>
          <a:xfrm>
            <a:off x="3686187" y="6459789"/>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98FC507-722B-47A1-AF67-8C3B38678970}"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505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508C5B4-9D8B-483D-A1B4-B4C48637FA18}"/>
              </a:ext>
            </a:extLst>
          </p:cNvPr>
          <p:cNvPicPr>
            <a:picLocks noChangeAspect="1"/>
          </p:cNvPicPr>
          <p:nvPr/>
        </p:nvPicPr>
        <p:blipFill>
          <a:blip r:embed="rId2"/>
          <a:stretch>
            <a:fillRect/>
          </a:stretch>
        </p:blipFill>
        <p:spPr>
          <a:xfrm>
            <a:off x="2495600" y="2924944"/>
            <a:ext cx="1944793" cy="486892"/>
          </a:xfrm>
          <a:prstGeom prst="rect">
            <a:avLst/>
          </a:prstGeom>
        </p:spPr>
      </p:pic>
      <p:sp>
        <p:nvSpPr>
          <p:cNvPr id="4" name="TextBox 3">
            <a:extLst>
              <a:ext uri="{FF2B5EF4-FFF2-40B4-BE49-F238E27FC236}">
                <a16:creationId xmlns="" xmlns:a16="http://schemas.microsoft.com/office/drawing/2014/main" id="{C0D1836B-40ED-4B57-991D-9189EBF60AF2}"/>
              </a:ext>
            </a:extLst>
          </p:cNvPr>
          <p:cNvSpPr txBox="1"/>
          <p:nvPr/>
        </p:nvSpPr>
        <p:spPr>
          <a:xfrm>
            <a:off x="4295800" y="960505"/>
            <a:ext cx="4484797" cy="1569660"/>
          </a:xfrm>
          <a:prstGeom prst="rect">
            <a:avLst/>
          </a:prstGeom>
          <a:noFill/>
        </p:spPr>
        <p:txBody>
          <a:bodyPr wrap="square">
            <a:spAutoFit/>
          </a:bodyPr>
          <a:lstStyle/>
          <a:p>
            <a:pPr algn="ctr"/>
            <a:r>
              <a:rPr lang="en-IN" sz="4800" b="1" dirty="0" smtClean="0"/>
              <a:t>Heart Disease Predication</a:t>
            </a:r>
            <a:endParaRPr lang="en-IN" sz="4800" b="1" dirty="0"/>
          </a:p>
        </p:txBody>
      </p:sp>
      <p:pic>
        <p:nvPicPr>
          <p:cNvPr id="5" name="Picture 4">
            <a:extLst>
              <a:ext uri="{FF2B5EF4-FFF2-40B4-BE49-F238E27FC236}">
                <a16:creationId xmlns="" xmlns:a16="http://schemas.microsoft.com/office/drawing/2014/main" id="{0B412C7A-835B-44B8-AFC8-FAD499C6021B}"/>
              </a:ext>
            </a:extLst>
          </p:cNvPr>
          <p:cNvPicPr>
            <a:picLocks noChangeAspect="1"/>
          </p:cNvPicPr>
          <p:nvPr/>
        </p:nvPicPr>
        <p:blipFill>
          <a:blip r:embed="rId3"/>
          <a:stretch>
            <a:fillRect/>
          </a:stretch>
        </p:blipFill>
        <p:spPr>
          <a:xfrm>
            <a:off x="0" y="0"/>
            <a:ext cx="1999661" cy="499915"/>
          </a:xfrm>
          <a:prstGeom prst="rect">
            <a:avLst/>
          </a:prstGeom>
        </p:spPr>
      </p:pic>
      <p:pic>
        <p:nvPicPr>
          <p:cNvPr id="6" name="Picture 5">
            <a:extLst>
              <a:ext uri="{FF2B5EF4-FFF2-40B4-BE49-F238E27FC236}">
                <a16:creationId xmlns="" xmlns:a16="http://schemas.microsoft.com/office/drawing/2014/main" id="{D13F2822-09F5-4627-B787-6BA069A1A6BE}"/>
              </a:ext>
            </a:extLst>
          </p:cNvPr>
          <p:cNvPicPr>
            <a:picLocks noChangeAspect="1"/>
          </p:cNvPicPr>
          <p:nvPr/>
        </p:nvPicPr>
        <p:blipFill>
          <a:blip r:embed="rId4"/>
          <a:stretch>
            <a:fillRect/>
          </a:stretch>
        </p:blipFill>
        <p:spPr>
          <a:xfrm>
            <a:off x="6888088" y="0"/>
            <a:ext cx="5432007" cy="493819"/>
          </a:xfrm>
          <a:prstGeom prst="rect">
            <a:avLst/>
          </a:prstGeom>
        </p:spPr>
      </p:pic>
      <p:sp>
        <p:nvSpPr>
          <p:cNvPr id="7" name="Subtitle 2">
            <a:extLst>
              <a:ext uri="{FF2B5EF4-FFF2-40B4-BE49-F238E27FC236}">
                <a16:creationId xmlns="" xmlns:a16="http://schemas.microsoft.com/office/drawing/2014/main" id="{BFBA9D9A-B69C-4A10-8EF7-20E8A404241F}"/>
              </a:ext>
            </a:extLst>
          </p:cNvPr>
          <p:cNvSpPr txBox="1">
            <a:spLocks/>
          </p:cNvSpPr>
          <p:nvPr/>
        </p:nvSpPr>
        <p:spPr>
          <a:xfrm>
            <a:off x="2417780" y="3518172"/>
            <a:ext cx="8637072" cy="196382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IN" dirty="0">
                <a:solidFill>
                  <a:schemeClr val="tx1"/>
                </a:solidFill>
              </a:rPr>
              <a:t>HARISH GOUDAR      </a:t>
            </a:r>
            <a:r>
              <a:rPr lang="en-IN" dirty="0" smtClean="0">
                <a:solidFill>
                  <a:schemeClr val="tx1"/>
                </a:solidFill>
              </a:rPr>
              <a:t>     01FE20BEC242</a:t>
            </a:r>
            <a:endParaRPr lang="en-IN" dirty="0">
              <a:solidFill>
                <a:schemeClr val="tx1"/>
              </a:solidFill>
            </a:endParaRPr>
          </a:p>
          <a:p>
            <a:r>
              <a:rPr lang="en-IN" dirty="0">
                <a:solidFill>
                  <a:schemeClr val="tx1"/>
                </a:solidFill>
              </a:rPr>
              <a:t>GIRIGOUD PATIL       </a:t>
            </a:r>
            <a:r>
              <a:rPr lang="en-IN" dirty="0" smtClean="0">
                <a:solidFill>
                  <a:schemeClr val="tx1"/>
                </a:solidFill>
              </a:rPr>
              <a:t>      </a:t>
            </a:r>
            <a:r>
              <a:rPr lang="en-IN" dirty="0">
                <a:solidFill>
                  <a:schemeClr val="tx1"/>
                </a:solidFill>
              </a:rPr>
              <a:t>01FE20BEC109</a:t>
            </a:r>
          </a:p>
          <a:p>
            <a:r>
              <a:rPr lang="en-IN" dirty="0">
                <a:solidFill>
                  <a:schemeClr val="tx1"/>
                </a:solidFill>
              </a:rPr>
              <a:t>MANJUNATH KHOT   </a:t>
            </a:r>
            <a:r>
              <a:rPr lang="en-IN" dirty="0" smtClean="0">
                <a:solidFill>
                  <a:schemeClr val="tx1"/>
                </a:solidFill>
              </a:rPr>
              <a:t>    01FE20BEC064</a:t>
            </a:r>
            <a:endParaRPr lang="en-IN" dirty="0">
              <a:solidFill>
                <a:schemeClr val="tx1"/>
              </a:solidFill>
            </a:endParaRPr>
          </a:p>
          <a:p>
            <a:r>
              <a:rPr lang="en-IN" dirty="0">
                <a:solidFill>
                  <a:schemeClr val="tx1"/>
                </a:solidFill>
              </a:rPr>
              <a:t>SUMIT PATIL               </a:t>
            </a:r>
            <a:r>
              <a:rPr lang="en-IN" dirty="0" smtClean="0">
                <a:solidFill>
                  <a:schemeClr val="tx1"/>
                </a:solidFill>
              </a:rPr>
              <a:t>    01FE20BEC103</a:t>
            </a:r>
            <a:endParaRPr lang="en-IN" dirty="0">
              <a:solidFill>
                <a:schemeClr val="tx1"/>
              </a:solidFill>
            </a:endParaRPr>
          </a:p>
        </p:txBody>
      </p:sp>
      <p:sp>
        <p:nvSpPr>
          <p:cNvPr id="9" name="Subtitle 2">
            <a:extLst>
              <a:ext uri="{FF2B5EF4-FFF2-40B4-BE49-F238E27FC236}">
                <a16:creationId xmlns="" xmlns:a16="http://schemas.microsoft.com/office/drawing/2014/main" id="{F4FF62E3-68B0-4A6C-BCD9-6394FFDD32F0}"/>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a:t>1</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773059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19121D-923B-4496-B939-B153313894F6}"/>
              </a:ext>
            </a:extLst>
          </p:cNvPr>
          <p:cNvSpPr>
            <a:spLocks noGrp="1"/>
          </p:cNvSpPr>
          <p:nvPr>
            <p:ph type="title"/>
          </p:nvPr>
        </p:nvSpPr>
        <p:spPr/>
        <p:txBody>
          <a:bodyPr/>
          <a:lstStyle/>
          <a:p>
            <a:r>
              <a:rPr lang="en-IN" dirty="0"/>
              <a:t>Algorithm</a:t>
            </a:r>
          </a:p>
        </p:txBody>
      </p:sp>
      <p:pic>
        <p:nvPicPr>
          <p:cNvPr id="4" name="Picture 3">
            <a:extLst>
              <a:ext uri="{FF2B5EF4-FFF2-40B4-BE49-F238E27FC236}">
                <a16:creationId xmlns="" xmlns:a16="http://schemas.microsoft.com/office/drawing/2014/main" id="{C1943A60-FD94-4B4A-BF57-26A18F439C51}"/>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sp>
        <p:nvSpPr>
          <p:cNvPr id="5" name="TextBox 4">
            <a:extLst>
              <a:ext uri="{FF2B5EF4-FFF2-40B4-BE49-F238E27FC236}">
                <a16:creationId xmlns="" xmlns:a16="http://schemas.microsoft.com/office/drawing/2014/main" id="{C2E21338-4B77-418F-86F9-445E65A7DCDB}"/>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6" name="Subtitle 2">
            <a:extLst>
              <a:ext uri="{FF2B5EF4-FFF2-40B4-BE49-F238E27FC236}">
                <a16:creationId xmlns="" xmlns:a16="http://schemas.microsoft.com/office/drawing/2014/main" id="{D5BB9385-2E0C-4048-9C02-70BEBF5E9E5A}"/>
              </a:ext>
            </a:extLst>
          </p:cNvPr>
          <p:cNvSpPr txBox="1">
            <a:spLocks/>
          </p:cNvSpPr>
          <p:nvPr/>
        </p:nvSpPr>
        <p:spPr>
          <a:xfrm>
            <a:off x="11096660" y="6454017"/>
            <a:ext cx="949874" cy="403983"/>
          </a:xfrm>
          <a:prstGeom prst="rect">
            <a:avLst/>
          </a:prstGeom>
        </p:spPr>
        <p:txBody>
          <a:bodyPr vert="horz" lIns="0" tIns="45720" rIns="0" bIns="45720" rtlCol="0">
            <a:normAutofit fontScale="92500"/>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smtClean="0"/>
              <a:t>10</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5680" y="2852936"/>
            <a:ext cx="6641611"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051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–CT scan images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three dimensional two-channel convolutional neural network (CNN) has been used to diagnose simulated single-photon emission computed tomography (SPECT) scans of diseased and healthy hearts. An accuracy of 0.464 is achieved over five classes (Normal, </a:t>
            </a:r>
            <a:r>
              <a:rPr lang="en-US" dirty="0" err="1"/>
              <a:t>Ischaemic</a:t>
            </a:r>
            <a:r>
              <a:rPr lang="en-US" dirty="0"/>
              <a:t>, Infarcted, Mixed, and </a:t>
            </a:r>
            <a:r>
              <a:rPr lang="en-US" dirty="0" err="1"/>
              <a:t>Artefacted</a:t>
            </a:r>
            <a:r>
              <a:rPr lang="en-US" dirty="0"/>
              <a:t>). The ROC AUC of all healthy </a:t>
            </a:r>
            <a:r>
              <a:rPr lang="en-US" dirty="0" err="1"/>
              <a:t>vs</a:t>
            </a:r>
            <a:r>
              <a:rPr lang="en-US" dirty="0"/>
              <a:t> all unhealthy classes is 0.826. Additionally, the trained CNN has been shown to </a:t>
            </a:r>
            <a:r>
              <a:rPr lang="en-US" dirty="0" err="1"/>
              <a:t>generalise</a:t>
            </a:r>
            <a:r>
              <a:rPr lang="en-US" dirty="0"/>
              <a:t> to SPECT scans of real patients. A brief overview of the algorithm used is below.</a:t>
            </a:r>
          </a:p>
          <a:p>
            <a:r>
              <a:rPr lang="en-US" dirty="0"/>
              <a:t>Preprocess data: cut and reshape incoming data to a two-channel 3D array of shape [32,32,32,2].</a:t>
            </a:r>
          </a:p>
          <a:p>
            <a:r>
              <a:rPr lang="en-US" dirty="0"/>
              <a:t>Train CNN: train and validate two-channel CNN on simulated SPECT scans.</a:t>
            </a:r>
          </a:p>
          <a:p>
            <a:r>
              <a:rPr lang="en-US" dirty="0" err="1"/>
              <a:t>Finetune</a:t>
            </a:r>
            <a:r>
              <a:rPr lang="en-US" dirty="0"/>
              <a:t> CNN: hold all but the final two fully connected layers static, and continue training CNN on real SPECT scans.</a:t>
            </a:r>
          </a:p>
          <a:p>
            <a:r>
              <a:rPr lang="en-US" dirty="0" err="1"/>
              <a:t>Visualise</a:t>
            </a:r>
            <a:r>
              <a:rPr lang="en-US" dirty="0"/>
              <a:t> </a:t>
            </a:r>
            <a:r>
              <a:rPr lang="en-US" dirty="0" err="1"/>
              <a:t>diagnosticity</a:t>
            </a:r>
            <a:r>
              <a:rPr lang="en-US" dirty="0"/>
              <a:t>: generate a diagnostic map by setting a section of a scan to zero and finding the relative </a:t>
            </a:r>
            <a:r>
              <a:rPr lang="en-US" dirty="0" err="1"/>
              <a:t>diagnosticity</a:t>
            </a:r>
            <a:r>
              <a:rPr lang="en-US" dirty="0"/>
              <a:t> of this new scan. The zeroed area is moved, and the process is repeated until the zeroed section reaches the end of the scan</a:t>
            </a:r>
          </a:p>
          <a:p>
            <a:endParaRPr lang="en-US" dirty="0"/>
          </a:p>
        </p:txBody>
      </p:sp>
    </p:spTree>
    <p:extLst>
      <p:ext uri="{BB962C8B-B14F-4D97-AF65-F5344CB8AC3E}">
        <p14:creationId xmlns:p14="http://schemas.microsoft.com/office/powerpoint/2010/main" val="27026871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01B9C9-856B-45E1-A6C1-7BA380C67C79}"/>
              </a:ext>
            </a:extLst>
          </p:cNvPr>
          <p:cNvSpPr>
            <a:spLocks noGrp="1"/>
          </p:cNvSpPr>
          <p:nvPr>
            <p:ph type="title"/>
          </p:nvPr>
        </p:nvSpPr>
        <p:spPr/>
        <p:txBody>
          <a:bodyPr/>
          <a:lstStyle/>
          <a:p>
            <a:r>
              <a:rPr lang="en-IN" dirty="0" smtClean="0"/>
              <a:t>Tools Used</a:t>
            </a:r>
            <a:endParaRPr lang="en-IN" dirty="0"/>
          </a:p>
        </p:txBody>
      </p:sp>
      <p:pic>
        <p:nvPicPr>
          <p:cNvPr id="5" name="Picture 4">
            <a:extLst>
              <a:ext uri="{FF2B5EF4-FFF2-40B4-BE49-F238E27FC236}">
                <a16:creationId xmlns="" xmlns:a16="http://schemas.microsoft.com/office/drawing/2014/main" id="{351C6671-24A2-4211-8B22-00EC2CEA3F11}"/>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sp>
        <p:nvSpPr>
          <p:cNvPr id="6" name="TextBox 5">
            <a:extLst>
              <a:ext uri="{FF2B5EF4-FFF2-40B4-BE49-F238E27FC236}">
                <a16:creationId xmlns="" xmlns:a16="http://schemas.microsoft.com/office/drawing/2014/main" id="{9B417391-5B58-45D0-B982-B9C0EF0BE328}"/>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7" name="Subtitle 2">
            <a:extLst>
              <a:ext uri="{FF2B5EF4-FFF2-40B4-BE49-F238E27FC236}">
                <a16:creationId xmlns="" xmlns:a16="http://schemas.microsoft.com/office/drawing/2014/main" id="{35E71218-9FF9-4D29-9899-90A2766FA9A7}"/>
              </a:ext>
            </a:extLst>
          </p:cNvPr>
          <p:cNvSpPr txBox="1">
            <a:spLocks/>
          </p:cNvSpPr>
          <p:nvPr/>
        </p:nvSpPr>
        <p:spPr>
          <a:xfrm>
            <a:off x="11096660" y="6454017"/>
            <a:ext cx="949874" cy="403983"/>
          </a:xfrm>
          <a:prstGeom prst="rect">
            <a:avLst/>
          </a:prstGeom>
        </p:spPr>
        <p:txBody>
          <a:bodyPr vert="horz" lIns="0" tIns="45720" rIns="0" bIns="45720" rtlCol="0">
            <a:normAutofit fontScale="92500"/>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noProof="0" dirty="0" smtClean="0"/>
              <a:t>11</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a:lstStyle/>
          <a:p>
            <a:r>
              <a:rPr lang="en-US" dirty="0" smtClean="0">
                <a:solidFill>
                  <a:schemeClr val="tx1">
                    <a:lumMod val="95000"/>
                    <a:lumOff val="5000"/>
                  </a:schemeClr>
                </a:solidFill>
              </a:rPr>
              <a:t>1).Python and its libraries.</a:t>
            </a:r>
          </a:p>
          <a:p>
            <a:r>
              <a:rPr lang="en-US" dirty="0" smtClean="0">
                <a:solidFill>
                  <a:schemeClr val="tx1">
                    <a:lumMod val="95000"/>
                    <a:lumOff val="5000"/>
                  </a:schemeClr>
                </a:solidFill>
              </a:rPr>
              <a:t>2).Convolutional Neural Network.</a:t>
            </a:r>
          </a:p>
          <a:p>
            <a:r>
              <a:rPr lang="en-US" dirty="0" smtClean="0">
                <a:solidFill>
                  <a:schemeClr val="tx1">
                    <a:lumMod val="95000"/>
                    <a:lumOff val="5000"/>
                  </a:schemeClr>
                </a:solidFill>
              </a:rPr>
              <a:t>3).Various datasets related to heart diseases.</a:t>
            </a:r>
            <a:endParaRPr lang="en-US" dirty="0">
              <a:solidFill>
                <a:schemeClr val="tx1">
                  <a:lumMod val="95000"/>
                  <a:lumOff val="5000"/>
                </a:schemeClr>
              </a:solidFill>
            </a:endParaRPr>
          </a:p>
        </p:txBody>
      </p:sp>
    </p:spTree>
    <p:extLst>
      <p:ext uri="{BB962C8B-B14F-4D97-AF65-F5344CB8AC3E}">
        <p14:creationId xmlns:p14="http://schemas.microsoft.com/office/powerpoint/2010/main" val="13606606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C4033-DF99-49A3-A8CF-77E69A5B639B}"/>
              </a:ext>
            </a:extLst>
          </p:cNvPr>
          <p:cNvSpPr>
            <a:spLocks noGrp="1"/>
          </p:cNvSpPr>
          <p:nvPr>
            <p:ph type="title"/>
          </p:nvPr>
        </p:nvSpPr>
        <p:spPr>
          <a:xfrm>
            <a:off x="1238216" y="500042"/>
            <a:ext cx="9603275" cy="1049235"/>
          </a:xfrm>
        </p:spPr>
        <p:txBody>
          <a:bodyPr/>
          <a:lstStyle>
            <a:defPPr/>
          </a:lstStyle>
          <a:p>
            <a:r>
              <a:rPr lang="en-IN" dirty="0"/>
              <a:t>References </a:t>
            </a:r>
          </a:p>
        </p:txBody>
      </p:sp>
      <p:sp>
        <p:nvSpPr>
          <p:cNvPr id="3" name="Content Placeholder 2">
            <a:extLst>
              <a:ext uri="{FF2B5EF4-FFF2-40B4-BE49-F238E27FC236}">
                <a16:creationId xmlns="" xmlns:a16="http://schemas.microsoft.com/office/drawing/2014/main" id="{155173C0-29C6-4520-B661-72E0D724A35D}"/>
              </a:ext>
            </a:extLst>
          </p:cNvPr>
          <p:cNvSpPr>
            <a:spLocks noGrp="1"/>
          </p:cNvSpPr>
          <p:nvPr>
            <p:ph idx="1"/>
          </p:nvPr>
        </p:nvSpPr>
        <p:spPr>
          <a:xfrm>
            <a:off x="479376" y="1844824"/>
            <a:ext cx="10927327" cy="4104456"/>
          </a:xfrm>
        </p:spPr>
        <p:txBody>
          <a:bodyPr>
            <a:normAutofit/>
          </a:bodyPr>
          <a:lstStyle>
            <a:defPPr/>
          </a:lstStyle>
          <a:p>
            <a:r>
              <a:rPr lang="en-US" dirty="0"/>
              <a:t>[1] </a:t>
            </a:r>
            <a:r>
              <a:rPr lang="en-US" dirty="0" err="1"/>
              <a:t>Deepthi</a:t>
            </a:r>
            <a:r>
              <a:rPr lang="en-US" dirty="0"/>
              <a:t>, S &amp; </a:t>
            </a:r>
            <a:r>
              <a:rPr lang="en-US" dirty="0" err="1"/>
              <a:t>Ravikumar</a:t>
            </a:r>
            <a:r>
              <a:rPr lang="en-US" dirty="0"/>
              <a:t>, A., “Computation Methods for the Diagnosis and Prognosis of Heart Disease”, International Journal of Computer Applications, vol. 95, no. 19,2014. </a:t>
            </a:r>
            <a:endParaRPr lang="en-US" dirty="0" smtClean="0"/>
          </a:p>
          <a:p>
            <a:r>
              <a:rPr lang="en-US" dirty="0" smtClean="0"/>
              <a:t>[</a:t>
            </a:r>
            <a:r>
              <a:rPr lang="en-US" dirty="0"/>
              <a:t>2] </a:t>
            </a:r>
            <a:r>
              <a:rPr lang="en-US" dirty="0" err="1"/>
              <a:t>Soni</a:t>
            </a:r>
            <a:r>
              <a:rPr lang="en-US" dirty="0"/>
              <a:t>, J, Ansari, U, Sharma, D &amp; </a:t>
            </a:r>
            <a:r>
              <a:rPr lang="en-US" dirty="0" err="1"/>
              <a:t>Soni</a:t>
            </a:r>
            <a:r>
              <a:rPr lang="en-US" dirty="0"/>
              <a:t>, S., “Intelligent and effective heart disease prediction system using weighted associative classifiers”, International Journal on Computer Science and Engineering, vol. 3, no. 6, pp. 2385-2392,2011</a:t>
            </a:r>
            <a:r>
              <a:rPr lang="en-US" dirty="0" smtClean="0"/>
              <a:t>.</a:t>
            </a:r>
          </a:p>
          <a:p>
            <a:r>
              <a:rPr lang="en-US" dirty="0"/>
              <a:t>[3] </a:t>
            </a:r>
            <a:r>
              <a:rPr lang="en-US" dirty="0" err="1"/>
              <a:t>Zhiyong</a:t>
            </a:r>
            <a:r>
              <a:rPr lang="en-US" dirty="0"/>
              <a:t> Wang, </a:t>
            </a:r>
            <a:r>
              <a:rPr lang="en-US" dirty="0" err="1"/>
              <a:t>Xinfeng</a:t>
            </a:r>
            <a:r>
              <a:rPr lang="en-US" dirty="0"/>
              <a:t> Liu, J. G., “Identification of metabolic biomarkers in patients with type-2 diabetic coronary heart diseases based on </a:t>
            </a:r>
            <a:r>
              <a:rPr lang="en-US" dirty="0" err="1"/>
              <a:t>metabolomic</a:t>
            </a:r>
            <a:r>
              <a:rPr lang="en-US" dirty="0"/>
              <a:t> approach”, 6(30), 435–439,2016. </a:t>
            </a:r>
            <a:endParaRPr lang="en-US" dirty="0" smtClean="0"/>
          </a:p>
          <a:p>
            <a:r>
              <a:rPr lang="en-US" dirty="0" smtClean="0"/>
              <a:t>[</a:t>
            </a:r>
            <a:r>
              <a:rPr lang="en-US" dirty="0"/>
              <a:t>4] </a:t>
            </a:r>
            <a:r>
              <a:rPr lang="en-US" dirty="0" err="1"/>
              <a:t>Gawande</a:t>
            </a:r>
            <a:r>
              <a:rPr lang="en-US" dirty="0"/>
              <a:t>, N., &amp; </a:t>
            </a:r>
            <a:r>
              <a:rPr lang="en-US" dirty="0" err="1"/>
              <a:t>Barhatte</a:t>
            </a:r>
            <a:r>
              <a:rPr lang="en-US" dirty="0"/>
              <a:t>, A., “Heart diseases classification using convolutional neural network”, 2nd International Conference on Communication and Electronics Systems (ICCES),2017. </a:t>
            </a:r>
            <a:endParaRPr lang="en-US" dirty="0" smtClean="0"/>
          </a:p>
          <a:p>
            <a:r>
              <a:rPr lang="en-US" dirty="0" smtClean="0"/>
              <a:t>[</a:t>
            </a:r>
            <a:r>
              <a:rPr lang="en-US" dirty="0"/>
              <a:t>5] P. de </a:t>
            </a:r>
            <a:r>
              <a:rPr lang="en-US" dirty="0" err="1"/>
              <a:t>Chazal</a:t>
            </a:r>
            <a:r>
              <a:rPr lang="en-US" dirty="0"/>
              <a:t> et al., “Automatic classification of heartbeats using ECG morphology and heartbeat interval features,” IEEE transaction biomedical engineering, vol. 51, no. 7, pp. 1196–1206, Jul. </a:t>
            </a:r>
            <a:r>
              <a:rPr lang="en-US" dirty="0" smtClean="0"/>
              <a:t>2004.</a:t>
            </a:r>
          </a:p>
        </p:txBody>
      </p:sp>
      <p:sp>
        <p:nvSpPr>
          <p:cNvPr id="4" name="Subtitle 2">
            <a:extLst>
              <a:ext uri="{FF2B5EF4-FFF2-40B4-BE49-F238E27FC236}">
                <a16:creationId xmlns="" xmlns:a16="http://schemas.microsoft.com/office/drawing/2014/main" id="{A349847B-3E93-4BE2-B6EA-41B5D63E27B3}"/>
              </a:ext>
            </a:extLst>
          </p:cNvPr>
          <p:cNvSpPr txBox="1">
            <a:spLocks/>
          </p:cNvSpPr>
          <p:nvPr/>
        </p:nvSpPr>
        <p:spPr>
          <a:xfrm>
            <a:off x="11096660" y="6454017"/>
            <a:ext cx="949874" cy="403983"/>
          </a:xfrm>
          <a:prstGeom prst="rect">
            <a:avLst/>
          </a:prstGeom>
        </p:spPr>
        <p:txBody>
          <a:bodyPr vert="horz" lIns="0" tIns="45720" rIns="0" bIns="45720" rtlCol="0">
            <a:normAutofit fontScale="92500"/>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smtClean="0"/>
              <a:t>12</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a:extLst>
              <a:ext uri="{FF2B5EF4-FFF2-40B4-BE49-F238E27FC236}">
                <a16:creationId xmlns="" xmlns:a16="http://schemas.microsoft.com/office/drawing/2014/main" id="{74371913-67F9-4190-ACFD-5A5E40652869}"/>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sp>
        <p:nvSpPr>
          <p:cNvPr id="6" name="TextBox 5">
            <a:extLst>
              <a:ext uri="{FF2B5EF4-FFF2-40B4-BE49-F238E27FC236}">
                <a16:creationId xmlns="" xmlns:a16="http://schemas.microsoft.com/office/drawing/2014/main" id="{4FA63250-1F34-4EBD-BA0C-1A5337AC7966}"/>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Tree>
    <p:extLst>
      <p:ext uri="{BB962C8B-B14F-4D97-AF65-F5344CB8AC3E}">
        <p14:creationId xmlns:p14="http://schemas.microsoft.com/office/powerpoint/2010/main" val="11486079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CNN Models</a:t>
            </a:r>
            <a:endParaRPr lang="en-US" dirty="0"/>
          </a:p>
        </p:txBody>
      </p:sp>
      <p:sp>
        <p:nvSpPr>
          <p:cNvPr id="3" name="Content Placeholder 2"/>
          <p:cNvSpPr>
            <a:spLocks noGrp="1"/>
          </p:cNvSpPr>
          <p:nvPr>
            <p:ph idx="1"/>
          </p:nvPr>
        </p:nvSpPr>
        <p:spPr>
          <a:xfrm>
            <a:off x="1097280" y="1845734"/>
            <a:ext cx="10058400" cy="4391578"/>
          </a:xfrm>
        </p:spPr>
        <p:txBody>
          <a:bodyPr>
            <a:normAutofit lnSpcReduction="10000"/>
          </a:bodyPr>
          <a:lstStyle/>
          <a:p>
            <a:r>
              <a:rPr lang="en-US" b="1" dirty="0" err="1"/>
              <a:t>AlexNet</a:t>
            </a:r>
            <a:r>
              <a:rPr lang="en-US" b="1" dirty="0"/>
              <a:t>: </a:t>
            </a:r>
            <a:r>
              <a:rPr lang="en-US" b="1" dirty="0" err="1"/>
              <a:t>ImageNet</a:t>
            </a:r>
            <a:r>
              <a:rPr lang="en-US" b="1" dirty="0"/>
              <a:t> Classification with Deep Convolutional Neural Networks (2012)</a:t>
            </a:r>
          </a:p>
          <a:p>
            <a:r>
              <a:rPr lang="en-US" b="1" dirty="0"/>
              <a:t>VGG (2014)</a:t>
            </a:r>
          </a:p>
          <a:p>
            <a:r>
              <a:rPr lang="en-US" b="1" dirty="0" err="1"/>
              <a:t>InceptionNet</a:t>
            </a:r>
            <a:r>
              <a:rPr lang="en-US" b="1" dirty="0"/>
              <a:t>/</a:t>
            </a:r>
            <a:r>
              <a:rPr lang="en-US" b="1" dirty="0" err="1"/>
              <a:t>GoogleNet</a:t>
            </a:r>
            <a:r>
              <a:rPr lang="en-US" b="1" dirty="0"/>
              <a:t> (2014)</a:t>
            </a:r>
          </a:p>
          <a:p>
            <a:r>
              <a:rPr lang="en-US" b="1" dirty="0"/>
              <a:t>Inception V2, V3 (2015)</a:t>
            </a:r>
          </a:p>
          <a:p>
            <a:r>
              <a:rPr lang="en-US" b="1" dirty="0" err="1"/>
              <a:t>ResNet</a:t>
            </a:r>
            <a:r>
              <a:rPr lang="en-US" b="1" dirty="0"/>
              <a:t>: Deep Residual Learning for Image Recognition (2015)</a:t>
            </a:r>
          </a:p>
          <a:p>
            <a:r>
              <a:rPr lang="en-US" b="1" dirty="0" err="1"/>
              <a:t>DenseNet</a:t>
            </a:r>
            <a:r>
              <a:rPr lang="en-US" b="1" dirty="0"/>
              <a:t>: Densely Connected Convolutional Networks (2017)</a:t>
            </a:r>
          </a:p>
          <a:p>
            <a:r>
              <a:rPr lang="en-US" b="1" dirty="0"/>
              <a:t>Big Transfer (</a:t>
            </a:r>
            <a:r>
              <a:rPr lang="en-US" b="1" dirty="0" err="1"/>
              <a:t>BiT</a:t>
            </a:r>
            <a:r>
              <a:rPr lang="en-US" b="1" dirty="0"/>
              <a:t>): General Visual Representation Learning (2020)</a:t>
            </a:r>
          </a:p>
          <a:p>
            <a:r>
              <a:rPr lang="en-US" b="1" dirty="0" err="1"/>
              <a:t>EfficientNet</a:t>
            </a:r>
            <a:r>
              <a:rPr lang="en-US" b="1" dirty="0"/>
              <a:t>: Rethinking Model Scaling for Convolutional Neural Networks (2019)</a:t>
            </a:r>
          </a:p>
          <a:p>
            <a:r>
              <a:rPr lang="en-US" b="1" dirty="0"/>
              <a:t>Self-training with Noisy Student improves </a:t>
            </a:r>
            <a:r>
              <a:rPr lang="en-US" b="1" dirty="0" err="1"/>
              <a:t>ImageNet</a:t>
            </a:r>
            <a:r>
              <a:rPr lang="en-US" b="1" dirty="0"/>
              <a:t> classification (2020)</a:t>
            </a:r>
          </a:p>
          <a:p>
            <a:r>
              <a:rPr lang="en-US" b="1" dirty="0"/>
              <a:t>Meta Pseudo-Labels (2021)</a:t>
            </a:r>
          </a:p>
          <a:p>
            <a:endParaRPr lang="en-US" dirty="0"/>
          </a:p>
        </p:txBody>
      </p:sp>
    </p:spTree>
    <p:extLst>
      <p:ext uri="{BB962C8B-B14F-4D97-AF65-F5344CB8AC3E}">
        <p14:creationId xmlns:p14="http://schemas.microsoft.com/office/powerpoint/2010/main" val="1137312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UP</a:t>
            </a:r>
            <a:endParaRPr lang="en-US" dirty="0"/>
          </a:p>
        </p:txBody>
      </p:sp>
      <p:graphicFrame>
        <p:nvGraphicFramePr>
          <p:cNvPr id="4" name="Content Placeholder 3"/>
          <p:cNvGraphicFramePr>
            <a:graphicFrameLocks noGrp="1"/>
          </p:cNvGraphicFramePr>
          <p:nvPr>
            <p:ph idx="1"/>
          </p:nvPr>
        </p:nvGraphicFramePr>
        <p:xfrm>
          <a:off x="2557617" y="1818492"/>
          <a:ext cx="7137092" cy="4078268"/>
        </p:xfrm>
        <a:graphic>
          <a:graphicData uri="http://schemas.openxmlformats.org/drawingml/2006/table">
            <a:tbl>
              <a:tblPr/>
              <a:tblGrid>
                <a:gridCol w="1784273"/>
                <a:gridCol w="1784273"/>
                <a:gridCol w="1784273"/>
                <a:gridCol w="1784273"/>
              </a:tblGrid>
              <a:tr h="454179">
                <a:tc>
                  <a:txBody>
                    <a:bodyPr/>
                    <a:lstStyle/>
                    <a:p>
                      <a:pPr algn="ctr"/>
                      <a:r>
                        <a:rPr lang="en-US" sz="1300" b="1">
                          <a:effectLst/>
                        </a:rPr>
                        <a:t>Model name</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b="1">
                          <a:effectLst/>
                        </a:rPr>
                        <a:t>Number of parameters</a:t>
                      </a:r>
                      <a:r>
                        <a:rPr lang="en-US" sz="1300">
                          <a:effectLst/>
                        </a:rPr>
                        <a:t> [Millions]</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b="1">
                          <a:effectLst/>
                        </a:rPr>
                        <a:t>ImageNet Top 1 Accuracy</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b="1">
                          <a:effectLst/>
                        </a:rPr>
                        <a:t>Year</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AlexNet</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60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63.3 %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2012</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259531">
                <a:tc>
                  <a:txBody>
                    <a:bodyPr/>
                    <a:lstStyle/>
                    <a:p>
                      <a:pPr algn="ctr"/>
                      <a:r>
                        <a:rPr lang="en-US" sz="1300">
                          <a:effectLst/>
                        </a:rPr>
                        <a:t>Inception V1</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5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69.8 %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2014</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VGG 16</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138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74.4 %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2014</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259531">
                <a:tc>
                  <a:txBody>
                    <a:bodyPr/>
                    <a:lstStyle/>
                    <a:p>
                      <a:pPr algn="ctr"/>
                      <a:r>
                        <a:rPr lang="en-US" sz="1300">
                          <a:effectLst/>
                        </a:rPr>
                        <a:t>VGG 19</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144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74.5 %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2014</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Inception V2</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11.2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74.8 %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2015</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259531">
                <a:tc>
                  <a:txBody>
                    <a:bodyPr/>
                    <a:lstStyle/>
                    <a:p>
                      <a:pPr algn="ctr"/>
                      <a:r>
                        <a:rPr lang="en-US" sz="1300">
                          <a:effectLst/>
                        </a:rPr>
                        <a:t>ResNet-50</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26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77.15 %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2015</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ResNet-152</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60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78.57 %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2015</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259531">
                <a:tc>
                  <a:txBody>
                    <a:bodyPr/>
                    <a:lstStyle/>
                    <a:p>
                      <a:pPr algn="ctr"/>
                      <a:r>
                        <a:rPr lang="en-US" sz="1300">
                          <a:effectLst/>
                        </a:rPr>
                        <a:t>Inception V3</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27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78.8 %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2015</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DenseNet-121</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8 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74.98 %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2016</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259531">
                <a:tc>
                  <a:txBody>
                    <a:bodyPr/>
                    <a:lstStyle/>
                    <a:p>
                      <a:pPr algn="ctr"/>
                      <a:r>
                        <a:rPr lang="en-US" sz="1300">
                          <a:effectLst/>
                        </a:rPr>
                        <a:t>DenseNet-264</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22M</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77.85 %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2016</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BiT-L (ResNet)</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b="1">
                          <a:effectLst/>
                        </a:rPr>
                        <a:t>928 M</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87.54 %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a:effectLst/>
                        </a:rPr>
                        <a:t>2019</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r h="454179">
                <a:tc>
                  <a:txBody>
                    <a:bodyPr/>
                    <a:lstStyle/>
                    <a:p>
                      <a:pPr algn="ctr"/>
                      <a:r>
                        <a:rPr lang="en-US" sz="1300">
                          <a:effectLst/>
                        </a:rPr>
                        <a:t>NoisyStudent EfficientNet-L2</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b="1">
                          <a:effectLst/>
                        </a:rPr>
                        <a:t>480 M</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b="1">
                          <a:effectLst/>
                        </a:rPr>
                        <a:t>88.4</a:t>
                      </a:r>
                      <a:r>
                        <a:rPr lang="en-US" sz="1300">
                          <a:effectLst/>
                        </a:rPr>
                        <a:t>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300">
                          <a:effectLst/>
                        </a:rPr>
                        <a:t>2020</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59531">
                <a:tc>
                  <a:txBody>
                    <a:bodyPr/>
                    <a:lstStyle/>
                    <a:p>
                      <a:pPr algn="ctr"/>
                      <a:r>
                        <a:rPr lang="en-US" sz="1300">
                          <a:effectLst/>
                        </a:rPr>
                        <a:t>Meta Pseudo Labels</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b="1">
                          <a:effectLst/>
                        </a:rPr>
                        <a:t>480 M</a:t>
                      </a:r>
                      <a:endParaRPr lang="en-US" sz="1300">
                        <a:effectLst/>
                      </a:endParaRP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b="1">
                          <a:effectLst/>
                        </a:rPr>
                        <a:t>90.2</a:t>
                      </a:r>
                      <a:r>
                        <a:rPr lang="en-US" sz="1300">
                          <a:effectLst/>
                        </a:rPr>
                        <a:t> %</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pPr algn="ctr"/>
                      <a:r>
                        <a:rPr lang="en-US" sz="1300" dirty="0">
                          <a:effectLst/>
                        </a:rPr>
                        <a:t>2021</a:t>
                      </a:r>
                    </a:p>
                  </a:txBody>
                  <a:tcPr marL="70290" marR="70290" marT="32441" marB="3244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167272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0A5083F-1371-4645-92EC-162D4B5F340A}"/>
              </a:ext>
            </a:extLst>
          </p:cNvPr>
          <p:cNvSpPr/>
          <p:nvPr/>
        </p:nvSpPr>
        <p:spPr>
          <a:xfrm>
            <a:off x="4201781" y="2505670"/>
            <a:ext cx="3408883" cy="1015663"/>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0" cap="none" spc="0" dirty="0">
                <a:ln w="0"/>
                <a:solidFill>
                  <a:schemeClr val="tx1"/>
                </a:solidFill>
                <a:effectLst>
                  <a:outerShdw blurRad="38100" dist="19050" dir="2700000" algn="tl" rotWithShape="0">
                    <a:schemeClr val="dk1">
                      <a:alpha val="40000"/>
                    </a:schemeClr>
                  </a:outerShdw>
                </a:effectLst>
              </a:rPr>
              <a:t>Thank you</a:t>
            </a:r>
          </a:p>
        </p:txBody>
      </p:sp>
      <p:sp>
        <p:nvSpPr>
          <p:cNvPr id="3" name="Subtitle 2">
            <a:extLst>
              <a:ext uri="{FF2B5EF4-FFF2-40B4-BE49-F238E27FC236}">
                <a16:creationId xmlns="" xmlns:a16="http://schemas.microsoft.com/office/drawing/2014/main" id="{A349847B-3E93-4BE2-B6EA-41B5D63E27B3}"/>
              </a:ext>
            </a:extLst>
          </p:cNvPr>
          <p:cNvSpPr txBox="1">
            <a:spLocks/>
          </p:cNvSpPr>
          <p:nvPr/>
        </p:nvSpPr>
        <p:spPr>
          <a:xfrm>
            <a:off x="10810908" y="6454017"/>
            <a:ext cx="949874" cy="403983"/>
          </a:xfrm>
          <a:prstGeom prst="rect">
            <a:avLst/>
          </a:prstGeom>
        </p:spPr>
        <p:txBody>
          <a:bodyPr vert="horz" lIns="0" tIns="45720" rIns="0" bIns="45720" rtlCol="0">
            <a:normAutofit fontScale="92500"/>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noProof="0" dirty="0" smtClean="0"/>
              <a:t>13</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a:extLst>
              <a:ext uri="{FF2B5EF4-FFF2-40B4-BE49-F238E27FC236}">
                <a16:creationId xmlns="" xmlns:a16="http://schemas.microsoft.com/office/drawing/2014/main" id="{4FC9FE21-48F5-44D3-8D95-BAB05CD2CA86}"/>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sp>
        <p:nvSpPr>
          <p:cNvPr id="5" name="TextBox 4">
            <a:extLst>
              <a:ext uri="{FF2B5EF4-FFF2-40B4-BE49-F238E27FC236}">
                <a16:creationId xmlns="" xmlns:a16="http://schemas.microsoft.com/office/drawing/2014/main" id="{E094ED48-1157-4FC0-896B-7606D9DE6636}"/>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Tree>
    <p:extLst>
      <p:ext uri="{BB962C8B-B14F-4D97-AF65-F5344CB8AC3E}">
        <p14:creationId xmlns:p14="http://schemas.microsoft.com/office/powerpoint/2010/main" val="14919956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9B42E2B-49B9-4DA0-B9E3-357735FF1564}"/>
              </a:ext>
            </a:extLst>
          </p:cNvPr>
          <p:cNvPicPr>
            <a:picLocks noChangeAspect="1"/>
          </p:cNvPicPr>
          <p:nvPr/>
        </p:nvPicPr>
        <p:blipFill>
          <a:blip r:embed="rId2"/>
          <a:stretch>
            <a:fillRect/>
          </a:stretch>
        </p:blipFill>
        <p:spPr>
          <a:xfrm>
            <a:off x="17417" y="54717"/>
            <a:ext cx="1999661" cy="499915"/>
          </a:xfrm>
          <a:prstGeom prst="rect">
            <a:avLst/>
          </a:prstGeom>
        </p:spPr>
      </p:pic>
      <p:sp>
        <p:nvSpPr>
          <p:cNvPr id="6" name="TextBox 5">
            <a:extLst>
              <a:ext uri="{FF2B5EF4-FFF2-40B4-BE49-F238E27FC236}">
                <a16:creationId xmlns="" xmlns:a16="http://schemas.microsoft.com/office/drawing/2014/main" id="{5D42EDFF-57D9-45DE-AB99-84A42D6D7082}"/>
              </a:ext>
            </a:extLst>
          </p:cNvPr>
          <p:cNvSpPr txBox="1"/>
          <p:nvPr/>
        </p:nvSpPr>
        <p:spPr>
          <a:xfrm>
            <a:off x="4295800" y="614953"/>
            <a:ext cx="6096000" cy="584775"/>
          </a:xfrm>
          <a:prstGeom prst="rect">
            <a:avLst/>
          </a:prstGeom>
          <a:noFill/>
        </p:spPr>
        <p:txBody>
          <a:bodyPr wrap="square">
            <a:spAutoFit/>
          </a:bodyPr>
          <a:lstStyle/>
          <a:p>
            <a:r>
              <a:rPr lang="en-IN" sz="3200" dirty="0"/>
              <a:t>Content</a:t>
            </a:r>
          </a:p>
        </p:txBody>
      </p:sp>
      <p:pic>
        <p:nvPicPr>
          <p:cNvPr id="7" name="Picture 6">
            <a:extLst>
              <a:ext uri="{FF2B5EF4-FFF2-40B4-BE49-F238E27FC236}">
                <a16:creationId xmlns="" xmlns:a16="http://schemas.microsoft.com/office/drawing/2014/main" id="{E2A58A8F-B9DC-44E3-A032-7482A8361F0E}"/>
              </a:ext>
            </a:extLst>
          </p:cNvPr>
          <p:cNvPicPr>
            <a:picLocks noChangeAspect="1"/>
          </p:cNvPicPr>
          <p:nvPr/>
        </p:nvPicPr>
        <p:blipFill>
          <a:blip r:embed="rId3"/>
          <a:stretch>
            <a:fillRect/>
          </a:stretch>
        </p:blipFill>
        <p:spPr>
          <a:xfrm>
            <a:off x="6960096" y="0"/>
            <a:ext cx="5432007" cy="493819"/>
          </a:xfrm>
          <a:prstGeom prst="rect">
            <a:avLst/>
          </a:prstGeom>
        </p:spPr>
      </p:pic>
      <p:sp>
        <p:nvSpPr>
          <p:cNvPr id="2" name="TextBox 1">
            <a:extLst>
              <a:ext uri="{FF2B5EF4-FFF2-40B4-BE49-F238E27FC236}">
                <a16:creationId xmlns="" xmlns:a16="http://schemas.microsoft.com/office/drawing/2014/main" id="{916B2C75-D714-4831-A4D3-92EC5B81C8FE}"/>
              </a:ext>
            </a:extLst>
          </p:cNvPr>
          <p:cNvSpPr txBox="1"/>
          <p:nvPr/>
        </p:nvSpPr>
        <p:spPr>
          <a:xfrm>
            <a:off x="526070" y="1194296"/>
            <a:ext cx="6408712"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Literature </a:t>
            </a:r>
            <a:r>
              <a:rPr lang="en-IN" dirty="0" smtClean="0"/>
              <a:t>survey</a:t>
            </a:r>
            <a:endParaRPr lang="en-IN" dirty="0"/>
          </a:p>
          <a:p>
            <a:pPr marL="285750" indent="-285750">
              <a:buFont typeface="Arial" panose="020B0604020202020204" pitchFamily="34" charset="0"/>
              <a:buChar char="•"/>
            </a:pPr>
            <a:r>
              <a:rPr lang="en-IN" dirty="0" smtClean="0"/>
              <a:t>Objectives</a:t>
            </a:r>
          </a:p>
          <a:p>
            <a:pPr marL="285750" indent="-285750">
              <a:buFont typeface="Arial" panose="020B0604020202020204" pitchFamily="34" charset="0"/>
              <a:buChar char="•"/>
            </a:pPr>
            <a:r>
              <a:rPr lang="en-IN" dirty="0" smtClean="0"/>
              <a:t>Methodology</a:t>
            </a:r>
            <a:endParaRPr lang="en-IN" dirty="0"/>
          </a:p>
          <a:p>
            <a:pPr marL="285750" indent="-285750">
              <a:buFont typeface="Arial" panose="020B0604020202020204" pitchFamily="34" charset="0"/>
              <a:buChar char="•"/>
            </a:pPr>
            <a:r>
              <a:rPr lang="en-IN" dirty="0"/>
              <a:t>Expected </a:t>
            </a:r>
            <a:r>
              <a:rPr lang="en-IN" dirty="0" smtClean="0"/>
              <a:t>outcome</a:t>
            </a:r>
            <a:endParaRPr lang="en-IN" dirty="0"/>
          </a:p>
          <a:p>
            <a:pPr marL="285750" indent="-285750">
              <a:buFont typeface="Arial" panose="020B0604020202020204" pitchFamily="34" charset="0"/>
              <a:buChar char="•"/>
            </a:pPr>
            <a:r>
              <a:rPr lang="en-IN" dirty="0" smtClean="0"/>
              <a:t>Algorithm</a:t>
            </a:r>
          </a:p>
          <a:p>
            <a:pPr marL="285750" indent="-285750">
              <a:buFont typeface="Arial" panose="020B0604020202020204" pitchFamily="34" charset="0"/>
              <a:buChar char="•"/>
            </a:pPr>
            <a:r>
              <a:rPr lang="en-IN" dirty="0" smtClean="0"/>
              <a:t>Reference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8" name="Subtitle 2">
            <a:extLst>
              <a:ext uri="{FF2B5EF4-FFF2-40B4-BE49-F238E27FC236}">
                <a16:creationId xmlns="" xmlns:a16="http://schemas.microsoft.com/office/drawing/2014/main" id="{A1286D8C-A54F-4A21-BB41-1DDB2C51DA62}"/>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a:t>2</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686319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3600" dirty="0"/>
              <a:t>Using CNNs to detect heart disease in SPECT </a:t>
            </a:r>
            <a:r>
              <a:rPr lang="en-US" sz="3600" dirty="0" smtClean="0"/>
              <a:t>images</a:t>
            </a:r>
            <a:r>
              <a:rPr lang="en-US" sz="3600" dirty="0" smtClean="0">
                <a:solidFill>
                  <a:schemeClr val="tx1"/>
                </a:solidFill>
              </a:rPr>
              <a:t>.</a:t>
            </a:r>
            <a:endParaRPr lang="en-US" sz="3600" dirty="0">
              <a:solidFill>
                <a:schemeClr val="tx1"/>
              </a:solidFill>
            </a:endParaRPr>
          </a:p>
        </p:txBody>
      </p:sp>
      <p:sp>
        <p:nvSpPr>
          <p:cNvPr id="4" name="Rectangle 3"/>
          <p:cNvSpPr/>
          <p:nvPr/>
        </p:nvSpPr>
        <p:spPr>
          <a:xfrm>
            <a:off x="11064552" y="6453336"/>
            <a:ext cx="951351" cy="341632"/>
          </a:xfrm>
          <a:prstGeom prst="rect">
            <a:avLst/>
          </a:prstGeom>
        </p:spPr>
        <p:txBody>
          <a:bodyPr wrap="none">
            <a:spAutoFit/>
          </a:bodyPr>
          <a:lstStyle/>
          <a:p>
            <a:pPr marL="91440" lvl="0" indent="-91440">
              <a:lnSpc>
                <a:spcPct val="90000"/>
              </a:lnSpc>
              <a:spcBef>
                <a:spcPts val="1200"/>
              </a:spcBef>
              <a:spcAft>
                <a:spcPts val="200"/>
              </a:spcAft>
              <a:buClr>
                <a:schemeClr val="accent1"/>
              </a:buClr>
              <a:buFont typeface="Calibri" panose="020F0502020204030204" pitchFamily="34" charset="0"/>
              <a:buChar char=" "/>
              <a:defRPr/>
            </a:pPr>
            <a:r>
              <a:rPr lang="en-US" b="1" i="1" dirty="0"/>
              <a:t>PAGE </a:t>
            </a:r>
            <a:r>
              <a:rPr lang="en-US" b="1" i="1" dirty="0" smtClean="0"/>
              <a:t>3</a:t>
            </a:r>
            <a:endParaRPr lang="en-IN" b="1" i="1" dirty="0"/>
          </a:p>
        </p:txBody>
      </p:sp>
      <p:pic>
        <p:nvPicPr>
          <p:cNvPr id="5" name="Picture 4">
            <a:extLst>
              <a:ext uri="{FF2B5EF4-FFF2-40B4-BE49-F238E27FC236}">
                <a16:creationId xmlns="" xmlns:a16="http://schemas.microsoft.com/office/drawing/2014/main" id="{EA2DB9BB-5959-487C-A3FD-CE38ABD3ABCE}"/>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pic>
        <p:nvPicPr>
          <p:cNvPr id="6" name="Picture 5">
            <a:extLst>
              <a:ext uri="{FF2B5EF4-FFF2-40B4-BE49-F238E27FC236}">
                <a16:creationId xmlns="" xmlns:a16="http://schemas.microsoft.com/office/drawing/2014/main" id="{E2A58A8F-B9DC-44E3-A032-7482A8361F0E}"/>
              </a:ext>
            </a:extLst>
          </p:cNvPr>
          <p:cNvPicPr>
            <a:picLocks noChangeAspect="1"/>
          </p:cNvPicPr>
          <p:nvPr/>
        </p:nvPicPr>
        <p:blipFill>
          <a:blip r:embed="rId3"/>
          <a:stretch>
            <a:fillRect/>
          </a:stretch>
        </p:blipFill>
        <p:spPr>
          <a:xfrm>
            <a:off x="6960096" y="0"/>
            <a:ext cx="5432007" cy="493819"/>
          </a:xfrm>
          <a:prstGeom prst="rect">
            <a:avLst/>
          </a:prstGeom>
        </p:spPr>
      </p:pic>
    </p:spTree>
    <p:extLst>
      <p:ext uri="{BB962C8B-B14F-4D97-AF65-F5344CB8AC3E}">
        <p14:creationId xmlns:p14="http://schemas.microsoft.com/office/powerpoint/2010/main" val="36082538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5EB0F-05C3-4A6A-A5D1-74990404971B}"/>
              </a:ext>
            </a:extLst>
          </p:cNvPr>
          <p:cNvSpPr>
            <a:spLocks noGrp="1"/>
          </p:cNvSpPr>
          <p:nvPr>
            <p:ph type="title"/>
          </p:nvPr>
        </p:nvSpPr>
        <p:spPr>
          <a:xfrm>
            <a:off x="1095340" y="642918"/>
            <a:ext cx="9603275" cy="1049235"/>
          </a:xfrm>
        </p:spPr>
        <p:txBody>
          <a:bodyPr/>
          <a:lstStyle>
            <a:defPPr/>
          </a:lstStyle>
          <a:p>
            <a:r>
              <a:rPr lang="en-IN" dirty="0">
                <a:solidFill>
                  <a:schemeClr val="tx1"/>
                </a:solidFill>
              </a:rPr>
              <a:t>Introduction</a:t>
            </a:r>
            <a:r>
              <a:rPr lang="en-IN" dirty="0"/>
              <a:t> </a:t>
            </a:r>
          </a:p>
        </p:txBody>
      </p:sp>
      <p:sp>
        <p:nvSpPr>
          <p:cNvPr id="3" name="Content Placeholder 2">
            <a:extLst>
              <a:ext uri="{FF2B5EF4-FFF2-40B4-BE49-F238E27FC236}">
                <a16:creationId xmlns="" xmlns:a16="http://schemas.microsoft.com/office/drawing/2014/main" id="{B269B8D1-9BF1-469B-BA25-CBD63FDE3B9C}"/>
              </a:ext>
            </a:extLst>
          </p:cNvPr>
          <p:cNvSpPr>
            <a:spLocks noGrp="1"/>
          </p:cNvSpPr>
          <p:nvPr>
            <p:ph idx="1"/>
          </p:nvPr>
        </p:nvSpPr>
        <p:spPr>
          <a:xfrm>
            <a:off x="1097280" y="2071678"/>
            <a:ext cx="10058400" cy="3797416"/>
          </a:xfrm>
        </p:spPr>
        <p:txBody>
          <a:bodyPr>
            <a:normAutofit/>
          </a:bodyPr>
          <a:lstStyle>
            <a:defPPr/>
          </a:lstStyle>
          <a:p>
            <a:r>
              <a:rPr lang="en-US" dirty="0">
                <a:solidFill>
                  <a:schemeClr val="tx1">
                    <a:lumMod val="95000"/>
                    <a:lumOff val="5000"/>
                  </a:schemeClr>
                </a:solidFill>
              </a:rPr>
              <a:t>Cardiovascular diseases (CVDs) are the leading cause of death globally, taking an estimated 17.9 million lives each year. CVDs are a group of disorders of the heart and blood vessels and include coronary heart disease, cerebrovascular disease, rheumatic heart disease and other conditions. More than four out of five CVD deaths are due to heart attacks and strokes, and one third of these deaths occur prematurely in people under 70 years of </a:t>
            </a:r>
            <a:r>
              <a:rPr lang="en-US" dirty="0" smtClean="0">
                <a:solidFill>
                  <a:schemeClr val="tx1">
                    <a:lumMod val="95000"/>
                    <a:lumOff val="5000"/>
                  </a:schemeClr>
                </a:solidFill>
              </a:rPr>
              <a:t>age Identifying </a:t>
            </a:r>
            <a:r>
              <a:rPr lang="en-US" dirty="0">
                <a:solidFill>
                  <a:schemeClr val="tx1">
                    <a:lumMod val="95000"/>
                    <a:lumOff val="5000"/>
                  </a:schemeClr>
                </a:solidFill>
              </a:rPr>
              <a:t>those at highest risk of CVDs and ensuring they receive appropriate treatment can prevent premature deaths. There are various types of cardiovascular disease. The most similar types are heart failure (HF) and Coronary Artery Disease (CAD). </a:t>
            </a:r>
            <a:r>
              <a:rPr lang="en-US" dirty="0" smtClean="0">
                <a:solidFill>
                  <a:schemeClr val="tx1">
                    <a:lumMod val="95000"/>
                    <a:lumOff val="5000"/>
                  </a:schemeClr>
                </a:solidFill>
              </a:rPr>
              <a:t>Access </a:t>
            </a:r>
            <a:r>
              <a:rPr lang="en-US" dirty="0">
                <a:solidFill>
                  <a:schemeClr val="tx1">
                    <a:lumMod val="95000"/>
                    <a:lumOff val="5000"/>
                  </a:schemeClr>
                </a:solidFill>
              </a:rPr>
              <a:t>to </a:t>
            </a:r>
            <a:r>
              <a:rPr lang="en-US" dirty="0" smtClean="0">
                <a:solidFill>
                  <a:schemeClr val="tx1">
                    <a:lumMod val="95000"/>
                    <a:lumOff val="5000"/>
                  </a:schemeClr>
                </a:solidFill>
              </a:rPr>
              <a:t>non communicable </a:t>
            </a:r>
            <a:r>
              <a:rPr lang="en-US" dirty="0">
                <a:solidFill>
                  <a:schemeClr val="tx1">
                    <a:lumMod val="95000"/>
                    <a:lumOff val="5000"/>
                  </a:schemeClr>
                </a:solidFill>
              </a:rPr>
              <a:t>disease medicines and basic health technologies in all primary health care facilities is essential to ensure that those in need receive treatment and </a:t>
            </a:r>
            <a:r>
              <a:rPr lang="en-US" dirty="0" smtClean="0">
                <a:solidFill>
                  <a:schemeClr val="tx1">
                    <a:lumMod val="95000"/>
                    <a:lumOff val="5000"/>
                  </a:schemeClr>
                </a:solidFill>
              </a:rPr>
              <a:t>counseling</a:t>
            </a:r>
            <a:r>
              <a:rPr lang="en-US" dirty="0" smtClean="0">
                <a:solidFill>
                  <a:schemeClr val="tx1">
                    <a:lumMod val="95000"/>
                    <a:lumOff val="5000"/>
                  </a:schemeClr>
                </a:solidFill>
                <a:latin typeface="Arial" pitchFamily="34" charset="0"/>
                <a:cs typeface="Arial" pitchFamily="34" charset="0"/>
              </a:rPr>
              <a:t>.</a:t>
            </a:r>
            <a:endParaRPr lang="en-US" b="0" i="0" dirty="0">
              <a:solidFill>
                <a:schemeClr val="tx1">
                  <a:lumMod val="95000"/>
                  <a:lumOff val="5000"/>
                </a:schemeClr>
              </a:solidFill>
              <a:effectLst/>
              <a:latin typeface="Arial" pitchFamily="34" charset="0"/>
              <a:cs typeface="Arial" pitchFamily="34" charset="0"/>
            </a:endParaRPr>
          </a:p>
          <a:p>
            <a:pPr marL="0" indent="0" algn="l">
              <a:buNone/>
            </a:pPr>
            <a:endParaRPr lang="en-US" b="0" i="0" dirty="0">
              <a:solidFill>
                <a:srgbClr val="000000"/>
              </a:solidFill>
              <a:effectLst/>
              <a:latin typeface="ff2"/>
            </a:endParaRPr>
          </a:p>
          <a:p>
            <a:pPr marL="0" indent="0">
              <a:buNone/>
            </a:pPr>
            <a:endParaRPr lang="en-IN" dirty="0"/>
          </a:p>
          <a:p>
            <a:endParaRPr lang="en-IN" dirty="0"/>
          </a:p>
          <a:p>
            <a:endParaRPr lang="en-IN" dirty="0"/>
          </a:p>
        </p:txBody>
      </p:sp>
      <p:sp>
        <p:nvSpPr>
          <p:cNvPr id="4" name="AutoShape 2">
            <a:extLst>
              <a:ext uri="{FF2B5EF4-FFF2-40B4-BE49-F238E27FC236}">
                <a16:creationId xmlns="" xmlns:a16="http://schemas.microsoft.com/office/drawing/2014/main" id="{0BC67B3B-A127-4E30-A62F-CCC6F01709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pic>
        <p:nvPicPr>
          <p:cNvPr id="6" name="Picture 5">
            <a:extLst>
              <a:ext uri="{FF2B5EF4-FFF2-40B4-BE49-F238E27FC236}">
                <a16:creationId xmlns="" xmlns:a16="http://schemas.microsoft.com/office/drawing/2014/main" id="{99BB827D-97D2-4423-85C7-BB0E129858BE}"/>
              </a:ext>
            </a:extLst>
          </p:cNvPr>
          <p:cNvPicPr>
            <a:picLocks noChangeAspect="1"/>
          </p:cNvPicPr>
          <p:nvPr/>
        </p:nvPicPr>
        <p:blipFill>
          <a:blip r:embed="rId2">
            <a:extLst>
              <a:ext uri="{28A0092B-C50C-407E-A947-70E740481C1C}">
                <a14:useLocalDpi xmlns:a14="http://schemas.microsoft.com/office/drawing/2010/main" val="0"/>
              </a:ext>
            </a:extLst>
          </a:blip>
          <a:srcRect l="22791" t="19417" r="60825" b="73333"/>
          <a:stretch>
            <a:fillRect/>
          </a:stretch>
        </p:blipFill>
        <p:spPr>
          <a:xfrm>
            <a:off x="1" y="0"/>
            <a:ext cx="1997475" cy="497150"/>
          </a:xfrm>
          <a:prstGeom prst="rect">
            <a:avLst/>
          </a:prstGeom>
        </p:spPr>
      </p:pic>
      <p:sp>
        <p:nvSpPr>
          <p:cNvPr id="7" name="TextBox 6">
            <a:extLst>
              <a:ext uri="{FF2B5EF4-FFF2-40B4-BE49-F238E27FC236}">
                <a16:creationId xmlns="" xmlns:a16="http://schemas.microsoft.com/office/drawing/2014/main" id="{ACD17367-30AC-4C2D-8F4D-E044E6F47D11}"/>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8" name="Subtitle 2">
            <a:extLst>
              <a:ext uri="{FF2B5EF4-FFF2-40B4-BE49-F238E27FC236}">
                <a16:creationId xmlns="" xmlns:a16="http://schemas.microsoft.com/office/drawing/2014/main" id="{A349847B-3E93-4BE2-B6EA-41B5D63E27B3}"/>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4</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839439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Literature survey</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1</a:t>
            </a:r>
            <a:r>
              <a:rPr lang="en-US" dirty="0" smtClean="0">
                <a:solidFill>
                  <a:schemeClr val="tx1">
                    <a:lumMod val="95000"/>
                    <a:lumOff val="5000"/>
                  </a:schemeClr>
                </a:solidFill>
              </a:rPr>
              <a:t>)</a:t>
            </a:r>
            <a:r>
              <a:rPr lang="en-US" dirty="0">
                <a:solidFill>
                  <a:schemeClr val="tx1">
                    <a:lumMod val="95000"/>
                    <a:lumOff val="5000"/>
                  </a:schemeClr>
                </a:solidFill>
              </a:rPr>
              <a:t> </a:t>
            </a:r>
            <a:r>
              <a:rPr lang="en-US" b="1" dirty="0" err="1">
                <a:solidFill>
                  <a:schemeClr val="tx1">
                    <a:lumMod val="95000"/>
                    <a:lumOff val="5000"/>
                  </a:schemeClr>
                </a:solidFill>
              </a:rPr>
              <a:t>Sayali</a:t>
            </a:r>
            <a:r>
              <a:rPr lang="en-US" b="1" dirty="0">
                <a:solidFill>
                  <a:schemeClr val="tx1">
                    <a:lumMod val="95000"/>
                    <a:lumOff val="5000"/>
                  </a:schemeClr>
                </a:solidFill>
              </a:rPr>
              <a:t> et al.,(2018) </a:t>
            </a:r>
            <a:r>
              <a:rPr lang="en-US" dirty="0">
                <a:solidFill>
                  <a:schemeClr val="tx1">
                    <a:lumMod val="95000"/>
                    <a:lumOff val="5000"/>
                  </a:schemeClr>
                </a:solidFill>
              </a:rPr>
              <a:t>Because of the enormous volume of information expansion in the biomedical or healthcare fields, precise clinical data analysis has become advantageous for earlier disease detection as well as patient care. Even so, when medical data is missing, the precision suffers. To address the issue of lacking medical data, use data cleaning as well as imputation to convert missing values in the accurate data. On the basis of the dataset, authors are continuing to work on predicting heart disease using the Nave Bayes and KNN algorithms. And propose extending this work by predicting disease risk utilizing structured data. Author employ a </a:t>
            </a:r>
            <a:r>
              <a:rPr lang="en-US" dirty="0" err="1">
                <a:solidFill>
                  <a:schemeClr val="tx1">
                    <a:lumMod val="95000"/>
                    <a:lumOff val="5000"/>
                  </a:schemeClr>
                </a:solidFill>
              </a:rPr>
              <a:t>unimodel</a:t>
            </a:r>
            <a:r>
              <a:rPr lang="en-US" dirty="0">
                <a:solidFill>
                  <a:schemeClr val="tx1">
                    <a:lumMod val="95000"/>
                    <a:lumOff val="5000"/>
                  </a:schemeClr>
                </a:solidFill>
              </a:rPr>
              <a:t> disease risk predictive model focused on convolutional neural networks. The CNN-UDRP approach has a forecasting accuracy of more than 65%. Furthermore, this program gives answers to disease-related questions that people face in their daily lives[48</a:t>
            </a:r>
            <a:r>
              <a:rPr lang="en-US" dirty="0" smtClean="0">
                <a:solidFill>
                  <a:schemeClr val="tx1">
                    <a:lumMod val="95000"/>
                    <a:lumOff val="5000"/>
                  </a:schemeClr>
                </a:solidFill>
              </a:rPr>
              <a:t>].</a:t>
            </a:r>
          </a:p>
          <a:p>
            <a:r>
              <a:rPr lang="en-US" dirty="0">
                <a:solidFill>
                  <a:schemeClr val="tx1"/>
                </a:solidFill>
              </a:rPr>
              <a:t>2</a:t>
            </a:r>
            <a:r>
              <a:rPr lang="en-US" dirty="0" smtClean="0">
                <a:solidFill>
                  <a:schemeClr val="tx1"/>
                </a:solidFill>
              </a:rPr>
              <a:t>)</a:t>
            </a:r>
            <a:r>
              <a:rPr lang="en-US" dirty="0"/>
              <a:t> </a:t>
            </a:r>
            <a:r>
              <a:rPr lang="en-US" b="1" dirty="0">
                <a:solidFill>
                  <a:schemeClr val="tx1">
                    <a:lumMod val="95000"/>
                    <a:lumOff val="5000"/>
                  </a:schemeClr>
                </a:solidFill>
              </a:rPr>
              <a:t>Rahul et al.,(2021) </a:t>
            </a:r>
            <a:r>
              <a:rPr lang="en-US" dirty="0">
                <a:solidFill>
                  <a:schemeClr val="tx1">
                    <a:lumMod val="95000"/>
                    <a:lumOff val="5000"/>
                  </a:schemeClr>
                </a:solidFill>
              </a:rPr>
              <a:t>Utilizing database schemas to categorize the database for disease prediction. The classifying research is able to provide faster as well as more diverse alternatives. Deep learning or Gradient Boosted Trees are two algorithmic trends used to obtain the predicted values of 32.20 and 27.73. Deep Learning outperforms Gradient Boosted Trees, which also emerge in the investigation[41].</a:t>
            </a:r>
          </a:p>
        </p:txBody>
      </p:sp>
      <p:sp>
        <p:nvSpPr>
          <p:cNvPr id="4" name="Rectangle 3"/>
          <p:cNvSpPr/>
          <p:nvPr/>
        </p:nvSpPr>
        <p:spPr>
          <a:xfrm>
            <a:off x="10992544" y="6381328"/>
            <a:ext cx="951351" cy="341632"/>
          </a:xfrm>
          <a:prstGeom prst="rect">
            <a:avLst/>
          </a:prstGeom>
        </p:spPr>
        <p:txBody>
          <a:bodyPr wrap="none">
            <a:spAutoFit/>
          </a:bodyPr>
          <a:lstStyle/>
          <a:p>
            <a:pPr marL="91440" lvl="0" indent="-91440">
              <a:lnSpc>
                <a:spcPct val="90000"/>
              </a:lnSpc>
              <a:spcBef>
                <a:spcPts val="1200"/>
              </a:spcBef>
              <a:spcAft>
                <a:spcPts val="200"/>
              </a:spcAft>
              <a:buClr>
                <a:schemeClr val="accent1"/>
              </a:buClr>
              <a:buFont typeface="Calibri" panose="020F0502020204030204" pitchFamily="34" charset="0"/>
              <a:buChar char=" "/>
              <a:defRPr/>
            </a:pPr>
            <a:r>
              <a:rPr lang="en-US" b="1" i="1" dirty="0"/>
              <a:t>PAGE </a:t>
            </a:r>
            <a:r>
              <a:rPr lang="en-US" b="1" i="1" dirty="0" smtClean="0"/>
              <a:t>5</a:t>
            </a:r>
            <a:endParaRPr lang="en-IN" b="1" i="1" dirty="0"/>
          </a:p>
        </p:txBody>
      </p:sp>
      <p:pic>
        <p:nvPicPr>
          <p:cNvPr id="5" name="Picture 4">
            <a:extLst>
              <a:ext uri="{FF2B5EF4-FFF2-40B4-BE49-F238E27FC236}">
                <a16:creationId xmlns="" xmlns:a16="http://schemas.microsoft.com/office/drawing/2014/main" id="{EA2DB9BB-5959-487C-A3FD-CE38ABD3ABCE}"/>
              </a:ext>
            </a:extLst>
          </p:cNvPr>
          <p:cNvPicPr>
            <a:picLocks noChangeAspect="1"/>
          </p:cNvPicPr>
          <p:nvPr/>
        </p:nvPicPr>
        <p:blipFill>
          <a:blip r:embed="rId2">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pic>
        <p:nvPicPr>
          <p:cNvPr id="6" name="Picture 5">
            <a:extLst>
              <a:ext uri="{FF2B5EF4-FFF2-40B4-BE49-F238E27FC236}">
                <a16:creationId xmlns="" xmlns:a16="http://schemas.microsoft.com/office/drawing/2014/main" id="{E2A58A8F-B9DC-44E3-A032-7482A8361F0E}"/>
              </a:ext>
            </a:extLst>
          </p:cNvPr>
          <p:cNvPicPr>
            <a:picLocks noChangeAspect="1"/>
          </p:cNvPicPr>
          <p:nvPr/>
        </p:nvPicPr>
        <p:blipFill>
          <a:blip r:embed="rId3"/>
          <a:stretch>
            <a:fillRect/>
          </a:stretch>
        </p:blipFill>
        <p:spPr>
          <a:xfrm>
            <a:off x="6960096" y="0"/>
            <a:ext cx="5432007" cy="493819"/>
          </a:xfrm>
          <a:prstGeom prst="rect">
            <a:avLst/>
          </a:prstGeom>
        </p:spPr>
      </p:pic>
    </p:spTree>
    <p:extLst>
      <p:ext uri="{BB962C8B-B14F-4D97-AF65-F5344CB8AC3E}">
        <p14:creationId xmlns:p14="http://schemas.microsoft.com/office/powerpoint/2010/main" val="19516689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7408" y="980728"/>
            <a:ext cx="10058400" cy="4022725"/>
          </a:xfrm>
        </p:spPr>
        <p:txBody>
          <a:bodyPr/>
          <a:lstStyle/>
          <a:p>
            <a:r>
              <a:rPr lang="en-US" dirty="0" smtClean="0">
                <a:solidFill>
                  <a:schemeClr val="tx1"/>
                </a:solidFill>
              </a:rPr>
              <a:t>3) </a:t>
            </a:r>
            <a:r>
              <a:rPr lang="en-US" b="1" dirty="0" err="1" smtClean="0"/>
              <a:t>Ashir</a:t>
            </a:r>
            <a:r>
              <a:rPr lang="en-US" b="1" dirty="0" smtClean="0"/>
              <a:t> </a:t>
            </a:r>
            <a:r>
              <a:rPr lang="en-US" b="1" dirty="0" err="1"/>
              <a:t>Javeed</a:t>
            </a:r>
            <a:r>
              <a:rPr lang="en-US" b="1" dirty="0"/>
              <a:t>, </a:t>
            </a:r>
            <a:r>
              <a:rPr lang="en-US" b="1" dirty="0" err="1"/>
              <a:t>Shijie</a:t>
            </a:r>
            <a:r>
              <a:rPr lang="en-US" b="1" dirty="0"/>
              <a:t> Zhou et al. (2017) </a:t>
            </a:r>
            <a:r>
              <a:rPr lang="en-US" dirty="0">
                <a:solidFill>
                  <a:schemeClr val="tx1">
                    <a:lumMod val="95000"/>
                    <a:lumOff val="5000"/>
                  </a:schemeClr>
                </a:solidFill>
              </a:rPr>
              <a:t>designed “An Intelligent Learning System based on Random Search Algorithm and Optimized Random Forest Model for Improved Heart Disease Detection”. This paper uses random search algorithm (RSA) for factor selection and random forest model for diagnosing the cardiovascular disease. This model is principally optimized for using grid search algorithmic program. </a:t>
            </a:r>
            <a:endParaRPr lang="en-US" dirty="0" smtClean="0">
              <a:solidFill>
                <a:schemeClr val="tx1">
                  <a:lumMod val="95000"/>
                  <a:lumOff val="5000"/>
                </a:schemeClr>
              </a:solidFill>
            </a:endParaRPr>
          </a:p>
          <a:p>
            <a:r>
              <a:rPr lang="en-US" dirty="0" smtClean="0">
                <a:solidFill>
                  <a:schemeClr val="tx1"/>
                </a:solidFill>
              </a:rPr>
              <a:t>4) </a:t>
            </a:r>
            <a:r>
              <a:rPr lang="en-US" b="1" dirty="0" err="1"/>
              <a:t>Huaiyu</a:t>
            </a:r>
            <a:r>
              <a:rPr lang="en-US" b="1" dirty="0"/>
              <a:t> Wen et al.,(2020) </a:t>
            </a:r>
            <a:r>
              <a:rPr lang="en-US" dirty="0">
                <a:solidFill>
                  <a:schemeClr val="tx1">
                    <a:lumMod val="95000"/>
                    <a:lumOff val="5000"/>
                  </a:schemeClr>
                </a:solidFill>
              </a:rPr>
              <a:t>Classifiers based on Machine Learning (ML) have been used to identify HD. To enhance the forecasting efficacy of the machine training designs, the Chi square FS approach was utilized for linked feature selection. For method hyper-parameter tuning as well as best model identification, cross validation or technique were used. Prediction accuracy has also been evaluated using performance metrics like classification precision, specificity, sensitivity, Matthews' correlation coefficient, as well as running time. The suggested approach was performed using the Cleveland HD database. The experimental outcomes showed that the suggested method outperformed state-of-the-art methodologies in means of standard[40].</a:t>
            </a:r>
          </a:p>
        </p:txBody>
      </p:sp>
      <p:sp>
        <p:nvSpPr>
          <p:cNvPr id="5" name="Rectangle 4"/>
          <p:cNvSpPr/>
          <p:nvPr/>
        </p:nvSpPr>
        <p:spPr>
          <a:xfrm>
            <a:off x="10920536" y="6506419"/>
            <a:ext cx="951351" cy="341632"/>
          </a:xfrm>
          <a:prstGeom prst="rect">
            <a:avLst/>
          </a:prstGeom>
        </p:spPr>
        <p:txBody>
          <a:bodyPr wrap="none">
            <a:spAutoFit/>
          </a:bodyPr>
          <a:lstStyle/>
          <a:p>
            <a:pPr marL="91440" lvl="0" indent="-91440">
              <a:lnSpc>
                <a:spcPct val="90000"/>
              </a:lnSpc>
              <a:spcBef>
                <a:spcPts val="1200"/>
              </a:spcBef>
              <a:spcAft>
                <a:spcPts val="200"/>
              </a:spcAft>
              <a:buClr>
                <a:schemeClr val="accent1"/>
              </a:buClr>
              <a:buFont typeface="Calibri" panose="020F0502020204030204" pitchFamily="34" charset="0"/>
              <a:buChar char=" "/>
              <a:defRPr/>
            </a:pPr>
            <a:r>
              <a:rPr lang="en-US" b="1" i="1" dirty="0"/>
              <a:t>PAGE </a:t>
            </a:r>
            <a:r>
              <a:rPr lang="en-US" b="1" i="1" dirty="0" smtClean="0"/>
              <a:t>6</a:t>
            </a:r>
            <a:endParaRPr lang="en-IN" b="1" i="1" dirty="0"/>
          </a:p>
        </p:txBody>
      </p:sp>
      <p:pic>
        <p:nvPicPr>
          <p:cNvPr id="6" name="Picture 5">
            <a:extLst>
              <a:ext uri="{FF2B5EF4-FFF2-40B4-BE49-F238E27FC236}">
                <a16:creationId xmlns="" xmlns:a16="http://schemas.microsoft.com/office/drawing/2014/main" id="{E2A58A8F-B9DC-44E3-A032-7482A8361F0E}"/>
              </a:ext>
            </a:extLst>
          </p:cNvPr>
          <p:cNvPicPr>
            <a:picLocks noChangeAspect="1"/>
          </p:cNvPicPr>
          <p:nvPr/>
        </p:nvPicPr>
        <p:blipFill>
          <a:blip r:embed="rId2"/>
          <a:stretch>
            <a:fillRect/>
          </a:stretch>
        </p:blipFill>
        <p:spPr>
          <a:xfrm>
            <a:off x="6960096" y="0"/>
            <a:ext cx="5432007" cy="493819"/>
          </a:xfrm>
          <a:prstGeom prst="rect">
            <a:avLst/>
          </a:prstGeom>
        </p:spPr>
      </p:pic>
      <p:pic>
        <p:nvPicPr>
          <p:cNvPr id="7" name="Picture 6">
            <a:extLst>
              <a:ext uri="{FF2B5EF4-FFF2-40B4-BE49-F238E27FC236}">
                <a16:creationId xmlns="" xmlns:a16="http://schemas.microsoft.com/office/drawing/2014/main" id="{EA2DB9BB-5959-487C-A3FD-CE38ABD3ABCE}"/>
              </a:ext>
            </a:extLst>
          </p:cNvPr>
          <p:cNvPicPr>
            <a:picLocks noChangeAspect="1"/>
          </p:cNvPicPr>
          <p:nvPr/>
        </p:nvPicPr>
        <p:blipFill>
          <a:blip r:embed="rId3">
            <a:extLst>
              <a:ext uri="{28A0092B-C50C-407E-A947-70E740481C1C}">
                <a14:useLocalDpi xmlns:a14="http://schemas.microsoft.com/office/drawing/2010/main" val="0"/>
              </a:ext>
            </a:extLst>
          </a:blip>
          <a:srcRect l="22936" t="19935" r="60389" b="73208"/>
          <a:stretch>
            <a:fillRect/>
          </a:stretch>
        </p:blipFill>
        <p:spPr>
          <a:xfrm>
            <a:off x="1" y="0"/>
            <a:ext cx="2032987" cy="470228"/>
          </a:xfrm>
          <a:prstGeom prst="rect">
            <a:avLst/>
          </a:prstGeom>
        </p:spPr>
      </p:pic>
    </p:spTree>
    <p:extLst>
      <p:ext uri="{BB962C8B-B14F-4D97-AF65-F5344CB8AC3E}">
        <p14:creationId xmlns:p14="http://schemas.microsoft.com/office/powerpoint/2010/main" val="2968571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BFF5C2-AF29-49AB-8C40-41F45C2B14CA}"/>
              </a:ext>
            </a:extLst>
          </p:cNvPr>
          <p:cNvSpPr>
            <a:spLocks noGrp="1"/>
          </p:cNvSpPr>
          <p:nvPr>
            <p:ph type="title"/>
          </p:nvPr>
        </p:nvSpPr>
        <p:spPr>
          <a:xfrm>
            <a:off x="1238216" y="571480"/>
            <a:ext cx="9603275" cy="1049235"/>
          </a:xfrm>
        </p:spPr>
        <p:txBody>
          <a:bodyPr/>
          <a:lstStyle>
            <a:defPPr/>
          </a:lstStyle>
          <a:p>
            <a:r>
              <a:rPr lang="en-IN" dirty="0">
                <a:solidFill>
                  <a:schemeClr val="tx1"/>
                </a:solidFill>
              </a:rPr>
              <a:t>Objectives</a:t>
            </a:r>
            <a:r>
              <a:rPr lang="en-IN" dirty="0"/>
              <a:t> </a:t>
            </a:r>
          </a:p>
        </p:txBody>
      </p:sp>
      <p:sp>
        <p:nvSpPr>
          <p:cNvPr id="3" name="Content Placeholder 2">
            <a:extLst>
              <a:ext uri="{FF2B5EF4-FFF2-40B4-BE49-F238E27FC236}">
                <a16:creationId xmlns="" xmlns:a16="http://schemas.microsoft.com/office/drawing/2014/main" id="{A724FA9E-2314-49E8-8DD2-5EB191F7D96A}"/>
              </a:ext>
            </a:extLst>
          </p:cNvPr>
          <p:cNvSpPr>
            <a:spLocks noGrp="1"/>
          </p:cNvSpPr>
          <p:nvPr>
            <p:ph idx="1"/>
          </p:nvPr>
        </p:nvSpPr>
        <p:spPr>
          <a:xfrm>
            <a:off x="1451577" y="2071678"/>
            <a:ext cx="9603275" cy="3619497"/>
          </a:xfrm>
          <a:ln>
            <a:solidFill>
              <a:schemeClr val="bg1"/>
            </a:solidFill>
          </a:ln>
        </p:spPr>
        <p:txBody>
          <a:bodyPr/>
          <a:lstStyle>
            <a:defPPr/>
          </a:lstStyle>
          <a:p>
            <a:pPr marL="0" indent="0">
              <a:buNone/>
            </a:pPr>
            <a:r>
              <a:rPr lang="en-US" dirty="0" smtClean="0">
                <a:solidFill>
                  <a:schemeClr val="tx1">
                    <a:lumMod val="95000"/>
                    <a:lumOff val="5000"/>
                  </a:schemeClr>
                </a:solidFill>
                <a:sym typeface="Wingdings" pitchFamily="2" charset="2"/>
              </a:rPr>
              <a:t></a:t>
            </a:r>
            <a:r>
              <a:rPr lang="en-US" dirty="0" smtClean="0">
                <a:solidFill>
                  <a:schemeClr val="tx1">
                    <a:lumMod val="95000"/>
                    <a:lumOff val="5000"/>
                  </a:schemeClr>
                </a:solidFill>
              </a:rPr>
              <a:t> To </a:t>
            </a:r>
            <a:r>
              <a:rPr lang="en-US" dirty="0">
                <a:solidFill>
                  <a:schemeClr val="tx1">
                    <a:lumMod val="95000"/>
                    <a:lumOff val="5000"/>
                  </a:schemeClr>
                </a:solidFill>
              </a:rPr>
              <a:t>implement deep learning and machine learning algorithm for HDP. </a:t>
            </a:r>
            <a:endParaRPr lang="en-US" dirty="0" smtClean="0">
              <a:solidFill>
                <a:schemeClr val="tx1">
                  <a:lumMod val="95000"/>
                  <a:lumOff val="5000"/>
                </a:schemeClr>
              </a:solidFill>
            </a:endParaRPr>
          </a:p>
          <a:p>
            <a:pPr marL="0" indent="0">
              <a:buNone/>
            </a:pPr>
            <a:r>
              <a:rPr lang="en-US" dirty="0" smtClean="0">
                <a:solidFill>
                  <a:schemeClr val="tx1">
                    <a:lumMod val="95000"/>
                    <a:lumOff val="5000"/>
                  </a:schemeClr>
                </a:solidFill>
                <a:sym typeface="Wingdings" pitchFamily="2" charset="2"/>
              </a:rPr>
              <a:t></a:t>
            </a:r>
            <a:r>
              <a:rPr lang="en-US" dirty="0" smtClean="0">
                <a:solidFill>
                  <a:schemeClr val="tx1">
                    <a:lumMod val="95000"/>
                    <a:lumOff val="5000"/>
                  </a:schemeClr>
                </a:solidFill>
              </a:rPr>
              <a:t>To </a:t>
            </a:r>
            <a:r>
              <a:rPr lang="en-US" dirty="0">
                <a:solidFill>
                  <a:schemeClr val="tx1">
                    <a:lumMod val="95000"/>
                    <a:lumOff val="5000"/>
                  </a:schemeClr>
                </a:solidFill>
              </a:rPr>
              <a:t>improve the accuracy of HD prediction </a:t>
            </a:r>
            <a:r>
              <a:rPr lang="en-US" dirty="0" smtClean="0">
                <a:solidFill>
                  <a:schemeClr val="tx1">
                    <a:lumMod val="95000"/>
                    <a:lumOff val="5000"/>
                  </a:schemeClr>
                </a:solidFill>
              </a:rPr>
              <a:t>with </a:t>
            </a:r>
            <a:r>
              <a:rPr lang="en-US" dirty="0">
                <a:solidFill>
                  <a:schemeClr val="tx1">
                    <a:lumMod val="95000"/>
                    <a:lumOff val="5000"/>
                  </a:schemeClr>
                </a:solidFill>
              </a:rPr>
              <a:t>Convolutional</a:t>
            </a:r>
            <a:r>
              <a:rPr lang="en-US" dirty="0" smtClean="0">
                <a:solidFill>
                  <a:schemeClr val="tx1">
                    <a:lumMod val="95000"/>
                    <a:lumOff val="5000"/>
                  </a:schemeClr>
                </a:solidFill>
              </a:rPr>
              <a:t> Neural Network.</a:t>
            </a:r>
          </a:p>
          <a:p>
            <a:pPr marL="0" indent="0">
              <a:buNone/>
            </a:pPr>
            <a:r>
              <a:rPr lang="en-US" dirty="0" smtClean="0">
                <a:solidFill>
                  <a:schemeClr val="tx1">
                    <a:lumMod val="95000"/>
                    <a:lumOff val="5000"/>
                  </a:schemeClr>
                </a:solidFill>
                <a:sym typeface="Wingdings" pitchFamily="2" charset="2"/>
              </a:rPr>
              <a:t></a:t>
            </a:r>
            <a:r>
              <a:rPr lang="en-US" dirty="0" smtClean="0">
                <a:solidFill>
                  <a:schemeClr val="tx1">
                    <a:lumMod val="95000"/>
                    <a:lumOff val="5000"/>
                  </a:schemeClr>
                </a:solidFill>
              </a:rPr>
              <a:t> </a:t>
            </a:r>
            <a:r>
              <a:rPr lang="en-US" dirty="0">
                <a:solidFill>
                  <a:schemeClr val="tx1">
                    <a:lumMod val="95000"/>
                    <a:lumOff val="5000"/>
                  </a:schemeClr>
                </a:solidFill>
              </a:rPr>
              <a:t>To perform comparative analysis of proposed and conventional </a:t>
            </a:r>
            <a:r>
              <a:rPr lang="en-US" dirty="0" smtClean="0">
                <a:solidFill>
                  <a:schemeClr val="tx1">
                    <a:lumMod val="95000"/>
                    <a:lumOff val="5000"/>
                  </a:schemeClr>
                </a:solidFill>
              </a:rPr>
              <a:t>system.</a:t>
            </a:r>
            <a:endParaRPr lang="en-US" dirty="0">
              <a:solidFill>
                <a:schemeClr val="tx1">
                  <a:lumMod val="95000"/>
                  <a:lumOff val="5000"/>
                </a:schemeClr>
              </a:solidFill>
            </a:endParaRPr>
          </a:p>
        </p:txBody>
      </p:sp>
      <p:pic>
        <p:nvPicPr>
          <p:cNvPr id="4" name="Picture 3">
            <a:extLst>
              <a:ext uri="{FF2B5EF4-FFF2-40B4-BE49-F238E27FC236}">
                <a16:creationId xmlns="" xmlns:a16="http://schemas.microsoft.com/office/drawing/2014/main" id="{99BB827D-97D2-4423-85C7-BB0E129858BE}"/>
              </a:ext>
            </a:extLst>
          </p:cNvPr>
          <p:cNvPicPr>
            <a:picLocks noChangeAspect="1"/>
          </p:cNvPicPr>
          <p:nvPr/>
        </p:nvPicPr>
        <p:blipFill>
          <a:blip r:embed="rId2">
            <a:extLst>
              <a:ext uri="{28A0092B-C50C-407E-A947-70E740481C1C}">
                <a14:useLocalDpi xmlns:a14="http://schemas.microsoft.com/office/drawing/2010/main" val="0"/>
              </a:ext>
            </a:extLst>
          </a:blip>
          <a:srcRect l="22791" t="19417" r="60825" b="73333"/>
          <a:stretch>
            <a:fillRect/>
          </a:stretch>
        </p:blipFill>
        <p:spPr>
          <a:xfrm>
            <a:off x="1" y="0"/>
            <a:ext cx="1997475" cy="497150"/>
          </a:xfrm>
          <a:prstGeom prst="rect">
            <a:avLst/>
          </a:prstGeom>
        </p:spPr>
      </p:pic>
      <p:sp>
        <p:nvSpPr>
          <p:cNvPr id="5" name="TextBox 4">
            <a:extLst>
              <a:ext uri="{FF2B5EF4-FFF2-40B4-BE49-F238E27FC236}">
                <a16:creationId xmlns="" xmlns:a16="http://schemas.microsoft.com/office/drawing/2014/main" id="{ACD17367-30AC-4C2D-8F4D-E044E6F47D11}"/>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6" name="Subtitle 2">
            <a:extLst>
              <a:ext uri="{FF2B5EF4-FFF2-40B4-BE49-F238E27FC236}">
                <a16:creationId xmlns="" xmlns:a16="http://schemas.microsoft.com/office/drawing/2014/main" id="{A349847B-3E93-4BE2-B6EA-41B5D63E27B3}"/>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smtClean="0">
                <a:ln>
                  <a:noFill/>
                </a:ln>
                <a:solidFill>
                  <a:schemeClr val="tx1"/>
                </a:solidFill>
                <a:effectLst/>
                <a:uLnTx/>
                <a:uFillTx/>
                <a:latin typeface="+mn-lt"/>
                <a:ea typeface="+mn-ea"/>
                <a:cs typeface="+mn-cs"/>
              </a:rPr>
              <a:t>PAGE 7</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076189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419CA-E798-4096-93E9-99ED455F8230}"/>
              </a:ext>
            </a:extLst>
          </p:cNvPr>
          <p:cNvSpPr>
            <a:spLocks noGrp="1"/>
          </p:cNvSpPr>
          <p:nvPr>
            <p:ph type="title"/>
          </p:nvPr>
        </p:nvSpPr>
        <p:spPr>
          <a:xfrm>
            <a:off x="1166778" y="642918"/>
            <a:ext cx="9603275" cy="1049235"/>
          </a:xfrm>
        </p:spPr>
        <p:txBody>
          <a:bodyPr/>
          <a:lstStyle>
            <a:defPPr/>
          </a:lstStyle>
          <a:p>
            <a:r>
              <a:rPr lang="en-IN" dirty="0">
                <a:solidFill>
                  <a:schemeClr val="tx1"/>
                </a:solidFill>
              </a:rPr>
              <a:t>Methodology</a:t>
            </a:r>
            <a:r>
              <a:rPr lang="en-IN" dirty="0"/>
              <a:t> </a:t>
            </a:r>
          </a:p>
        </p:txBody>
      </p:sp>
      <p:sp>
        <p:nvSpPr>
          <p:cNvPr id="3" name="Content Placeholder 2">
            <a:extLst>
              <a:ext uri="{FF2B5EF4-FFF2-40B4-BE49-F238E27FC236}">
                <a16:creationId xmlns="" xmlns:a16="http://schemas.microsoft.com/office/drawing/2014/main" id="{C7CBAEF2-0256-4166-B20C-799C301BF378}"/>
              </a:ext>
            </a:extLst>
          </p:cNvPr>
          <p:cNvSpPr>
            <a:spLocks noGrp="1"/>
          </p:cNvSpPr>
          <p:nvPr>
            <p:ph idx="1"/>
          </p:nvPr>
        </p:nvSpPr>
        <p:spPr>
          <a:xfrm>
            <a:off x="1097280" y="1928802"/>
            <a:ext cx="10058400" cy="3940292"/>
          </a:xfrm>
          <a:ln>
            <a:solidFill>
              <a:schemeClr val="bg1"/>
            </a:solidFill>
          </a:ln>
        </p:spPr>
        <p:txBody>
          <a:bodyPr>
            <a:normAutofit lnSpcReduction="10000"/>
          </a:bodyPr>
          <a:lstStyle>
            <a:defPPr/>
          </a:lstStyle>
          <a:p>
            <a:pPr marL="457200" indent="-457200">
              <a:buAutoNum type="arabicPeriod"/>
            </a:pPr>
            <a:r>
              <a:rPr lang="en-US" dirty="0" smtClean="0">
                <a:solidFill>
                  <a:schemeClr val="tx1">
                    <a:lumMod val="95000"/>
                    <a:lumOff val="5000"/>
                  </a:schemeClr>
                </a:solidFill>
              </a:rPr>
              <a:t>First </a:t>
            </a:r>
            <a:r>
              <a:rPr lang="en-US" dirty="0">
                <a:solidFill>
                  <a:schemeClr val="tx1">
                    <a:lumMod val="95000"/>
                    <a:lumOff val="5000"/>
                  </a:schemeClr>
                </a:solidFill>
              </a:rPr>
              <a:t>step read the heart disease prediction dataset from </a:t>
            </a:r>
            <a:r>
              <a:rPr lang="en-US" dirty="0" smtClean="0">
                <a:solidFill>
                  <a:schemeClr val="tx1">
                    <a:lumMod val="95000"/>
                    <a:lumOff val="5000"/>
                  </a:schemeClr>
                </a:solidFill>
              </a:rPr>
              <a:t>Images from various scanning devices</a:t>
            </a:r>
          </a:p>
          <a:p>
            <a:pPr marL="457200" indent="-457200">
              <a:buAutoNum type="arabicPeriod"/>
            </a:pPr>
            <a:r>
              <a:rPr lang="en-US" dirty="0" smtClean="0">
                <a:solidFill>
                  <a:schemeClr val="tx1">
                    <a:lumMod val="95000"/>
                    <a:lumOff val="5000"/>
                  </a:schemeClr>
                </a:solidFill>
              </a:rPr>
              <a:t>Second </a:t>
            </a:r>
            <a:r>
              <a:rPr lang="en-US" dirty="0">
                <a:solidFill>
                  <a:schemeClr val="tx1">
                    <a:lumMod val="95000"/>
                    <a:lumOff val="5000"/>
                  </a:schemeClr>
                </a:solidFill>
              </a:rPr>
              <a:t>step is pre-processing of dataset in phase we have analyze the dataset and separate data into two category input attributes and target</a:t>
            </a:r>
            <a:r>
              <a:rPr lang="en-US" dirty="0" smtClean="0">
                <a:solidFill>
                  <a:schemeClr val="tx1">
                    <a:lumMod val="95000"/>
                    <a:lumOff val="5000"/>
                  </a:schemeClr>
                </a:solidFill>
              </a:rPr>
              <a:t>.</a:t>
            </a:r>
          </a:p>
          <a:p>
            <a:pPr marL="457200" indent="-457200">
              <a:buAutoNum type="arabicPeriod"/>
            </a:pPr>
            <a:r>
              <a:rPr lang="en-US" dirty="0" smtClean="0">
                <a:solidFill>
                  <a:schemeClr val="tx1">
                    <a:lumMod val="95000"/>
                    <a:lumOff val="5000"/>
                  </a:schemeClr>
                </a:solidFill>
              </a:rPr>
              <a:t> </a:t>
            </a:r>
            <a:r>
              <a:rPr lang="en-US" dirty="0">
                <a:solidFill>
                  <a:schemeClr val="tx1">
                    <a:lumMod val="95000"/>
                    <a:lumOff val="5000"/>
                  </a:schemeClr>
                </a:solidFill>
              </a:rPr>
              <a:t>To initialize the </a:t>
            </a:r>
            <a:r>
              <a:rPr lang="en-US" dirty="0" smtClean="0">
                <a:solidFill>
                  <a:schemeClr val="tx1">
                    <a:lumMod val="95000"/>
                    <a:lumOff val="5000"/>
                  </a:schemeClr>
                </a:solidFill>
              </a:rPr>
              <a:t>CNN layer, </a:t>
            </a:r>
            <a:r>
              <a:rPr lang="en-US" dirty="0">
                <a:solidFill>
                  <a:schemeClr val="tx1">
                    <a:lumMod val="95000"/>
                    <a:lumOff val="5000"/>
                  </a:schemeClr>
                </a:solidFill>
              </a:rPr>
              <a:t>training option like number of epochs, learning rate </a:t>
            </a:r>
            <a:r>
              <a:rPr lang="en-US" dirty="0" smtClean="0">
                <a:solidFill>
                  <a:schemeClr val="tx1">
                    <a:lumMod val="95000"/>
                    <a:lumOff val="5000"/>
                  </a:schemeClr>
                </a:solidFill>
              </a:rPr>
              <a:t>etc.</a:t>
            </a:r>
          </a:p>
          <a:p>
            <a:pPr marL="457200" indent="-457200">
              <a:buAutoNum type="arabicPeriod"/>
            </a:pPr>
            <a:r>
              <a:rPr lang="en-US" dirty="0" smtClean="0">
                <a:solidFill>
                  <a:schemeClr val="tx1">
                    <a:lumMod val="95000"/>
                    <a:lumOff val="5000"/>
                  </a:schemeClr>
                </a:solidFill>
              </a:rPr>
              <a:t> </a:t>
            </a:r>
            <a:r>
              <a:rPr lang="en-US" dirty="0">
                <a:solidFill>
                  <a:schemeClr val="tx1">
                    <a:lumMod val="95000"/>
                    <a:lumOff val="5000"/>
                  </a:schemeClr>
                </a:solidFill>
              </a:rPr>
              <a:t>Fourth step is training of </a:t>
            </a:r>
            <a:r>
              <a:rPr lang="en-US" dirty="0" smtClean="0">
                <a:solidFill>
                  <a:schemeClr val="tx1">
                    <a:lumMod val="95000"/>
                    <a:lumOff val="5000"/>
                  </a:schemeClr>
                </a:solidFill>
              </a:rPr>
              <a:t>CNN layer and </a:t>
            </a:r>
            <a:r>
              <a:rPr lang="en-US" dirty="0">
                <a:solidFill>
                  <a:schemeClr val="tx1">
                    <a:lumMod val="95000"/>
                    <a:lumOff val="5000"/>
                  </a:schemeClr>
                </a:solidFill>
              </a:rPr>
              <a:t>prediction of score for heart disease </a:t>
            </a:r>
            <a:r>
              <a:rPr lang="en-US" dirty="0" smtClean="0">
                <a:solidFill>
                  <a:schemeClr val="tx1">
                    <a:lumMod val="95000"/>
                    <a:lumOff val="5000"/>
                  </a:schemeClr>
                </a:solidFill>
              </a:rPr>
              <a:t>patient</a:t>
            </a:r>
          </a:p>
          <a:p>
            <a:pPr marL="457200" indent="-457200">
              <a:buAutoNum type="arabicPeriod"/>
            </a:pPr>
            <a:r>
              <a:rPr lang="en-US" dirty="0" smtClean="0">
                <a:solidFill>
                  <a:schemeClr val="tx1">
                    <a:lumMod val="95000"/>
                    <a:lumOff val="5000"/>
                  </a:schemeClr>
                </a:solidFill>
              </a:rPr>
              <a:t>  </a:t>
            </a:r>
            <a:r>
              <a:rPr lang="en-US" dirty="0">
                <a:solidFill>
                  <a:schemeClr val="tx1">
                    <a:lumMod val="95000"/>
                    <a:lumOff val="5000"/>
                  </a:schemeClr>
                </a:solidFill>
              </a:rPr>
              <a:t>Next is step to initialize machine learning algorithm random forest and perform training of machine learning algorithm </a:t>
            </a:r>
            <a:endParaRPr lang="en-US" dirty="0" smtClean="0">
              <a:solidFill>
                <a:schemeClr val="tx1">
                  <a:lumMod val="95000"/>
                  <a:lumOff val="5000"/>
                </a:schemeClr>
              </a:solidFill>
            </a:endParaRPr>
          </a:p>
          <a:p>
            <a:pPr marL="457200" indent="-457200">
              <a:buAutoNum type="arabicPeriod"/>
            </a:pPr>
            <a:r>
              <a:rPr lang="en-US" dirty="0" smtClean="0">
                <a:solidFill>
                  <a:schemeClr val="tx1">
                    <a:lumMod val="95000"/>
                    <a:lumOff val="5000"/>
                  </a:schemeClr>
                </a:solidFill>
              </a:rPr>
              <a:t> </a:t>
            </a:r>
            <a:r>
              <a:rPr lang="en-US" dirty="0">
                <a:solidFill>
                  <a:schemeClr val="tx1">
                    <a:lumMod val="95000"/>
                    <a:lumOff val="5000"/>
                  </a:schemeClr>
                </a:solidFill>
              </a:rPr>
              <a:t>Last step predict the score value of random forest and combine the both prediction score </a:t>
            </a:r>
            <a:r>
              <a:rPr lang="en-US" dirty="0" smtClean="0">
                <a:solidFill>
                  <a:schemeClr val="tx1">
                    <a:lumMod val="95000"/>
                    <a:lumOff val="5000"/>
                  </a:schemeClr>
                </a:solidFill>
              </a:rPr>
              <a:t>value</a:t>
            </a:r>
          </a:p>
          <a:p>
            <a:pPr marL="457200" indent="-457200">
              <a:buAutoNum type="arabicPeriod"/>
            </a:pPr>
            <a:r>
              <a:rPr lang="en-US" dirty="0" smtClean="0">
                <a:solidFill>
                  <a:schemeClr val="tx1">
                    <a:lumMod val="95000"/>
                    <a:lumOff val="5000"/>
                  </a:schemeClr>
                </a:solidFill>
              </a:rPr>
              <a:t> </a:t>
            </a:r>
            <a:r>
              <a:rPr lang="en-US" dirty="0">
                <a:solidFill>
                  <a:schemeClr val="tx1">
                    <a:lumMod val="95000"/>
                    <a:lumOff val="5000"/>
                  </a:schemeClr>
                </a:solidFill>
              </a:rPr>
              <a:t>Evaluate performance parameter.</a:t>
            </a:r>
            <a:endParaRPr lang="en-IN" dirty="0">
              <a:solidFill>
                <a:schemeClr val="tx1">
                  <a:lumMod val="95000"/>
                  <a:lumOff val="5000"/>
                </a:schemeClr>
              </a:solidFill>
            </a:endParaRPr>
          </a:p>
        </p:txBody>
      </p:sp>
      <p:pic>
        <p:nvPicPr>
          <p:cNvPr id="4" name="Picture 3">
            <a:extLst>
              <a:ext uri="{FF2B5EF4-FFF2-40B4-BE49-F238E27FC236}">
                <a16:creationId xmlns="" xmlns:a16="http://schemas.microsoft.com/office/drawing/2014/main" id="{99BB827D-97D2-4423-85C7-BB0E129858BE}"/>
              </a:ext>
            </a:extLst>
          </p:cNvPr>
          <p:cNvPicPr>
            <a:picLocks noChangeAspect="1"/>
          </p:cNvPicPr>
          <p:nvPr/>
        </p:nvPicPr>
        <p:blipFill>
          <a:blip r:embed="rId2">
            <a:extLst>
              <a:ext uri="{28A0092B-C50C-407E-A947-70E740481C1C}">
                <a14:useLocalDpi xmlns:a14="http://schemas.microsoft.com/office/drawing/2010/main" val="0"/>
              </a:ext>
            </a:extLst>
          </a:blip>
          <a:srcRect l="22791" t="19417" r="60825" b="73333"/>
          <a:stretch>
            <a:fillRect/>
          </a:stretch>
        </p:blipFill>
        <p:spPr>
          <a:xfrm>
            <a:off x="1" y="0"/>
            <a:ext cx="1997475" cy="497150"/>
          </a:xfrm>
          <a:prstGeom prst="rect">
            <a:avLst/>
          </a:prstGeom>
        </p:spPr>
      </p:pic>
      <p:sp>
        <p:nvSpPr>
          <p:cNvPr id="5" name="TextBox 4">
            <a:extLst>
              <a:ext uri="{FF2B5EF4-FFF2-40B4-BE49-F238E27FC236}">
                <a16:creationId xmlns="" xmlns:a16="http://schemas.microsoft.com/office/drawing/2014/main" id="{ACD17367-30AC-4C2D-8F4D-E044E6F47D11}"/>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6" name="Subtitle 2">
            <a:extLst>
              <a:ext uri="{FF2B5EF4-FFF2-40B4-BE49-F238E27FC236}">
                <a16:creationId xmlns="" xmlns:a16="http://schemas.microsoft.com/office/drawing/2014/main" id="{A349847B-3E93-4BE2-B6EA-41B5D63E27B3}"/>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a:t>8</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2449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C180C-F020-45A1-A353-48798A9083BF}"/>
              </a:ext>
            </a:extLst>
          </p:cNvPr>
          <p:cNvSpPr>
            <a:spLocks noGrp="1"/>
          </p:cNvSpPr>
          <p:nvPr>
            <p:ph type="title"/>
          </p:nvPr>
        </p:nvSpPr>
        <p:spPr>
          <a:xfrm>
            <a:off x="1095340" y="500042"/>
            <a:ext cx="9603275" cy="1049235"/>
          </a:xfrm>
        </p:spPr>
        <p:txBody>
          <a:bodyPr/>
          <a:lstStyle>
            <a:defPPr/>
          </a:lstStyle>
          <a:p>
            <a:r>
              <a:rPr lang="en-IN" dirty="0">
                <a:solidFill>
                  <a:schemeClr val="tx1"/>
                </a:solidFill>
              </a:rPr>
              <a:t>Expected outcome </a:t>
            </a:r>
          </a:p>
        </p:txBody>
      </p:sp>
      <p:sp>
        <p:nvSpPr>
          <p:cNvPr id="3" name="Content Placeholder 2">
            <a:extLst>
              <a:ext uri="{FF2B5EF4-FFF2-40B4-BE49-F238E27FC236}">
                <a16:creationId xmlns="" xmlns:a16="http://schemas.microsoft.com/office/drawing/2014/main" id="{E603621E-BEC4-4393-8218-80EC206E2A5C}"/>
              </a:ext>
            </a:extLst>
          </p:cNvPr>
          <p:cNvSpPr>
            <a:spLocks noGrp="1"/>
          </p:cNvSpPr>
          <p:nvPr>
            <p:ph idx="1"/>
          </p:nvPr>
        </p:nvSpPr>
        <p:spPr>
          <a:xfrm>
            <a:off x="1097280" y="2143116"/>
            <a:ext cx="10058400" cy="3725978"/>
          </a:xfrm>
        </p:spPr>
        <p:txBody>
          <a:bodyPr/>
          <a:lstStyle>
            <a:defPPr/>
          </a:lstStyle>
          <a:p>
            <a:pPr marL="0" indent="0">
              <a:buNone/>
            </a:pPr>
            <a:r>
              <a:rPr lang="en-US" dirty="0">
                <a:solidFill>
                  <a:schemeClr val="tx1">
                    <a:lumMod val="95000"/>
                    <a:lumOff val="5000"/>
                  </a:schemeClr>
                </a:solidFill>
              </a:rPr>
              <a:t>Heart disease is one of the leading origin of death in the globally . Cardiovascular disease forecasting is a complicated issue in CDA. ML as well as deep learning have been shown to be useful in guiding in decision making as well as estimation from the huge amount of information generated via the healthcare industry. The primary aim is to identify a heart disease prediction </a:t>
            </a:r>
            <a:r>
              <a:rPr lang="en-US" dirty="0" smtClean="0">
                <a:solidFill>
                  <a:schemeClr val="tx1">
                    <a:lumMod val="95000"/>
                    <a:lumOff val="5000"/>
                  </a:schemeClr>
                </a:solidFill>
              </a:rPr>
              <a:t> </a:t>
            </a:r>
            <a:r>
              <a:rPr lang="en-US" dirty="0">
                <a:solidFill>
                  <a:schemeClr val="tx1">
                    <a:lumMod val="95000"/>
                    <a:lumOff val="5000"/>
                  </a:schemeClr>
                </a:solidFill>
              </a:rPr>
              <a:t>utilizing a prior database. The goal of this study is to use datasets that represent actual data to allow the predictive model to draw conclusions from any advanced </a:t>
            </a:r>
            <a:r>
              <a:rPr lang="en-US" dirty="0" smtClean="0">
                <a:solidFill>
                  <a:schemeClr val="tx1">
                    <a:lumMod val="95000"/>
                    <a:lumOff val="5000"/>
                  </a:schemeClr>
                </a:solidFill>
              </a:rPr>
              <a:t>data.</a:t>
            </a:r>
            <a:endParaRPr lang="en-IN" dirty="0">
              <a:solidFill>
                <a:schemeClr val="tx1">
                  <a:lumMod val="95000"/>
                  <a:lumOff val="5000"/>
                </a:schemeClr>
              </a:solidFill>
            </a:endParaRPr>
          </a:p>
        </p:txBody>
      </p:sp>
      <p:pic>
        <p:nvPicPr>
          <p:cNvPr id="4" name="Picture 3">
            <a:extLst>
              <a:ext uri="{FF2B5EF4-FFF2-40B4-BE49-F238E27FC236}">
                <a16:creationId xmlns="" xmlns:a16="http://schemas.microsoft.com/office/drawing/2014/main" id="{99BB827D-97D2-4423-85C7-BB0E129858BE}"/>
              </a:ext>
            </a:extLst>
          </p:cNvPr>
          <p:cNvPicPr>
            <a:picLocks noChangeAspect="1"/>
          </p:cNvPicPr>
          <p:nvPr/>
        </p:nvPicPr>
        <p:blipFill>
          <a:blip r:embed="rId2">
            <a:extLst>
              <a:ext uri="{28A0092B-C50C-407E-A947-70E740481C1C}">
                <a14:useLocalDpi xmlns:a14="http://schemas.microsoft.com/office/drawing/2010/main" val="0"/>
              </a:ext>
            </a:extLst>
          </a:blip>
          <a:srcRect l="22791" t="19417" r="60825" b="73333"/>
          <a:stretch>
            <a:fillRect/>
          </a:stretch>
        </p:blipFill>
        <p:spPr>
          <a:xfrm>
            <a:off x="26559" y="0"/>
            <a:ext cx="1997475" cy="497150"/>
          </a:xfrm>
          <a:prstGeom prst="rect">
            <a:avLst/>
          </a:prstGeom>
        </p:spPr>
      </p:pic>
      <p:sp>
        <p:nvSpPr>
          <p:cNvPr id="5" name="TextBox 4">
            <a:extLst>
              <a:ext uri="{FF2B5EF4-FFF2-40B4-BE49-F238E27FC236}">
                <a16:creationId xmlns="" xmlns:a16="http://schemas.microsoft.com/office/drawing/2014/main" id="{ACD17367-30AC-4C2D-8F4D-E044E6F47D11}"/>
              </a:ext>
            </a:extLst>
          </p:cNvPr>
          <p:cNvSpPr txBox="1"/>
          <p:nvPr/>
        </p:nvSpPr>
        <p:spPr>
          <a:xfrm>
            <a:off x="6810380" y="-4213"/>
            <a:ext cx="53816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t>School of Electronics and Communication Engineering</a:t>
            </a:r>
            <a:endParaRPr lang="en-IN" dirty="0"/>
          </a:p>
        </p:txBody>
      </p:sp>
      <p:sp>
        <p:nvSpPr>
          <p:cNvPr id="6" name="Subtitle 2">
            <a:extLst>
              <a:ext uri="{FF2B5EF4-FFF2-40B4-BE49-F238E27FC236}">
                <a16:creationId xmlns="" xmlns:a16="http://schemas.microsoft.com/office/drawing/2014/main" id="{A349847B-3E93-4BE2-B6EA-41B5D63E27B3}"/>
              </a:ext>
            </a:extLst>
          </p:cNvPr>
          <p:cNvSpPr txBox="1">
            <a:spLocks/>
          </p:cNvSpPr>
          <p:nvPr/>
        </p:nvSpPr>
        <p:spPr>
          <a:xfrm>
            <a:off x="11096660" y="6454017"/>
            <a:ext cx="949874" cy="403983"/>
          </a:xfrm>
          <a:prstGeom prst="rect">
            <a:avLst/>
          </a:prstGeom>
        </p:spPr>
        <p:txBody>
          <a:bodyPr vert="horz" lIns="0" tIns="45720" rIns="0" bIns="45720" rtlCol="0">
            <a:normAutofit/>
          </a:bodyPr>
          <a:lstStyle>
            <a:defP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tabLst/>
              <a:defRPr/>
            </a:pPr>
            <a:r>
              <a:rPr kumimoji="0" lang="en-US" sz="2000" b="1" i="1" u="none" strike="noStrike" kern="1200" cap="none" spc="0" normalizeH="0" baseline="0" noProof="0" dirty="0">
                <a:ln>
                  <a:noFill/>
                </a:ln>
                <a:solidFill>
                  <a:schemeClr val="tx1"/>
                </a:solidFill>
                <a:effectLst/>
                <a:uLnTx/>
                <a:uFillTx/>
                <a:latin typeface="+mn-lt"/>
                <a:ea typeface="+mn-ea"/>
                <a:cs typeface="+mn-cs"/>
              </a:rPr>
              <a:t>PAGE </a:t>
            </a:r>
            <a:r>
              <a:rPr lang="en-US" sz="2000" b="1" i="1" dirty="0"/>
              <a:t>9</a:t>
            </a:r>
            <a:endParaRPr kumimoji="0" lang="en-IN" sz="2000" b="1"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4066401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1.12.14"/>
  <p:tag name="AS_TITLE" val="Aspose.Slides for .NET5"/>
  <p:tag name="AS_VERSION" val="21.12"/>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Calibri Light"/>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Calibri Light"/>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Calibri Light"/>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2827</TotalTime>
  <Words>1308</Words>
  <Application>Microsoft Office PowerPoint</Application>
  <PresentationFormat>Custom</PresentationFormat>
  <Paragraphs>149</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Retrospect</vt:lpstr>
      <vt:lpstr>Retrospect</vt:lpstr>
      <vt:lpstr>Retrospect</vt:lpstr>
      <vt:lpstr>PowerPoint Presentation</vt:lpstr>
      <vt:lpstr>PowerPoint Presentation</vt:lpstr>
      <vt:lpstr>PROBLEM STATEMENT</vt:lpstr>
      <vt:lpstr>Introduction </vt:lpstr>
      <vt:lpstr>Literature survey</vt:lpstr>
      <vt:lpstr>PowerPoint Presentation</vt:lpstr>
      <vt:lpstr>Objectives </vt:lpstr>
      <vt:lpstr>Methodology </vt:lpstr>
      <vt:lpstr>Expected outcome </vt:lpstr>
      <vt:lpstr>Algorithm</vt:lpstr>
      <vt:lpstr>Dataset –CT scan images</vt:lpstr>
      <vt:lpstr>Tools Used</vt:lpstr>
      <vt:lpstr>References </vt:lpstr>
      <vt:lpstr>Various CNN Models</vt:lpstr>
      <vt:lpstr>SUM 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collision</dc:title>
  <dc:creator>priti kotyal</dc:creator>
  <cp:lastModifiedBy>HP</cp:lastModifiedBy>
  <cp:revision>57</cp:revision>
  <cp:lastPrinted>2022-01-05T09:12:20Z</cp:lastPrinted>
  <dcterms:created xsi:type="dcterms:W3CDTF">2022-01-05T09:12:20Z</dcterms:created>
  <dcterms:modified xsi:type="dcterms:W3CDTF">2023-03-13T11:16:01Z</dcterms:modified>
</cp:coreProperties>
</file>