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6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A98F255-911D-41ED-B2F4-CA3A9D1AF81A}" type="datetimeFigureOut">
              <a:rPr lang="en-IN" smtClean="0"/>
              <a:t>23-07-2021</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80C6073E-6A8B-4405-BE74-4E98EB8C92CD}"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98F255-911D-41ED-B2F4-CA3A9D1AF81A}" type="datetimeFigureOut">
              <a:rPr lang="en-IN" smtClean="0"/>
              <a:t>23-07-2021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0C6073E-6A8B-4405-BE74-4E98EB8C92C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98F255-911D-41ED-B2F4-CA3A9D1AF81A}" type="datetimeFigureOut">
              <a:rPr lang="en-IN" smtClean="0"/>
              <a:t>23-07-2021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0C6073E-6A8B-4405-BE74-4E98EB8C92C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98F255-911D-41ED-B2F4-CA3A9D1AF81A}" type="datetimeFigureOut">
              <a:rPr lang="en-IN" smtClean="0"/>
              <a:t>23-07-2021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0C6073E-6A8B-4405-BE74-4E98EB8C92C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A98F255-911D-41ED-B2F4-CA3A9D1AF81A}" type="datetimeFigureOut">
              <a:rPr lang="en-IN" smtClean="0"/>
              <a:t>23-07-2021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0C6073E-6A8B-4405-BE74-4E98EB8C92CD}"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A98F255-911D-41ED-B2F4-CA3A9D1AF81A}" type="datetimeFigureOut">
              <a:rPr lang="en-IN" smtClean="0"/>
              <a:t>23-07-2021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0C6073E-6A8B-4405-BE74-4E98EB8C92C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A98F255-911D-41ED-B2F4-CA3A9D1AF81A}" type="datetimeFigureOut">
              <a:rPr lang="en-IN" smtClean="0"/>
              <a:t>23-07-2021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0C6073E-6A8B-4405-BE74-4E98EB8C92C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A98F255-911D-41ED-B2F4-CA3A9D1AF81A}" type="datetimeFigureOut">
              <a:rPr lang="en-IN" smtClean="0"/>
              <a:t>23-07-2021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0C6073E-6A8B-4405-BE74-4E98EB8C92C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A98F255-911D-41ED-B2F4-CA3A9D1AF81A}" type="datetimeFigureOut">
              <a:rPr lang="en-IN" smtClean="0"/>
              <a:t>23-07-2021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0C6073E-6A8B-4405-BE74-4E98EB8C92CD}"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A98F255-911D-41ED-B2F4-CA3A9D1AF81A}" type="datetimeFigureOut">
              <a:rPr lang="en-IN" smtClean="0"/>
              <a:t>23-07-2021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0C6073E-6A8B-4405-BE74-4E98EB8C92C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A98F255-911D-41ED-B2F4-CA3A9D1AF81A}" type="datetimeFigureOut">
              <a:rPr lang="en-IN" smtClean="0"/>
              <a:t>23-07-2021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0C6073E-6A8B-4405-BE74-4E98EB8C92CD}"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A98F255-911D-41ED-B2F4-CA3A9D1AF81A}" type="datetimeFigureOut">
              <a:rPr lang="en-IN" smtClean="0"/>
              <a:t>23-07-2021</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0C6073E-6A8B-4405-BE74-4E98EB8C92CD}"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r"/>
            <a:r>
              <a:rPr lang="en-IN" sz="1800" dirty="0" smtClean="0">
                <a:solidFill>
                  <a:schemeClr val="accent2">
                    <a:lumMod val="50000"/>
                  </a:schemeClr>
                </a:solidFill>
                <a:effectLst/>
              </a:rPr>
              <a:t>Data Analysis</a:t>
            </a:r>
            <a:r>
              <a:rPr lang="en-IN" sz="1800" dirty="0">
                <a:solidFill>
                  <a:schemeClr val="accent2">
                    <a:lumMod val="50000"/>
                  </a:schemeClr>
                </a:solidFill>
                <a:effectLst/>
              </a:rPr>
              <a:t/>
            </a:r>
            <a:br>
              <a:rPr lang="en-IN" sz="1800" dirty="0">
                <a:solidFill>
                  <a:schemeClr val="accent2">
                    <a:lumMod val="50000"/>
                  </a:schemeClr>
                </a:solidFill>
                <a:effectLst/>
              </a:rPr>
            </a:br>
            <a:endParaRPr lang="en-IN" sz="1800" dirty="0">
              <a:solidFill>
                <a:schemeClr val="accent2">
                  <a:lumMod val="50000"/>
                </a:schemeClr>
              </a:solidFill>
            </a:endParaRPr>
          </a:p>
        </p:txBody>
      </p:sp>
      <p:sp>
        <p:nvSpPr>
          <p:cNvPr id="3" name="Subtitle 2"/>
          <p:cNvSpPr>
            <a:spLocks noGrp="1"/>
          </p:cNvSpPr>
          <p:nvPr>
            <p:ph type="subTitle" idx="1"/>
          </p:nvPr>
        </p:nvSpPr>
        <p:spPr/>
        <p:txBody>
          <a:bodyPr>
            <a:normAutofit lnSpcReduction="10000"/>
          </a:bodyPr>
          <a:lstStyle/>
          <a:p>
            <a:r>
              <a:rPr lang="en-IN" sz="4000" b="1" dirty="0">
                <a:solidFill>
                  <a:schemeClr val="accent2">
                    <a:lumMod val="50000"/>
                  </a:schemeClr>
                </a:solidFill>
                <a:latin typeface="Algerian" pitchFamily="82" charset="0"/>
              </a:rPr>
              <a:t>E-retail factors for customer activation and retention</a:t>
            </a:r>
            <a:endParaRPr lang="en-IN" sz="4000" b="1" dirty="0">
              <a:latin typeface="Algerian" pitchFamily="82" charset="0"/>
            </a:endParaRPr>
          </a:p>
        </p:txBody>
      </p:sp>
    </p:spTree>
    <p:extLst>
      <p:ext uri="{BB962C8B-B14F-4D97-AF65-F5344CB8AC3E}">
        <p14:creationId xmlns:p14="http://schemas.microsoft.com/office/powerpoint/2010/main" val="4058535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IN" dirty="0"/>
          </a:p>
        </p:txBody>
      </p:sp>
      <p:pic>
        <p:nvPicPr>
          <p:cNvPr id="3074" name="Picture 2" descr="C:\Users\Naniii\Desktop\disc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196752"/>
            <a:ext cx="7499350" cy="208700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Naniii\Desktop\disc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717032"/>
            <a:ext cx="6773863"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021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Visualization</a:t>
            </a:r>
            <a:br>
              <a:rPr lang="en-US" dirty="0"/>
            </a:br>
            <a:endParaRPr lang="en-IN" dirty="0"/>
          </a:p>
        </p:txBody>
      </p:sp>
      <p:sp>
        <p:nvSpPr>
          <p:cNvPr id="4" name="Content Placeholder 3"/>
          <p:cNvSpPr>
            <a:spLocks noGrp="1"/>
          </p:cNvSpPr>
          <p:nvPr>
            <p:ph idx="1"/>
          </p:nvPr>
        </p:nvSpPr>
        <p:spPr>
          <a:xfrm>
            <a:off x="1435608" y="1447800"/>
            <a:ext cx="7498080" cy="5149552"/>
          </a:xfrm>
        </p:spPr>
        <p:txBody>
          <a:bodyPr/>
          <a:lstStyle/>
          <a:p>
            <a:r>
              <a:rPr lang="en-US" dirty="0" smtClean="0"/>
              <a:t>Age group of customers. </a:t>
            </a:r>
          </a:p>
          <a:p>
            <a:endParaRPr lang="en-IN" dirty="0"/>
          </a:p>
        </p:txBody>
      </p:sp>
      <p:pic>
        <p:nvPicPr>
          <p:cNvPr id="6" name="Picture 2" descr="C:\Users\Naniii\Desktop\visu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32856"/>
            <a:ext cx="6552728" cy="4223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032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 group of customers. </a:t>
            </a:r>
            <a:br>
              <a:rPr lang="en-US" dirty="0"/>
            </a:br>
            <a:endParaRPr lang="en-IN" dirty="0"/>
          </a:p>
        </p:txBody>
      </p:sp>
      <p:sp>
        <p:nvSpPr>
          <p:cNvPr id="3" name="Content Placeholder 2"/>
          <p:cNvSpPr>
            <a:spLocks noGrp="1"/>
          </p:cNvSpPr>
          <p:nvPr>
            <p:ph idx="1"/>
          </p:nvPr>
        </p:nvSpPr>
        <p:spPr/>
        <p:txBody>
          <a:bodyPr/>
          <a:lstStyle/>
          <a:p>
            <a:r>
              <a:rPr lang="en-US" dirty="0"/>
              <a:t>The graph shows that most Females from the age of 21 - 50 years and Males from the age group of 31 – 50 years like to do online shopping. </a:t>
            </a:r>
            <a:endParaRPr lang="en-IN" dirty="0"/>
          </a:p>
        </p:txBody>
      </p:sp>
    </p:spTree>
    <p:extLst>
      <p:ext uri="{BB962C8B-B14F-4D97-AF65-F5344CB8AC3E}">
        <p14:creationId xmlns:p14="http://schemas.microsoft.com/office/powerpoint/2010/main" val="2830811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Customers from which city</a:t>
            </a:r>
            <a:endParaRPr lang="en-IN" dirty="0"/>
          </a:p>
        </p:txBody>
      </p:sp>
      <p:pic>
        <p:nvPicPr>
          <p:cNvPr id="2050" name="Picture 2" descr="C:\Users\Naniii\Desktop\vis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4573299" cy="4800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860032" y="2060848"/>
            <a:ext cx="3851920" cy="1754326"/>
          </a:xfrm>
          <a:prstGeom prst="rect">
            <a:avLst/>
          </a:prstGeom>
        </p:spPr>
        <p:txBody>
          <a:bodyPr wrap="square">
            <a:spAutoFit/>
          </a:bodyPr>
          <a:lstStyle/>
          <a:p>
            <a:r>
              <a:rPr lang="en-US" dirty="0"/>
              <a:t>Majority customers from the cities :</a:t>
            </a:r>
          </a:p>
          <a:p>
            <a:r>
              <a:rPr lang="en-US" dirty="0"/>
              <a:t>                         </a:t>
            </a:r>
            <a:r>
              <a:rPr lang="en-US" dirty="0" smtClean="0"/>
              <a:t>21</a:t>
            </a:r>
            <a:r>
              <a:rPr lang="en-US" dirty="0"/>
              <a:t>% - Delhi</a:t>
            </a:r>
          </a:p>
          <a:p>
            <a:r>
              <a:rPr lang="en-US" dirty="0"/>
              <a:t>                        </a:t>
            </a:r>
            <a:r>
              <a:rPr lang="en-US" dirty="0" smtClean="0"/>
              <a:t>15</a:t>
            </a:r>
            <a:r>
              <a:rPr lang="en-US" dirty="0"/>
              <a:t>% - Grater Noida</a:t>
            </a:r>
          </a:p>
          <a:p>
            <a:r>
              <a:rPr lang="en-US" dirty="0"/>
              <a:t>                         </a:t>
            </a:r>
            <a:r>
              <a:rPr lang="en-US" dirty="0" smtClean="0"/>
              <a:t>14</a:t>
            </a:r>
            <a:r>
              <a:rPr lang="en-US" dirty="0"/>
              <a:t>% - Noida</a:t>
            </a:r>
          </a:p>
          <a:p>
            <a:r>
              <a:rPr lang="en-US" dirty="0"/>
              <a:t>                         </a:t>
            </a:r>
            <a:r>
              <a:rPr lang="en-US" dirty="0" smtClean="0"/>
              <a:t>13</a:t>
            </a:r>
            <a:r>
              <a:rPr lang="en-US" dirty="0"/>
              <a:t>% - Bangalore</a:t>
            </a:r>
          </a:p>
          <a:p>
            <a:r>
              <a:rPr lang="en-US" dirty="0"/>
              <a:t> </a:t>
            </a:r>
            <a:endParaRPr lang="en-IN" dirty="0"/>
          </a:p>
        </p:txBody>
      </p:sp>
      <p:sp>
        <p:nvSpPr>
          <p:cNvPr id="5" name="Rectangle 4"/>
          <p:cNvSpPr/>
          <p:nvPr/>
        </p:nvSpPr>
        <p:spPr>
          <a:xfrm>
            <a:off x="4890382" y="4221088"/>
            <a:ext cx="3491880" cy="1477328"/>
          </a:xfrm>
          <a:prstGeom prst="rect">
            <a:avLst/>
          </a:prstGeom>
        </p:spPr>
        <p:txBody>
          <a:bodyPr wrap="square">
            <a:spAutoFit/>
          </a:bodyPr>
          <a:lstStyle/>
          <a:p>
            <a:r>
              <a:rPr lang="en-US" dirty="0"/>
              <a:t>Male customers from "Delhi and Noida"  and Female customers from  "Greater Noida and Bangalore “ are much interested in online shopping.</a:t>
            </a:r>
          </a:p>
        </p:txBody>
      </p:sp>
    </p:spTree>
    <p:extLst>
      <p:ext uri="{BB962C8B-B14F-4D97-AF65-F5344CB8AC3E}">
        <p14:creationId xmlns:p14="http://schemas.microsoft.com/office/powerpoint/2010/main" val="2312248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Customer Shopping Experience</a:t>
            </a:r>
          </a:p>
        </p:txBody>
      </p:sp>
      <p:pic>
        <p:nvPicPr>
          <p:cNvPr id="3074" name="Picture 2" descr="C:\Users\Naniii\Desktop\vis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55" y="1484784"/>
            <a:ext cx="4772691" cy="45821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57674" y="2430141"/>
            <a:ext cx="3774766" cy="1754326"/>
          </a:xfrm>
          <a:prstGeom prst="rect">
            <a:avLst/>
          </a:prstGeom>
        </p:spPr>
        <p:txBody>
          <a:bodyPr wrap="square">
            <a:spAutoFit/>
          </a:bodyPr>
          <a:lstStyle/>
          <a:p>
            <a:r>
              <a:rPr lang="en-US" dirty="0"/>
              <a:t>The graph, it shows that many customers who have "above 4 years" of shopping experience made more purchases when compared to the customers who have equal or below 4 years of shopping experience. </a:t>
            </a:r>
          </a:p>
        </p:txBody>
      </p:sp>
    </p:spTree>
    <p:extLst>
      <p:ext uri="{BB962C8B-B14F-4D97-AF65-F5344CB8AC3E}">
        <p14:creationId xmlns:p14="http://schemas.microsoft.com/office/powerpoint/2010/main" val="3184778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to online shopping</a:t>
            </a:r>
            <a:endParaRPr lang="en-IN" dirty="0"/>
          </a:p>
        </p:txBody>
      </p:sp>
      <p:pic>
        <p:nvPicPr>
          <p:cNvPr id="4098" name="Picture 2" descr="C:\Users\Naniii\Desktop\vis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4610743" cy="51845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20072" y="1772816"/>
            <a:ext cx="3926268" cy="3785652"/>
          </a:xfrm>
          <a:prstGeom prst="rect">
            <a:avLst/>
          </a:prstGeom>
        </p:spPr>
        <p:txBody>
          <a:bodyPr wrap="square">
            <a:spAutoFit/>
          </a:bodyPr>
          <a:lstStyle/>
          <a:p>
            <a:r>
              <a:rPr lang="en-US" sz="2400" dirty="0"/>
              <a:t>Customers are mostly interested to use Smartphones and Laptops with Mobile Internet to get access to online shopping. It looks customers feel it is safe to use their own mobile data for online purchases instead of using any public or other </a:t>
            </a:r>
            <a:r>
              <a:rPr lang="en-US" sz="2400" dirty="0" err="1"/>
              <a:t>wifi</a:t>
            </a:r>
            <a:r>
              <a:rPr lang="en-US" sz="2400" dirty="0"/>
              <a:t> options.</a:t>
            </a:r>
          </a:p>
        </p:txBody>
      </p:sp>
    </p:spTree>
    <p:extLst>
      <p:ext uri="{BB962C8B-B14F-4D97-AF65-F5344CB8AC3E}">
        <p14:creationId xmlns:p14="http://schemas.microsoft.com/office/powerpoint/2010/main" val="3095175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Channel Used for Online purchase. </a:t>
            </a:r>
            <a:endParaRPr lang="en-IN" dirty="0"/>
          </a:p>
        </p:txBody>
      </p:sp>
      <p:pic>
        <p:nvPicPr>
          <p:cNvPr id="5122" name="Picture 2" descr="C:\Users\Naniii\Desktop\vis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5944" y="1124744"/>
            <a:ext cx="3888432" cy="2597018"/>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Naniii\Desktop\vis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210" y="4005064"/>
            <a:ext cx="3735184"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0" y="1916832"/>
            <a:ext cx="4572000" cy="3477875"/>
          </a:xfrm>
          <a:prstGeom prst="rect">
            <a:avLst/>
          </a:prstGeom>
        </p:spPr>
        <p:txBody>
          <a:bodyPr>
            <a:spAutoFit/>
          </a:bodyPr>
          <a:lstStyle/>
          <a:p>
            <a:r>
              <a:rPr lang="en-US" sz="2000" dirty="0"/>
              <a:t> The first graph shows that when customers visit for the first time for online purchase, 85% of the customers use the Search engine for online purchase and the remaining percentage of customers used the "content marketing and display adverts" channel.  When you see the second map most of the customers after the first purchase chooses different channels like Via Application. Direct URL, Email and Social media </a:t>
            </a:r>
          </a:p>
        </p:txBody>
      </p:sp>
    </p:spTree>
    <p:extLst>
      <p:ext uri="{BB962C8B-B14F-4D97-AF65-F5344CB8AC3E}">
        <p14:creationId xmlns:p14="http://schemas.microsoft.com/office/powerpoint/2010/main" val="556085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spent for shopping.</a:t>
            </a:r>
            <a:endParaRPr lang="en-IN" dirty="0"/>
          </a:p>
        </p:txBody>
      </p:sp>
      <p:pic>
        <p:nvPicPr>
          <p:cNvPr id="6146" name="Picture 2" descr="C:\Users\Naniii\Desktop\vis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196752"/>
            <a:ext cx="4481774" cy="5400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64088" y="1968817"/>
            <a:ext cx="3779912" cy="1938992"/>
          </a:xfrm>
          <a:prstGeom prst="rect">
            <a:avLst/>
          </a:prstGeom>
        </p:spPr>
        <p:txBody>
          <a:bodyPr wrap="square">
            <a:spAutoFit/>
          </a:bodyPr>
          <a:lstStyle/>
          <a:p>
            <a:r>
              <a:rPr lang="en-US" sz="2400" dirty="0"/>
              <a:t>Customers who spent more than 15  minutes have made more purchases when compared to customers who spent less time. </a:t>
            </a:r>
          </a:p>
        </p:txBody>
      </p:sp>
    </p:spTree>
    <p:extLst>
      <p:ext uri="{BB962C8B-B14F-4D97-AF65-F5344CB8AC3E}">
        <p14:creationId xmlns:p14="http://schemas.microsoft.com/office/powerpoint/2010/main" val="2742010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used.</a:t>
            </a:r>
            <a:endParaRPr lang="en-IN" dirty="0"/>
          </a:p>
        </p:txBody>
      </p:sp>
      <p:pic>
        <p:nvPicPr>
          <p:cNvPr id="7170" name="Picture 2" descr="C:\Users\Naniii\Desktop\vis1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124744"/>
            <a:ext cx="4648849" cy="5400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36096" y="1124744"/>
            <a:ext cx="3707904" cy="3539430"/>
          </a:xfrm>
          <a:prstGeom prst="rect">
            <a:avLst/>
          </a:prstGeom>
        </p:spPr>
        <p:txBody>
          <a:bodyPr wrap="square">
            <a:spAutoFit/>
          </a:bodyPr>
          <a:lstStyle/>
          <a:p>
            <a:r>
              <a:rPr lang="en-US" sz="2800" dirty="0"/>
              <a:t>Here, we can see that as the years of shopping experience increase customers using E-wallet and credit/debit card payment increased and cash on delivery payment decreased.</a:t>
            </a:r>
          </a:p>
        </p:txBody>
      </p:sp>
    </p:spTree>
    <p:extLst>
      <p:ext uri="{BB962C8B-B14F-4D97-AF65-F5344CB8AC3E}">
        <p14:creationId xmlns:p14="http://schemas.microsoft.com/office/powerpoint/2010/main" val="783620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a:t>
            </a:r>
            <a:endParaRPr lang="en-IN" dirty="0"/>
          </a:p>
        </p:txBody>
      </p:sp>
      <p:sp>
        <p:nvSpPr>
          <p:cNvPr id="3" name="Content Placeholder 2"/>
          <p:cNvSpPr>
            <a:spLocks noGrp="1"/>
          </p:cNvSpPr>
          <p:nvPr>
            <p:ph idx="1"/>
          </p:nvPr>
        </p:nvSpPr>
        <p:spPr/>
        <p:txBody>
          <a:bodyPr>
            <a:normAutofit/>
          </a:bodyPr>
          <a:lstStyle/>
          <a:p>
            <a:r>
              <a:rPr lang="en-US" sz="2000" dirty="0"/>
              <a:t>In the given data from column "Easy to read and understand the content" to the column "Value for money spent" contains customer feedback for the website content, trust/loyalty, satisfaction, empathy, website payment security, online purchase convenience, monetary benefits (promo, gift card), Value for money. There are nearly 24 columns with the same data</a:t>
            </a:r>
          </a:p>
          <a:p>
            <a:endParaRPr lang="en-US" sz="2000" dirty="0" smtClean="0"/>
          </a:p>
          <a:p>
            <a:r>
              <a:rPr lang="en-US" sz="2000" dirty="0"/>
              <a:t>These columns have </a:t>
            </a:r>
            <a:r>
              <a:rPr lang="en-US" sz="2000" dirty="0" smtClean="0"/>
              <a:t>data of ratings like:</a:t>
            </a:r>
          </a:p>
          <a:p>
            <a:pPr marL="82296" indent="0">
              <a:buNone/>
            </a:pPr>
            <a:r>
              <a:rPr lang="en-US" sz="2000" dirty="0"/>
              <a:t> </a:t>
            </a:r>
            <a:r>
              <a:rPr lang="en-US" sz="2000" dirty="0" smtClean="0"/>
              <a:t>                              **Strongly </a:t>
            </a:r>
            <a:r>
              <a:rPr lang="en-US" sz="2000" dirty="0"/>
              <a:t>agree (5)</a:t>
            </a:r>
          </a:p>
          <a:p>
            <a:pPr marL="82296" indent="0">
              <a:buNone/>
            </a:pPr>
            <a:r>
              <a:rPr lang="en-US" sz="2000" dirty="0" smtClean="0"/>
              <a:t>                                **Agree </a:t>
            </a:r>
            <a:r>
              <a:rPr lang="en-US" sz="2000" dirty="0"/>
              <a:t>(4)</a:t>
            </a:r>
          </a:p>
          <a:p>
            <a:pPr marL="82296" indent="0">
              <a:buNone/>
            </a:pPr>
            <a:r>
              <a:rPr lang="en-US" sz="2000" dirty="0"/>
              <a:t>                               </a:t>
            </a:r>
            <a:r>
              <a:rPr lang="en-US" sz="2000" dirty="0" smtClean="0"/>
              <a:t> **indifferent </a:t>
            </a:r>
            <a:r>
              <a:rPr lang="en-US" sz="2000" dirty="0"/>
              <a:t>(3)</a:t>
            </a:r>
          </a:p>
          <a:p>
            <a:pPr marL="82296" indent="0">
              <a:buNone/>
            </a:pPr>
            <a:r>
              <a:rPr lang="en-US" sz="2000" dirty="0"/>
              <a:t>                                </a:t>
            </a:r>
            <a:r>
              <a:rPr lang="en-US" sz="2000" dirty="0" smtClean="0"/>
              <a:t>**Dis-agree </a:t>
            </a:r>
            <a:r>
              <a:rPr lang="en-US" sz="2000" dirty="0"/>
              <a:t>(2</a:t>
            </a:r>
            <a:r>
              <a:rPr lang="en-US" sz="2000" dirty="0" smtClean="0"/>
              <a:t>)</a:t>
            </a:r>
          </a:p>
          <a:p>
            <a:pPr marL="82296" indent="0">
              <a:buNone/>
            </a:pPr>
            <a:r>
              <a:rPr lang="en-US" sz="2000" dirty="0" smtClean="0"/>
              <a:t>                                **Strongly disagree (1)</a:t>
            </a:r>
            <a:endParaRPr lang="en-IN" sz="2000" dirty="0"/>
          </a:p>
        </p:txBody>
      </p:sp>
    </p:spTree>
    <p:extLst>
      <p:ext uri="{BB962C8B-B14F-4D97-AF65-F5344CB8AC3E}">
        <p14:creationId xmlns:p14="http://schemas.microsoft.com/office/powerpoint/2010/main" val="3756370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Problem Statement</a:t>
            </a:r>
            <a:endParaRPr lang="en-IN" dirty="0"/>
          </a:p>
        </p:txBody>
      </p:sp>
      <p:sp>
        <p:nvSpPr>
          <p:cNvPr id="3" name="Content Placeholder 2"/>
          <p:cNvSpPr>
            <a:spLocks noGrp="1"/>
          </p:cNvSpPr>
          <p:nvPr>
            <p:ph idx="1"/>
          </p:nvPr>
        </p:nvSpPr>
        <p:spPr/>
        <p:txBody>
          <a:bodyPr/>
          <a:lstStyle/>
          <a:p>
            <a:r>
              <a:rPr lang="en-US" dirty="0"/>
              <a:t>Customer activation and retention will play a key role to develop the business. Today here we are going to check what factors help customer retention for online purchases</a:t>
            </a:r>
            <a:r>
              <a:rPr lang="en-US" dirty="0" smtClean="0"/>
              <a:t>.</a:t>
            </a:r>
          </a:p>
          <a:p>
            <a:pPr marL="82296" indent="0">
              <a:buNone/>
            </a:pPr>
            <a:endParaRPr lang="en-US" dirty="0"/>
          </a:p>
          <a:p>
            <a:r>
              <a:rPr lang="en-US" dirty="0"/>
              <a:t>The data is collected from Indian online shoppers.</a:t>
            </a:r>
          </a:p>
        </p:txBody>
      </p:sp>
    </p:spTree>
    <p:extLst>
      <p:ext uri="{BB962C8B-B14F-4D97-AF65-F5344CB8AC3E}">
        <p14:creationId xmlns:p14="http://schemas.microsoft.com/office/powerpoint/2010/main" val="2134550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a:t>
            </a:r>
            <a:endParaRPr lang="en-IN" dirty="0"/>
          </a:p>
        </p:txBody>
      </p:sp>
      <p:sp>
        <p:nvSpPr>
          <p:cNvPr id="3" name="Content Placeholder 2"/>
          <p:cNvSpPr>
            <a:spLocks noGrp="1"/>
          </p:cNvSpPr>
          <p:nvPr>
            <p:ph idx="1"/>
          </p:nvPr>
        </p:nvSpPr>
        <p:spPr/>
        <p:txBody>
          <a:bodyPr>
            <a:normAutofit fontScale="70000" lnSpcReduction="20000"/>
          </a:bodyPr>
          <a:lstStyle/>
          <a:p>
            <a:r>
              <a:rPr lang="en-US" dirty="0"/>
              <a:t>Since all the columns have the same type of data. So here, I've separated these columns from the given data frame and created a new data frame. </a:t>
            </a:r>
          </a:p>
          <a:p>
            <a:endParaRPr lang="en-US" dirty="0"/>
          </a:p>
          <a:p>
            <a:r>
              <a:rPr lang="en-US" dirty="0"/>
              <a:t>with each customer survey on all these columns, I'm going to check the most frequently rated (mode/average) value and will build a separate column for that most frequently rated value. This helped me to check the customer rating for the whole online purchase experience. </a:t>
            </a:r>
          </a:p>
          <a:p>
            <a:pPr marL="82296" indent="0">
              <a:buNone/>
            </a:pPr>
            <a:endParaRPr lang="en-US" dirty="0"/>
          </a:p>
          <a:p>
            <a:r>
              <a:rPr lang="en-US" dirty="0"/>
              <a:t>I converted the values "Strongly agree (5) and Agree (4)" as customer “good” satisfaction, indifferent as "neutral" and "Dis-agree and Strongly disagree (1)" as “bad” satisfaction.</a:t>
            </a:r>
          </a:p>
        </p:txBody>
      </p:sp>
    </p:spTree>
    <p:extLst>
      <p:ext uri="{BB962C8B-B14F-4D97-AF65-F5344CB8AC3E}">
        <p14:creationId xmlns:p14="http://schemas.microsoft.com/office/powerpoint/2010/main" val="2358277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a:t>
            </a:r>
            <a:endParaRPr lang="en-IN" dirty="0"/>
          </a:p>
        </p:txBody>
      </p:sp>
      <p:sp>
        <p:nvSpPr>
          <p:cNvPr id="3" name="Content Placeholder 2"/>
          <p:cNvSpPr>
            <a:spLocks noGrp="1"/>
          </p:cNvSpPr>
          <p:nvPr>
            <p:ph idx="1"/>
          </p:nvPr>
        </p:nvSpPr>
        <p:spPr/>
        <p:txBody>
          <a:bodyPr>
            <a:normAutofit lnSpcReduction="10000"/>
          </a:bodyPr>
          <a:lstStyle/>
          <a:p>
            <a:r>
              <a:rPr lang="en-US" dirty="0"/>
              <a:t>The output </a:t>
            </a:r>
            <a:r>
              <a:rPr lang="en-US" dirty="0" smtClean="0"/>
              <a:t>I got </a:t>
            </a:r>
            <a:r>
              <a:rPr lang="en-US" dirty="0"/>
              <a:t>from this is 93.3% of customers provided positive survey whereas 6.69% of customers provided negative survey. </a:t>
            </a:r>
          </a:p>
          <a:p>
            <a:endParaRPr lang="en-US" dirty="0"/>
          </a:p>
          <a:p>
            <a:r>
              <a:rPr lang="en-US" dirty="0"/>
              <a:t>I took "Gender", "Age", "City", "Shopping Years", "payment mode used", "Abandon frequency" of the customers and check with the average survey to see who provided good and bad ratings.</a:t>
            </a:r>
          </a:p>
          <a:p>
            <a:pPr marL="82296" indent="0">
              <a:buNone/>
            </a:pPr>
            <a:endParaRPr lang="en-IN" dirty="0"/>
          </a:p>
        </p:txBody>
      </p:sp>
    </p:spTree>
    <p:extLst>
      <p:ext uri="{BB962C8B-B14F-4D97-AF65-F5344CB8AC3E}">
        <p14:creationId xmlns:p14="http://schemas.microsoft.com/office/powerpoint/2010/main" val="32685732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visualization</a:t>
            </a:r>
            <a:endParaRPr lang="en-IN" dirty="0"/>
          </a:p>
        </p:txBody>
      </p:sp>
      <p:pic>
        <p:nvPicPr>
          <p:cNvPr id="8194" name="Picture 2" descr="C:\Users\Naniii\Desktop\vis2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340768"/>
            <a:ext cx="3172268" cy="2314898"/>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Naniii\Desktop\vis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340768"/>
            <a:ext cx="3162672" cy="262358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Naniii\Desktop\vis2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221088"/>
            <a:ext cx="4824536"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587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visualization</a:t>
            </a:r>
            <a:endParaRPr lang="en-IN" dirty="0"/>
          </a:p>
        </p:txBody>
      </p:sp>
      <p:pic>
        <p:nvPicPr>
          <p:cNvPr id="9218" name="Picture 2" descr="C:\Users\Naniii\Desktop\vis2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412775"/>
            <a:ext cx="3312368" cy="3039183"/>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Naniii\Desktop\vis2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4593" y="2060848"/>
            <a:ext cx="3969407"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83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Survey </a:t>
            </a:r>
            <a:r>
              <a:rPr lang="en-US" dirty="0" smtClean="0"/>
              <a:t>visualization</a:t>
            </a:r>
            <a:br>
              <a:rPr lang="en-US" dirty="0" smtClean="0"/>
            </a:br>
            <a:r>
              <a:rPr lang="en-US" dirty="0" smtClean="0"/>
              <a:t>observations:</a:t>
            </a:r>
            <a:endParaRPr lang="en-IN" dirty="0"/>
          </a:p>
        </p:txBody>
      </p:sp>
      <p:sp>
        <p:nvSpPr>
          <p:cNvPr id="3" name="Content Placeholder 2"/>
          <p:cNvSpPr>
            <a:spLocks noGrp="1"/>
          </p:cNvSpPr>
          <p:nvPr>
            <p:ph idx="1"/>
          </p:nvPr>
        </p:nvSpPr>
        <p:spPr/>
        <p:txBody>
          <a:bodyPr>
            <a:normAutofit/>
          </a:bodyPr>
          <a:lstStyle/>
          <a:p>
            <a:r>
              <a:rPr lang="en-US" sz="2000" dirty="0"/>
              <a:t>Customers who provided </a:t>
            </a:r>
            <a:r>
              <a:rPr lang="en-US" sz="2000" dirty="0" smtClean="0"/>
              <a:t>bad </a:t>
            </a:r>
            <a:r>
              <a:rPr lang="en-US" sz="2000" dirty="0"/>
              <a:t>ratings</a:t>
            </a:r>
            <a:r>
              <a:rPr lang="en-US" sz="2000" dirty="0" smtClean="0"/>
              <a:t>:</a:t>
            </a:r>
          </a:p>
          <a:p>
            <a:pPr marL="82296" indent="0">
              <a:buNone/>
            </a:pPr>
            <a:r>
              <a:rPr lang="en-US" sz="2000" dirty="0" smtClean="0"/>
              <a:t>          </a:t>
            </a:r>
            <a:r>
              <a:rPr lang="en-US" sz="2000" dirty="0"/>
              <a:t>**Female Customers </a:t>
            </a:r>
          </a:p>
          <a:p>
            <a:pPr marL="82296" indent="0">
              <a:buNone/>
            </a:pPr>
            <a:r>
              <a:rPr lang="en-US" sz="2000" dirty="0" smtClean="0"/>
              <a:t>            </a:t>
            </a:r>
            <a:r>
              <a:rPr lang="en-US" sz="2000" dirty="0"/>
              <a:t>**Customers with age 41-50 years</a:t>
            </a:r>
          </a:p>
          <a:p>
            <a:pPr marL="82296" indent="0">
              <a:buNone/>
            </a:pPr>
            <a:r>
              <a:rPr lang="en-US" sz="2000" dirty="0"/>
              <a:t>            **Customers from Delhi and Bangalore cities</a:t>
            </a:r>
          </a:p>
          <a:p>
            <a:pPr marL="82296" indent="0">
              <a:buNone/>
            </a:pPr>
            <a:r>
              <a:rPr lang="en-US" sz="2000" dirty="0"/>
              <a:t>            **Customers who have above 4 years shopping experience</a:t>
            </a:r>
          </a:p>
          <a:p>
            <a:pPr marL="82296" indent="0">
              <a:buNone/>
            </a:pPr>
            <a:r>
              <a:rPr lang="en-US" sz="2000" dirty="0"/>
              <a:t>            **Customers who use credit/debit cards</a:t>
            </a:r>
          </a:p>
          <a:p>
            <a:pPr marL="82296" indent="0">
              <a:buNone/>
            </a:pPr>
            <a:r>
              <a:rPr lang="en-US" sz="2000" dirty="0"/>
              <a:t>            **Customers whose Abandon Frequency is Sometimes</a:t>
            </a:r>
            <a:endParaRPr lang="en-IN" sz="2000" dirty="0"/>
          </a:p>
        </p:txBody>
      </p:sp>
    </p:spTree>
    <p:extLst>
      <p:ext uri="{BB962C8B-B14F-4D97-AF65-F5344CB8AC3E}">
        <p14:creationId xmlns:p14="http://schemas.microsoft.com/office/powerpoint/2010/main" val="992078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IN" dirty="0"/>
          </a:p>
        </p:txBody>
      </p:sp>
      <p:sp>
        <p:nvSpPr>
          <p:cNvPr id="3" name="Content Placeholder 2"/>
          <p:cNvSpPr>
            <a:spLocks noGrp="1"/>
          </p:cNvSpPr>
          <p:nvPr>
            <p:ph idx="1"/>
          </p:nvPr>
        </p:nvSpPr>
        <p:spPr/>
        <p:txBody>
          <a:bodyPr/>
          <a:lstStyle/>
          <a:p>
            <a:pPr marL="82296" indent="0">
              <a:buNone/>
            </a:pPr>
            <a:r>
              <a:rPr lang="en-US" sz="4400" dirty="0"/>
              <a:t>The remaining data contains where customers selected which e-commerce website is providing both positive and negative experiences in different scenarios. </a:t>
            </a:r>
          </a:p>
        </p:txBody>
      </p:sp>
    </p:spTree>
    <p:extLst>
      <p:ext uri="{BB962C8B-B14F-4D97-AF65-F5344CB8AC3E}">
        <p14:creationId xmlns:p14="http://schemas.microsoft.com/office/powerpoint/2010/main" val="3060449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IN" dirty="0"/>
          </a:p>
        </p:txBody>
      </p:sp>
      <p:sp>
        <p:nvSpPr>
          <p:cNvPr id="3" name="Content Placeholder 2"/>
          <p:cNvSpPr>
            <a:spLocks noGrp="1"/>
          </p:cNvSpPr>
          <p:nvPr>
            <p:ph idx="1"/>
          </p:nvPr>
        </p:nvSpPr>
        <p:spPr/>
        <p:txBody>
          <a:bodyPr/>
          <a:lstStyle/>
          <a:p>
            <a:r>
              <a:rPr lang="en-US" dirty="0"/>
              <a:t>I applied </a:t>
            </a:r>
            <a:r>
              <a:rPr lang="en-US" dirty="0" err="1"/>
              <a:t>value_counts</a:t>
            </a:r>
            <a:r>
              <a:rPr lang="en-US" dirty="0"/>
              <a:t> for the remaining data where the columns contain website names. From this, I created a table as a primary and secondary preferable website as per the scenario. </a:t>
            </a:r>
          </a:p>
        </p:txBody>
      </p:sp>
    </p:spTree>
    <p:extLst>
      <p:ext uri="{BB962C8B-B14F-4D97-AF65-F5344CB8AC3E}">
        <p14:creationId xmlns:p14="http://schemas.microsoft.com/office/powerpoint/2010/main" val="9117647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42" name="Picture 2" descr="C:\Users\Naniii\Desktop\visu2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620688"/>
            <a:ext cx="8865818" cy="54006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C:\Users\Naniii\Desktop\vis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21288"/>
            <a:ext cx="10134600" cy="288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251520" y="4005064"/>
            <a:ext cx="878497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1520" y="5373216"/>
            <a:ext cx="878497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7504" y="4005064"/>
            <a:ext cx="0" cy="1368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674106" y="4005064"/>
            <a:ext cx="0" cy="1368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4542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r>
              <a:rPr lang="en-US" sz="2400" dirty="0"/>
              <a:t>From the table, we can see that customers preferred mostly Amazon.in and next Flipkart.com in positive scenarios. When you see the red box in the table the content in that red box contains negative scenarios and for these scenarios, customers selected Myntra.com, Paytm.com, </a:t>
            </a:r>
            <a:r>
              <a:rPr lang="en-US" sz="2400" dirty="0" err="1"/>
              <a:t>Snapdeal</a:t>
            </a:r>
            <a:r>
              <a:rPr lang="en-US" sz="2400" dirty="0"/>
              <a:t>. </a:t>
            </a:r>
            <a:endParaRPr lang="en-US" sz="2400" dirty="0" smtClean="0"/>
          </a:p>
          <a:p>
            <a:endParaRPr lang="en-US" sz="2400" dirty="0"/>
          </a:p>
          <a:p>
            <a:r>
              <a:rPr lang="en-US" sz="2400" dirty="0" smtClean="0"/>
              <a:t>From </a:t>
            </a:r>
            <a:r>
              <a:rPr lang="en-US" sz="2400" dirty="0"/>
              <a:t>this, we came to know that customers are most interested to stay with Amazon. in and Flipkart.com also existing customers recommended these websites for new customers. </a:t>
            </a:r>
          </a:p>
        </p:txBody>
      </p:sp>
    </p:spTree>
    <p:extLst>
      <p:ext uri="{BB962C8B-B14F-4D97-AF65-F5344CB8AC3E}">
        <p14:creationId xmlns:p14="http://schemas.microsoft.com/office/powerpoint/2010/main" val="3575346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 Used</a:t>
            </a:r>
            <a:endParaRPr lang="en-IN" dirty="0"/>
          </a:p>
        </p:txBody>
      </p:sp>
      <p:sp>
        <p:nvSpPr>
          <p:cNvPr id="3" name="Content Placeholder 2"/>
          <p:cNvSpPr>
            <a:spLocks noGrp="1"/>
          </p:cNvSpPr>
          <p:nvPr>
            <p:ph idx="1"/>
          </p:nvPr>
        </p:nvSpPr>
        <p:spPr/>
        <p:txBody>
          <a:bodyPr/>
          <a:lstStyle/>
          <a:p>
            <a:r>
              <a:rPr lang="en-US" dirty="0"/>
              <a:t>The language used for this project is Python</a:t>
            </a:r>
            <a:r>
              <a:rPr lang="en-US" dirty="0" smtClean="0"/>
              <a:t>.</a:t>
            </a:r>
            <a:endParaRPr lang="en-US" dirty="0"/>
          </a:p>
          <a:p>
            <a:pPr marL="82296" indent="0">
              <a:buNone/>
            </a:pPr>
            <a:endParaRPr lang="en-US" dirty="0" smtClean="0"/>
          </a:p>
          <a:p>
            <a:pPr marL="82296" indent="0">
              <a:buNone/>
            </a:pPr>
            <a:endParaRPr lang="en-US" dirty="0" smtClean="0"/>
          </a:p>
          <a:p>
            <a:r>
              <a:rPr lang="en-US" dirty="0"/>
              <a:t>Libraries required for this project are Pandas, </a:t>
            </a:r>
            <a:r>
              <a:rPr lang="en-US" dirty="0" err="1"/>
              <a:t>Numpy</a:t>
            </a:r>
            <a:r>
              <a:rPr lang="en-US" dirty="0"/>
              <a:t>, </a:t>
            </a:r>
            <a:r>
              <a:rPr lang="en-US" dirty="0" err="1"/>
              <a:t>Matplotlib</a:t>
            </a:r>
            <a:r>
              <a:rPr lang="en-US" dirty="0"/>
              <a:t>, </a:t>
            </a:r>
            <a:r>
              <a:rPr lang="en-US" dirty="0" err="1"/>
              <a:t>Seaborn</a:t>
            </a:r>
            <a:r>
              <a:rPr lang="en-US" dirty="0"/>
              <a:t>. </a:t>
            </a:r>
            <a:endParaRPr lang="en-IN" dirty="0"/>
          </a:p>
          <a:p>
            <a:endParaRPr lang="en-IN" dirty="0"/>
          </a:p>
        </p:txBody>
      </p:sp>
    </p:spTree>
    <p:extLst>
      <p:ext uri="{BB962C8B-B14F-4D97-AF65-F5344CB8AC3E}">
        <p14:creationId xmlns:p14="http://schemas.microsoft.com/office/powerpoint/2010/main" val="2478010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50000"/>
                  </a:schemeClr>
                </a:solidFill>
              </a:rPr>
              <a:t>Data Set</a:t>
            </a:r>
            <a:endParaRPr lang="en-IN" dirty="0">
              <a:solidFill>
                <a:schemeClr val="accent2">
                  <a:lumMod val="50000"/>
                </a:schemeClr>
              </a:solidFill>
            </a:endParaRPr>
          </a:p>
        </p:txBody>
      </p:sp>
      <p:sp>
        <p:nvSpPr>
          <p:cNvPr id="3" name="Content Placeholder 2"/>
          <p:cNvSpPr>
            <a:spLocks noGrp="1"/>
          </p:cNvSpPr>
          <p:nvPr>
            <p:ph idx="1"/>
          </p:nvPr>
        </p:nvSpPr>
        <p:spPr/>
        <p:txBody>
          <a:bodyPr>
            <a:normAutofit/>
          </a:bodyPr>
          <a:lstStyle/>
          <a:p>
            <a:r>
              <a:rPr lang="en-US" dirty="0"/>
              <a:t>While doing the data science project first thing is we have to load the data set, this can be done with </a:t>
            </a:r>
            <a:r>
              <a:rPr lang="en-US" dirty="0" err="1"/>
              <a:t>Pandas.read_csv</a:t>
            </a:r>
            <a:r>
              <a:rPr lang="en-US" dirty="0"/>
              <a:t>()</a:t>
            </a:r>
          </a:p>
          <a:p>
            <a:pPr marL="82296" indent="0">
              <a:buNone/>
            </a:pPr>
            <a:endParaRPr lang="en-US" dirty="0" smtClean="0"/>
          </a:p>
          <a:p>
            <a:pPr marL="82296" indent="0">
              <a:buNone/>
            </a:pPr>
            <a:endParaRPr lang="en-US" dirty="0" smtClean="0"/>
          </a:p>
          <a:p>
            <a:r>
              <a:rPr lang="en-US" dirty="0" smtClean="0"/>
              <a:t>The data set contains 71 columns and 269 rows. </a:t>
            </a:r>
          </a:p>
          <a:p>
            <a:endParaRPr lang="en-US" dirty="0"/>
          </a:p>
          <a:p>
            <a:pPr marL="82296" indent="0">
              <a:buNone/>
            </a:pPr>
            <a:endParaRPr lang="en-IN" dirty="0"/>
          </a:p>
        </p:txBody>
      </p:sp>
    </p:spTree>
    <p:extLst>
      <p:ext uri="{BB962C8B-B14F-4D97-AF65-F5344CB8AC3E}">
        <p14:creationId xmlns:p14="http://schemas.microsoft.com/office/powerpoint/2010/main" val="3890051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IN" dirty="0"/>
          </a:p>
        </p:txBody>
      </p:sp>
      <p:sp>
        <p:nvSpPr>
          <p:cNvPr id="3" name="Content Placeholder 2"/>
          <p:cNvSpPr>
            <a:spLocks noGrp="1"/>
          </p:cNvSpPr>
          <p:nvPr>
            <p:ph idx="1"/>
          </p:nvPr>
        </p:nvSpPr>
        <p:spPr/>
        <p:txBody>
          <a:bodyPr/>
          <a:lstStyle/>
          <a:p>
            <a:r>
              <a:rPr lang="en-US" dirty="0" smtClean="0"/>
              <a:t>The data </a:t>
            </a:r>
            <a:r>
              <a:rPr lang="en-US" dirty="0"/>
              <a:t>set contains 70 categorical data </a:t>
            </a:r>
            <a:r>
              <a:rPr lang="en-US" dirty="0" smtClean="0"/>
              <a:t>and one </a:t>
            </a:r>
            <a:r>
              <a:rPr lang="en-US" dirty="0"/>
              <a:t>numerical data. </a:t>
            </a:r>
            <a:endParaRPr lang="en-US" dirty="0" smtClean="0"/>
          </a:p>
          <a:p>
            <a:endParaRPr lang="en-US" dirty="0"/>
          </a:p>
          <a:p>
            <a:r>
              <a:rPr lang="en-US" dirty="0" smtClean="0"/>
              <a:t>There are no null values in the given data set. </a:t>
            </a:r>
            <a:endParaRPr lang="en-US" dirty="0"/>
          </a:p>
          <a:p>
            <a:endParaRPr lang="en-IN" dirty="0"/>
          </a:p>
        </p:txBody>
      </p:sp>
    </p:spTree>
    <p:extLst>
      <p:ext uri="{BB962C8B-B14F-4D97-AF65-F5344CB8AC3E}">
        <p14:creationId xmlns:p14="http://schemas.microsoft.com/office/powerpoint/2010/main" val="641793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50000"/>
                  </a:schemeClr>
                </a:solidFill>
              </a:rPr>
              <a:t>Statistics</a:t>
            </a:r>
            <a:endParaRPr lang="en-IN" dirty="0">
              <a:solidFill>
                <a:schemeClr val="accent2">
                  <a:lumMod val="50000"/>
                </a:schemeClr>
              </a:solidFill>
            </a:endParaRPr>
          </a:p>
        </p:txBody>
      </p:sp>
      <p:sp>
        <p:nvSpPr>
          <p:cNvPr id="3" name="Content Placeholder 2"/>
          <p:cNvSpPr>
            <a:spLocks noGrp="1"/>
          </p:cNvSpPr>
          <p:nvPr>
            <p:ph idx="1"/>
          </p:nvPr>
        </p:nvSpPr>
        <p:spPr/>
        <p:txBody>
          <a:bodyPr/>
          <a:lstStyle/>
          <a:p>
            <a:r>
              <a:rPr lang="en-US" dirty="0"/>
              <a:t>With the help of pandas. describe () function we can get mean, median, min and max value for numerical column and for categorical data we can get information of a number of unique values, most occurred frequency value and frequency. </a:t>
            </a:r>
            <a:endParaRPr lang="en-US" dirty="0"/>
          </a:p>
        </p:txBody>
      </p:sp>
    </p:spTree>
    <p:extLst>
      <p:ext uri="{BB962C8B-B14F-4D97-AF65-F5344CB8AC3E}">
        <p14:creationId xmlns:p14="http://schemas.microsoft.com/office/powerpoint/2010/main" val="4206899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50000"/>
                  </a:schemeClr>
                </a:solidFill>
              </a:rPr>
              <a:t>Statistics</a:t>
            </a:r>
            <a:endParaRPr lang="en-IN" dirty="0">
              <a:solidFill>
                <a:schemeClr val="accent2">
                  <a:lumMod val="50000"/>
                </a:schemeClr>
              </a:solidFill>
            </a:endParaRPr>
          </a:p>
        </p:txBody>
      </p:sp>
      <p:sp>
        <p:nvSpPr>
          <p:cNvPr id="3" name="Content Placeholder 2"/>
          <p:cNvSpPr>
            <a:spLocks noGrp="1"/>
          </p:cNvSpPr>
          <p:nvPr>
            <p:ph idx="1"/>
          </p:nvPr>
        </p:nvSpPr>
        <p:spPr/>
        <p:txBody>
          <a:bodyPr>
            <a:normAutofit lnSpcReduction="10000"/>
          </a:bodyPr>
          <a:lstStyle/>
          <a:p>
            <a:r>
              <a:rPr lang="en-US" dirty="0"/>
              <a:t>Only one column is numerical which is also </a:t>
            </a:r>
            <a:r>
              <a:rPr lang="en-US" dirty="0" err="1"/>
              <a:t>Pincode</a:t>
            </a:r>
            <a:r>
              <a:rPr lang="en-US" dirty="0"/>
              <a:t>.  So there is no use of statistics for these columns. So, we drop the column, because we already have a column with the city names. </a:t>
            </a:r>
          </a:p>
          <a:p>
            <a:pPr marL="82296" indent="0">
              <a:buNone/>
            </a:pPr>
            <a:endParaRPr lang="en-US" dirty="0"/>
          </a:p>
          <a:p>
            <a:r>
              <a:rPr lang="en-US" dirty="0"/>
              <a:t>From the categorical data, we can see which are the most frequently occurred values and frequency. We can see that in the next slide. </a:t>
            </a:r>
          </a:p>
        </p:txBody>
      </p:sp>
    </p:spTree>
    <p:extLst>
      <p:ext uri="{BB962C8B-B14F-4D97-AF65-F5344CB8AC3E}">
        <p14:creationId xmlns:p14="http://schemas.microsoft.com/office/powerpoint/2010/main" val="1969703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IN" dirty="0"/>
          </a:p>
        </p:txBody>
      </p:sp>
      <p:pic>
        <p:nvPicPr>
          <p:cNvPr id="1026" name="Picture 2" descr="C:\Users\Naniii\Desktop\desc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196752"/>
            <a:ext cx="7499350" cy="214148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Naniii\Desktop\disc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221088"/>
            <a:ext cx="8716963"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436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IN" dirty="0"/>
          </a:p>
        </p:txBody>
      </p:sp>
      <p:pic>
        <p:nvPicPr>
          <p:cNvPr id="2050" name="Picture 2" descr="C:\Users\Naniii\Desktop\disc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124744"/>
            <a:ext cx="7499350" cy="189571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Naniii\Desktop\disc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149080"/>
            <a:ext cx="7974013"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5444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328</TotalTime>
  <Words>1065</Words>
  <Application>Microsoft Office PowerPoint</Application>
  <PresentationFormat>On-screen Show (4:3)</PresentationFormat>
  <Paragraphs>88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Solstice</vt:lpstr>
      <vt:lpstr>Data Analysis </vt:lpstr>
      <vt:lpstr>Problem Statement</vt:lpstr>
      <vt:lpstr>Skills Used</vt:lpstr>
      <vt:lpstr>Data Set</vt:lpstr>
      <vt:lpstr>Data Set</vt:lpstr>
      <vt:lpstr>Statistics</vt:lpstr>
      <vt:lpstr>Statistics</vt:lpstr>
      <vt:lpstr>Statistics</vt:lpstr>
      <vt:lpstr>Statistics</vt:lpstr>
      <vt:lpstr>Statistics</vt:lpstr>
      <vt:lpstr>Visualization </vt:lpstr>
      <vt:lpstr>Age group of customers.  </vt:lpstr>
      <vt:lpstr>Customers from which city</vt:lpstr>
      <vt:lpstr>Customer Shopping Experience</vt:lpstr>
      <vt:lpstr>Source to online shopping</vt:lpstr>
      <vt:lpstr>Channel Used for Online purchase. </vt:lpstr>
      <vt:lpstr>Time spent for shopping.</vt:lpstr>
      <vt:lpstr>Payment used.</vt:lpstr>
      <vt:lpstr>Survey </vt:lpstr>
      <vt:lpstr>Survey</vt:lpstr>
      <vt:lpstr>Survey</vt:lpstr>
      <vt:lpstr>Survey visualization</vt:lpstr>
      <vt:lpstr>Survey visualization</vt:lpstr>
      <vt:lpstr>Survey visualization observations:</vt:lpstr>
      <vt:lpstr>,</vt:lpstr>
      <vt:lpstr>,</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Naniii</dc:creator>
  <cp:lastModifiedBy>Naniii</cp:lastModifiedBy>
  <cp:revision>18</cp:revision>
  <dcterms:created xsi:type="dcterms:W3CDTF">2021-07-22T13:45:27Z</dcterms:created>
  <dcterms:modified xsi:type="dcterms:W3CDTF">2021-07-23T14:22:18Z</dcterms:modified>
</cp:coreProperties>
</file>