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4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6" r:id="rId26"/>
    <p:sldId id="287" r:id="rId27"/>
    <p:sldId id="288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316A4F-EE76-49E9-BD33-D3CAA684B799}">
          <p14:sldIdLst>
            <p14:sldId id="256"/>
            <p14:sldId id="257"/>
            <p14:sldId id="284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85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6"/>
            <p14:sldId id="287"/>
            <p14:sldId id="288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nath K S" userId="4c4597969d1a2588" providerId="LiveId" clId="{BE6F08DA-1FD3-4351-A70F-1FFB440235A2}"/>
    <pc:docChg chg="undo redo custSel addSld delSld modSld addSection delSection modSection">
      <pc:chgData name="Manjunath K S" userId="4c4597969d1a2588" providerId="LiveId" clId="{BE6F08DA-1FD3-4351-A70F-1FFB440235A2}" dt="2024-08-09T09:23:21.340" v="1872" actId="47"/>
      <pc:docMkLst>
        <pc:docMk/>
      </pc:docMkLst>
      <pc:sldChg chg="modSp mod">
        <pc:chgData name="Manjunath K S" userId="4c4597969d1a2588" providerId="LiveId" clId="{BE6F08DA-1FD3-4351-A70F-1FFB440235A2}" dt="2024-08-05T19:34:20.620" v="1369" actId="20577"/>
        <pc:sldMkLst>
          <pc:docMk/>
          <pc:sldMk cId="462683086" sldId="256"/>
        </pc:sldMkLst>
      </pc:sldChg>
      <pc:sldChg chg="modSp mod">
        <pc:chgData name="Manjunath K S" userId="4c4597969d1a2588" providerId="LiveId" clId="{BE6F08DA-1FD3-4351-A70F-1FFB440235A2}" dt="2024-08-05T20:14:13.596" v="1459" actId="2711"/>
        <pc:sldMkLst>
          <pc:docMk/>
          <pc:sldMk cId="2283466867" sldId="257"/>
        </pc:sldMkLst>
      </pc:sldChg>
      <pc:sldChg chg="addSp modSp del mod">
        <pc:chgData name="Manjunath K S" userId="4c4597969d1a2588" providerId="LiveId" clId="{BE6F08DA-1FD3-4351-A70F-1FFB440235A2}" dt="2024-08-09T09:23:21.340" v="1872" actId="47"/>
        <pc:sldMkLst>
          <pc:docMk/>
          <pc:sldMk cId="360186683" sldId="258"/>
        </pc:sldMkLst>
      </pc:sldChg>
      <pc:sldChg chg="addSp modSp new add del mod">
        <pc:chgData name="Manjunath K S" userId="4c4597969d1a2588" providerId="LiveId" clId="{BE6F08DA-1FD3-4351-A70F-1FFB440235A2}" dt="2024-08-05T20:04:42.668" v="1390" actId="2696"/>
        <pc:sldMkLst>
          <pc:docMk/>
          <pc:sldMk cId="3915321480" sldId="259"/>
        </pc:sldMkLst>
      </pc:sldChg>
      <pc:sldChg chg="new del">
        <pc:chgData name="Manjunath K S" userId="4c4597969d1a2588" providerId="LiveId" clId="{BE6F08DA-1FD3-4351-A70F-1FFB440235A2}" dt="2024-08-05T15:47:47.467" v="67" actId="2696"/>
        <pc:sldMkLst>
          <pc:docMk/>
          <pc:sldMk cId="2308844729" sldId="260"/>
        </pc:sldMkLst>
      </pc:sldChg>
      <pc:sldChg chg="addSp delSp modSp new add del mod">
        <pc:chgData name="Manjunath K S" userId="4c4597969d1a2588" providerId="LiveId" clId="{BE6F08DA-1FD3-4351-A70F-1FFB440235A2}" dt="2024-08-05T20:04:42.668" v="1390" actId="2696"/>
        <pc:sldMkLst>
          <pc:docMk/>
          <pc:sldMk cId="3530493874" sldId="261"/>
        </pc:sldMkLst>
      </pc:sldChg>
      <pc:sldChg chg="addSp modSp new add del mod">
        <pc:chgData name="Manjunath K S" userId="4c4597969d1a2588" providerId="LiveId" clId="{BE6F08DA-1FD3-4351-A70F-1FFB440235A2}" dt="2024-08-05T20:15:03.188" v="1462" actId="1076"/>
        <pc:sldMkLst>
          <pc:docMk/>
          <pc:sldMk cId="702465245" sldId="262"/>
        </pc:sldMkLst>
      </pc:sldChg>
      <pc:sldChg chg="addSp delSp modSp new add del mod">
        <pc:chgData name="Manjunath K S" userId="4c4597969d1a2588" providerId="LiveId" clId="{BE6F08DA-1FD3-4351-A70F-1FFB440235A2}" dt="2024-08-07T03:16:06.318" v="1765" actId="14100"/>
        <pc:sldMkLst>
          <pc:docMk/>
          <pc:sldMk cId="1849425646" sldId="263"/>
        </pc:sldMkLst>
      </pc:sldChg>
      <pc:sldChg chg="addSp delSp modSp new add del mod">
        <pc:chgData name="Manjunath K S" userId="4c4597969d1a2588" providerId="LiveId" clId="{BE6F08DA-1FD3-4351-A70F-1FFB440235A2}" dt="2024-08-05T20:04:42.668" v="1390" actId="2696"/>
        <pc:sldMkLst>
          <pc:docMk/>
          <pc:sldMk cId="1654736859" sldId="264"/>
        </pc:sldMkLst>
      </pc:sldChg>
      <pc:sldChg chg="addSp delSp modSp new add del mod">
        <pc:chgData name="Manjunath K S" userId="4c4597969d1a2588" providerId="LiveId" clId="{BE6F08DA-1FD3-4351-A70F-1FFB440235A2}" dt="2024-08-05T20:16:48.365" v="1482" actId="207"/>
        <pc:sldMkLst>
          <pc:docMk/>
          <pc:sldMk cId="1281797006" sldId="265"/>
        </pc:sldMkLst>
      </pc:sldChg>
      <pc:sldChg chg="addSp delSp modSp new add del mod setBg">
        <pc:chgData name="Manjunath K S" userId="4c4597969d1a2588" providerId="LiveId" clId="{BE6F08DA-1FD3-4351-A70F-1FFB440235A2}" dt="2024-08-08T10:50:14.228" v="1796" actId="26606"/>
        <pc:sldMkLst>
          <pc:docMk/>
          <pc:sldMk cId="1269405371" sldId="266"/>
        </pc:sldMkLst>
      </pc:sldChg>
      <pc:sldChg chg="addSp delSp modSp new add del mod">
        <pc:chgData name="Manjunath K S" userId="4c4597969d1a2588" providerId="LiveId" clId="{BE6F08DA-1FD3-4351-A70F-1FFB440235A2}" dt="2024-08-05T20:17:10.625" v="1484" actId="404"/>
        <pc:sldMkLst>
          <pc:docMk/>
          <pc:sldMk cId="3656125793" sldId="267"/>
        </pc:sldMkLst>
      </pc:sldChg>
      <pc:sldChg chg="addSp modSp new add del mod">
        <pc:chgData name="Manjunath K S" userId="4c4597969d1a2588" providerId="LiveId" clId="{BE6F08DA-1FD3-4351-A70F-1FFB440235A2}" dt="2024-08-05T20:17:26.243" v="1485" actId="1076"/>
        <pc:sldMkLst>
          <pc:docMk/>
          <pc:sldMk cId="305935934" sldId="268"/>
        </pc:sldMkLst>
      </pc:sldChg>
      <pc:sldChg chg="addSp delSp modSp new add del mod">
        <pc:chgData name="Manjunath K S" userId="4c4597969d1a2588" providerId="LiveId" clId="{BE6F08DA-1FD3-4351-A70F-1FFB440235A2}" dt="2024-08-05T20:22:25.314" v="1490" actId="14100"/>
        <pc:sldMkLst>
          <pc:docMk/>
          <pc:sldMk cId="3555839448" sldId="269"/>
        </pc:sldMkLst>
      </pc:sldChg>
      <pc:sldChg chg="addSp delSp modSp new add del mod">
        <pc:chgData name="Manjunath K S" userId="4c4597969d1a2588" providerId="LiveId" clId="{BE6F08DA-1FD3-4351-A70F-1FFB440235A2}" dt="2024-08-05T20:22:40.586" v="1492" actId="207"/>
        <pc:sldMkLst>
          <pc:docMk/>
          <pc:sldMk cId="1258593473" sldId="270"/>
        </pc:sldMkLst>
      </pc:sldChg>
      <pc:sldChg chg="addSp delSp modSp new add del mod">
        <pc:chgData name="Manjunath K S" userId="4c4597969d1a2588" providerId="LiveId" clId="{BE6F08DA-1FD3-4351-A70F-1FFB440235A2}" dt="2024-08-05T20:04:42.668" v="1390" actId="2696"/>
        <pc:sldMkLst>
          <pc:docMk/>
          <pc:sldMk cId="2097270518" sldId="271"/>
        </pc:sldMkLst>
      </pc:sldChg>
      <pc:sldChg chg="modSp new add del mod">
        <pc:chgData name="Manjunath K S" userId="4c4597969d1a2588" providerId="LiveId" clId="{BE6F08DA-1FD3-4351-A70F-1FFB440235A2}" dt="2024-08-05T20:23:21.127" v="1495" actId="113"/>
        <pc:sldMkLst>
          <pc:docMk/>
          <pc:sldMk cId="1639356647" sldId="272"/>
        </pc:sldMkLst>
      </pc:sldChg>
      <pc:sldChg chg="addSp delSp modSp new add del mod">
        <pc:chgData name="Manjunath K S" userId="4c4597969d1a2588" providerId="LiveId" clId="{BE6F08DA-1FD3-4351-A70F-1FFB440235A2}" dt="2024-08-05T20:25:03.388" v="1512" actId="2710"/>
        <pc:sldMkLst>
          <pc:docMk/>
          <pc:sldMk cId="3573237854" sldId="273"/>
        </pc:sldMkLst>
      </pc:sldChg>
      <pc:sldChg chg="addSp modSp new add del mod">
        <pc:chgData name="Manjunath K S" userId="4c4597969d1a2588" providerId="LiveId" clId="{BE6F08DA-1FD3-4351-A70F-1FFB440235A2}" dt="2024-08-05T20:25:18.120" v="1516" actId="403"/>
        <pc:sldMkLst>
          <pc:docMk/>
          <pc:sldMk cId="2520118453" sldId="274"/>
        </pc:sldMkLst>
      </pc:sldChg>
      <pc:sldChg chg="addSp delSp modSp new add del mod">
        <pc:chgData name="Manjunath K S" userId="4c4597969d1a2588" providerId="LiveId" clId="{BE6F08DA-1FD3-4351-A70F-1FFB440235A2}" dt="2024-08-05T20:04:42.668" v="1390" actId="2696"/>
        <pc:sldMkLst>
          <pc:docMk/>
          <pc:sldMk cId="4235365805" sldId="275"/>
        </pc:sldMkLst>
      </pc:sldChg>
      <pc:sldChg chg="addSp delSp modSp new add del mod">
        <pc:chgData name="Manjunath K S" userId="4c4597969d1a2588" providerId="LiveId" clId="{BE6F08DA-1FD3-4351-A70F-1FFB440235A2}" dt="2024-08-05T20:04:42.668" v="1390" actId="2696"/>
        <pc:sldMkLst>
          <pc:docMk/>
          <pc:sldMk cId="744748889" sldId="276"/>
        </pc:sldMkLst>
      </pc:sldChg>
      <pc:sldChg chg="addSp delSp modSp new add del mod">
        <pc:chgData name="Manjunath K S" userId="4c4597969d1a2588" providerId="LiveId" clId="{BE6F08DA-1FD3-4351-A70F-1FFB440235A2}" dt="2024-08-05T20:26:18.844" v="1524" actId="404"/>
        <pc:sldMkLst>
          <pc:docMk/>
          <pc:sldMk cId="560952914" sldId="277"/>
        </pc:sldMkLst>
      </pc:sldChg>
      <pc:sldChg chg="addSp modSp new add del mod">
        <pc:chgData name="Manjunath K S" userId="4c4597969d1a2588" providerId="LiveId" clId="{BE6F08DA-1FD3-4351-A70F-1FFB440235A2}" dt="2024-08-05T20:26:39.787" v="1527" actId="403"/>
        <pc:sldMkLst>
          <pc:docMk/>
          <pc:sldMk cId="498227437" sldId="278"/>
        </pc:sldMkLst>
      </pc:sldChg>
      <pc:sldChg chg="addSp delSp modSp new add del mod chgLayout">
        <pc:chgData name="Manjunath K S" userId="4c4597969d1a2588" providerId="LiveId" clId="{BE6F08DA-1FD3-4351-A70F-1FFB440235A2}" dt="2024-08-05T20:28:38.948" v="1548" actId="14100"/>
        <pc:sldMkLst>
          <pc:docMk/>
          <pc:sldMk cId="1386750809" sldId="279"/>
        </pc:sldMkLst>
      </pc:sldChg>
      <pc:sldChg chg="modSp new add del mod">
        <pc:chgData name="Manjunath K S" userId="4c4597969d1a2588" providerId="LiveId" clId="{BE6F08DA-1FD3-4351-A70F-1FFB440235A2}" dt="2024-08-05T20:30:09.185" v="1556" actId="207"/>
        <pc:sldMkLst>
          <pc:docMk/>
          <pc:sldMk cId="2192634090" sldId="280"/>
        </pc:sldMkLst>
      </pc:sldChg>
      <pc:sldChg chg="addSp delSp modSp new add del mod modClrScheme chgLayout">
        <pc:chgData name="Manjunath K S" userId="4c4597969d1a2588" providerId="LiveId" clId="{BE6F08DA-1FD3-4351-A70F-1FFB440235A2}" dt="2024-08-06T19:38:33.132" v="1706" actId="20577"/>
        <pc:sldMkLst>
          <pc:docMk/>
          <pc:sldMk cId="2918474695" sldId="281"/>
        </pc:sldMkLst>
      </pc:sldChg>
      <pc:sldChg chg="addSp modSp new add del mod">
        <pc:chgData name="Manjunath K S" userId="4c4597969d1a2588" providerId="LiveId" clId="{BE6F08DA-1FD3-4351-A70F-1FFB440235A2}" dt="2024-08-05T20:30:19.256" v="1557" actId="1076"/>
        <pc:sldMkLst>
          <pc:docMk/>
          <pc:sldMk cId="874204320" sldId="282"/>
        </pc:sldMkLst>
      </pc:sldChg>
      <pc:sldChg chg="addSp modSp new del mod">
        <pc:chgData name="Manjunath K S" userId="4c4597969d1a2588" providerId="LiveId" clId="{BE6F08DA-1FD3-4351-A70F-1FFB440235A2}" dt="2024-08-09T09:23:17.837" v="1871" actId="47"/>
        <pc:sldMkLst>
          <pc:docMk/>
          <pc:sldMk cId="477256388" sldId="283"/>
        </pc:sldMkLst>
      </pc:sldChg>
      <pc:sldChg chg="new add del">
        <pc:chgData name="Manjunath K S" userId="4c4597969d1a2588" providerId="LiveId" clId="{BE6F08DA-1FD3-4351-A70F-1FFB440235A2}" dt="2024-08-05T20:04:47.549" v="1391" actId="2696"/>
        <pc:sldMkLst>
          <pc:docMk/>
          <pc:sldMk cId="3259288407" sldId="283"/>
        </pc:sldMkLst>
      </pc:sldChg>
      <pc:sldChg chg="addSp new del">
        <pc:chgData name="Manjunath K S" userId="4c4597969d1a2588" providerId="LiveId" clId="{BE6F08DA-1FD3-4351-A70F-1FFB440235A2}" dt="2024-08-05T20:06:26.012" v="1396" actId="680"/>
        <pc:sldMkLst>
          <pc:docMk/>
          <pc:sldMk cId="3890680017" sldId="283"/>
        </pc:sldMkLst>
      </pc:sldChg>
      <pc:sldChg chg="addSp delSp modSp new mod modClrScheme chgLayout">
        <pc:chgData name="Manjunath K S" userId="4c4597969d1a2588" providerId="LiveId" clId="{BE6F08DA-1FD3-4351-A70F-1FFB440235A2}" dt="2024-08-09T09:23:10.140" v="1870" actId="1076"/>
        <pc:sldMkLst>
          <pc:docMk/>
          <pc:sldMk cId="2438862091" sldId="284"/>
        </pc:sldMkLst>
      </pc:sldChg>
      <pc:sldChg chg="modSp new del mod">
        <pc:chgData name="Manjunath K S" userId="4c4597969d1a2588" providerId="LiveId" clId="{BE6F08DA-1FD3-4351-A70F-1FFB440235A2}" dt="2024-08-05T20:10:11.079" v="1426" actId="2696"/>
        <pc:sldMkLst>
          <pc:docMk/>
          <pc:sldMk cId="3752825592" sldId="284"/>
        </pc:sldMkLst>
      </pc:sldChg>
      <pc:sldChg chg="addSp delSp modSp new mod">
        <pc:chgData name="Manjunath K S" userId="4c4597969d1a2588" providerId="LiveId" clId="{BE6F08DA-1FD3-4351-A70F-1FFB440235A2}" dt="2024-08-06T11:33:29.991" v="1593" actId="20577"/>
        <pc:sldMkLst>
          <pc:docMk/>
          <pc:sldMk cId="3565491980" sldId="285"/>
        </pc:sldMkLst>
      </pc:sldChg>
      <pc:sldChg chg="addSp delSp modSp new mod">
        <pc:chgData name="Manjunath K S" userId="4c4597969d1a2588" providerId="LiveId" clId="{BE6F08DA-1FD3-4351-A70F-1FFB440235A2}" dt="2024-08-06T18:30:23.671" v="1624" actId="14100"/>
        <pc:sldMkLst>
          <pc:docMk/>
          <pc:sldMk cId="1581289870" sldId="286"/>
        </pc:sldMkLst>
      </pc:sldChg>
      <pc:sldChg chg="addSp delSp modSp new mod modClrScheme chgLayout">
        <pc:chgData name="Manjunath K S" userId="4c4597969d1a2588" providerId="LiveId" clId="{BE6F08DA-1FD3-4351-A70F-1FFB440235A2}" dt="2024-08-06T19:31:17.656" v="1676" actId="1076"/>
        <pc:sldMkLst>
          <pc:docMk/>
          <pc:sldMk cId="3808199626" sldId="287"/>
        </pc:sldMkLst>
      </pc:sldChg>
      <pc:sldChg chg="addSp delSp modSp new mod">
        <pc:chgData name="Manjunath K S" userId="4c4597969d1a2588" providerId="LiveId" clId="{BE6F08DA-1FD3-4351-A70F-1FFB440235A2}" dt="2024-08-06T19:33:34.466" v="1687" actId="1076"/>
        <pc:sldMkLst>
          <pc:docMk/>
          <pc:sldMk cId="2841822824" sldId="288"/>
        </pc:sldMkLst>
      </pc:sldChg>
      <pc:sldChg chg="new del">
        <pc:chgData name="Manjunath K S" userId="4c4597969d1a2588" providerId="LiveId" clId="{BE6F08DA-1FD3-4351-A70F-1FFB440235A2}" dt="2024-08-09T09:01:10.081" v="1842" actId="2696"/>
        <pc:sldMkLst>
          <pc:docMk/>
          <pc:sldMk cId="3531738768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E1B-4D67-4333-8BD0-1C3A3009E902}" type="datetimeFigureOut">
              <a:rPr lang="en-IN" smtClean="0"/>
              <a:t>29-6-25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EBCE-6758-4732-A6BC-525B4FF8C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81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E1B-4D67-4333-8BD0-1C3A3009E902}" type="datetimeFigureOut">
              <a:rPr lang="en-IN" smtClean="0"/>
              <a:t>29-6-25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EBCE-6758-4732-A6BC-525B4FF8C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E1B-4D67-4333-8BD0-1C3A3009E902}" type="datetimeFigureOut">
              <a:rPr lang="en-IN" smtClean="0"/>
              <a:t>29-6-25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EBCE-6758-4732-A6BC-525B4FF8C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736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E1B-4D67-4333-8BD0-1C3A3009E902}" type="datetimeFigureOut">
              <a:rPr lang="en-IN" smtClean="0"/>
              <a:t>29-6-25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EBCE-6758-4732-A6BC-525B4FF8C3E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46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E1B-4D67-4333-8BD0-1C3A3009E902}" type="datetimeFigureOut">
              <a:rPr lang="en-IN" smtClean="0"/>
              <a:t>29-6-25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EBCE-6758-4732-A6BC-525B4FF8C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03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E1B-4D67-4333-8BD0-1C3A3009E902}" type="datetimeFigureOut">
              <a:rPr lang="en-IN" smtClean="0"/>
              <a:t>29-6-25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EBCE-6758-4732-A6BC-525B4FF8C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583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E1B-4D67-4333-8BD0-1C3A3009E902}" type="datetimeFigureOut">
              <a:rPr lang="en-IN" smtClean="0"/>
              <a:t>29-6-25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EBCE-6758-4732-A6BC-525B4FF8C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15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E1B-4D67-4333-8BD0-1C3A3009E902}" type="datetimeFigureOut">
              <a:rPr lang="en-IN" smtClean="0"/>
              <a:t>29-6-25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EBCE-6758-4732-A6BC-525B4FF8C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34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E1B-4D67-4333-8BD0-1C3A3009E902}" type="datetimeFigureOut">
              <a:rPr lang="en-IN" smtClean="0"/>
              <a:t>29-6-25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EBCE-6758-4732-A6BC-525B4FF8C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88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E1B-4D67-4333-8BD0-1C3A3009E902}" type="datetimeFigureOut">
              <a:rPr lang="en-IN" smtClean="0"/>
              <a:t>29-6-25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EBCE-6758-4732-A6BC-525B4FF8C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28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E1B-4D67-4333-8BD0-1C3A3009E902}" type="datetimeFigureOut">
              <a:rPr lang="en-IN" smtClean="0"/>
              <a:t>29-6-25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EBCE-6758-4732-A6BC-525B4FF8C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58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E1B-4D67-4333-8BD0-1C3A3009E902}" type="datetimeFigureOut">
              <a:rPr lang="en-IN" smtClean="0"/>
              <a:t>29-6-25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EBCE-6758-4732-A6BC-525B4FF8C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16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E1B-4D67-4333-8BD0-1C3A3009E902}" type="datetimeFigureOut">
              <a:rPr lang="en-IN" smtClean="0"/>
              <a:t>29-6-25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EBCE-6758-4732-A6BC-525B4FF8C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4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E1B-4D67-4333-8BD0-1C3A3009E902}" type="datetimeFigureOut">
              <a:rPr lang="en-IN" smtClean="0"/>
              <a:t>29-6-25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EBCE-6758-4732-A6BC-525B4FF8C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84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E1B-4D67-4333-8BD0-1C3A3009E902}" type="datetimeFigureOut">
              <a:rPr lang="en-IN" smtClean="0"/>
              <a:t>29-6-25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EBCE-6758-4732-A6BC-525B4FF8C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89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E1B-4D67-4333-8BD0-1C3A3009E902}" type="datetimeFigureOut">
              <a:rPr lang="en-IN" smtClean="0"/>
              <a:t>29-6-25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EBCE-6758-4732-A6BC-525B4FF8C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59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DE1B-4D67-4333-8BD0-1C3A3009E902}" type="datetimeFigureOut">
              <a:rPr lang="en-IN" smtClean="0"/>
              <a:t>29-6-25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EBCE-6758-4732-A6BC-525B4FF8C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45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78DE1B-4D67-4333-8BD0-1C3A3009E902}" type="datetimeFigureOut">
              <a:rPr lang="en-IN" smtClean="0"/>
              <a:t>29-6-25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EBCE-6758-4732-A6BC-525B4FF8C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627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7724-1FCB-FA3D-9706-1D71225CC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IN" sz="6000" dirty="0"/>
              <a:t>Lean Six Sigma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31267-D060-CEAB-478D-E6A8BFF46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120887"/>
            <a:ext cx="8825658" cy="2517913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Project Name: Improving CDD Process Adherence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Process: Client Due Diligence (CDD) Process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Presented by: K.S.Manjunath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Project type: Six sigma Green Belt Project</a:t>
            </a:r>
          </a:p>
        </p:txBody>
      </p:sp>
    </p:spTree>
    <p:extLst>
      <p:ext uri="{BB962C8B-B14F-4D97-AF65-F5344CB8AC3E}">
        <p14:creationId xmlns:p14="http://schemas.microsoft.com/office/powerpoint/2010/main" val="46268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A0FF-A5F7-E19C-6A34-5F55AB1E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37532"/>
          </a:xfrm>
        </p:spPr>
        <p:txBody>
          <a:bodyPr>
            <a:normAutofit/>
          </a:bodyPr>
          <a:lstStyle/>
          <a:p>
            <a:r>
              <a:rPr lang="en-IN" sz="2000" b="1">
                <a:solidFill>
                  <a:schemeClr val="tx2"/>
                </a:solidFill>
                <a:latin typeface="+mn-lt"/>
                <a:ea typeface="ＭＳ Ｐゴシック" pitchFamily="34" charset="-128"/>
                <a:cs typeface="+mn-cs"/>
              </a:rPr>
              <a:t>Understanding process variation…</a:t>
            </a:r>
            <a:br>
              <a:rPr lang="en-IN"/>
            </a:br>
            <a:r>
              <a:rPr lang="en-IN"/>
              <a:t>                                  </a:t>
            </a:r>
            <a:r>
              <a:rPr lang="en-IN" sz="2800" b="1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Measurement </a:t>
            </a:r>
            <a:endParaRPr lang="en-IN" sz="2800" b="1" dirty="0">
              <a:solidFill>
                <a:schemeClr val="tx2"/>
              </a:solidFill>
              <a:latin typeface="+mn-lt"/>
              <a:ea typeface="ＭＳ Ｐゴシック" pitchFamily="34" charset="-128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31FEC9C-43FB-1393-3785-23BD6B986E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7781" y="1701800"/>
            <a:ext cx="5161935" cy="410448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627BD4-5A05-497B-18AA-B5045AEC4E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3313" y="1701800"/>
            <a:ext cx="4992687" cy="4104488"/>
          </a:xfrm>
        </p:spPr>
      </p:pic>
    </p:spTree>
    <p:extLst>
      <p:ext uri="{BB962C8B-B14F-4D97-AF65-F5344CB8AC3E}">
        <p14:creationId xmlns:p14="http://schemas.microsoft.com/office/powerpoint/2010/main" val="126940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24C2-B88F-B372-B549-FAF41253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Constantia" panose="02030602050306030303" pitchFamily="18" charset="0"/>
              </a:rPr>
              <a:t>Key learnings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4E69-8A54-B153-E88F-F1476F516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Average Handling Time: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62.39 minutes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Standard Deviation: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17.15 minutes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Stability: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Several out-of-control points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Investigate out-of-control points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Reduce variability, improve stability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25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4F4515-2577-C382-EB00-2892E20DE15F}"/>
              </a:ext>
            </a:extLst>
          </p:cNvPr>
          <p:cNvSpPr txBox="1"/>
          <p:nvPr/>
        </p:nvSpPr>
        <p:spPr>
          <a:xfrm>
            <a:off x="2911944" y="2335254"/>
            <a:ext cx="5872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Phase</a:t>
            </a:r>
          </a:p>
        </p:txBody>
      </p:sp>
    </p:spTree>
    <p:extLst>
      <p:ext uri="{BB962C8B-B14F-4D97-AF65-F5344CB8AC3E}">
        <p14:creationId xmlns:p14="http://schemas.microsoft.com/office/powerpoint/2010/main" val="30593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2DA0-EF25-F264-B552-843CBB2C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solidFill>
                  <a:schemeClr val="tx2"/>
                </a:solidFill>
              </a:rPr>
              <a:t>Fishbone Diagram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967D5E6C-A571-2D6A-5634-9C99208EC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13" y="1853248"/>
            <a:ext cx="7364895" cy="4395152"/>
          </a:xfrm>
        </p:spPr>
      </p:pic>
    </p:spTree>
    <p:extLst>
      <p:ext uri="{BB962C8B-B14F-4D97-AF65-F5344CB8AC3E}">
        <p14:creationId xmlns:p14="http://schemas.microsoft.com/office/powerpoint/2010/main" val="355583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CA50-C090-B30B-F860-16D71C3F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FMEA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89E84F-4784-231D-550F-1BFA9E667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394073"/>
              </p:ext>
            </p:extLst>
          </p:nvPr>
        </p:nvGraphicFramePr>
        <p:xfrm>
          <a:off x="414779" y="1452870"/>
          <a:ext cx="11580573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109">
                  <a:extLst>
                    <a:ext uri="{9D8B030D-6E8A-4147-A177-3AD203B41FA5}">
                      <a16:colId xmlns:a16="http://schemas.microsoft.com/office/drawing/2014/main" val="1900358805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3557754153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3677752033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552493476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1879306551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1946710054"/>
                    </a:ext>
                  </a:extLst>
                </a:gridCol>
                <a:gridCol w="1137266">
                  <a:extLst>
                    <a:ext uri="{9D8B030D-6E8A-4147-A177-3AD203B41FA5}">
                      <a16:colId xmlns:a16="http://schemas.microsoft.com/office/drawing/2014/main" val="2154204215"/>
                    </a:ext>
                  </a:extLst>
                </a:gridCol>
                <a:gridCol w="1268362">
                  <a:extLst>
                    <a:ext uri="{9D8B030D-6E8A-4147-A177-3AD203B41FA5}">
                      <a16:colId xmlns:a16="http://schemas.microsoft.com/office/drawing/2014/main" val="2311304059"/>
                    </a:ext>
                  </a:extLst>
                </a:gridCol>
                <a:gridCol w="1455171">
                  <a:extLst>
                    <a:ext uri="{9D8B030D-6E8A-4147-A177-3AD203B41FA5}">
                      <a16:colId xmlns:a16="http://schemas.microsoft.com/office/drawing/2014/main" val="2779460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Failure 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 of Failure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Cause of Failure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Occurrence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Controls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Priority Number (RPN)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Recommended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056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Malfunction</a:t>
                      </a: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Downtime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Inadequate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 automated 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12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Hardware Failure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Crash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Outdated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Regular Maintenance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Upgrade hardware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142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Incorrect Data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Insufficient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 training programs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300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Communication Breakdown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Congestion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Monitoring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 bandwidth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819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 Breach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 Security Protocols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 Audits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Strengthen security measures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45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49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A62A-8BF3-7635-7703-75A0791A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700" b="1" dirty="0">
                <a:solidFill>
                  <a:schemeClr val="tx2"/>
                </a:solidFill>
                <a:latin typeface="+mn-lt"/>
                <a:ea typeface="ＭＳ Ｐゴシック" pitchFamily="34" charset="-128"/>
              </a:rPr>
              <a:t>Prioritization of X’s:  Control / Impact Matrix </a:t>
            </a:r>
            <a:br>
              <a:rPr lang="en-US" altLang="en-US" sz="6000" dirty="0">
                <a:latin typeface="+mn-lt"/>
                <a:ea typeface="ＭＳ Ｐゴシック" pitchFamily="34" charset="-128"/>
              </a:rPr>
            </a:br>
            <a:r>
              <a:rPr lang="en-US" altLang="en-US" sz="2000" b="0" dirty="0">
                <a:latin typeface="+mn-lt"/>
                <a:ea typeface="ＭＳ Ｐゴシック" pitchFamily="34" charset="-128"/>
              </a:rPr>
              <a:t>Y=f (X1, X2, …, </a:t>
            </a:r>
            <a:r>
              <a:rPr lang="en-US" altLang="en-US" sz="2000" b="0" dirty="0" err="1">
                <a:latin typeface="+mn-lt"/>
                <a:ea typeface="ＭＳ Ｐゴシック" pitchFamily="34" charset="-128"/>
              </a:rPr>
              <a:t>Xn</a:t>
            </a:r>
            <a:r>
              <a:rPr lang="en-US" altLang="en-US" sz="2000" b="0" dirty="0">
                <a:latin typeface="+mn-lt"/>
                <a:ea typeface="ＭＳ Ｐゴシック" pitchFamily="34" charset="-128"/>
              </a:rPr>
              <a:t>)</a:t>
            </a:r>
            <a:endParaRPr lang="en-IN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BD5C5FF5-DA98-A9BC-CF43-3963D4A73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488790"/>
              </p:ext>
            </p:extLst>
          </p:nvPr>
        </p:nvGraphicFramePr>
        <p:xfrm>
          <a:off x="1249680" y="1825625"/>
          <a:ext cx="10104117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783">
                  <a:extLst>
                    <a:ext uri="{9D8B030D-6E8A-4147-A177-3AD203B41FA5}">
                      <a16:colId xmlns:a16="http://schemas.microsoft.com/office/drawing/2014/main" val="3541089306"/>
                    </a:ext>
                  </a:extLst>
                </a:gridCol>
                <a:gridCol w="3369667">
                  <a:extLst>
                    <a:ext uri="{9D8B030D-6E8A-4147-A177-3AD203B41FA5}">
                      <a16:colId xmlns:a16="http://schemas.microsoft.com/office/drawing/2014/main" val="3885950008"/>
                    </a:ext>
                  </a:extLst>
                </a:gridCol>
                <a:gridCol w="3369667">
                  <a:extLst>
                    <a:ext uri="{9D8B030D-6E8A-4147-A177-3AD203B41FA5}">
                      <a16:colId xmlns:a16="http://schemas.microsoft.com/office/drawing/2014/main" val="217753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High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Medium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Low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51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In Our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37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 Insufficient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 Incomplete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 Inaccurate data 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25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 High workload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 Insufficient process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 Workflow Interruptions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7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 Manual triggering of CDD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1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 Outdated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8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Out of Our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89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 System downtimes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8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968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233ACE-B4C4-7190-0CA3-A4EEBB36952B}"/>
              </a:ext>
            </a:extLst>
          </p:cNvPr>
          <p:cNvSpPr txBox="1"/>
          <p:nvPr/>
        </p:nvSpPr>
        <p:spPr>
          <a:xfrm>
            <a:off x="5547360" y="1358047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9A0EDC-E0A2-9978-CDA2-C931AA1A6448}"/>
              </a:ext>
            </a:extLst>
          </p:cNvPr>
          <p:cNvSpPr txBox="1"/>
          <p:nvPr/>
        </p:nvSpPr>
        <p:spPr>
          <a:xfrm>
            <a:off x="701040" y="2413337"/>
            <a:ext cx="4673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</a:t>
            </a:r>
          </a:p>
          <a:p>
            <a:r>
              <a:rPr lang="en-IN" sz="2400" dirty="0"/>
              <a:t>O</a:t>
            </a:r>
          </a:p>
          <a:p>
            <a:r>
              <a:rPr lang="en-IN" sz="2400" dirty="0"/>
              <a:t>N</a:t>
            </a:r>
          </a:p>
          <a:p>
            <a:r>
              <a:rPr lang="en-IN" sz="2400" dirty="0"/>
              <a:t>T</a:t>
            </a:r>
          </a:p>
          <a:p>
            <a:r>
              <a:rPr lang="en-IN" sz="2400" dirty="0"/>
              <a:t>R</a:t>
            </a:r>
          </a:p>
          <a:p>
            <a:r>
              <a:rPr lang="en-IN" sz="2400" dirty="0"/>
              <a:t>O</a:t>
            </a:r>
          </a:p>
          <a:p>
            <a:r>
              <a:rPr lang="en-IN" sz="2400" dirty="0"/>
              <a:t>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F319A1-92B2-AB3B-373D-6458D7BDC524}"/>
              </a:ext>
            </a:extLst>
          </p:cNvPr>
          <p:cNvSpPr txBox="1"/>
          <p:nvPr/>
        </p:nvSpPr>
        <p:spPr>
          <a:xfrm>
            <a:off x="1168400" y="5678115"/>
            <a:ext cx="1034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b="1" dirty="0">
                <a:solidFill>
                  <a:srgbClr val="FFFF00"/>
                </a:solidFill>
                <a:latin typeface="+mn-lt"/>
              </a:rPr>
              <a:t>Classify your X’s coming from your C/E Diagram (Fishbone Diagram). </a:t>
            </a:r>
          </a:p>
        </p:txBody>
      </p:sp>
    </p:spTree>
    <p:extLst>
      <p:ext uri="{BB962C8B-B14F-4D97-AF65-F5344CB8AC3E}">
        <p14:creationId xmlns:p14="http://schemas.microsoft.com/office/powerpoint/2010/main" val="1258593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26CC-DAA9-C360-2F44-3F647AAC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Chart: 80/20 rule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CB09E-326F-D816-E146-F87079103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840" y="1825624"/>
            <a:ext cx="7431514" cy="4565015"/>
          </a:xfrm>
        </p:spPr>
      </p:pic>
    </p:spTree>
    <p:extLst>
      <p:ext uri="{BB962C8B-B14F-4D97-AF65-F5344CB8AC3E}">
        <p14:creationId xmlns:p14="http://schemas.microsoft.com/office/powerpoint/2010/main" val="2097270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8D63-2088-E0E5-636E-E3C8D1E6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/>
                </a:solidFill>
                <a:latin typeface="Constantia" panose="02030602050306030303" pitchFamily="18" charset="0"/>
              </a:rPr>
              <a:t>Root Cause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7D98D-7C76-BDCF-503D-0EC742674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1. Manual CDD Triggering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Root Cause: Lack of automation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2. System Downtimes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Root Cause: Unreliable IT infrastructure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3. High Workload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Root Cause: Inefficient resource allocation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4. Incomplete Documentation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Root Cause: Lack of SOPs and checklists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5. Inaccurate Data Entry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Root Cause: Insufficient training and data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35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0DE0-DC50-A3E5-B0A7-F6F68B34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tantia" panose="02030602050306030303" pitchFamily="18" charset="0"/>
                <a:ea typeface="ＭＳ Ｐゴシック" pitchFamily="34" charset="-128"/>
              </a:rPr>
              <a:t>8 Wastes identified in our process</a:t>
            </a:r>
            <a:endParaRPr lang="en-IN" sz="3600" b="1" dirty="0">
              <a:solidFill>
                <a:schemeClr val="accent2">
                  <a:lumMod val="60000"/>
                  <a:lumOff val="4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482BF6-51FF-5809-D904-049E6378FB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1360" y="1136582"/>
            <a:ext cx="10632440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Transportation: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Movement of materials/products not adding value.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Excess products and materials not being processed.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Unnecessary movements by people.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Idle time waiting for the next step in a process.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Overproduction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Producing more than is needed.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Overprocessing: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More work or higher quality than required by the customer.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Defects: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Effort involved in inspecting for and fixing defects.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Skills: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Underutilizing people's talents, skills, and knowledge.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37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3F6A8D-9516-6501-3E87-6E1FA5A3B3B1}"/>
              </a:ext>
            </a:extLst>
          </p:cNvPr>
          <p:cNvSpPr txBox="1"/>
          <p:nvPr/>
        </p:nvSpPr>
        <p:spPr>
          <a:xfrm>
            <a:off x="2032000" y="2062480"/>
            <a:ext cx="7741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altLang="en-US" sz="7200" dirty="0"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IMPROVE</a:t>
            </a:r>
            <a:r>
              <a:rPr lang="fr-LU" altLang="en-US" sz="4000" dirty="0"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LU" altLang="en-US" sz="8000" dirty="0">
                <a:latin typeface="Constantia" panose="0203060205030603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PHASE</a:t>
            </a:r>
            <a:endParaRPr lang="en-IN" sz="7200" dirty="0">
              <a:latin typeface="Constantia" panose="0203060205030603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1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DFE4-CFBD-922C-D374-1AEC70F8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nstantia" panose="02030602050306030303" pitchFamily="18" charset="0"/>
              </a:rPr>
              <a:t>Our Team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57C8-BFC4-62FF-DA51-7D6740A9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Analyst</a:t>
            </a:r>
          </a:p>
          <a:p>
            <a:r>
              <a:rPr lang="en-IN" dirty="0"/>
              <a:t>IT Support</a:t>
            </a:r>
          </a:p>
          <a:p>
            <a:r>
              <a:rPr lang="en-IN" dirty="0"/>
              <a:t>Compliance officer</a:t>
            </a:r>
          </a:p>
        </p:txBody>
      </p:sp>
    </p:spTree>
    <p:extLst>
      <p:ext uri="{BB962C8B-B14F-4D97-AF65-F5344CB8AC3E}">
        <p14:creationId xmlns:p14="http://schemas.microsoft.com/office/powerpoint/2010/main" val="2283466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8CE3-91E4-F842-A36C-E4AA8ECA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 b="1" dirty="0">
                <a:solidFill>
                  <a:schemeClr val="tx2"/>
                </a:solidFill>
                <a:latin typeface="+mn-lt"/>
              </a:rPr>
              <a:t>Describe Solution(s) Selected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6DBD35-EC19-9A46-04FB-33DA928DA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289436"/>
              </p:ext>
            </p:extLst>
          </p:nvPr>
        </p:nvGraphicFramePr>
        <p:xfrm>
          <a:off x="1103313" y="2052638"/>
          <a:ext cx="894715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884457727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3415130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Root Cause</a:t>
                      </a:r>
                      <a:endParaRPr lang="en-IN" dirty="0"/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Solution</a:t>
                      </a:r>
                      <a:endParaRPr lang="en-IN"/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152333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Manual CDD Triggering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 an automated CDD system.</a:t>
                      </a: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13137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System Downtimes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Upgrade IT infrastructure and introduce redundant systems.</a:t>
                      </a: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409465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High Workload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Reallocate resources and introduce workload balancing.</a:t>
                      </a: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41844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Incomplete Documentation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Develop and implement SOPs and checklists.</a:t>
                      </a: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115444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Inaccurate Data Entry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comprehensive training and implement data validation tools.</a:t>
                      </a: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677130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36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C261-F712-CE1D-CBE4-9D8EF384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b="1" dirty="0">
                <a:latin typeface="Constantia" panose="02030602050306030303" pitchFamily="18" charset="0"/>
                <a:ea typeface="ＭＳ Ｐゴシック" pitchFamily="34" charset="-128"/>
              </a:rPr>
              <a:t>To achieve the goal, Implementation Plan</a:t>
            </a:r>
            <a:endParaRPr lang="en-IN" sz="4000" dirty="0">
              <a:latin typeface="Constantia" panose="020306020503060303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0ED29D-4E67-C647-1986-C5DB9C508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10055"/>
              </p:ext>
            </p:extLst>
          </p:nvPr>
        </p:nvGraphicFramePr>
        <p:xfrm>
          <a:off x="1103313" y="2052638"/>
          <a:ext cx="8947146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2">
                  <a:extLst>
                    <a:ext uri="{9D8B030D-6E8A-4147-A177-3AD203B41FA5}">
                      <a16:colId xmlns:a16="http://schemas.microsoft.com/office/drawing/2014/main" val="2346265992"/>
                    </a:ext>
                  </a:extLst>
                </a:gridCol>
                <a:gridCol w="2982382">
                  <a:extLst>
                    <a:ext uri="{9D8B030D-6E8A-4147-A177-3AD203B41FA5}">
                      <a16:colId xmlns:a16="http://schemas.microsoft.com/office/drawing/2014/main" val="984735247"/>
                    </a:ext>
                  </a:extLst>
                </a:gridCol>
                <a:gridCol w="2982382">
                  <a:extLst>
                    <a:ext uri="{9D8B030D-6E8A-4147-A177-3AD203B41FA5}">
                      <a16:colId xmlns:a16="http://schemas.microsoft.com/office/drawing/2014/main" val="1476908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Solution</a:t>
                      </a:r>
                      <a:endParaRPr lang="en-IN" dirty="0"/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Responsible Person</a:t>
                      </a:r>
                      <a:endParaRPr lang="en-IN"/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Target Date</a:t>
                      </a:r>
                      <a:endParaRPr lang="en-IN"/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128859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Implement an automated CDD system.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IT Manager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08/08/2024</a:t>
                      </a: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386824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Upgrade IT infrastructure and introduce redundant systems.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IT Manager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15/08/2024</a:t>
                      </a: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325083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Reallocate resources and introduce workload balancing.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Operations Manager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22/08/2024</a:t>
                      </a: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344263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Develop and implement SOPs and checklists.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Quality Assurance Lead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29/08/2024</a:t>
                      </a: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4292722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Provide comprehensive training and implement data validation tools.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Training Coordinator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05/09/2024</a:t>
                      </a: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4205260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748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F508-0401-096E-7B07-4BBFFEAF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83753"/>
            <a:ext cx="9404723" cy="1400530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Cost Savings</a:t>
            </a:r>
            <a:r>
              <a:rPr lang="en-IN" dirty="0"/>
              <a:t>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D7FF83-CE09-5ACB-9266-9F1DDC78B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019413"/>
              </p:ext>
            </p:extLst>
          </p:nvPr>
        </p:nvGraphicFramePr>
        <p:xfrm>
          <a:off x="665922" y="1152983"/>
          <a:ext cx="10078279" cy="5337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219">
                  <a:extLst>
                    <a:ext uri="{9D8B030D-6E8A-4147-A177-3AD203B41FA5}">
                      <a16:colId xmlns:a16="http://schemas.microsoft.com/office/drawing/2014/main" val="4117378275"/>
                    </a:ext>
                  </a:extLst>
                </a:gridCol>
                <a:gridCol w="3366030">
                  <a:extLst>
                    <a:ext uri="{9D8B030D-6E8A-4147-A177-3AD203B41FA5}">
                      <a16:colId xmlns:a16="http://schemas.microsoft.com/office/drawing/2014/main" val="773862149"/>
                    </a:ext>
                  </a:extLst>
                </a:gridCol>
                <a:gridCol w="3366030">
                  <a:extLst>
                    <a:ext uri="{9D8B030D-6E8A-4147-A177-3AD203B41FA5}">
                      <a16:colId xmlns:a16="http://schemas.microsoft.com/office/drawing/2014/main" val="2973816813"/>
                    </a:ext>
                  </a:extLst>
                </a:gridCol>
              </a:tblGrid>
              <a:tr h="338874">
                <a:tc>
                  <a:txBody>
                    <a:bodyPr/>
                    <a:lstStyle/>
                    <a:p>
                      <a:r>
                        <a:rPr lang="en-IN" sz="1600" b="1" dirty="0"/>
                        <a:t>Area</a:t>
                      </a:r>
                      <a:endParaRPr lang="en-IN" sz="1600" dirty="0"/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Description</a:t>
                      </a:r>
                      <a:endParaRPr lang="en-IN" sz="1600" dirty="0"/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Estimated Savings</a:t>
                      </a:r>
                      <a:endParaRPr lang="en-IN" sz="1600" dirty="0"/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2717849046"/>
                  </a:ext>
                </a:extLst>
              </a:tr>
              <a:tr h="1101341">
                <a:tc>
                  <a:txBody>
                    <a:bodyPr/>
                    <a:lstStyle/>
                    <a:p>
                      <a:r>
                        <a:rPr lang="en-IN" sz="1600" b="1" dirty="0"/>
                        <a:t>Automation Implementation</a:t>
                      </a:r>
                      <a:endParaRPr lang="en-IN" sz="1600" dirty="0"/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Reducing manual intervention in CDD triggering, leading to lower labor costs.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Reduction in labour costs</a:t>
                      </a: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651393890"/>
                  </a:ext>
                </a:extLst>
              </a:tr>
              <a:tr h="1101341">
                <a:tc>
                  <a:txBody>
                    <a:bodyPr/>
                    <a:lstStyle/>
                    <a:p>
                      <a:r>
                        <a:rPr lang="en-IN" sz="1600" b="1" dirty="0"/>
                        <a:t>Infrastructure Upgrade</a:t>
                      </a:r>
                      <a:endParaRPr lang="en-IN" sz="1600" dirty="0"/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Minimizing system downtimes, leading to fewer interruptions and increased productivity.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Reduced downtime costs</a:t>
                      </a: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132922549"/>
                  </a:ext>
                </a:extLst>
              </a:tr>
              <a:tr h="1101341">
                <a:tc>
                  <a:txBody>
                    <a:bodyPr/>
                    <a:lstStyle/>
                    <a:p>
                      <a:r>
                        <a:rPr lang="en-IN" sz="1600" b="1" dirty="0"/>
                        <a:t>Resource Allocation</a:t>
                      </a:r>
                      <a:endParaRPr lang="en-IN" sz="1600" dirty="0"/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Efficient resource management, reducing overtime and improving employee productivity.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Savings in overtime costs</a:t>
                      </a: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926432374"/>
                  </a:ext>
                </a:extLst>
              </a:tr>
              <a:tr h="847186">
                <a:tc>
                  <a:txBody>
                    <a:bodyPr/>
                    <a:lstStyle/>
                    <a:p>
                      <a:r>
                        <a:rPr lang="en-IN" sz="1600" b="1" dirty="0"/>
                        <a:t>SOPs and Checklists</a:t>
                      </a:r>
                      <a:endParaRPr lang="en-IN" sz="1600" dirty="0"/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Streamlining documentation processes, reducing errors and rework.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Reduced rework costs</a:t>
                      </a: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1278414292"/>
                  </a:ext>
                </a:extLst>
              </a:tr>
              <a:tr h="847186">
                <a:tc>
                  <a:txBody>
                    <a:bodyPr/>
                    <a:lstStyle/>
                    <a:p>
                      <a:r>
                        <a:rPr lang="en-IN" sz="1600" b="1" dirty="0"/>
                        <a:t>Training and Validation</a:t>
                      </a:r>
                      <a:endParaRPr lang="en-IN" sz="1600" dirty="0"/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Enhancing data accuracy and reducing errors, leading to fewer corrective actions.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Savings from fewer errors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4282109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952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FD2501-5B65-CE14-5E3E-B9B8153B8B1B}"/>
              </a:ext>
            </a:extLst>
          </p:cNvPr>
          <p:cNvSpPr txBox="1"/>
          <p:nvPr/>
        </p:nvSpPr>
        <p:spPr>
          <a:xfrm>
            <a:off x="2582407" y="2659559"/>
            <a:ext cx="665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altLang="en-US" sz="5400" dirty="0">
                <a:latin typeface="Constantia" panose="02030602050306030303" pitchFamily="18" charset="0"/>
                <a:ea typeface="ＭＳ Ｐゴシック" pitchFamily="34" charset="-128"/>
              </a:rPr>
              <a:t>CONTROL PHASE</a:t>
            </a:r>
            <a:endParaRPr lang="en-IN" sz="5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27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8E63-163D-A9BB-DF94-CD178490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latin typeface="Constantia" panose="02030602050306030303" pitchFamily="18" charset="0"/>
                <a:ea typeface="ＭＳ Ｐゴシック" pitchFamily="34" charset="-128"/>
              </a:rPr>
              <a:t>To sustain the improvement, Control Plan</a:t>
            </a:r>
            <a:endParaRPr lang="en-IN" sz="3200" dirty="0">
              <a:latin typeface="Constantia" panose="020306020503060303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D13482-DF47-2E3B-0C0C-549E4915F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40948"/>
              </p:ext>
            </p:extLst>
          </p:nvPr>
        </p:nvGraphicFramePr>
        <p:xfrm>
          <a:off x="735563" y="1331888"/>
          <a:ext cx="9501741" cy="4969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538">
                  <a:extLst>
                    <a:ext uri="{9D8B030D-6E8A-4147-A177-3AD203B41FA5}">
                      <a16:colId xmlns:a16="http://schemas.microsoft.com/office/drawing/2014/main" val="755621571"/>
                    </a:ext>
                  </a:extLst>
                </a:gridCol>
                <a:gridCol w="2418401">
                  <a:extLst>
                    <a:ext uri="{9D8B030D-6E8A-4147-A177-3AD203B41FA5}">
                      <a16:colId xmlns:a16="http://schemas.microsoft.com/office/drawing/2014/main" val="2296658290"/>
                    </a:ext>
                  </a:extLst>
                </a:gridCol>
                <a:gridCol w="2418401">
                  <a:extLst>
                    <a:ext uri="{9D8B030D-6E8A-4147-A177-3AD203B41FA5}">
                      <a16:colId xmlns:a16="http://schemas.microsoft.com/office/drawing/2014/main" val="1909559264"/>
                    </a:ext>
                  </a:extLst>
                </a:gridCol>
                <a:gridCol w="2418401">
                  <a:extLst>
                    <a:ext uri="{9D8B030D-6E8A-4147-A177-3AD203B41FA5}">
                      <a16:colId xmlns:a16="http://schemas.microsoft.com/office/drawing/2014/main" val="800973721"/>
                    </a:ext>
                  </a:extLst>
                </a:gridCol>
              </a:tblGrid>
              <a:tr h="10904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 Measure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Responsible Person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Monitoring Method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1798825324"/>
                  </a:ext>
                </a:extLst>
              </a:tr>
              <a:tr h="72837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Automated CDD System Performance Review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Manager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performance reports</a:t>
                      </a: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2792571723"/>
                  </a:ext>
                </a:extLst>
              </a:tr>
              <a:tr h="690608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Infrastructure Health Check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Weekly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Manager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Downtime logs and system checks</a:t>
                      </a: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2147173097"/>
                  </a:ext>
                </a:extLst>
              </a:tr>
              <a:tr h="100584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 Allocation and Workload Assessment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Quarterly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 Manager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Workload balance reports</a:t>
                      </a: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1758617303"/>
                  </a:ext>
                </a:extLst>
              </a:tr>
              <a:tr h="74344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SOPs and Checklist Compliance Audit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Assurance Lead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audits and spot checks</a:t>
                      </a: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4067931740"/>
                  </a:ext>
                </a:extLst>
              </a:tr>
              <a:tr h="61622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Entry Accuracy Review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Bi-weekly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Coordinator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validation and accuracy checks</a:t>
                      </a: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130744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750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FBB5-CE2C-E865-40D4-B5674785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2288"/>
          </a:xfrm>
        </p:spPr>
        <p:txBody>
          <a:bodyPr/>
          <a:lstStyle/>
          <a:p>
            <a:r>
              <a:rPr lang="en-IN" dirty="0"/>
              <a:t>Process Monitoring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7B3B376-FA74-86CF-EA3B-3E98EFE70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666" y="1691148"/>
            <a:ext cx="7767482" cy="4557252"/>
          </a:xfrm>
        </p:spPr>
      </p:pic>
    </p:spTree>
    <p:extLst>
      <p:ext uri="{BB962C8B-B14F-4D97-AF65-F5344CB8AC3E}">
        <p14:creationId xmlns:p14="http://schemas.microsoft.com/office/powerpoint/2010/main" val="1581289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1EBD-B9E0-BA7D-1F83-D4FE3A2D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452718"/>
            <a:ext cx="9411737" cy="776314"/>
          </a:xfrm>
        </p:spPr>
        <p:txBody>
          <a:bodyPr/>
          <a:lstStyle/>
          <a:p>
            <a:r>
              <a:rPr lang="en-IN" sz="3200" b="1" dirty="0">
                <a:latin typeface="Constantia" panose="02030602050306030303" pitchFamily="18" charset="0"/>
                <a:ea typeface="ＭＳ Ｐゴシック" pitchFamily="34" charset="-128"/>
                <a:cs typeface="+mn-cs"/>
              </a:rPr>
              <a:t>Before and After Improvement Comparison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0CBAF-5C20-0A05-9F12-9F7CFA7CD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256" y="1229032"/>
            <a:ext cx="7985678" cy="4746523"/>
          </a:xfrm>
        </p:spPr>
      </p:pic>
    </p:spTree>
    <p:extLst>
      <p:ext uri="{BB962C8B-B14F-4D97-AF65-F5344CB8AC3E}">
        <p14:creationId xmlns:p14="http://schemas.microsoft.com/office/powerpoint/2010/main" val="3808199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4EEC-6AD2-7CF3-76E4-6D42AFC1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D2EE6D-7AFE-8723-9332-F98B2D6EF5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1950" y="1951672"/>
            <a:ext cx="978889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 Improvement: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process had a higher mean handling time with more variation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frequent out-of-control points, indicating an unstable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Improvement: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mean handling time reduced significantly and the process variation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decreased, reflecting a more stable and controlled process. </a:t>
            </a:r>
          </a:p>
        </p:txBody>
      </p:sp>
    </p:spTree>
    <p:extLst>
      <p:ext uri="{BB962C8B-B14F-4D97-AF65-F5344CB8AC3E}">
        <p14:creationId xmlns:p14="http://schemas.microsoft.com/office/powerpoint/2010/main" val="2841822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F437-9816-D252-3FB0-35E070E4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195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tantia" panose="02030602050306030303" pitchFamily="18" charset="0"/>
              </a:rPr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D8E4-2B55-EAEC-30F6-EBBF92D4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Process Improvement Insights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processes can be significantly improved with automation.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 maintenance and upgrades of IT infrastructure are crucial to avoid downtimes.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resource allocation and workload balancing can enhance productivity and reduce stress on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SOPs and checklists are essential for ensuring process consistency and completeness.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training and data validation are vital for maintaining data accuracy and reducing errors.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Faced: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resistance to change from staff.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of automation required significant upfront investment.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Coordination among different departments was necessary to ensure smooth process transitions.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634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C809E-727C-133B-77FC-747E1B0C64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052638"/>
            <a:ext cx="8947150" cy="4195762"/>
          </a:xfrm>
        </p:spPr>
        <p:txBody>
          <a:bodyPr/>
          <a:lstStyle/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BDA4E-695A-0C65-D101-4B00FBBACCED}"/>
              </a:ext>
            </a:extLst>
          </p:cNvPr>
          <p:cNvSpPr txBox="1"/>
          <p:nvPr/>
        </p:nvSpPr>
        <p:spPr>
          <a:xfrm>
            <a:off x="895350" y="1247775"/>
            <a:ext cx="943927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3.Key Takeaways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involving all stakeholders in process improvement initiatives.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for continuous monitoring and adjustment to sustain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 of clear communication and training in ensuring successful implementation of new   processes.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47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E99071-16A3-4581-563B-6362DC584BF2}"/>
              </a:ext>
            </a:extLst>
          </p:cNvPr>
          <p:cNvSpPr txBox="1"/>
          <p:nvPr/>
        </p:nvSpPr>
        <p:spPr>
          <a:xfrm>
            <a:off x="586409" y="908856"/>
            <a:ext cx="1069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8542C-FC78-F433-30F9-8CAB7AF9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62526"/>
            <a:ext cx="9404723" cy="646331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/>
                </a:solidFill>
              </a:rPr>
              <a:t>DMAIC Project Charter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24EFAE-E345-B094-C4E8-F7C069304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3" y="1023159"/>
            <a:ext cx="9065619" cy="831260"/>
          </a:xfrm>
          <a:prstGeom prst="rect">
            <a:avLst/>
          </a:prstGeom>
        </p:spPr>
      </p:pic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A2B89B99-4EF4-FD69-27D1-36A51D6E9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9593" y="1854419"/>
            <a:ext cx="9065619" cy="4925985"/>
          </a:xfrm>
        </p:spPr>
      </p:pic>
    </p:spTree>
    <p:extLst>
      <p:ext uri="{BB962C8B-B14F-4D97-AF65-F5344CB8AC3E}">
        <p14:creationId xmlns:p14="http://schemas.microsoft.com/office/powerpoint/2010/main" val="2438862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3FB8FD-37D1-4AEF-6DEC-4E1A1535AB11}"/>
              </a:ext>
            </a:extLst>
          </p:cNvPr>
          <p:cNvSpPr txBox="1"/>
          <p:nvPr/>
        </p:nvSpPr>
        <p:spPr>
          <a:xfrm>
            <a:off x="2179320" y="2598003"/>
            <a:ext cx="717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Constantia" panose="0203060205030603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420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9AA144-27F5-D121-5495-9ED343BB03BE}"/>
              </a:ext>
            </a:extLst>
          </p:cNvPr>
          <p:cNvSpPr txBox="1"/>
          <p:nvPr/>
        </p:nvSpPr>
        <p:spPr>
          <a:xfrm>
            <a:off x="3256788" y="2267712"/>
            <a:ext cx="5678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Phase </a:t>
            </a:r>
          </a:p>
        </p:txBody>
      </p:sp>
    </p:spTree>
    <p:extLst>
      <p:ext uri="{BB962C8B-B14F-4D97-AF65-F5344CB8AC3E}">
        <p14:creationId xmlns:p14="http://schemas.microsoft.com/office/powerpoint/2010/main" val="391532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A3CE70-9F30-2D27-2621-D4CD0E951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26893"/>
              </p:ext>
            </p:extLst>
          </p:nvPr>
        </p:nvGraphicFramePr>
        <p:xfrm>
          <a:off x="1002890" y="1427590"/>
          <a:ext cx="9586452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959">
                  <a:extLst>
                    <a:ext uri="{9D8B030D-6E8A-4147-A177-3AD203B41FA5}">
                      <a16:colId xmlns:a16="http://schemas.microsoft.com/office/drawing/2014/main" val="4167946156"/>
                    </a:ext>
                  </a:extLst>
                </a:gridCol>
                <a:gridCol w="1799959">
                  <a:extLst>
                    <a:ext uri="{9D8B030D-6E8A-4147-A177-3AD203B41FA5}">
                      <a16:colId xmlns:a16="http://schemas.microsoft.com/office/drawing/2014/main" val="516408053"/>
                    </a:ext>
                  </a:extLst>
                </a:gridCol>
                <a:gridCol w="2820547">
                  <a:extLst>
                    <a:ext uri="{9D8B030D-6E8A-4147-A177-3AD203B41FA5}">
                      <a16:colId xmlns:a16="http://schemas.microsoft.com/office/drawing/2014/main" val="1778536118"/>
                    </a:ext>
                  </a:extLst>
                </a:gridCol>
                <a:gridCol w="1710812">
                  <a:extLst>
                    <a:ext uri="{9D8B030D-6E8A-4147-A177-3AD203B41FA5}">
                      <a16:colId xmlns:a16="http://schemas.microsoft.com/office/drawing/2014/main" val="3385430440"/>
                    </a:ext>
                  </a:extLst>
                </a:gridCol>
                <a:gridCol w="1455175">
                  <a:extLst>
                    <a:ext uri="{9D8B030D-6E8A-4147-A177-3AD203B41FA5}">
                      <a16:colId xmlns:a16="http://schemas.microsoft.com/office/drawing/2014/main" val="2715498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Supplier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Input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Process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Output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Customer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89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Department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Receive client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CDD 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Department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919710"/>
                  </a:ext>
                </a:extLst>
              </a:tr>
              <a:tr h="26749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Department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Regulatory Guidelines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Verify Client 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Notification of high-risk clients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Senior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80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Entry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Trigger manual CDD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audit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Audit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Legal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Checklists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Conduct detailed CDD checks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6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Document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2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Review and approve CDD results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27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 Store CDD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858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75F4DF-5BF6-59D4-3FF7-D49431B89DE4}"/>
              </a:ext>
            </a:extLst>
          </p:cNvPr>
          <p:cNvSpPr txBox="1"/>
          <p:nvPr/>
        </p:nvSpPr>
        <p:spPr>
          <a:xfrm>
            <a:off x="3111909" y="501445"/>
            <a:ext cx="53684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SIPOC</a:t>
            </a:r>
          </a:p>
        </p:txBody>
      </p:sp>
    </p:spTree>
    <p:extLst>
      <p:ext uri="{BB962C8B-B14F-4D97-AF65-F5344CB8AC3E}">
        <p14:creationId xmlns:p14="http://schemas.microsoft.com/office/powerpoint/2010/main" val="353049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D774D5-39A8-70DF-E1FA-43BE486D06AC}"/>
              </a:ext>
            </a:extLst>
          </p:cNvPr>
          <p:cNvSpPr txBox="1"/>
          <p:nvPr/>
        </p:nvSpPr>
        <p:spPr>
          <a:xfrm>
            <a:off x="3042122" y="2237694"/>
            <a:ext cx="5692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 Phase</a:t>
            </a:r>
          </a:p>
        </p:txBody>
      </p:sp>
    </p:spTree>
    <p:extLst>
      <p:ext uri="{BB962C8B-B14F-4D97-AF65-F5344CB8AC3E}">
        <p14:creationId xmlns:p14="http://schemas.microsoft.com/office/powerpoint/2010/main" val="70246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6CB6-6754-5B55-405B-D47C3342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Collection Plan Worksheet Key Output Measure Y</a:t>
            </a:r>
            <a:endParaRPr lang="en-IN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2D63CE-F03A-BCC9-77A8-D718A83E4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237153"/>
              </p:ext>
            </p:extLst>
          </p:nvPr>
        </p:nvGraphicFramePr>
        <p:xfrm>
          <a:off x="765567" y="2201724"/>
          <a:ext cx="10235514" cy="2247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186">
                  <a:extLst>
                    <a:ext uri="{9D8B030D-6E8A-4147-A177-3AD203B41FA5}">
                      <a16:colId xmlns:a16="http://schemas.microsoft.com/office/drawing/2014/main" val="3378645388"/>
                    </a:ext>
                  </a:extLst>
                </a:gridCol>
                <a:gridCol w="1773772">
                  <a:extLst>
                    <a:ext uri="{9D8B030D-6E8A-4147-A177-3AD203B41FA5}">
                      <a16:colId xmlns:a16="http://schemas.microsoft.com/office/drawing/2014/main" val="2028940818"/>
                    </a:ext>
                  </a:extLst>
                </a:gridCol>
                <a:gridCol w="1318959">
                  <a:extLst>
                    <a:ext uri="{9D8B030D-6E8A-4147-A177-3AD203B41FA5}">
                      <a16:colId xmlns:a16="http://schemas.microsoft.com/office/drawing/2014/main" val="1379107703"/>
                    </a:ext>
                  </a:extLst>
                </a:gridCol>
                <a:gridCol w="1182516">
                  <a:extLst>
                    <a:ext uri="{9D8B030D-6E8A-4147-A177-3AD203B41FA5}">
                      <a16:colId xmlns:a16="http://schemas.microsoft.com/office/drawing/2014/main" val="2568718439"/>
                    </a:ext>
                  </a:extLst>
                </a:gridCol>
                <a:gridCol w="1580477">
                  <a:extLst>
                    <a:ext uri="{9D8B030D-6E8A-4147-A177-3AD203B41FA5}">
                      <a16:colId xmlns:a16="http://schemas.microsoft.com/office/drawing/2014/main" val="3389781148"/>
                    </a:ext>
                  </a:extLst>
                </a:gridCol>
                <a:gridCol w="1398552">
                  <a:extLst>
                    <a:ext uri="{9D8B030D-6E8A-4147-A177-3AD203B41FA5}">
                      <a16:colId xmlns:a16="http://schemas.microsoft.com/office/drawing/2014/main" val="2857648903"/>
                    </a:ext>
                  </a:extLst>
                </a:gridCol>
                <a:gridCol w="1401052">
                  <a:extLst>
                    <a:ext uri="{9D8B030D-6E8A-4147-A177-3AD203B41FA5}">
                      <a16:colId xmlns:a16="http://schemas.microsoft.com/office/drawing/2014/main" val="3723242153"/>
                    </a:ext>
                  </a:extLst>
                </a:gridCol>
              </a:tblGrid>
              <a:tr h="1201372">
                <a:tc>
                  <a:txBody>
                    <a:bodyPr/>
                    <a:lstStyle/>
                    <a:p>
                      <a:r>
                        <a:rPr lang="en-IN" sz="1400" b="1" dirty="0"/>
                        <a:t>CTQ</a:t>
                      </a:r>
                      <a:endParaRPr lang="en-IN" sz="1400" dirty="0"/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Measure Description (op definition)</a:t>
                      </a:r>
                      <a:endParaRPr lang="en-IN" sz="1400" dirty="0"/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Data Type (Cont//Disc)</a:t>
                      </a:r>
                      <a:endParaRPr lang="en-IN" sz="1400"/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How Many? (sampling)</a:t>
                      </a:r>
                      <a:endParaRPr lang="en-IN" sz="1400"/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How Collected (use additional sheets if needed)</a:t>
                      </a:r>
                      <a:endParaRPr lang="en-US" sz="1400"/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By Whom</a:t>
                      </a:r>
                      <a:endParaRPr lang="en-IN" sz="1400"/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Segmentation criteria (as appropriate)</a:t>
                      </a:r>
                      <a:endParaRPr lang="en-IN" sz="1400" dirty="0"/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294691748"/>
                  </a:ext>
                </a:extLst>
              </a:tr>
              <a:tr h="1046356">
                <a:tc>
                  <a:txBody>
                    <a:bodyPr/>
                    <a:lstStyle/>
                    <a:p>
                      <a:r>
                        <a:rPr lang="en-IN" sz="1200" dirty="0"/>
                        <a:t>CDD Process Adherence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Percentage of CDD processes adhered to within 30 days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Discrete data (percentage)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100 samples per month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Extracted from compliance reports and audit data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Compliance Team</a:t>
                      </a:r>
                    </a:p>
                  </a:txBody>
                  <a:tcPr marL="77801" marR="77801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By region (if applicable)</a:t>
                      </a:r>
                    </a:p>
                  </a:txBody>
                  <a:tcPr marL="77801" marR="77801" anchor="ctr"/>
                </a:tc>
                <a:extLst>
                  <a:ext uri="{0D108BD9-81ED-4DB2-BD59-A6C34878D82A}">
                    <a16:rowId xmlns:a16="http://schemas.microsoft.com/office/drawing/2014/main" val="1890813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42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5697-F54D-7831-2734-FA5374D6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145"/>
            <a:ext cx="10515600" cy="82457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CDD Process Completion Time (in Minutes)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97D7DDF-7C95-FFAD-0F72-5DAD1F583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135733"/>
              </p:ext>
            </p:extLst>
          </p:nvPr>
        </p:nvGraphicFramePr>
        <p:xfrm>
          <a:off x="838200" y="855734"/>
          <a:ext cx="105156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64881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35405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CDD Process 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Completion Time (Minutes)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28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51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81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4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4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77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5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35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9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48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94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73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D976-828E-1A56-C6E2-DB76FDB8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nstantia" panose="02030602050306030303" pitchFamily="18" charset="0"/>
                <a:ea typeface="ＭＳ Ｐゴシック" pitchFamily="34" charset="-128"/>
                <a:cs typeface="+mn-cs"/>
              </a:rPr>
              <a:t>Output Sigma </a:t>
            </a:r>
            <a:br>
              <a:rPr lang="en-US" sz="2000" b="1" dirty="0">
                <a:solidFill>
                  <a:srgbClr val="FFFF00"/>
                </a:solidFill>
                <a:latin typeface="Constantia" panose="02030602050306030303" pitchFamily="18" charset="0"/>
                <a:ea typeface="ＭＳ Ｐゴシック" pitchFamily="34" charset="-128"/>
                <a:cs typeface="+mn-cs"/>
              </a:rPr>
            </a:br>
            <a:r>
              <a:rPr lang="en-US" sz="2000" b="1" dirty="0">
                <a:solidFill>
                  <a:srgbClr val="FFFF00"/>
                </a:solidFill>
                <a:latin typeface="Constantia" panose="02030602050306030303" pitchFamily="18" charset="0"/>
                <a:ea typeface="ＭＳ Ｐゴシック" pitchFamily="34" charset="-128"/>
                <a:cs typeface="+mn-cs"/>
              </a:rPr>
              <a:t>Understanding the Capability of the Process</a:t>
            </a:r>
            <a:endParaRPr lang="en-IN" sz="2000" b="1" dirty="0">
              <a:solidFill>
                <a:srgbClr val="FFFF00"/>
              </a:solidFill>
              <a:latin typeface="Constantia" panose="02030602050306030303" pitchFamily="18" charset="0"/>
              <a:ea typeface="ＭＳ Ｐゴシック" pitchFamily="34" charset="-128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F7464-BC85-B43B-E2BC-83C8C97D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2057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u="sng" dirty="0">
                <a:latin typeface="+mj-lt"/>
                <a:ea typeface="ＭＳ Ｐゴシック" pitchFamily="34" charset="-128"/>
              </a:rPr>
              <a:t>Define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ＭＳ Ｐゴシック" pitchFamily="34" charset="-128"/>
              </a:rPr>
              <a:t>CTQ: </a:t>
            </a:r>
            <a:r>
              <a:rPr lang="en-US" sz="1600" dirty="0">
                <a:latin typeface="+mj-lt"/>
                <a:ea typeface="ＭＳ Ｐゴシック" pitchFamily="34" charset="-128"/>
              </a:rPr>
              <a:t>CDD Process Adherence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ＭＳ Ｐゴシック" pitchFamily="34" charset="-128"/>
              </a:rPr>
              <a:t>Target: </a:t>
            </a:r>
            <a:r>
              <a:rPr lang="en-US" sz="1600" dirty="0">
                <a:latin typeface="+mj-lt"/>
                <a:ea typeface="ＭＳ Ｐゴシック" pitchFamily="34" charset="-128"/>
              </a:rPr>
              <a:t>99% adherence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ＭＳ Ｐゴシック" pitchFamily="34" charset="-128"/>
              </a:rPr>
              <a:t>Defect: </a:t>
            </a:r>
            <a:r>
              <a:rPr lang="en-US" sz="1600" dirty="0">
                <a:latin typeface="+mj-lt"/>
                <a:ea typeface="ＭＳ Ｐゴシック" pitchFamily="34" charset="-128"/>
              </a:rPr>
              <a:t>Less than 99% adherence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ＭＳ Ｐゴシック" pitchFamily="34" charset="-128"/>
              </a:rPr>
              <a:t>Unit: </a:t>
            </a:r>
            <a:r>
              <a:rPr lang="en-US" sz="1600" dirty="0">
                <a:latin typeface="+mj-lt"/>
                <a:ea typeface="ＭＳ Ｐゴシック" pitchFamily="34" charset="-128"/>
              </a:rPr>
              <a:t>CDD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  <a:ea typeface="ＭＳ Ｐゴシック" pitchFamily="34" charset="-128"/>
              </a:rPr>
              <a:t>Opportunity: </a:t>
            </a:r>
            <a:r>
              <a:rPr lang="en-US" sz="1600" dirty="0">
                <a:latin typeface="+mj-lt"/>
                <a:ea typeface="ＭＳ Ｐゴシック" pitchFamily="34" charset="-128"/>
              </a:rPr>
              <a:t>One (each CDD process instance)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09F5D-81B6-B646-E4D5-F8FF39FD9C6E}"/>
              </a:ext>
            </a:extLst>
          </p:cNvPr>
          <p:cNvSpPr txBox="1"/>
          <p:nvPr/>
        </p:nvSpPr>
        <p:spPr>
          <a:xfrm>
            <a:off x="731520" y="3310128"/>
            <a:ext cx="11018520" cy="29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B4BD13-D50E-FA1D-5C04-B172B9411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85018"/>
              </p:ext>
            </p:extLst>
          </p:nvPr>
        </p:nvGraphicFramePr>
        <p:xfrm>
          <a:off x="731520" y="3547872"/>
          <a:ext cx="9747504" cy="3111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876">
                  <a:extLst>
                    <a:ext uri="{9D8B030D-6E8A-4147-A177-3AD203B41FA5}">
                      <a16:colId xmlns:a16="http://schemas.microsoft.com/office/drawing/2014/main" val="3381895979"/>
                    </a:ext>
                  </a:extLst>
                </a:gridCol>
                <a:gridCol w="2436876">
                  <a:extLst>
                    <a:ext uri="{9D8B030D-6E8A-4147-A177-3AD203B41FA5}">
                      <a16:colId xmlns:a16="http://schemas.microsoft.com/office/drawing/2014/main" val="1146836025"/>
                    </a:ext>
                  </a:extLst>
                </a:gridCol>
                <a:gridCol w="2436876">
                  <a:extLst>
                    <a:ext uri="{9D8B030D-6E8A-4147-A177-3AD203B41FA5}">
                      <a16:colId xmlns:a16="http://schemas.microsoft.com/office/drawing/2014/main" val="1448265530"/>
                    </a:ext>
                  </a:extLst>
                </a:gridCol>
                <a:gridCol w="2436876">
                  <a:extLst>
                    <a:ext uri="{9D8B030D-6E8A-4147-A177-3AD203B41FA5}">
                      <a16:colId xmlns:a16="http://schemas.microsoft.com/office/drawing/2014/main" val="3236585504"/>
                    </a:ext>
                  </a:extLst>
                </a:gridCol>
              </a:tblGrid>
              <a:tr h="317703">
                <a:tc>
                  <a:txBody>
                    <a:bodyPr/>
                    <a:lstStyle/>
                    <a:p>
                      <a:r>
                        <a:rPr lang="en-IN" b="1" dirty="0"/>
                        <a:t>S.NO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ATTRIBUTES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SYMBOLS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ENTER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442894"/>
                  </a:ext>
                </a:extLst>
              </a:tr>
              <a:tr h="54836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Units Processed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089529"/>
                  </a:ext>
                </a:extLst>
              </a:tr>
              <a:tr h="783377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Number of Defects Made (instances of non-adherence)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484147"/>
                  </a:ext>
                </a:extLst>
              </a:tr>
              <a:tr h="54836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Defects opportunities per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417699"/>
                  </a:ext>
                </a:extLst>
              </a:tr>
              <a:tr h="548364">
                <a:tc>
                  <a:txBody>
                    <a:bodyPr/>
                    <a:lstStyle/>
                    <a:p>
                      <a:r>
                        <a:rPr lang="en-I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Solve for Defects per million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DPMO 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(D/N) * 1,000,000 = 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073284"/>
                  </a:ext>
                </a:extLst>
              </a:tr>
              <a:tr h="317703">
                <a:tc>
                  <a:txBody>
                    <a:bodyPr/>
                    <a:lstStyle/>
                    <a:p>
                      <a:r>
                        <a:rPr lang="en-I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Sigma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SIGMA 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97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797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BB3CB00-0FFD-4468-BB3F-994882ECD3EA}">
  <we:reference id="wa200005566" version="3.0.0.2" store="en-GB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815</TotalTime>
  <Words>1263</Words>
  <Application>Microsoft Office PowerPoint</Application>
  <PresentationFormat>Widescreen</PresentationFormat>
  <Paragraphs>339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Constantia</vt:lpstr>
      <vt:lpstr>Wingdings 3</vt:lpstr>
      <vt:lpstr>Ion</vt:lpstr>
      <vt:lpstr>Lean Six Sigma Project</vt:lpstr>
      <vt:lpstr>Our Team </vt:lpstr>
      <vt:lpstr>DMAIC Project Charter</vt:lpstr>
      <vt:lpstr>PowerPoint Presentation</vt:lpstr>
      <vt:lpstr>PowerPoint Presentation</vt:lpstr>
      <vt:lpstr>PowerPoint Presentation</vt:lpstr>
      <vt:lpstr>Data Collection Plan Worksheet Key Output Measure Y</vt:lpstr>
      <vt:lpstr>CDD Process Completion Time (in Minutes)</vt:lpstr>
      <vt:lpstr>Output Sigma  Understanding the Capability of the Process</vt:lpstr>
      <vt:lpstr>Understanding process variation…                                   Measurement </vt:lpstr>
      <vt:lpstr>Key learnings </vt:lpstr>
      <vt:lpstr>PowerPoint Presentation</vt:lpstr>
      <vt:lpstr>Fishbone Diagram</vt:lpstr>
      <vt:lpstr>FMEA</vt:lpstr>
      <vt:lpstr>Prioritization of X’s:  Control / Impact Matrix  Y=f (X1, X2, …, Xn)</vt:lpstr>
      <vt:lpstr>Pareto Chart: 80/20 rule</vt:lpstr>
      <vt:lpstr>Root Cause Analysis</vt:lpstr>
      <vt:lpstr>8 Wastes identified in our process</vt:lpstr>
      <vt:lpstr>PowerPoint Presentation</vt:lpstr>
      <vt:lpstr>Describe Solution(s) Selected</vt:lpstr>
      <vt:lpstr>To achieve the goal, Implementation Plan</vt:lpstr>
      <vt:lpstr>Potential Cost Savings </vt:lpstr>
      <vt:lpstr>PowerPoint Presentation</vt:lpstr>
      <vt:lpstr>To sustain the improvement, Control Plan</vt:lpstr>
      <vt:lpstr>Process Monitoring</vt:lpstr>
      <vt:lpstr>Before and After Improvement Comparison </vt:lpstr>
      <vt:lpstr>Inference:</vt:lpstr>
      <vt:lpstr>Lessons Learned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Manjunath K S</dc:creator>
  <cp:lastModifiedBy>Manjunath K S</cp:lastModifiedBy>
  <cp:revision>1</cp:revision>
  <dcterms:created xsi:type="dcterms:W3CDTF">2024-08-05T15:04:36Z</dcterms:created>
  <dcterms:modified xsi:type="dcterms:W3CDTF">2025-06-29T13:21:42Z</dcterms:modified>
</cp:coreProperties>
</file>