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4" r:id="rId7"/>
    <p:sldId id="265" r:id="rId8"/>
    <p:sldId id="269" r:id="rId9"/>
    <p:sldId id="274"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5D96AB0-FA01-43E2-8678-3DDE2D1A490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95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E0911-1138-4DCE-BBBF-6DD422E05C09}"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72549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641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9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297135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81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66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516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160436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E0911-1138-4DCE-BBBF-6DD422E05C09}"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D96AB0-FA01-43E2-8678-3DDE2D1A490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72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E0911-1138-4DCE-BBBF-6DD422E05C09}"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340087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E0911-1138-4DCE-BBBF-6DD422E05C09}"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D96AB0-FA01-43E2-8678-3DDE2D1A490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36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E0911-1138-4DCE-BBBF-6DD422E05C09}"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D96AB0-FA01-43E2-8678-3DDE2D1A490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83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E0911-1138-4DCE-BBBF-6DD422E05C09}"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113571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E0911-1138-4DCE-BBBF-6DD422E05C09}"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D96AB0-FA01-43E2-8678-3DDE2D1A490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50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E0911-1138-4DCE-BBBF-6DD422E05C09}"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D96AB0-FA01-43E2-8678-3DDE2D1A4903}" type="slidenum">
              <a:rPr lang="en-IN" smtClean="0"/>
              <a:t>‹#›</a:t>
            </a:fld>
            <a:endParaRPr lang="en-IN"/>
          </a:p>
        </p:txBody>
      </p:sp>
    </p:spTree>
    <p:extLst>
      <p:ext uri="{BB962C8B-B14F-4D97-AF65-F5344CB8AC3E}">
        <p14:creationId xmlns:p14="http://schemas.microsoft.com/office/powerpoint/2010/main" val="97181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BE0911-1138-4DCE-BBBF-6DD422E05C09}" type="datetimeFigureOut">
              <a:rPr lang="en-IN" smtClean="0"/>
              <a:t>07-06-2023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D96AB0-FA01-43E2-8678-3DDE2D1A4903}" type="slidenum">
              <a:rPr lang="en-IN" smtClean="0"/>
              <a:t>‹#›</a:t>
            </a:fld>
            <a:endParaRPr lang="en-IN"/>
          </a:p>
        </p:txBody>
      </p:sp>
    </p:spTree>
    <p:extLst>
      <p:ext uri="{BB962C8B-B14F-4D97-AF65-F5344CB8AC3E}">
        <p14:creationId xmlns:p14="http://schemas.microsoft.com/office/powerpoint/2010/main" val="315451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robot-technology" TargetMode="External"/><Relationship Id="rId2" Type="http://schemas.openxmlformats.org/officeDocument/2006/relationships/hyperlink" Target="https://www.britannica.com/technology/computer"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ibm.com/topics/supervised-learni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ibm.com/topics/unsupervised-learn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B9A45A-478E-0869-5A02-18DB8575DE5C}"/>
              </a:ext>
            </a:extLst>
          </p:cNvPr>
          <p:cNvSpPr txBox="1"/>
          <p:nvPr/>
        </p:nvSpPr>
        <p:spPr>
          <a:xfrm flipH="1">
            <a:off x="968359" y="503853"/>
            <a:ext cx="10255282" cy="923330"/>
          </a:xfrm>
          <a:prstGeom prst="rect">
            <a:avLst/>
          </a:prstGeom>
          <a:noFill/>
        </p:spPr>
        <p:txBody>
          <a:bodyPr wrap="square" rtlCol="0">
            <a:spAutoFit/>
          </a:bodyPr>
          <a:lstStyle/>
          <a:p>
            <a:r>
              <a:rPr lang="en-IN" sz="5400" dirty="0"/>
              <a:t>Machine Learning And Its Concepts</a:t>
            </a:r>
          </a:p>
        </p:txBody>
      </p:sp>
      <p:pic>
        <p:nvPicPr>
          <p:cNvPr id="1026" name="Picture 2">
            <a:extLst>
              <a:ext uri="{FF2B5EF4-FFF2-40B4-BE49-F238E27FC236}">
                <a16:creationId xmlns:a16="http://schemas.microsoft.com/office/drawing/2014/main" id="{2B23273E-637F-E727-1E17-1FCF74019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71" y="1352939"/>
            <a:ext cx="7840436" cy="428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0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997A5-8972-836B-5E95-6B614C794197}"/>
              </a:ext>
            </a:extLst>
          </p:cNvPr>
          <p:cNvSpPr txBox="1"/>
          <p:nvPr/>
        </p:nvSpPr>
        <p:spPr>
          <a:xfrm>
            <a:off x="1427584" y="1156996"/>
            <a:ext cx="9745241" cy="4154984"/>
          </a:xfrm>
          <a:prstGeom prst="rect">
            <a:avLst/>
          </a:prstGeom>
          <a:noFill/>
        </p:spPr>
        <p:txBody>
          <a:bodyPr wrap="square" rtlCol="0">
            <a:spAutoFit/>
          </a:bodyPr>
          <a:lstStyle/>
          <a:p>
            <a:r>
              <a:rPr lang="en-IN" sz="2400" dirty="0"/>
              <a:t>                                       </a:t>
            </a:r>
            <a:r>
              <a:rPr lang="en-IN" sz="2400" b="1" u="sng" dirty="0"/>
              <a:t>Library Used for Machine Learning</a:t>
            </a:r>
          </a:p>
          <a:p>
            <a:endParaRPr lang="en-IN" sz="2400" dirty="0"/>
          </a:p>
          <a:p>
            <a:r>
              <a:rPr lang="en-IN" sz="2400" b="1" u="sng" dirty="0" err="1"/>
              <a:t>Numpy</a:t>
            </a:r>
            <a:r>
              <a:rPr lang="en-IN" sz="2400" b="1" u="sng" dirty="0"/>
              <a:t>: </a:t>
            </a:r>
            <a:r>
              <a:rPr lang="en-IN" sz="2400" dirty="0"/>
              <a:t>Python number source library</a:t>
            </a:r>
          </a:p>
          <a:p>
            <a:endParaRPr lang="en-IN" sz="2400" dirty="0"/>
          </a:p>
          <a:p>
            <a:r>
              <a:rPr lang="en-IN" sz="2400" b="1" u="sng" dirty="0" err="1"/>
              <a:t>Scipy</a:t>
            </a:r>
            <a:r>
              <a:rPr lang="en-IN" sz="2400" b="1" u="sng" dirty="0"/>
              <a:t>: </a:t>
            </a:r>
            <a:r>
              <a:rPr lang="en-IN" sz="2400" dirty="0"/>
              <a:t>Python scientific library</a:t>
            </a:r>
          </a:p>
          <a:p>
            <a:endParaRPr lang="en-IN" sz="2400" dirty="0"/>
          </a:p>
          <a:p>
            <a:r>
              <a:rPr lang="en-IN" sz="2400" b="1" u="sng" dirty="0"/>
              <a:t>Matplotlib: </a:t>
            </a:r>
            <a:r>
              <a:rPr lang="en-IN" sz="2400" dirty="0"/>
              <a:t>Graph representation</a:t>
            </a:r>
          </a:p>
          <a:p>
            <a:endParaRPr lang="en-IN" sz="2400" dirty="0"/>
          </a:p>
          <a:p>
            <a:r>
              <a:rPr lang="en-IN" sz="2400" b="1" u="sng" dirty="0"/>
              <a:t>Pandas: </a:t>
            </a:r>
            <a:r>
              <a:rPr lang="en-IN" sz="2400" dirty="0"/>
              <a:t>Data analysis subset of database</a:t>
            </a:r>
          </a:p>
          <a:p>
            <a:endParaRPr lang="en-IN" sz="2400" dirty="0"/>
          </a:p>
          <a:p>
            <a:r>
              <a:rPr lang="en-IN" sz="2400" b="1" u="sng" dirty="0"/>
              <a:t>Scikit learn: </a:t>
            </a:r>
            <a:r>
              <a:rPr lang="en-IN" sz="2400" dirty="0"/>
              <a:t>Writing ML programs</a:t>
            </a:r>
          </a:p>
        </p:txBody>
      </p:sp>
      <p:pic>
        <p:nvPicPr>
          <p:cNvPr id="8194" name="Picture 2">
            <a:extLst>
              <a:ext uri="{FF2B5EF4-FFF2-40B4-BE49-F238E27FC236}">
                <a16:creationId xmlns:a16="http://schemas.microsoft.com/office/drawing/2014/main" id="{5121D428-B51F-A22E-18D8-1EA1B09FC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849" y="2244930"/>
            <a:ext cx="3658451"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FD737-9580-DB30-6AC2-9770B7E914D5}"/>
              </a:ext>
            </a:extLst>
          </p:cNvPr>
          <p:cNvSpPr txBox="1"/>
          <p:nvPr/>
        </p:nvSpPr>
        <p:spPr>
          <a:xfrm>
            <a:off x="2900935" y="742950"/>
            <a:ext cx="6795515" cy="461665"/>
          </a:xfrm>
          <a:prstGeom prst="rect">
            <a:avLst/>
          </a:prstGeom>
          <a:noFill/>
        </p:spPr>
        <p:txBody>
          <a:bodyPr wrap="none" rtlCol="0">
            <a:spAutoFit/>
          </a:bodyPr>
          <a:lstStyle/>
          <a:p>
            <a:r>
              <a:rPr lang="en-IN" sz="2400" b="1" dirty="0"/>
              <a:t>Steps Involved in Machine Learning Programming</a:t>
            </a:r>
          </a:p>
        </p:txBody>
      </p:sp>
      <p:sp>
        <p:nvSpPr>
          <p:cNvPr id="3" name="TextBox 2">
            <a:extLst>
              <a:ext uri="{FF2B5EF4-FFF2-40B4-BE49-F238E27FC236}">
                <a16:creationId xmlns:a16="http://schemas.microsoft.com/office/drawing/2014/main" id="{E0F021E2-AB0B-A19A-3FB3-7FC610CDCB3D}"/>
              </a:ext>
            </a:extLst>
          </p:cNvPr>
          <p:cNvSpPr txBox="1"/>
          <p:nvPr/>
        </p:nvSpPr>
        <p:spPr>
          <a:xfrm>
            <a:off x="1104900" y="1574453"/>
            <a:ext cx="8591550" cy="3046988"/>
          </a:xfrm>
          <a:prstGeom prst="rect">
            <a:avLst/>
          </a:prstGeom>
          <a:noFill/>
        </p:spPr>
        <p:txBody>
          <a:bodyPr wrap="square" rtlCol="0">
            <a:spAutoFit/>
          </a:bodyPr>
          <a:lstStyle/>
          <a:p>
            <a:r>
              <a:rPr lang="en-IN" sz="2400" dirty="0"/>
              <a:t>1.</a:t>
            </a:r>
            <a:r>
              <a:rPr lang="en-IN" sz="2400" b="1" u="sng" dirty="0"/>
              <a:t>Get the data/ collect the data</a:t>
            </a:r>
            <a:r>
              <a:rPr lang="en-IN" sz="2400" dirty="0"/>
              <a:t>: Kaggle</a:t>
            </a:r>
          </a:p>
          <a:p>
            <a:r>
              <a:rPr lang="en-IN" sz="2400" dirty="0"/>
              <a:t>2.</a:t>
            </a:r>
            <a:r>
              <a:rPr lang="en-IN" sz="2400" b="1" u="sng" dirty="0"/>
              <a:t>Identifying the Algorithm:</a:t>
            </a:r>
          </a:p>
          <a:p>
            <a:r>
              <a:rPr lang="en-IN" sz="2400" dirty="0"/>
              <a:t>	a. Regression</a:t>
            </a:r>
          </a:p>
          <a:p>
            <a:r>
              <a:rPr lang="en-IN" sz="2400" dirty="0"/>
              <a:t>	b. Classification</a:t>
            </a:r>
          </a:p>
          <a:p>
            <a:r>
              <a:rPr lang="en-IN" sz="2400" dirty="0"/>
              <a:t>3. </a:t>
            </a:r>
            <a:r>
              <a:rPr lang="en-IN" sz="2400" b="1" u="sng" dirty="0"/>
              <a:t>3 Steps</a:t>
            </a:r>
          </a:p>
          <a:p>
            <a:r>
              <a:rPr lang="en-IN" sz="2400" dirty="0"/>
              <a:t>a. </a:t>
            </a:r>
            <a:r>
              <a:rPr lang="en-IN" sz="2400" b="1" u="sng" dirty="0"/>
              <a:t>Fit</a:t>
            </a:r>
            <a:r>
              <a:rPr lang="en-IN" sz="2400" dirty="0"/>
              <a:t>: Input and output the model</a:t>
            </a:r>
          </a:p>
          <a:p>
            <a:r>
              <a:rPr lang="en-IN" sz="2400" dirty="0"/>
              <a:t>b. </a:t>
            </a:r>
            <a:r>
              <a:rPr lang="en-IN" sz="2400" b="1" u="sng" dirty="0"/>
              <a:t>Predict</a:t>
            </a:r>
            <a:r>
              <a:rPr lang="en-IN" sz="2400" dirty="0"/>
              <a:t>: Take input and predict the model</a:t>
            </a:r>
          </a:p>
          <a:p>
            <a:r>
              <a:rPr lang="en-IN" sz="2400" dirty="0"/>
              <a:t>c. </a:t>
            </a:r>
            <a:r>
              <a:rPr lang="en-IN" sz="2400" b="1" u="sng" dirty="0"/>
              <a:t>Scores</a:t>
            </a:r>
            <a:r>
              <a:rPr lang="en-IN" sz="2400" dirty="0"/>
              <a:t>: Used for prediction accuracy</a:t>
            </a:r>
          </a:p>
        </p:txBody>
      </p:sp>
      <p:pic>
        <p:nvPicPr>
          <p:cNvPr id="9218" name="Picture 2">
            <a:extLst>
              <a:ext uri="{FF2B5EF4-FFF2-40B4-BE49-F238E27FC236}">
                <a16:creationId xmlns:a16="http://schemas.microsoft.com/office/drawing/2014/main" id="{3DCCA66B-AF58-38AB-BCBB-A906F93E3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4445963"/>
            <a:ext cx="7848600" cy="212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8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77983-2CE6-E51E-A883-6E46B14543C6}"/>
              </a:ext>
            </a:extLst>
          </p:cNvPr>
          <p:cNvSpPr txBox="1"/>
          <p:nvPr/>
        </p:nvSpPr>
        <p:spPr>
          <a:xfrm>
            <a:off x="541175" y="709127"/>
            <a:ext cx="4795935" cy="584775"/>
          </a:xfrm>
          <a:prstGeom prst="rect">
            <a:avLst/>
          </a:prstGeom>
          <a:noFill/>
        </p:spPr>
        <p:txBody>
          <a:bodyPr wrap="square" rtlCol="0">
            <a:spAutoFit/>
          </a:bodyPr>
          <a:lstStyle/>
          <a:p>
            <a:r>
              <a:rPr lang="en-IN" sz="3200" dirty="0"/>
              <a:t>Artificial intelligence </a:t>
            </a:r>
          </a:p>
        </p:txBody>
      </p:sp>
      <p:sp>
        <p:nvSpPr>
          <p:cNvPr id="5" name="TextBox 4">
            <a:extLst>
              <a:ext uri="{FF2B5EF4-FFF2-40B4-BE49-F238E27FC236}">
                <a16:creationId xmlns:a16="http://schemas.microsoft.com/office/drawing/2014/main" id="{F536D79D-8FA5-0142-D199-61312F5A9090}"/>
              </a:ext>
            </a:extLst>
          </p:cNvPr>
          <p:cNvSpPr txBox="1"/>
          <p:nvPr/>
        </p:nvSpPr>
        <p:spPr>
          <a:xfrm>
            <a:off x="541175" y="1558413"/>
            <a:ext cx="9685176" cy="646331"/>
          </a:xfrm>
          <a:prstGeom prst="rect">
            <a:avLst/>
          </a:prstGeom>
          <a:noFill/>
        </p:spPr>
        <p:txBody>
          <a:bodyPr wrap="square">
            <a:spAutoFit/>
          </a:bodyPr>
          <a:lstStyle/>
          <a:p>
            <a:r>
              <a:rPr lang="en-US" b="1" dirty="0">
                <a:latin typeface="Georgia" panose="02040502050405020303" pitchFamily="18" charset="0"/>
              </a:rPr>
              <a:t>A</a:t>
            </a:r>
            <a:r>
              <a:rPr lang="en-US" b="1" i="0" dirty="0">
                <a:effectLst/>
                <a:latin typeface="Georgia" panose="02040502050405020303" pitchFamily="18" charset="0"/>
              </a:rPr>
              <a:t>rtificial intelligence (AI)</a:t>
            </a:r>
            <a:r>
              <a:rPr lang="en-US" b="0" i="0" dirty="0">
                <a:effectLst/>
                <a:latin typeface="Georgia" panose="02040502050405020303" pitchFamily="18" charset="0"/>
              </a:rPr>
              <a:t>, the ability of a digital </a:t>
            </a:r>
            <a:r>
              <a:rPr lang="en-US" b="0" i="0" dirty="0">
                <a:effectLst/>
                <a:latin typeface="Georgia" panose="02040502050405020303" pitchFamily="18" charset="0"/>
                <a:hlinkClick r:id="rId2">
                  <a:extLst>
                    <a:ext uri="{A12FA001-AC4F-418D-AE19-62706E023703}">
                      <ahyp:hlinkClr xmlns:ahyp="http://schemas.microsoft.com/office/drawing/2018/hyperlinkcolor" val="tx"/>
                    </a:ext>
                  </a:extLst>
                </a:hlinkClick>
              </a:rPr>
              <a:t>computer</a:t>
            </a:r>
            <a:r>
              <a:rPr lang="en-US" b="0" i="0" dirty="0">
                <a:effectLst/>
                <a:latin typeface="Georgia" panose="02040502050405020303" pitchFamily="18" charset="0"/>
              </a:rPr>
              <a:t> or computer-controlled </a:t>
            </a:r>
            <a:r>
              <a:rPr lang="en-US" b="0" i="0" dirty="0">
                <a:effectLst/>
                <a:latin typeface="Georgia" panose="02040502050405020303" pitchFamily="18" charset="0"/>
                <a:hlinkClick r:id="rId3">
                  <a:extLst>
                    <a:ext uri="{A12FA001-AC4F-418D-AE19-62706E023703}">
                      <ahyp:hlinkClr xmlns:ahyp="http://schemas.microsoft.com/office/drawing/2018/hyperlinkcolor" val="tx"/>
                    </a:ext>
                  </a:extLst>
                </a:hlinkClick>
              </a:rPr>
              <a:t>robot</a:t>
            </a:r>
            <a:r>
              <a:rPr lang="en-US" b="0" i="0" dirty="0">
                <a:effectLst/>
                <a:latin typeface="Georgia" panose="02040502050405020303" pitchFamily="18" charset="0"/>
              </a:rPr>
              <a:t> to perform tasks commonly associated with intelligent beings</a:t>
            </a:r>
            <a:endParaRPr lang="en-IN" dirty="0"/>
          </a:p>
        </p:txBody>
      </p:sp>
      <p:sp>
        <p:nvSpPr>
          <p:cNvPr id="6" name="TextBox 5">
            <a:extLst>
              <a:ext uri="{FF2B5EF4-FFF2-40B4-BE49-F238E27FC236}">
                <a16:creationId xmlns:a16="http://schemas.microsoft.com/office/drawing/2014/main" id="{4907484B-2D21-D9AB-3EDA-29003C16FA12}"/>
              </a:ext>
            </a:extLst>
          </p:cNvPr>
          <p:cNvSpPr txBox="1"/>
          <p:nvPr/>
        </p:nvSpPr>
        <p:spPr>
          <a:xfrm flipH="1">
            <a:off x="541175" y="2556586"/>
            <a:ext cx="9321509" cy="646331"/>
          </a:xfrm>
          <a:prstGeom prst="rect">
            <a:avLst/>
          </a:prstGeom>
          <a:noFill/>
        </p:spPr>
        <p:txBody>
          <a:bodyPr vert="horz" wrap="square" rtlCol="0">
            <a:spAutoFit/>
          </a:bodyPr>
          <a:lstStyle/>
          <a:p>
            <a:r>
              <a:rPr lang="en-IN" dirty="0"/>
              <a:t>In simple words it means to mimic human beings in computer. It can also be defined as human intelligence in machines.</a:t>
            </a:r>
          </a:p>
        </p:txBody>
      </p:sp>
      <p:pic>
        <p:nvPicPr>
          <p:cNvPr id="2050" name="Picture 2">
            <a:extLst>
              <a:ext uri="{FF2B5EF4-FFF2-40B4-BE49-F238E27FC236}">
                <a16:creationId xmlns:a16="http://schemas.microsoft.com/office/drawing/2014/main" id="{5F0B5BCC-F1C3-48AA-81EF-F9F60E276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698" y="3259691"/>
            <a:ext cx="4180697" cy="2787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5E76DE9-F016-C524-51A2-682B7B553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3259691"/>
            <a:ext cx="4180696" cy="278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5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82C7E-530B-0660-14C9-78821BD575AA}"/>
              </a:ext>
            </a:extLst>
          </p:cNvPr>
          <p:cNvSpPr txBox="1"/>
          <p:nvPr/>
        </p:nvSpPr>
        <p:spPr>
          <a:xfrm>
            <a:off x="662473" y="598995"/>
            <a:ext cx="3443571" cy="646331"/>
          </a:xfrm>
          <a:prstGeom prst="rect">
            <a:avLst/>
          </a:prstGeom>
          <a:noFill/>
        </p:spPr>
        <p:txBody>
          <a:bodyPr wrap="none" rtlCol="0">
            <a:spAutoFit/>
          </a:bodyPr>
          <a:lstStyle/>
          <a:p>
            <a:r>
              <a:rPr lang="en-IN" sz="3600" dirty="0"/>
              <a:t>Machine learning</a:t>
            </a:r>
          </a:p>
        </p:txBody>
      </p:sp>
      <p:sp>
        <p:nvSpPr>
          <p:cNvPr id="4" name="TextBox 3">
            <a:extLst>
              <a:ext uri="{FF2B5EF4-FFF2-40B4-BE49-F238E27FC236}">
                <a16:creationId xmlns:a16="http://schemas.microsoft.com/office/drawing/2014/main" id="{4BDF9168-B6FA-1085-F537-96B13C57E1A8}"/>
              </a:ext>
            </a:extLst>
          </p:cNvPr>
          <p:cNvSpPr txBox="1"/>
          <p:nvPr/>
        </p:nvSpPr>
        <p:spPr>
          <a:xfrm>
            <a:off x="662473" y="1502908"/>
            <a:ext cx="9675845" cy="923330"/>
          </a:xfrm>
          <a:prstGeom prst="rect">
            <a:avLst/>
          </a:prstGeom>
          <a:noFill/>
        </p:spPr>
        <p:txBody>
          <a:bodyPr wrap="square">
            <a:spAutoFit/>
          </a:bodyPr>
          <a:lstStyle/>
          <a:p>
            <a:r>
              <a:rPr lang="en-US" b="0" i="0" dirty="0">
                <a:effectLst/>
                <a:latin typeface="IBM Plex Sans" panose="020F0502020204030204" pitchFamily="34" charset="0"/>
              </a:rPr>
              <a:t>Machine learning is a branch of </a:t>
            </a:r>
            <a:r>
              <a:rPr lang="en-US" b="0" i="0" u="none" strike="noStrike" dirty="0">
                <a:effectLst/>
                <a:latin typeface="IBM Plex Sans" panose="020F0502020204030204" pitchFamily="34" charset="0"/>
                <a:hlinkClick r:id="rId2">
                  <a:extLst>
                    <a:ext uri="{A12FA001-AC4F-418D-AE19-62706E023703}">
                      <ahyp:hlinkClr xmlns:ahyp="http://schemas.microsoft.com/office/drawing/2018/hyperlinkcolor" val="tx"/>
                    </a:ext>
                  </a:extLst>
                </a:hlinkClick>
              </a:rPr>
              <a:t>artificial intelligence (AI)</a:t>
            </a:r>
            <a:r>
              <a:rPr lang="en-US" b="0" i="0" dirty="0">
                <a:effectLst/>
                <a:latin typeface="IBM Plex Sans" panose="020F0502020204030204" pitchFamily="34" charset="0"/>
              </a:rPr>
              <a:t> and computer science which focuses on the use of data and algorithms to imitate the way that humans learn, gradually improving its accuracy.</a:t>
            </a:r>
            <a:endParaRPr lang="en-IN" dirty="0"/>
          </a:p>
        </p:txBody>
      </p:sp>
      <p:sp>
        <p:nvSpPr>
          <p:cNvPr id="6" name="TextBox 5">
            <a:extLst>
              <a:ext uri="{FF2B5EF4-FFF2-40B4-BE49-F238E27FC236}">
                <a16:creationId xmlns:a16="http://schemas.microsoft.com/office/drawing/2014/main" id="{95FA290A-FDD3-4099-8023-4693887B50F2}"/>
              </a:ext>
            </a:extLst>
          </p:cNvPr>
          <p:cNvSpPr txBox="1"/>
          <p:nvPr/>
        </p:nvSpPr>
        <p:spPr>
          <a:xfrm>
            <a:off x="693251" y="2595855"/>
            <a:ext cx="6825586" cy="369332"/>
          </a:xfrm>
          <a:prstGeom prst="rect">
            <a:avLst/>
          </a:prstGeom>
          <a:noFill/>
        </p:spPr>
        <p:txBody>
          <a:bodyPr wrap="none" rtlCol="0">
            <a:spAutoFit/>
          </a:bodyPr>
          <a:lstStyle/>
          <a:p>
            <a:r>
              <a:rPr lang="en-IN" dirty="0"/>
              <a:t>It is way in which machines are made to learn things like human beings</a:t>
            </a:r>
          </a:p>
        </p:txBody>
      </p:sp>
      <p:pic>
        <p:nvPicPr>
          <p:cNvPr id="3074" name="Picture 2">
            <a:extLst>
              <a:ext uri="{FF2B5EF4-FFF2-40B4-BE49-F238E27FC236}">
                <a16:creationId xmlns:a16="http://schemas.microsoft.com/office/drawing/2014/main" id="{75DAA866-24F0-E250-E833-18A32B772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3023550"/>
            <a:ext cx="4362450" cy="3091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F858869-7A21-35A4-21C7-1BDF2E17A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524" y="3547751"/>
            <a:ext cx="3999721" cy="222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06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27A11-86E2-906D-9655-3C72C487340C}"/>
              </a:ext>
            </a:extLst>
          </p:cNvPr>
          <p:cNvSpPr txBox="1"/>
          <p:nvPr/>
        </p:nvSpPr>
        <p:spPr>
          <a:xfrm>
            <a:off x="661696" y="614654"/>
            <a:ext cx="5324475" cy="1938992"/>
          </a:xfrm>
          <a:prstGeom prst="rect">
            <a:avLst/>
          </a:prstGeom>
          <a:noFill/>
        </p:spPr>
        <p:txBody>
          <a:bodyPr wrap="square" rtlCol="0">
            <a:spAutoFit/>
          </a:bodyPr>
          <a:lstStyle/>
          <a:p>
            <a:r>
              <a:rPr lang="en-IN" sz="2400" dirty="0"/>
              <a:t>Types of Machine Learning:</a:t>
            </a:r>
          </a:p>
          <a:p>
            <a:endParaRPr lang="en-IN" sz="2400" dirty="0"/>
          </a:p>
          <a:p>
            <a:r>
              <a:rPr lang="en-IN" sz="2400" dirty="0"/>
              <a:t>1.Supervised Learning</a:t>
            </a:r>
          </a:p>
          <a:p>
            <a:r>
              <a:rPr lang="en-IN" sz="2400" dirty="0"/>
              <a:t>2.Unsupervised Learning</a:t>
            </a:r>
          </a:p>
          <a:p>
            <a:r>
              <a:rPr lang="en-IN" sz="2400" dirty="0"/>
              <a:t>3.Reinforcement Learning</a:t>
            </a:r>
          </a:p>
        </p:txBody>
      </p:sp>
      <p:pic>
        <p:nvPicPr>
          <p:cNvPr id="4098" name="Picture 2">
            <a:extLst>
              <a:ext uri="{FF2B5EF4-FFF2-40B4-BE49-F238E27FC236}">
                <a16:creationId xmlns:a16="http://schemas.microsoft.com/office/drawing/2014/main" id="{93F18D71-54B3-B031-ADCC-5EB17E98E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79" y="2649351"/>
            <a:ext cx="4801442" cy="331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2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C70A7-DE2D-4B71-39E2-AEE0AD850C1F}"/>
              </a:ext>
            </a:extLst>
          </p:cNvPr>
          <p:cNvSpPr txBox="1"/>
          <p:nvPr/>
        </p:nvSpPr>
        <p:spPr>
          <a:xfrm>
            <a:off x="2333624" y="813912"/>
            <a:ext cx="7258051" cy="1754326"/>
          </a:xfrm>
          <a:prstGeom prst="rect">
            <a:avLst/>
          </a:prstGeom>
          <a:noFill/>
        </p:spPr>
        <p:txBody>
          <a:bodyPr wrap="square">
            <a:spAutoFit/>
          </a:bodyPr>
          <a:lstStyle/>
          <a:p>
            <a:pPr algn="l" fontAlgn="base"/>
            <a:r>
              <a:rPr lang="en-US" b="1" i="0" dirty="0">
                <a:effectLst/>
                <a:latin typeface="IBM Plex Sans" panose="020B0503050203000203" pitchFamily="34" charset="0"/>
              </a:rPr>
              <a:t>Supervised machine learning  </a:t>
            </a:r>
            <a:r>
              <a:rPr lang="en-US" b="0" i="0" dirty="0">
                <a:effectLst/>
                <a:latin typeface="IBM Plex Sans" panose="020B0503050203000203" pitchFamily="34" charset="0"/>
              </a:rPr>
              <a:t>          </a:t>
            </a:r>
          </a:p>
          <a:p>
            <a:pPr algn="l" fontAlgn="base"/>
            <a:r>
              <a:rPr lang="en-US" b="0" i="0" strike="noStrike" dirty="0">
                <a:effectLst/>
                <a:latin typeface="inherit"/>
                <a:hlinkClick r:id="rId2">
                  <a:extLst>
                    <a:ext uri="{A12FA001-AC4F-418D-AE19-62706E023703}">
                      <ahyp:hlinkClr xmlns:ahyp="http://schemas.microsoft.com/office/drawing/2018/hyperlinkcolor" val="tx"/>
                    </a:ext>
                  </a:extLst>
                </a:hlinkClick>
              </a:rPr>
              <a:t>Supervised learning</a:t>
            </a:r>
            <a:r>
              <a:rPr lang="en-US" b="0" i="0" dirty="0">
                <a:effectLst/>
                <a:latin typeface="IBM Plex Sans" panose="020B0503050203000203" pitchFamily="34" charset="0"/>
              </a:rPr>
              <a:t>, also known as supervised machine learning, is defined by its use of labeled datasets to train algorithms to classify data or predict outcomes accurately. As input data is fed into the model, the model adjusts its weights until it has been fitted appropriately.</a:t>
            </a:r>
          </a:p>
        </p:txBody>
      </p:sp>
      <p:sp>
        <p:nvSpPr>
          <p:cNvPr id="4" name="TextBox 3">
            <a:extLst>
              <a:ext uri="{FF2B5EF4-FFF2-40B4-BE49-F238E27FC236}">
                <a16:creationId xmlns:a16="http://schemas.microsoft.com/office/drawing/2014/main" id="{96E06E64-8949-ACD1-F5F4-19DFB378704C}"/>
              </a:ext>
            </a:extLst>
          </p:cNvPr>
          <p:cNvSpPr txBox="1"/>
          <p:nvPr/>
        </p:nvSpPr>
        <p:spPr>
          <a:xfrm>
            <a:off x="2333624" y="3014960"/>
            <a:ext cx="6096000" cy="1477328"/>
          </a:xfrm>
          <a:prstGeom prst="rect">
            <a:avLst/>
          </a:prstGeom>
          <a:noFill/>
        </p:spPr>
        <p:txBody>
          <a:bodyPr wrap="square">
            <a:spAutoFit/>
          </a:bodyPr>
          <a:lstStyle/>
          <a:p>
            <a:pPr>
              <a:buClr>
                <a:schemeClr val="bg1"/>
              </a:buClr>
            </a:pPr>
            <a:r>
              <a:rPr lang="en-US" sz="1800" dirty="0"/>
              <a:t>Key points:</a:t>
            </a:r>
          </a:p>
          <a:p>
            <a:pPr>
              <a:buClr>
                <a:schemeClr val="bg1"/>
              </a:buClr>
            </a:pPr>
            <a:endParaRPr lang="en-US" sz="1800" dirty="0"/>
          </a:p>
          <a:p>
            <a:pPr>
              <a:buClr>
                <a:schemeClr val="bg1"/>
              </a:buClr>
            </a:pPr>
            <a:r>
              <a:rPr lang="en-US" sz="1800" dirty="0"/>
              <a:t>1.Learning from others , under some guidance</a:t>
            </a:r>
          </a:p>
          <a:p>
            <a:pPr>
              <a:buClr>
                <a:schemeClr val="bg1"/>
              </a:buClr>
            </a:pPr>
            <a:r>
              <a:rPr lang="en-US" sz="1800" dirty="0"/>
              <a:t>2.Features  and Labels</a:t>
            </a:r>
          </a:p>
          <a:p>
            <a:pPr>
              <a:buClr>
                <a:schemeClr val="bg1"/>
              </a:buClr>
            </a:pPr>
            <a:r>
              <a:rPr lang="en-US" sz="1800" dirty="0"/>
              <a:t>3.Two types of algorithms : </a:t>
            </a:r>
            <a:r>
              <a:rPr lang="en-US" sz="1800" b="1" dirty="0"/>
              <a:t>Regression &amp; classification</a:t>
            </a:r>
          </a:p>
        </p:txBody>
      </p:sp>
      <p:pic>
        <p:nvPicPr>
          <p:cNvPr id="5122" name="Picture 2">
            <a:extLst>
              <a:ext uri="{FF2B5EF4-FFF2-40B4-BE49-F238E27FC236}">
                <a16:creationId xmlns:a16="http://schemas.microsoft.com/office/drawing/2014/main" id="{83797BA1-B80D-230F-62CF-ECC62F9E7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723" y="3333749"/>
            <a:ext cx="3683632"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8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2E512-5A6C-4313-EE36-8505E2651185}"/>
              </a:ext>
            </a:extLst>
          </p:cNvPr>
          <p:cNvSpPr txBox="1"/>
          <p:nvPr/>
        </p:nvSpPr>
        <p:spPr>
          <a:xfrm>
            <a:off x="2100263" y="904012"/>
            <a:ext cx="8434388" cy="1477328"/>
          </a:xfrm>
          <a:prstGeom prst="rect">
            <a:avLst/>
          </a:prstGeom>
          <a:noFill/>
        </p:spPr>
        <p:txBody>
          <a:bodyPr wrap="square">
            <a:spAutoFit/>
          </a:bodyPr>
          <a:lstStyle/>
          <a:p>
            <a:pPr algn="l" fontAlgn="base"/>
            <a:r>
              <a:rPr lang="en-US" b="1" i="0" dirty="0">
                <a:solidFill>
                  <a:srgbClr val="161616"/>
                </a:solidFill>
                <a:effectLst/>
                <a:latin typeface="IBM Plex Sans" panose="020B0503050203000203" pitchFamily="34" charset="0"/>
              </a:rPr>
              <a:t>Unsupervised machine learning</a:t>
            </a:r>
          </a:p>
          <a:p>
            <a:pPr algn="l" fontAlgn="base"/>
            <a:r>
              <a:rPr lang="en-US" b="0" i="0" u="none" strike="noStrike" dirty="0">
                <a:effectLst/>
                <a:latin typeface="inherit"/>
                <a:hlinkClick r:id="rId2">
                  <a:extLst>
                    <a:ext uri="{A12FA001-AC4F-418D-AE19-62706E023703}">
                      <ahyp:hlinkClr xmlns:ahyp="http://schemas.microsoft.com/office/drawing/2018/hyperlinkcolor" val="tx"/>
                    </a:ext>
                  </a:extLst>
                </a:hlinkClick>
              </a:rPr>
              <a:t>Unsupervised learning</a:t>
            </a:r>
            <a:r>
              <a:rPr lang="en-US" b="0" i="0" dirty="0">
                <a:solidFill>
                  <a:srgbClr val="161616"/>
                </a:solidFill>
                <a:effectLst/>
                <a:latin typeface="IBM Plex Sans" panose="020B0503050203000203" pitchFamily="34" charset="0"/>
              </a:rPr>
              <a:t>, also known as unsupervised machine learning, uses machine learning algorithms to analyze and cluster unlabeled datasets. These algorithms discover hidden patterns or data groupings without the need for human intervention.</a:t>
            </a:r>
          </a:p>
        </p:txBody>
      </p:sp>
      <p:sp>
        <p:nvSpPr>
          <p:cNvPr id="4" name="TextBox 3">
            <a:extLst>
              <a:ext uri="{FF2B5EF4-FFF2-40B4-BE49-F238E27FC236}">
                <a16:creationId xmlns:a16="http://schemas.microsoft.com/office/drawing/2014/main" id="{69BFB088-B573-E1DE-8CB6-018E8BE234B5}"/>
              </a:ext>
            </a:extLst>
          </p:cNvPr>
          <p:cNvSpPr txBox="1"/>
          <p:nvPr/>
        </p:nvSpPr>
        <p:spPr>
          <a:xfrm>
            <a:off x="2100263" y="2809875"/>
            <a:ext cx="6096000" cy="1754326"/>
          </a:xfrm>
          <a:prstGeom prst="rect">
            <a:avLst/>
          </a:prstGeom>
          <a:noFill/>
        </p:spPr>
        <p:txBody>
          <a:bodyPr wrap="square">
            <a:spAutoFit/>
          </a:bodyPr>
          <a:lstStyle/>
          <a:p>
            <a:r>
              <a:rPr lang="en-US" sz="1800" dirty="0"/>
              <a:t>Key points:</a:t>
            </a:r>
          </a:p>
          <a:p>
            <a:pPr>
              <a:buClrTx/>
            </a:pPr>
            <a:endParaRPr lang="en-US" b="1" dirty="0"/>
          </a:p>
          <a:p>
            <a:pPr>
              <a:buClrTx/>
            </a:pPr>
            <a:r>
              <a:rPr lang="en-US" dirty="0"/>
              <a:t>1.</a:t>
            </a:r>
            <a:r>
              <a:rPr lang="en-US" sz="1800" dirty="0"/>
              <a:t>Learning on our own without taking the help of others by books , online  etc.</a:t>
            </a:r>
          </a:p>
          <a:p>
            <a:pPr>
              <a:buClrTx/>
            </a:pPr>
            <a:r>
              <a:rPr lang="en-US" sz="1800" dirty="0"/>
              <a:t>2.Only features</a:t>
            </a:r>
          </a:p>
          <a:p>
            <a:pPr>
              <a:buClrTx/>
            </a:pPr>
            <a:r>
              <a:rPr lang="en-US" sz="1800" dirty="0"/>
              <a:t>3.Clustering and association</a:t>
            </a:r>
            <a:endParaRPr lang="en-IN" sz="1800" dirty="0"/>
          </a:p>
        </p:txBody>
      </p:sp>
      <p:pic>
        <p:nvPicPr>
          <p:cNvPr id="6146" name="Picture 2">
            <a:extLst>
              <a:ext uri="{FF2B5EF4-FFF2-40B4-BE49-F238E27FC236}">
                <a16:creationId xmlns:a16="http://schemas.microsoft.com/office/drawing/2014/main" id="{2D53B077-0C54-C235-784F-05D8E785E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631" y="4419211"/>
            <a:ext cx="40195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27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E7696-0746-431A-4ECD-DF2111942B6B}"/>
              </a:ext>
            </a:extLst>
          </p:cNvPr>
          <p:cNvSpPr txBox="1"/>
          <p:nvPr/>
        </p:nvSpPr>
        <p:spPr>
          <a:xfrm>
            <a:off x="1800225" y="1056412"/>
            <a:ext cx="8905872" cy="1200329"/>
          </a:xfrm>
          <a:prstGeom prst="rect">
            <a:avLst/>
          </a:prstGeom>
          <a:noFill/>
        </p:spPr>
        <p:txBody>
          <a:bodyPr wrap="square">
            <a:spAutoFit/>
          </a:bodyPr>
          <a:lstStyle/>
          <a:p>
            <a:pPr fontAlgn="base"/>
            <a:r>
              <a:rPr lang="en-US" b="1" dirty="0">
                <a:effectLst/>
                <a:latin typeface="inherit"/>
              </a:rPr>
              <a:t>Reinforcement machine learning</a:t>
            </a:r>
          </a:p>
          <a:p>
            <a:pPr algn="l" fontAlgn="base"/>
            <a:r>
              <a:rPr lang="en-US" b="0" i="0" u="sng" dirty="0">
                <a:solidFill>
                  <a:srgbClr val="161616"/>
                </a:solidFill>
                <a:effectLst/>
                <a:latin typeface="inherit"/>
              </a:rPr>
              <a:t>Reinforcement machine learning </a:t>
            </a:r>
            <a:r>
              <a:rPr lang="en-US" b="0" i="0" dirty="0">
                <a:solidFill>
                  <a:srgbClr val="161616"/>
                </a:solidFill>
                <a:effectLst/>
                <a:latin typeface="inherit"/>
              </a:rPr>
              <a:t>is a machine learning model that is similar to supervised learning, but the algorithm isn’t trained using sample data. This model learns as it goes by using trial and error.</a:t>
            </a:r>
          </a:p>
        </p:txBody>
      </p:sp>
      <p:sp>
        <p:nvSpPr>
          <p:cNvPr id="4" name="TextBox 3">
            <a:extLst>
              <a:ext uri="{FF2B5EF4-FFF2-40B4-BE49-F238E27FC236}">
                <a16:creationId xmlns:a16="http://schemas.microsoft.com/office/drawing/2014/main" id="{DA79FDBD-B08B-D682-CD3D-EEA028406FFE}"/>
              </a:ext>
            </a:extLst>
          </p:cNvPr>
          <p:cNvSpPr txBox="1"/>
          <p:nvPr/>
        </p:nvSpPr>
        <p:spPr>
          <a:xfrm>
            <a:off x="1800225" y="2533560"/>
            <a:ext cx="9245223" cy="1200329"/>
          </a:xfrm>
          <a:prstGeom prst="rect">
            <a:avLst/>
          </a:prstGeom>
          <a:noFill/>
        </p:spPr>
        <p:txBody>
          <a:bodyPr wrap="none" rtlCol="0">
            <a:spAutoFit/>
          </a:bodyPr>
          <a:lstStyle/>
          <a:p>
            <a:pPr>
              <a:buClrTx/>
            </a:pPr>
            <a:r>
              <a:rPr lang="en-US" sz="1800" dirty="0"/>
              <a:t>Key points:</a:t>
            </a:r>
          </a:p>
          <a:p>
            <a:pPr>
              <a:buClrTx/>
            </a:pPr>
            <a:endParaRPr lang="en-US" sz="1800" dirty="0"/>
          </a:p>
          <a:p>
            <a:pPr>
              <a:buClrTx/>
            </a:pPr>
            <a:r>
              <a:rPr lang="en-US" sz="1800" dirty="0"/>
              <a:t>1.Learning by the process of  rewards  and penalty.</a:t>
            </a:r>
          </a:p>
          <a:p>
            <a:pPr>
              <a:buClrTx/>
            </a:pPr>
            <a:r>
              <a:rPr lang="en-US" dirty="0"/>
              <a:t>2.</a:t>
            </a:r>
            <a:r>
              <a:rPr lang="en-US" sz="1800" dirty="0"/>
              <a:t>The agent is rewarded for every correct point and penalized (penalty) for every wrong answer.  </a:t>
            </a:r>
            <a:endParaRPr lang="en-IN" sz="1800" dirty="0"/>
          </a:p>
        </p:txBody>
      </p:sp>
      <p:pic>
        <p:nvPicPr>
          <p:cNvPr id="7170" name="Picture 2">
            <a:extLst>
              <a:ext uri="{FF2B5EF4-FFF2-40B4-BE49-F238E27FC236}">
                <a16:creationId xmlns:a16="http://schemas.microsoft.com/office/drawing/2014/main" id="{85B0510E-E2A5-CB12-8DE3-C06B7C6BB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952" y="4029164"/>
            <a:ext cx="3410048" cy="217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92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8"/>
            <a:ext cx="8712968" cy="1362456"/>
          </a:xfrm>
        </p:spPr>
        <p:txBody>
          <a:bodyPr/>
          <a:lstStyle/>
          <a:p>
            <a:r>
              <a:rPr lang="en-US" u="sng" dirty="0">
                <a:solidFill>
                  <a:schemeClr val="tx1"/>
                </a:solidFill>
              </a:rPr>
              <a:t>Difference b/w M.L &amp; D.L</a:t>
            </a:r>
            <a:endParaRPr lang="en-IN" u="sng" dirty="0">
              <a:solidFill>
                <a:schemeClr val="tx1"/>
              </a:solidFill>
            </a:endParaRPr>
          </a:p>
        </p:txBody>
      </p:sp>
      <p:sp>
        <p:nvSpPr>
          <p:cNvPr id="3" name="Text Placeholder 2"/>
          <p:cNvSpPr>
            <a:spLocks noGrp="1"/>
          </p:cNvSpPr>
          <p:nvPr>
            <p:ph type="body" idx="1"/>
          </p:nvPr>
        </p:nvSpPr>
        <p:spPr>
          <a:xfrm>
            <a:off x="1847528" y="1700808"/>
            <a:ext cx="8496944" cy="4824536"/>
          </a:xfrm>
        </p:spPr>
        <p:txBody>
          <a:bodyPr>
            <a:normAutofit fontScale="92500"/>
          </a:bodyPr>
          <a:lstStyle/>
          <a:p>
            <a:r>
              <a:rPr lang="en-US" sz="2800" b="1" u="sng" dirty="0">
                <a:solidFill>
                  <a:schemeClr val="tx1"/>
                </a:solidFill>
              </a:rPr>
              <a:t>Machine learning</a:t>
            </a:r>
            <a:r>
              <a:rPr lang="en-US" sz="2800" dirty="0">
                <a:solidFill>
                  <a:schemeClr val="tx1"/>
                </a:solidFill>
              </a:rPr>
              <a:t>:- We give input and output to the machine learning algorithm it builds a model.</a:t>
            </a:r>
          </a:p>
          <a:p>
            <a:pPr>
              <a:buClrTx/>
            </a:pPr>
            <a:r>
              <a:rPr lang="en-US" sz="2800" dirty="0">
                <a:solidFill>
                  <a:schemeClr val="tx1"/>
                </a:solidFill>
              </a:rPr>
              <a:t>   </a:t>
            </a:r>
            <a:r>
              <a:rPr lang="en-US" sz="2000" dirty="0">
                <a:solidFill>
                  <a:schemeClr val="tx1"/>
                </a:solidFill>
              </a:rPr>
              <a:t>INPUT                                                                                               BUILDS  </a:t>
            </a:r>
          </a:p>
          <a:p>
            <a:pPr>
              <a:buClrTx/>
            </a:pPr>
            <a:r>
              <a:rPr lang="en-US" sz="2000" dirty="0">
                <a:solidFill>
                  <a:schemeClr val="tx1"/>
                </a:solidFill>
              </a:rPr>
              <a:t>  OUTPUT                                                                                              MODEL</a:t>
            </a:r>
          </a:p>
          <a:p>
            <a:pPr>
              <a:buClrTx/>
            </a:pPr>
            <a:endParaRPr lang="en-US" sz="2000" dirty="0">
              <a:solidFill>
                <a:schemeClr val="tx1"/>
              </a:solidFill>
            </a:endParaRPr>
          </a:p>
          <a:p>
            <a:r>
              <a:rPr lang="en-US" sz="2800" b="1" u="sng" dirty="0">
                <a:solidFill>
                  <a:schemeClr val="tx1"/>
                </a:solidFill>
              </a:rPr>
              <a:t>Deep learning</a:t>
            </a:r>
            <a:r>
              <a:rPr lang="en-US" sz="2800" dirty="0">
                <a:solidFill>
                  <a:schemeClr val="tx1"/>
                </a:solidFill>
              </a:rPr>
              <a:t>:- We give input and output to the neural networks it builds a model.</a:t>
            </a:r>
          </a:p>
          <a:p>
            <a:pPr>
              <a:buClrTx/>
            </a:pPr>
            <a:r>
              <a:rPr lang="en-US" sz="2800" dirty="0">
                <a:solidFill>
                  <a:schemeClr val="tx1"/>
                </a:solidFill>
              </a:rPr>
              <a:t>   </a:t>
            </a:r>
            <a:r>
              <a:rPr lang="en-US" sz="2000" dirty="0">
                <a:solidFill>
                  <a:schemeClr val="tx1"/>
                </a:solidFill>
              </a:rPr>
              <a:t>  INPUT                                                                                                    BUILDS            </a:t>
            </a:r>
          </a:p>
          <a:p>
            <a:pPr>
              <a:buClrTx/>
            </a:pPr>
            <a:r>
              <a:rPr lang="en-US" sz="2000" dirty="0">
                <a:solidFill>
                  <a:schemeClr val="tx1"/>
                </a:solidFill>
              </a:rPr>
              <a:t>   OUTPUT                                                                                                  MODEL</a:t>
            </a:r>
            <a:endParaRPr lang="en-US" sz="2800" dirty="0">
              <a:solidFill>
                <a:schemeClr val="tx1"/>
              </a:solidFill>
            </a:endParaRPr>
          </a:p>
          <a:p>
            <a:pPr>
              <a:buClrTx/>
            </a:pPr>
            <a:r>
              <a:rPr lang="en-US" sz="2800" dirty="0">
                <a:solidFill>
                  <a:schemeClr val="tx1"/>
                </a:solidFill>
              </a:rPr>
              <a:t>    </a:t>
            </a:r>
          </a:p>
        </p:txBody>
      </p:sp>
      <p:sp>
        <p:nvSpPr>
          <p:cNvPr id="16" name="Rectangle: Rounded Corners 15"/>
          <p:cNvSpPr/>
          <p:nvPr/>
        </p:nvSpPr>
        <p:spPr>
          <a:xfrm>
            <a:off x="5001076" y="2691683"/>
            <a:ext cx="3096344" cy="93610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ALGORITM</a:t>
            </a:r>
            <a:endParaRPr lang="en-IN" dirty="0"/>
          </a:p>
        </p:txBody>
      </p:sp>
      <p:cxnSp>
        <p:nvCxnSpPr>
          <p:cNvPr id="28" name="Straight Connector 27"/>
          <p:cNvCxnSpPr/>
          <p:nvPr/>
        </p:nvCxnSpPr>
        <p:spPr>
          <a:xfrm>
            <a:off x="10668000" y="6525344"/>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488908" y="2907708"/>
            <a:ext cx="1512168" cy="130303"/>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a:off x="3488908" y="3339756"/>
            <a:ext cx="1512168" cy="11772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a:off x="8097420" y="3038011"/>
            <a:ext cx="1296144" cy="16744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p:cNvSpPr/>
          <p:nvPr/>
        </p:nvSpPr>
        <p:spPr>
          <a:xfrm>
            <a:off x="4805131" y="4938531"/>
            <a:ext cx="3240360" cy="12241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ARTIFICIAL NEURAL NETWORKS</a:t>
            </a:r>
            <a:endParaRPr lang="en-IN" dirty="0"/>
          </a:p>
        </p:txBody>
      </p:sp>
      <p:sp>
        <p:nvSpPr>
          <p:cNvPr id="41" name="Right Arrow 40"/>
          <p:cNvSpPr/>
          <p:nvPr/>
        </p:nvSpPr>
        <p:spPr>
          <a:xfrm>
            <a:off x="3457229" y="5187077"/>
            <a:ext cx="1368152" cy="14401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Arrow 44"/>
          <p:cNvSpPr/>
          <p:nvPr/>
        </p:nvSpPr>
        <p:spPr>
          <a:xfrm>
            <a:off x="3436979" y="5586603"/>
            <a:ext cx="1368152" cy="14401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ight Arrow 45"/>
          <p:cNvSpPr/>
          <p:nvPr/>
        </p:nvSpPr>
        <p:spPr>
          <a:xfrm>
            <a:off x="8045491" y="5442587"/>
            <a:ext cx="1440160" cy="14401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247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04664"/>
            <a:ext cx="8784976" cy="798782"/>
          </a:xfrm>
        </p:spPr>
        <p:txBody>
          <a:bodyPr>
            <a:normAutofit fontScale="90000"/>
          </a:bodyPr>
          <a:lstStyle/>
          <a:p>
            <a:r>
              <a:rPr lang="en-US" u="sng" dirty="0"/>
              <a:t>Machine</a:t>
            </a:r>
            <a:r>
              <a:rPr lang="en-US" sz="4800" u="sng" dirty="0"/>
              <a:t> learning-Algorithms</a:t>
            </a:r>
            <a:endParaRPr lang="en-IN" sz="4800" u="sng" dirty="0"/>
          </a:p>
        </p:txBody>
      </p:sp>
      <p:sp>
        <p:nvSpPr>
          <p:cNvPr id="3" name="Rectangle 2"/>
          <p:cNvSpPr/>
          <p:nvPr/>
        </p:nvSpPr>
        <p:spPr>
          <a:xfrm>
            <a:off x="1703512" y="1054156"/>
            <a:ext cx="8856984" cy="5184576"/>
          </a:xfrm>
          <a:prstGeom prst="rect">
            <a:avLst/>
          </a:prstGeom>
        </p:spPr>
        <p:txBody>
          <a:bodyPr/>
          <a:lstStyle/>
          <a:p>
            <a:r>
              <a:rPr lang="en-US" sz="2400" b="1" u="sng" dirty="0"/>
              <a:t>Linear Regression</a:t>
            </a:r>
            <a:r>
              <a:rPr lang="en-US" sz="2400" dirty="0"/>
              <a:t>:- It is a method used to predict the dependent variable(y) based on the independent variable(x) .     </a:t>
            </a:r>
            <a:endParaRPr lang="en-IN" sz="2400" dirty="0"/>
          </a:p>
          <a:p>
            <a:r>
              <a:rPr lang="en-US" sz="2400" b="1" u="sng" dirty="0"/>
              <a:t>Logistic regression</a:t>
            </a:r>
            <a:r>
              <a:rPr lang="en-US" sz="2400" dirty="0"/>
              <a:t>:- It is a method used to predict a dependent variable , given a set of independent variable.</a:t>
            </a:r>
            <a:endParaRPr lang="en-IN" sz="2400" dirty="0"/>
          </a:p>
          <a:p>
            <a:r>
              <a:rPr lang="en-US" sz="2400" b="1" u="sng" dirty="0"/>
              <a:t>Decision tree</a:t>
            </a:r>
            <a:r>
              <a:rPr lang="en-US" sz="2400" dirty="0"/>
              <a:t>:- In this algorithm the final decision is made by a single person (or) one person.</a:t>
            </a:r>
            <a:endParaRPr lang="en-IN" sz="2400" dirty="0"/>
          </a:p>
          <a:p>
            <a:pPr algn="just"/>
            <a:r>
              <a:rPr lang="en-US" sz="2400" b="1" u="sng" dirty="0"/>
              <a:t>Random forest</a:t>
            </a:r>
            <a:r>
              <a:rPr lang="en-US" sz="2400" dirty="0"/>
              <a:t>:-Random forest is constructed using multiple decision trees and the final decision is obtained by majority votes .</a:t>
            </a:r>
            <a:endParaRPr lang="en-IN" sz="2400" dirty="0"/>
          </a:p>
          <a:p>
            <a:r>
              <a:rPr lang="en-US" sz="2400" b="1" u="sng" dirty="0"/>
              <a:t>K nearest neighbor (KNN)</a:t>
            </a:r>
            <a:r>
              <a:rPr lang="en-US" sz="2400" dirty="0"/>
              <a:t>:- The nearest neighbor based on similar characteristics.</a:t>
            </a:r>
            <a:endParaRPr lang="en-IN" sz="2400" dirty="0"/>
          </a:p>
          <a:p>
            <a:r>
              <a:rPr lang="en-US" sz="2400" b="1" u="sng" dirty="0"/>
              <a:t>Support vector mission (SVM)</a:t>
            </a:r>
            <a:r>
              <a:rPr lang="en-US" sz="2400" dirty="0"/>
              <a:t>:- selected (or) grouped on the basis of similar features.</a:t>
            </a:r>
            <a:endParaRPr lang="en-IN" sz="2400" dirty="0"/>
          </a:p>
          <a:p>
            <a:r>
              <a:rPr lang="en-US" sz="2400" b="1" u="sng" dirty="0"/>
              <a:t>Naive Bayes algorithm</a:t>
            </a:r>
            <a:r>
              <a:rPr lang="en-US" sz="2400" dirty="0"/>
              <a:t>:- it is an algorithm used for solving classification machine learning problems.</a:t>
            </a:r>
            <a:endParaRPr lang="en-IN" sz="2400" dirty="0"/>
          </a:p>
        </p:txBody>
      </p:sp>
    </p:spTree>
    <p:extLst>
      <p:ext uri="{BB962C8B-B14F-4D97-AF65-F5344CB8AC3E}">
        <p14:creationId xmlns:p14="http://schemas.microsoft.com/office/powerpoint/2010/main" val="29941270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277</TotalTime>
  <Words>642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Garamond</vt:lpstr>
      <vt:lpstr>Georgia</vt:lpstr>
      <vt:lpstr>IBM Plex Sans</vt:lpstr>
      <vt:lpstr>inherit</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b/w M.L &amp; D.L</vt:lpstr>
      <vt:lpstr>Machine learning-Algorithms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V</dc:creator>
  <cp:lastModifiedBy>Manjunath V</cp:lastModifiedBy>
  <cp:revision>1</cp:revision>
  <dcterms:created xsi:type="dcterms:W3CDTF">2023-06-07T06:32:18Z</dcterms:created>
  <dcterms:modified xsi:type="dcterms:W3CDTF">2023-06-07T11:09:30Z</dcterms:modified>
</cp:coreProperties>
</file>