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483F-DC84-4FFF-A843-7DC7C8A73A34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FF78-12D7-4E2F-B261-18D47AAC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42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483F-DC84-4FFF-A843-7DC7C8A73A34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FF78-12D7-4E2F-B261-18D47AAC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483F-DC84-4FFF-A843-7DC7C8A73A34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FF78-12D7-4E2F-B261-18D47AAC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76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483F-DC84-4FFF-A843-7DC7C8A73A34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FF78-12D7-4E2F-B261-18D47AAC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17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483F-DC84-4FFF-A843-7DC7C8A73A34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FF78-12D7-4E2F-B261-18D47AAC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64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483F-DC84-4FFF-A843-7DC7C8A73A34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FF78-12D7-4E2F-B261-18D47AAC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51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483F-DC84-4FFF-A843-7DC7C8A73A34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FF78-12D7-4E2F-B261-18D47AAC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25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483F-DC84-4FFF-A843-7DC7C8A73A34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FF78-12D7-4E2F-B261-18D47AAC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44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483F-DC84-4FFF-A843-7DC7C8A73A34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FF78-12D7-4E2F-B261-18D47AAC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60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483F-DC84-4FFF-A843-7DC7C8A73A34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FF78-12D7-4E2F-B261-18D47AAC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72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483F-DC84-4FFF-A843-7DC7C8A73A34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FF78-12D7-4E2F-B261-18D47AAC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77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B483F-DC84-4FFF-A843-7DC7C8A73A34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9FF78-12D7-4E2F-B261-18D47AAC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39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638"/>
            <a:ext cx="1143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2000" b="1" smtClean="0"/>
              <a:t>Descriptive Statistics: C1</a:t>
            </a:r>
            <a:endParaRPr lang="en-IN" sz="2000" b="1"/>
          </a:p>
        </p:txBody>
      </p:sp>
      <p:sp>
        <p:nvSpPr>
          <p:cNvPr id="3" name="TextBox 2"/>
          <p:cNvSpPr txBox="1"/>
          <p:nvPr/>
        </p:nvSpPr>
        <p:spPr>
          <a:xfrm>
            <a:off x="457200" y="1016000"/>
            <a:ext cx="11430000" cy="329320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600" smtClean="0">
                <a:latin typeface="Courier New" panose="02070309020205020404" pitchFamily="49" charset="0"/>
                <a:sym typeface="Courier New" panose="02070309020205020404" pitchFamily="49" charset="0"/>
              </a:rPr>
              <a:t>Statistics</a:t>
            </a:r>
          </a:p>
          <a:p>
            <a:r>
              <a:rPr lang="en-IN" sz="1600" smtClean="0">
                <a:latin typeface="Courier New" panose="02070309020205020404" pitchFamily="49" charset="0"/>
                <a:sym typeface="Courier New" panose="02070309020205020404" pitchFamily="49" charset="0"/>
              </a:rPr>
              <a:t>          Total</a:t>
            </a:r>
          </a:p>
          <a:p>
            <a:r>
              <a:rPr lang="en-IN" sz="1600" smtClean="0">
                <a:latin typeface="Courier New" panose="02070309020205020404" pitchFamily="49" charset="0"/>
                <a:sym typeface="Courier New" panose="02070309020205020404" pitchFamily="49" charset="0"/>
              </a:rPr>
              <a:t>Variable  Count   N  N*  CumN  Percent   CumPct    Mean  SE Mean  TrMean   StDev  Variance</a:t>
            </a:r>
          </a:p>
          <a:p>
            <a:r>
              <a:rPr lang="en-IN" sz="1600" smtClean="0">
                <a:latin typeface="Courier New" panose="02070309020205020404" pitchFamily="49" charset="0"/>
                <a:sym typeface="Courier New" panose="02070309020205020404" pitchFamily="49" charset="0"/>
              </a:rPr>
              <a:t>C1           92  80  12    80  86.9565  86.9565  1.2250   0.0470  1.1944  0.4202    0.1766</a:t>
            </a:r>
          </a:p>
          <a:p>
            <a:r>
              <a:rPr lang="en-IN" sz="1600" smtClean="0">
                <a:latin typeface="Courier New" panose="02070309020205020404" pitchFamily="49" charset="0"/>
                <a:sym typeface="Courier New" panose="02070309020205020404" pitchFamily="49" charset="0"/>
              </a:rPr>
              <a:t>                              Sum of</a:t>
            </a:r>
          </a:p>
          <a:p>
            <a:r>
              <a:rPr lang="en-US" sz="1600" smtClean="0">
                <a:latin typeface="Courier New" panose="02070309020205020404" pitchFamily="49" charset="0"/>
                <a:sym typeface="Courier New" panose="02070309020205020404" pitchFamily="49" charset="0"/>
              </a:rPr>
              <a:t>Variable  CoefVar      Sum   Squares  Minimum      Q1  Median      Q3  Maximum   Range</a:t>
            </a:r>
          </a:p>
          <a:p>
            <a:r>
              <a:rPr lang="en-IN" sz="1600" smtClean="0">
                <a:latin typeface="Courier New" panose="02070309020205020404" pitchFamily="49" charset="0"/>
                <a:sym typeface="Courier New" panose="02070309020205020404" pitchFamily="49" charset="0"/>
              </a:rPr>
              <a:t>C1          34.30  98.0000  134.0000   1.0000  1.0000  1.0000  1.0000   2.0000  1.0000</a:t>
            </a:r>
          </a:p>
          <a:p>
            <a:r>
              <a:rPr lang="en-IN" sz="1600" smtClean="0">
                <a:latin typeface="Courier New" panose="02070309020205020404" pitchFamily="49" charset="0"/>
                <a:sym typeface="Courier New" panose="02070309020205020404" pitchFamily="49" charset="0"/>
              </a:rPr>
              <a:t>                        N for</a:t>
            </a:r>
          </a:p>
          <a:p>
            <a:r>
              <a:rPr lang="en-IN" sz="1600" smtClean="0">
                <a:latin typeface="Courier New" panose="02070309020205020404" pitchFamily="49" charset="0"/>
                <a:sym typeface="Courier New" panose="02070309020205020404" pitchFamily="49" charset="0"/>
              </a:rPr>
              <a:t>Variable     IQR  Mode   Mode  Skewness  Kurtosis    MSSD</a:t>
            </a:r>
          </a:p>
          <a:p>
            <a:r>
              <a:rPr lang="en-IN" sz="1600" smtClean="0">
                <a:latin typeface="Courier New" panose="02070309020205020404" pitchFamily="49" charset="0"/>
                <a:sym typeface="Courier New" panose="02070309020205020404" pitchFamily="49" charset="0"/>
              </a:rPr>
              <a:t>C1        0.0000     1     62      1.34     -0.20  0.2029</a:t>
            </a:r>
          </a:p>
          <a:p>
            <a:endParaRPr lang="en-IN" sz="1600" smtClean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en-IN" sz="1600" smtClean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en-IN" sz="1600"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03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1" y="0"/>
            <a:ext cx="9160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5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638"/>
            <a:ext cx="1143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2000" b="1" smtClean="0"/>
              <a:t>One-Sample T: C3</a:t>
            </a:r>
            <a:endParaRPr lang="en-IN" sz="2000" b="1"/>
          </a:p>
        </p:txBody>
      </p:sp>
      <p:sp>
        <p:nvSpPr>
          <p:cNvPr id="3" name="TextBox 2"/>
          <p:cNvSpPr txBox="1"/>
          <p:nvPr/>
        </p:nvSpPr>
        <p:spPr>
          <a:xfrm>
            <a:off x="457200" y="1016000"/>
            <a:ext cx="11430000" cy="403187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600" smtClean="0">
                <a:latin typeface="Courier New" panose="02070309020205020404" pitchFamily="49" charset="0"/>
                <a:sym typeface="Courier New" panose="02070309020205020404" pitchFamily="49" charset="0"/>
              </a:rPr>
              <a:t>Descriptive Statistics</a:t>
            </a:r>
          </a:p>
          <a:p>
            <a:r>
              <a:rPr lang="en-US" sz="1600" smtClean="0">
                <a:latin typeface="Courier New" panose="02070309020205020404" pitchFamily="49" charset="0"/>
                <a:sym typeface="Courier New" panose="02070309020205020404" pitchFamily="49" charset="0"/>
              </a:rPr>
              <a:t> N    Mean   StDev  SE Mean    95% CI for μ</a:t>
            </a:r>
          </a:p>
          <a:p>
            <a:r>
              <a:rPr lang="en-IN" sz="1600" smtClean="0">
                <a:latin typeface="Courier New" panose="02070309020205020404" pitchFamily="49" charset="0"/>
                <a:sym typeface="Courier New" panose="02070309020205020404" pitchFamily="49" charset="0"/>
              </a:rPr>
              <a:t>92  1.4783  0.7771   0.0810  (1.3173, 1.6392)</a:t>
            </a:r>
          </a:p>
          <a:p>
            <a:r>
              <a:rPr lang="el-GR" sz="1600" smtClean="0">
                <a:latin typeface="Courier New" panose="02070309020205020404" pitchFamily="49" charset="0"/>
                <a:sym typeface="Courier New" panose="02070309020205020404" pitchFamily="49" charset="0"/>
              </a:rPr>
              <a:t>μ: </a:t>
            </a:r>
            <a:r>
              <a:rPr lang="en-IN" sz="1600" smtClean="0">
                <a:latin typeface="Courier New" panose="02070309020205020404" pitchFamily="49" charset="0"/>
                <a:sym typeface="Courier New" panose="02070309020205020404" pitchFamily="49" charset="0"/>
              </a:rPr>
              <a:t>mean of C3</a:t>
            </a:r>
          </a:p>
          <a:p>
            <a:endParaRPr lang="en-IN" sz="1600" smtClean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en-IN" sz="1600" smtClean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r>
              <a:rPr lang="en-IN" sz="1600" smtClean="0">
                <a:latin typeface="Courier New" panose="02070309020205020404" pitchFamily="49" charset="0"/>
                <a:sym typeface="Courier New" panose="02070309020205020404" pitchFamily="49" charset="0"/>
              </a:rPr>
              <a:t>Test</a:t>
            </a:r>
          </a:p>
          <a:p>
            <a:r>
              <a:rPr lang="en-US" sz="1600" smtClean="0">
                <a:latin typeface="Courier New" panose="02070309020205020404" pitchFamily="49" charset="0"/>
                <a:sym typeface="Courier New" panose="02070309020205020404" pitchFamily="49" charset="0"/>
              </a:rPr>
              <a:t>Null hypothesis         H₀: μ = 1</a:t>
            </a:r>
          </a:p>
          <a:p>
            <a:r>
              <a:rPr lang="en-US" sz="1600" smtClean="0">
                <a:latin typeface="Courier New" panose="02070309020205020404" pitchFamily="49" charset="0"/>
                <a:sym typeface="Courier New" panose="02070309020205020404" pitchFamily="49" charset="0"/>
              </a:rPr>
              <a:t>Alternative hypothesis  H₁: μ ≠ 1</a:t>
            </a:r>
          </a:p>
          <a:p>
            <a:r>
              <a:rPr lang="en-IN" sz="1600" smtClean="0">
                <a:latin typeface="Courier New" panose="02070309020205020404" pitchFamily="49" charset="0"/>
                <a:sym typeface="Courier New" panose="02070309020205020404" pitchFamily="49" charset="0"/>
              </a:rPr>
              <a:t>T-Value  P-Value</a:t>
            </a:r>
          </a:p>
          <a:p>
            <a:r>
              <a:rPr lang="en-IN" sz="1600" smtClean="0">
                <a:latin typeface="Courier New" panose="02070309020205020404" pitchFamily="49" charset="0"/>
                <a:sym typeface="Courier New" panose="02070309020205020404" pitchFamily="49" charset="0"/>
              </a:rPr>
              <a:t>   5.90    0.000</a:t>
            </a:r>
          </a:p>
          <a:p>
            <a:endParaRPr lang="en-IN" sz="1600" smtClean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en-IN" sz="1600" smtClean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en-IN" sz="1600" smtClean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en-IN" sz="1600" smtClean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endParaRPr lang="en-IN" sz="1600"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82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3" y="0"/>
            <a:ext cx="10299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4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3" y="0"/>
            <a:ext cx="10299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0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3" y="0"/>
            <a:ext cx="10299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1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mondal</dc:creator>
  <cp:lastModifiedBy>sourav mondal</cp:lastModifiedBy>
  <cp:revision>1</cp:revision>
  <dcterms:created xsi:type="dcterms:W3CDTF">2018-09-03T16:50:15Z</dcterms:created>
  <dcterms:modified xsi:type="dcterms:W3CDTF">2018-09-03T16:50:27Z</dcterms:modified>
</cp:coreProperties>
</file>