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xmlns=""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00FF"/>
    <a:srgbClr val="020202"/>
    <a:srgbClr val="E73729"/>
    <a:srgbClr val="008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23-Sep-21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p14="http://schemas.microsoft.com/office/powerpoint/2010/main" xmlns=""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p14="http://schemas.microsoft.com/office/powerpoint/2010/main" xmlns=""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pPr/>
              <a:t>23-Sep-21</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pPr/>
              <a:t>23-Sep-21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877777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pPr/>
              <a:t>23-Sep-21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3697544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pPr/>
              <a:t>23-Sep-21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481682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pPr/>
              <a:t>23-Sep-21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531933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pPr/>
              <a:t>23-Sep-21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090186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pPr/>
              <a:t>23-Sep-21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2501885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pPr/>
              <a:t>23-Sep-21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0718149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pPr/>
              <a:t>23-Sep-21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528821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pPr/>
              <a:t>23-Sep-21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9919267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pPr/>
              <a:t>23-Sep-21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pPr/>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xmlns="" val="25196249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23-Sep-21</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dirty="0">
                <a:solidFill>
                  <a:schemeClr val="accent1">
                    <a:lumMod val="75000"/>
                  </a:schemeClr>
                </a:solidFill>
                <a:latin typeface="Century" panose="02040604050505020304" pitchFamily="18" charset="0"/>
              </a:rPr>
              <a:t>Project Presentation on </a:t>
            </a:r>
            <a:r>
              <a:rPr lang="en-US" dirty="0"/>
              <a:t/>
            </a:r>
            <a:br>
              <a:rPr lang="en-US" dirty="0"/>
            </a:br>
            <a:r>
              <a:rPr lang="en-US" i="1" dirty="0">
                <a:solidFill>
                  <a:srgbClr val="6600FF"/>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xmlns="" id="{A63F99EF-4274-487C-B7CA-E93A84A9E4A7}"/>
              </a:ext>
            </a:extLst>
          </p:cNvPr>
          <p:cNvSpPr>
            <a:spLocks noGrp="1"/>
          </p:cNvSpPr>
          <p:nvPr>
            <p:ph type="subTitle" idx="1"/>
          </p:nvPr>
        </p:nvSpPr>
        <p:spPr>
          <a:xfrm>
            <a:off x="227874" y="4249783"/>
            <a:ext cx="9517017" cy="1930400"/>
          </a:xfrm>
        </p:spPr>
        <p:txBody>
          <a:bodyPr>
            <a:normAutofit fontScale="92500" lnSpcReduction="10000"/>
          </a:bodyPr>
          <a:lstStyle/>
          <a:p>
            <a:endParaRPr lang="en-IN" dirty="0"/>
          </a:p>
          <a:p>
            <a:endParaRPr lang="en-IN" dirty="0"/>
          </a:p>
          <a:p>
            <a:pPr algn="ctr"/>
            <a:endParaRPr lang="en-IN" sz="3300" b="1" dirty="0">
              <a:latin typeface="Century" panose="02040604050505020304" pitchFamily="18" charset="0"/>
            </a:endParaRPr>
          </a:p>
          <a:p>
            <a:pPr algn="ctr"/>
            <a:r>
              <a:rPr lang="en-IN" sz="3300" b="1" dirty="0" smtClean="0">
                <a:latin typeface="Century" panose="02040604050505020304" pitchFamily="18" charset="0"/>
              </a:rPr>
              <a:t>                    Presented </a:t>
            </a:r>
            <a:r>
              <a:rPr lang="en-IN" sz="3300" b="1" dirty="0">
                <a:latin typeface="Century" panose="02040604050505020304" pitchFamily="18" charset="0"/>
              </a:rPr>
              <a:t>by </a:t>
            </a:r>
            <a:r>
              <a:rPr lang="en-IN" sz="3300" b="1" dirty="0" err="1" smtClean="0">
                <a:latin typeface="Century" panose="02040604050505020304" pitchFamily="18" charset="0"/>
              </a:rPr>
              <a:t>Manjunath</a:t>
            </a:r>
            <a:r>
              <a:rPr lang="en-IN" sz="3300" b="1" dirty="0" smtClean="0">
                <a:latin typeface="Century" panose="02040604050505020304" pitchFamily="18" charset="0"/>
              </a:rPr>
              <a:t> </a:t>
            </a:r>
            <a:r>
              <a:rPr lang="en-IN" sz="3300" b="1" dirty="0" err="1" smtClean="0">
                <a:latin typeface="Century" panose="02040604050505020304" pitchFamily="18" charset="0"/>
              </a:rPr>
              <a:t>Aparoji</a:t>
            </a:r>
            <a:r>
              <a:rPr lang="en-IN" sz="3300" b="1" dirty="0" smtClean="0">
                <a:latin typeface="Century" panose="02040604050505020304" pitchFamily="18" charset="0"/>
              </a:rPr>
              <a:t> </a:t>
            </a:r>
            <a:endParaRPr lang="en-IN" sz="3300" b="1" dirty="0">
              <a:latin typeface="Century" panose="02040604050505020304" pitchFamily="18" charset="0"/>
            </a:endParaRPr>
          </a:p>
        </p:txBody>
      </p:sp>
    </p:spTree>
    <p:extLst>
      <p:ext uri="{BB962C8B-B14F-4D97-AF65-F5344CB8AC3E}">
        <p14:creationId xmlns:p14="http://schemas.microsoft.com/office/powerpoint/2010/main" xmlns="" val="3549628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B30C2-BF5B-4E69-971B-A5B1B0D2151B}"/>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7. Data </a:t>
            </a:r>
            <a:r>
              <a:rPr lang="en-IN" sz="4000" b="1" dirty="0" smtClean="0">
                <a:solidFill>
                  <a:schemeClr val="tx1"/>
                </a:solidFill>
                <a:latin typeface="Century" panose="02040604050505020304" pitchFamily="18" charset="0"/>
              </a:rPr>
              <a:t>Cleaning:</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D0796C03-FC8E-434B-B482-D00C34C6A1D2}"/>
              </a:ext>
            </a:extLst>
          </p:cNvPr>
          <p:cNvSpPr>
            <a:spLocks noGrp="1"/>
          </p:cNvSpPr>
          <p:nvPr>
            <p:ph idx="1"/>
          </p:nvPr>
        </p:nvSpPr>
        <p:spPr/>
        <p:txBody>
          <a:bodyPr/>
          <a:lstStyle/>
          <a:p>
            <a:pPr>
              <a:buFont typeface="Wingdings" panose="05000000000000000000" pitchFamily="2" charset="2"/>
              <a:buChar char="ü"/>
            </a:pPr>
            <a:r>
              <a:rPr lang="en-IN" dirty="0">
                <a:solidFill>
                  <a:srgbClr val="6600FF"/>
                </a:solidFill>
              </a:rPr>
              <a:t> </a:t>
            </a:r>
            <a:r>
              <a:rPr lang="en-IN" sz="2400" dirty="0">
                <a:solidFill>
                  <a:srgbClr val="6600FF"/>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rgbClr val="6600FF"/>
              </a:solidFill>
              <a:latin typeface="Century" panose="02040604050505020304" pitchFamily="18" charset="0"/>
            </a:endParaRPr>
          </a:p>
        </p:txBody>
      </p:sp>
      <p:pic>
        <p:nvPicPr>
          <p:cNvPr id="4" name="Picture 3">
            <a:extLst>
              <a:ext uri="{FF2B5EF4-FFF2-40B4-BE49-F238E27FC236}">
                <a16:creationId xmlns:a16="http://schemas.microsoft.com/office/drawing/2014/main" xmlns="" id="{1693B8C6-7670-4B3F-8FCF-B3F280FDBBB6}"/>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xmlns="" val="628606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2DDB-7A46-4C7D-B449-9B02F7062A8E}"/>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b="1" dirty="0">
              <a:solidFill>
                <a:schemeClr val="tx1"/>
              </a:solidFill>
            </a:endParaRPr>
          </a:p>
        </p:txBody>
      </p:sp>
      <p:pic>
        <p:nvPicPr>
          <p:cNvPr id="4" name="Content Placeholder 3">
            <a:extLst>
              <a:ext uri="{FF2B5EF4-FFF2-40B4-BE49-F238E27FC236}">
                <a16:creationId xmlns:a16="http://schemas.microsoft.com/office/drawing/2014/main" xmlns="" id="{6B011CFB-9D79-4DAB-9ACF-930E9C9B9E2D}"/>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xmlns="" id="{9ED36906-5522-4F44-A9F2-FB5E9444D713}"/>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xmlns="" id="{5ADC7EC2-3D75-43C7-B40C-65D78805DC1F}"/>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xmlns="" id="{D561F864-4B4F-4F7C-BF7A-16986A1E4554}"/>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xmlns="" val="3778101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3338E-24FB-4AE3-B38C-D81C40986676}"/>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xmlns=""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rgbClr val="6600FF"/>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rgbClr val="6600FF"/>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xmlns="" val="3293674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DE8F8-F614-42DE-BD18-83F5E9DFE71D}"/>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8BA2DFC3-3E6D-4A9F-A4E5-E20CDDD71DE1}"/>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xmlns="" id="{CE46CBB0-151A-465F-B684-4A87E482CBC8}"/>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xmlns="" id="{F7107D99-8DBD-4ECA-AB67-BA14A218FDA0}"/>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xmlns="" id="{EF456697-96E3-4E54-9F1D-6B2EDE9D3655}"/>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xmlns="" val="93589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10F99-A217-4AB3-BCCF-4819BC205AED}"/>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rgbClr val="6600FF"/>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solidFill>
                <a:srgbClr val="6600FF"/>
              </a:solidFill>
            </a:endParaRPr>
          </a:p>
        </p:txBody>
      </p:sp>
    </p:spTree>
    <p:extLst>
      <p:ext uri="{BB962C8B-B14F-4D97-AF65-F5344CB8AC3E}">
        <p14:creationId xmlns:p14="http://schemas.microsoft.com/office/powerpoint/2010/main" xmlns="" val="2680998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F52E3-5CF8-4CDD-A873-67A4A262E4F1}"/>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B173CF5D-FB26-4951-95A9-5ABF2487E7A8}"/>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xmlns="" id="{13398799-2B2D-4AD9-BEB0-97B99651B644}"/>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xmlns="" id="{C74A3977-55A8-4ED4-A3FC-5E716D98935F}"/>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xmlns="" id="{A1F7F352-0077-4468-B766-151B72310A9C}"/>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xmlns="" val="2733386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CAE0E-BCFB-48CA-8D03-9082B27C9B0C}"/>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rgbClr val="6600FF"/>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solidFill>
                <a:srgbClr val="6600FF"/>
              </a:solidFill>
            </a:endParaRPr>
          </a:p>
        </p:txBody>
      </p:sp>
    </p:spTree>
    <p:extLst>
      <p:ext uri="{BB962C8B-B14F-4D97-AF65-F5344CB8AC3E}">
        <p14:creationId xmlns:p14="http://schemas.microsoft.com/office/powerpoint/2010/main" xmlns="" val="621292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EFEBF-E581-40D5-8817-D302B58314A4}"/>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B14BA52B-7B67-4446-B8D0-F061DB7D4D5A}"/>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xmlns="" id="{03165565-9FFD-461B-919E-2F4ACBD3397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xmlns="" id="{E010017A-2FF4-4516-B79A-C9BC75082107}"/>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xmlns="" id="{4290A249-6281-4671-8692-DD736102A010}"/>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xmlns="" val="2537936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BF80C-33D1-4C5C-BFA1-EAE6A317FCD0}"/>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smtClean="0">
                <a:solidFill>
                  <a:srgbClr val="6600FF"/>
                </a:solidFill>
                <a:effectLst/>
                <a:latin typeface="Century" panose="02040604050505020304" pitchFamily="18" charset="0"/>
                <a:ea typeface="Calibri" panose="020F0502020204030204" pitchFamily="34" charset="0"/>
                <a:cs typeface="Calibri" panose="020F0502020204030204" pitchFamily="34" charset="0"/>
              </a:rPr>
              <a:t>fulfil </a:t>
            </a: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its part of the transaction at the stipulated time and expects Empathy towards the customers.</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solidFill>
                <a:srgbClr val="6600FF"/>
              </a:solidFill>
            </a:endParaRPr>
          </a:p>
        </p:txBody>
      </p:sp>
    </p:spTree>
    <p:extLst>
      <p:ext uri="{BB962C8B-B14F-4D97-AF65-F5344CB8AC3E}">
        <p14:creationId xmlns:p14="http://schemas.microsoft.com/office/powerpoint/2010/main" xmlns="" val="169189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D0EE6-6570-4F5A-AEBD-9CE3630BB8C8}"/>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DCC43DCF-3201-470D-BC84-63CEB497C236}"/>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xmlns="" id="{E4B2E1F1-A9A7-4011-A8B7-B1872D740D61}"/>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xmlns="" id="{8B45CF15-5E36-4E71-A734-79420A11CCAE}"/>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xmlns="" id="{ECB145E9-28E6-473C-A439-8C1FA069EB26}"/>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xmlns="" val="775019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smtClean="0">
                <a:solidFill>
                  <a:schemeClr val="tx1"/>
                </a:solidFill>
                <a:latin typeface="Century" panose="02040604050505020304" pitchFamily="18" charset="0"/>
              </a:rPr>
              <a:t>Agenda:</a:t>
            </a:r>
            <a:endParaRPr lang="en-US" sz="4000" b="1" dirty="0">
              <a:solidFill>
                <a:schemeClr val="tx1"/>
              </a:solidFill>
              <a:latin typeface="Century" panose="02040604050505020304" pitchFamily="18" charset="0"/>
            </a:endParaRPr>
          </a:p>
        </p:txBody>
      </p:sp>
      <p:sp>
        <p:nvSpPr>
          <p:cNvPr id="2" name="Content Placeholder 1"/>
          <p:cNvSpPr>
            <a:spLocks noGrp="1"/>
          </p:cNvSpPr>
          <p:nvPr>
            <p:ph idx="1"/>
          </p:nvPr>
        </p:nvSpPr>
        <p:spPr>
          <a:blipFill dpi="0" rotWithShape="1">
            <a:blip r:embed="rId2">
              <a:alphaModFix amt="0"/>
            </a:blip>
            <a:srcRect/>
            <a:stretch>
              <a:fillRect/>
            </a:stretch>
          </a:blipFill>
        </p:spPr>
        <p:txBody>
          <a:bodyPr/>
          <a:lstStyle/>
          <a:p>
            <a:r>
              <a:rPr lang="en-US" dirty="0">
                <a:solidFill>
                  <a:srgbClr val="6600FF"/>
                </a:solidFill>
                <a:latin typeface="Century" panose="02040604050505020304" pitchFamily="18" charset="0"/>
              </a:rPr>
              <a:t>Overview.</a:t>
            </a:r>
          </a:p>
          <a:p>
            <a:r>
              <a:rPr lang="en-US" dirty="0">
                <a:solidFill>
                  <a:srgbClr val="6600FF"/>
                </a:solidFill>
                <a:latin typeface="Century" panose="02040604050505020304" pitchFamily="18" charset="0"/>
              </a:rPr>
              <a:t>What is customer Retention?</a:t>
            </a:r>
          </a:p>
          <a:p>
            <a:r>
              <a:rPr lang="en-US" dirty="0">
                <a:solidFill>
                  <a:srgbClr val="6600FF"/>
                </a:solidFill>
                <a:latin typeface="Century" panose="02040604050505020304" pitchFamily="18" charset="0"/>
              </a:rPr>
              <a:t>Need of customer retention.</a:t>
            </a:r>
          </a:p>
          <a:p>
            <a:r>
              <a:rPr lang="en-US" dirty="0">
                <a:solidFill>
                  <a:srgbClr val="6600FF"/>
                </a:solidFill>
                <a:latin typeface="Century" panose="02040604050505020304" pitchFamily="18" charset="0"/>
              </a:rPr>
              <a:t>Problem Statement.</a:t>
            </a:r>
          </a:p>
          <a:p>
            <a:r>
              <a:rPr lang="en-US" dirty="0">
                <a:solidFill>
                  <a:srgbClr val="6600FF"/>
                </a:solidFill>
                <a:latin typeface="Century" panose="02040604050505020304" pitchFamily="18" charset="0"/>
              </a:rPr>
              <a:t>Problem Understanding.</a:t>
            </a:r>
          </a:p>
          <a:p>
            <a:r>
              <a:rPr lang="en-US" dirty="0">
                <a:solidFill>
                  <a:srgbClr val="6600FF"/>
                </a:solidFill>
                <a:latin typeface="Century" panose="02040604050505020304" pitchFamily="18" charset="0"/>
              </a:rPr>
              <a:t>Exploratory data analysis.</a:t>
            </a:r>
          </a:p>
          <a:p>
            <a:r>
              <a:rPr lang="en-US" dirty="0">
                <a:solidFill>
                  <a:srgbClr val="6600FF"/>
                </a:solidFill>
                <a:latin typeface="Century" panose="02040604050505020304" pitchFamily="18" charset="0"/>
              </a:rPr>
              <a:t>Data cleaning.</a:t>
            </a:r>
          </a:p>
          <a:p>
            <a:r>
              <a:rPr lang="en-US" dirty="0">
                <a:solidFill>
                  <a:srgbClr val="6600FF"/>
                </a:solidFill>
                <a:latin typeface="Century" panose="02040604050505020304" pitchFamily="18" charset="0"/>
              </a:rPr>
              <a:t>Visualization.</a:t>
            </a:r>
          </a:p>
          <a:p>
            <a:r>
              <a:rPr lang="en-US" dirty="0">
                <a:solidFill>
                  <a:srgbClr val="6600FF"/>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xmlns="" val="15089102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DFD1C-8ECD-4014-9168-12B41D1AC1EA}"/>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rgbClr val="6600FF"/>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2157958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F6D15-1DE6-4783-AE51-F6049B340F0E}"/>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ECC1AF80-A971-4376-957B-384B50AB3415}"/>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xmlns="" id="{B0D2F8F8-6D02-4B84-AC7F-C71DC250283D}"/>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xmlns="" id="{097B4505-120F-431E-B736-4BBC43954904}"/>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xmlns="" val="1802123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BDD5F-900A-4D59-9E65-0225A7C82304}"/>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agrees that we feel gratification shopping on there </a:t>
            </a:r>
            <a:r>
              <a:rPr lang="en-IN" sz="2400" dirty="0" smtClean="0">
                <a:solidFill>
                  <a:srgbClr val="6600FF"/>
                </a:solidFill>
                <a:effectLst/>
                <a:latin typeface="Century" panose="02040604050505020304" pitchFamily="18" charset="0"/>
                <a:ea typeface="Calibri" panose="020F0502020204030204" pitchFamily="34" charset="0"/>
              </a:rPr>
              <a:t>favourite  </a:t>
            </a:r>
            <a:r>
              <a:rPr lang="en-IN" sz="2400" dirty="0">
                <a:solidFill>
                  <a:srgbClr val="6600FF"/>
                </a:solidFill>
                <a:effectLst/>
                <a:latin typeface="Century" panose="02040604050505020304" pitchFamily="18" charset="0"/>
                <a:ea typeface="Calibri" panose="020F0502020204030204" pitchFamily="34" charset="0"/>
              </a:rPr>
              <a:t>e-tailer and they also agrees that shopping on your preferred e-tailer enhances there social status.</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smtClean="0">
                <a:solidFill>
                  <a:srgbClr val="6600FF"/>
                </a:solidFill>
                <a:effectLst/>
                <a:latin typeface="Century" panose="02040604050505020304" pitchFamily="18" charset="0"/>
                <a:ea typeface="Calibri" panose="020F0502020204030204" pitchFamily="34" charset="0"/>
                <a:cs typeface="Calibri" panose="020F0502020204030204" pitchFamily="34" charset="0"/>
              </a:rPr>
              <a:t>fulfil </a:t>
            </a: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certain roles and they also agrees that getting value for money spent</a:t>
            </a:r>
            <a:r>
              <a:rPr lang="en-IN" sz="2400" dirty="0" smtClean="0">
                <a:solidFill>
                  <a:srgbClr val="6600FF"/>
                </a:solidFill>
                <a:effectLst/>
                <a:latin typeface="Century" panose="02040604050505020304" pitchFamily="18" charset="0"/>
                <a:ea typeface="Calibri" panose="020F0502020204030204" pitchFamily="34" charset="0"/>
                <a:cs typeface="Calibri" panose="020F0502020204030204" pitchFamily="34" charset="0"/>
              </a:rPr>
              <a:t>.</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788455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4EF31-E118-4009-BD9D-60F64AE1B87F}"/>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5C0879C1-C377-4098-8F38-225448E25333}"/>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xmlns="" id="{280758A5-60CD-41E9-9BEE-3EAD65EE6E77}"/>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xmlns="" val="664891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AEF97-229D-4FFA-A0FD-62CB49EF0941}"/>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C0E554F7-4A00-466F-92B6-1BDD3C71706B}"/>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xmlns="" id="{E504FB5C-4459-4B6E-B199-8CDF61A7C777}"/>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xmlns="" val="2324177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29A82-BD58-4EC7-9E26-597D5D1A58C9}"/>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1776218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34EFB-40AF-45FA-9F0B-95C4EC811537}"/>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7B43DA2C-4B7C-4512-BC4D-AE0F9C560496}"/>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xmlns="" id="{358B6BDF-4DE5-4621-B1B4-EDFE6E5B1DCC}"/>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xmlns="" val="2443440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30C9B-DCBF-49EA-947A-B2D66C175E9E}"/>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80FE6D7C-D971-4BE2-BC1F-21CAC7BD0AA3}"/>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xmlns="" id="{28B1E451-4324-438D-A6ED-3210EB4C2105}"/>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xmlns="" val="154381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ECFE5-BACB-4B67-84E3-0650A0D473F9}"/>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rgbClr val="6600FF"/>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556777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A256E-47A3-4017-A8DA-713146A79A94}"/>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3D2DF2E3-BE40-4B57-BEA7-2887F029AC39}"/>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xmlns="" id="{092672ED-1971-4FC9-9C37-B152DA76BE41}"/>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xmlns="" val="2825592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chemeClr val="tx1"/>
                </a:solidFill>
                <a:latin typeface="Century" panose="02040604050505020304" pitchFamily="18" charset="0"/>
              </a:rPr>
              <a:t>1. </a:t>
            </a:r>
            <a:r>
              <a:rPr lang="en-US" sz="4000" b="1" dirty="0" smtClean="0">
                <a:solidFill>
                  <a:schemeClr val="tx1"/>
                </a:solidFill>
                <a:latin typeface="Century" panose="02040604050505020304" pitchFamily="18" charset="0"/>
              </a:rPr>
              <a:t>Overview:</a:t>
            </a:r>
            <a:endParaRPr lang="en-US" sz="4000" b="1" dirty="0">
              <a:solidFill>
                <a:schemeClr val="tx1"/>
              </a:solidFill>
              <a:latin typeface="Century" panose="02040604050505020304" pitchFamily="18" charset="0"/>
            </a:endParaRPr>
          </a:p>
        </p:txBody>
      </p:sp>
      <p:sp>
        <p:nvSpPr>
          <p:cNvPr id="2" name="Content Placeholder 1"/>
          <p:cNvSpPr>
            <a:spLocks noGrp="1"/>
          </p:cNvSpPr>
          <p:nvPr>
            <p:ph idx="1"/>
          </p:nvPr>
        </p:nvSpPr>
        <p:spPr/>
        <p:txBody>
          <a:bodyPr>
            <a:normAutofit/>
          </a:bodyPr>
          <a:lstStyle/>
          <a:p>
            <a:pPr>
              <a:buNone/>
            </a:pPr>
            <a:r>
              <a:rPr lang="en-US" sz="2400" dirty="0">
                <a:latin typeface="Century" panose="02040604050505020304" pitchFamily="18" charset="0"/>
              </a:rPr>
              <a:t>In this particular presentation we will be looking on:</a:t>
            </a:r>
          </a:p>
          <a:p>
            <a:pPr lvl="1"/>
            <a:r>
              <a:rPr lang="en-US" dirty="0">
                <a:solidFill>
                  <a:srgbClr val="6600FF"/>
                </a:solidFill>
                <a:latin typeface="Century" panose="02040604050505020304" pitchFamily="18" charset="0"/>
              </a:rPr>
              <a:t>How to analyze the dataset of Customer Retention</a:t>
            </a:r>
          </a:p>
          <a:p>
            <a:pPr lvl="1"/>
            <a:r>
              <a:rPr lang="en-US" dirty="0">
                <a:solidFill>
                  <a:srgbClr val="6600FF"/>
                </a:solidFill>
                <a:latin typeface="Century" panose="02040604050505020304" pitchFamily="18" charset="0"/>
              </a:rPr>
              <a:t>What are the criterion to achieve Customer Retention</a:t>
            </a:r>
          </a:p>
          <a:p>
            <a:pPr lvl="1"/>
            <a:r>
              <a:rPr lang="en-US" dirty="0">
                <a:solidFill>
                  <a:srgbClr val="6600FF"/>
                </a:solidFill>
                <a:latin typeface="Century" panose="02040604050505020304" pitchFamily="18" charset="0"/>
              </a:rPr>
              <a:t>Overall analysis on the problem.</a:t>
            </a:r>
          </a:p>
        </p:txBody>
      </p:sp>
    </p:spTree>
    <p:extLst>
      <p:ext uri="{BB962C8B-B14F-4D97-AF65-F5344CB8AC3E}">
        <p14:creationId xmlns:p14="http://schemas.microsoft.com/office/powerpoint/2010/main" xmlns="" val="33395540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83649-813D-4E3C-9DE7-F3766942FBC4}"/>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pic>
        <p:nvPicPr>
          <p:cNvPr id="4" name="Content Placeholder 3">
            <a:extLst>
              <a:ext uri="{FF2B5EF4-FFF2-40B4-BE49-F238E27FC236}">
                <a16:creationId xmlns:a16="http://schemas.microsoft.com/office/drawing/2014/main" xmlns="" id="{5EB45C26-E0AD-4A2D-90EB-B696043F8EFF}"/>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xmlns="" id="{360A12D7-2A99-4DCB-BD31-53B0D135B488}"/>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xmlns="" val="4198957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51FF-3E6A-4231-8159-D51788AC6D83}"/>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8. Vizualization: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rgbClr val="6600FF"/>
                </a:solidFill>
                <a:effectLst/>
                <a:latin typeface="Century" panose="02040604050505020304" pitchFamily="18" charset="0"/>
                <a:ea typeface="Calibri" panose="020F0502020204030204" pitchFamily="34" charset="0"/>
              </a:rPr>
              <a:t>wedsite</a:t>
            </a:r>
            <a:r>
              <a:rPr lang="en-IN" sz="2400" dirty="0">
                <a:solidFill>
                  <a:srgbClr val="6600FF"/>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3817807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1D211-3A1E-4DFC-A914-F7D3C3B92083}"/>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9. </a:t>
            </a:r>
            <a:r>
              <a:rPr lang="en-IN" sz="4000" b="1" dirty="0" smtClean="0">
                <a:solidFill>
                  <a:schemeClr val="tx1"/>
                </a:solidFill>
                <a:latin typeface="Century" panose="02040604050505020304" pitchFamily="18" charset="0"/>
              </a:rPr>
              <a:t>Analysis:</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Seller_ProductInfo,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4173321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51A7-686A-4464-819E-3A6910AA253F}"/>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9. </a:t>
            </a:r>
            <a:r>
              <a:rPr lang="en-IN" sz="4000" b="1" dirty="0" smtClean="0">
                <a:solidFill>
                  <a:schemeClr val="tx1"/>
                </a:solidFill>
                <a:latin typeface="Century" panose="02040604050505020304" pitchFamily="18" charset="0"/>
              </a:rPr>
              <a:t>Analysis:</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rgbClr val="6600FF"/>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solidFill>
                <a:srgbClr val="6600FF"/>
              </a:solidFill>
            </a:endParaRPr>
          </a:p>
        </p:txBody>
      </p:sp>
    </p:spTree>
    <p:extLst>
      <p:ext uri="{BB962C8B-B14F-4D97-AF65-F5344CB8AC3E}">
        <p14:creationId xmlns:p14="http://schemas.microsoft.com/office/powerpoint/2010/main" xmlns="" val="904876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75C4F-DBA5-4FA6-8037-B1B322E75B08}"/>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10. </a:t>
            </a:r>
            <a:r>
              <a:rPr lang="en-IN" sz="4000" b="1" dirty="0" smtClean="0">
                <a:solidFill>
                  <a:schemeClr val="tx1"/>
                </a:solidFill>
                <a:latin typeface="Century" panose="02040604050505020304" pitchFamily="18" charset="0"/>
              </a:rPr>
              <a:t>Conclusion:</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2DABBAEA-5C46-4571-B6FB-C6DD78BD202B}"/>
              </a:ext>
            </a:extLst>
          </p:cNvPr>
          <p:cNvSpPr>
            <a:spLocks noGrp="1"/>
          </p:cNvSpPr>
          <p:nvPr>
            <p:ph idx="1"/>
          </p:nvPr>
        </p:nvSpPr>
        <p:spPr/>
        <p:txBody>
          <a:bodyPr>
            <a:normAutofit lnSpcReduction="10000"/>
          </a:bodyPr>
          <a:lstStyle/>
          <a:p>
            <a:pPr marL="0" indent="0">
              <a:buNone/>
            </a:pPr>
            <a:r>
              <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3807625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4A5D7-E33A-4154-B358-1D80609D2DA7}"/>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10. </a:t>
            </a:r>
            <a:r>
              <a:rPr lang="en-IN" sz="4000" b="1" dirty="0" smtClean="0">
                <a:solidFill>
                  <a:schemeClr val="tx1"/>
                </a:solidFill>
                <a:latin typeface="Century" panose="02040604050505020304" pitchFamily="18" charset="0"/>
              </a:rPr>
              <a:t>Conclusion:</a:t>
            </a:r>
            <a:endParaRPr lang="en-IN" sz="4000" dirty="0">
              <a:solidFill>
                <a:schemeClr val="tx1"/>
              </a:solidFill>
            </a:endParaRPr>
          </a:p>
        </p:txBody>
      </p:sp>
      <p:sp>
        <p:nvSpPr>
          <p:cNvPr id="3" name="Content Placeholder 2">
            <a:extLst>
              <a:ext uri="{FF2B5EF4-FFF2-40B4-BE49-F238E27FC236}">
                <a16:creationId xmlns:a16="http://schemas.microsoft.com/office/drawing/2014/main" xmlns=""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rgbClr val="6600FF"/>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solidFill>
                <a:srgbClr val="6600FF"/>
              </a:solidFill>
            </a:endParaRPr>
          </a:p>
        </p:txBody>
      </p:sp>
    </p:spTree>
    <p:extLst>
      <p:ext uri="{BB962C8B-B14F-4D97-AF65-F5344CB8AC3E}">
        <p14:creationId xmlns:p14="http://schemas.microsoft.com/office/powerpoint/2010/main" xmlns="" val="31649822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xmlns="" id="{6AD4819E-0A2F-4174-A2B6-8BF7135C3A4A}"/>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xmlns="" val="2511313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D7E98-7DD8-4891-98FB-8D322AF5A3D3}"/>
              </a:ext>
            </a:extLst>
          </p:cNvPr>
          <p:cNvSpPr>
            <a:spLocks noGrp="1"/>
          </p:cNvSpPr>
          <p:nvPr>
            <p:ph type="title"/>
          </p:nvPr>
        </p:nvSpPr>
        <p:spPr>
          <a:xfrm>
            <a:off x="609600" y="1026160"/>
            <a:ext cx="10972800" cy="1361440"/>
          </a:xfrm>
        </p:spPr>
        <p:txBody>
          <a:bodyPr>
            <a:normAutofit fontScale="90000"/>
          </a:bodyPr>
          <a:lstStyle/>
          <a:p>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chemeClr val="tx1"/>
                </a:solidFill>
                <a:latin typeface="Century" panose="02040604050505020304" pitchFamily="18" charset="0"/>
              </a:rPr>
              <a:t>2. </a:t>
            </a:r>
            <a:r>
              <a:rPr lang="en-IN" sz="4400" b="1" dirty="0">
                <a:solidFill>
                  <a:schemeClr val="tx1"/>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xmlns="" id="{D424ABF6-F4C6-48F4-997F-213BFC83952F}"/>
              </a:ext>
            </a:extLst>
          </p:cNvPr>
          <p:cNvSpPr>
            <a:spLocks noGrp="1"/>
          </p:cNvSpPr>
          <p:nvPr>
            <p:ph idx="1"/>
          </p:nvPr>
        </p:nvSpPr>
        <p:spPr>
          <a:xfrm>
            <a:off x="609600" y="2651760"/>
            <a:ext cx="10972800" cy="3261360"/>
          </a:xfrm>
        </p:spPr>
        <p:txBody>
          <a:bodyPr>
            <a:normAutofit/>
          </a:bodyPr>
          <a:lstStyle/>
          <a:p>
            <a:pPr>
              <a:buNone/>
            </a:pPr>
            <a:r>
              <a:rPr lang="en-US" sz="2400" b="0" i="0" dirty="0" smtClean="0">
                <a:solidFill>
                  <a:schemeClr val="accent1">
                    <a:lumMod val="75000"/>
                  </a:schemeClr>
                </a:solidFill>
                <a:effectLst/>
                <a:latin typeface="Century" panose="02040604050505020304" pitchFamily="18" charset="0"/>
              </a:rPr>
              <a:t>   </a:t>
            </a:r>
            <a:r>
              <a:rPr lang="en-US" sz="2400" b="0" i="0" dirty="0" smtClean="0">
                <a:solidFill>
                  <a:srgbClr val="6600FF"/>
                </a:solidFill>
                <a:effectLst/>
                <a:latin typeface="Century" panose="02040604050505020304" pitchFamily="18" charset="0"/>
              </a:rPr>
              <a:t>Customer </a:t>
            </a:r>
            <a:r>
              <a:rPr lang="en-US" sz="2400" b="0" i="0" dirty="0">
                <a:solidFill>
                  <a:srgbClr val="6600FF"/>
                </a:solidFill>
                <a:effectLst/>
                <a:latin typeface="Century" panose="02040604050505020304" pitchFamily="18" charset="0"/>
              </a:rPr>
              <a:t>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rgbClr val="6600FF"/>
                </a:solidFill>
                <a:latin typeface="Century" panose="02040604050505020304" pitchFamily="18" charset="0"/>
              </a:rPr>
              <a:t>customer engagement </a:t>
            </a:r>
            <a:r>
              <a:rPr lang="en-US" sz="2400" b="0" i="0" dirty="0">
                <a:solidFill>
                  <a:srgbClr val="6600FF"/>
                </a:solidFill>
                <a:effectLst/>
                <a:latin typeface="Century" panose="02040604050505020304" pitchFamily="18" charset="0"/>
              </a:rPr>
              <a:t>and emotionally ties to a brand.</a:t>
            </a: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29227261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275E-7E12-437A-A360-AA1725D8D46E}"/>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3. Need of Customer </a:t>
            </a:r>
            <a:r>
              <a:rPr lang="en-IN" sz="4000" b="1" dirty="0" smtClean="0">
                <a:solidFill>
                  <a:schemeClr val="tx1"/>
                </a:solidFill>
                <a:latin typeface="Century" panose="02040604050505020304" pitchFamily="18" charset="0"/>
              </a:rPr>
              <a:t>Retention:</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rgbClr val="6600FF"/>
                </a:solidFill>
                <a:effectLst/>
                <a:latin typeface="Century" panose="02040604050505020304" pitchFamily="18" charset="0"/>
              </a:rPr>
              <a:t> </a:t>
            </a:r>
            <a:r>
              <a:rPr lang="en-US" sz="2400" b="1" i="0" dirty="0">
                <a:solidFill>
                  <a:srgbClr val="6600FF"/>
                </a:solidFill>
                <a:effectLst/>
                <a:latin typeface="Century" panose="02040604050505020304" pitchFamily="18" charset="0"/>
              </a:rPr>
              <a:t>Less spending on customer acquisition :</a:t>
            </a:r>
            <a:r>
              <a:rPr lang="en-US" sz="2400" b="0" i="0" dirty="0">
                <a:solidFill>
                  <a:srgbClr val="6600FF"/>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rgbClr val="6600FF"/>
                </a:solidFill>
                <a:effectLst/>
                <a:latin typeface="Century" panose="02040604050505020304" pitchFamily="18" charset="0"/>
              </a:rPr>
              <a:t> Increased profits : </a:t>
            </a:r>
            <a:r>
              <a:rPr lang="en-US" sz="2400" b="0" i="0" dirty="0">
                <a:solidFill>
                  <a:srgbClr val="6600FF"/>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rgbClr val="6600FF"/>
                </a:solidFill>
                <a:effectLst/>
                <a:latin typeface="Century" panose="02040604050505020304" pitchFamily="18" charset="0"/>
              </a:rPr>
              <a:t> Improved online reputation :</a:t>
            </a:r>
            <a:r>
              <a:rPr lang="en-US" sz="2400" b="0" i="0" dirty="0">
                <a:solidFill>
                  <a:srgbClr val="6600FF"/>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rgbClr val="6600FF"/>
                </a:solidFill>
                <a:latin typeface="Century" panose="02040604050505020304" pitchFamily="18" charset="0"/>
              </a:rPr>
              <a:t> Positive Reviews : </a:t>
            </a:r>
            <a:r>
              <a:rPr lang="en-US" sz="2400" b="0" i="0" dirty="0">
                <a:solidFill>
                  <a:srgbClr val="6600FF"/>
                </a:solidFill>
                <a:effectLst/>
                <a:latin typeface="Century" panose="02040604050505020304" pitchFamily="18" charset="0"/>
              </a:rPr>
              <a:t>The longer customers stay with a company, the more business, positive reviews, and they bring word of mouth advertising</a:t>
            </a:r>
            <a:r>
              <a:rPr lang="en-US" sz="2400" b="0" i="0" dirty="0" smtClean="0">
                <a:solidFill>
                  <a:srgbClr val="6600FF"/>
                </a:solidFill>
                <a:effectLst/>
                <a:latin typeface="Century" panose="02040604050505020304" pitchFamily="18" charset="0"/>
              </a:rPr>
              <a:t>.</a:t>
            </a:r>
            <a:endParaRPr lang="en-US" sz="2400" b="0" i="0" dirty="0">
              <a:solidFill>
                <a:srgbClr val="6600FF"/>
              </a:solidFill>
              <a:effectLst/>
              <a:latin typeface="Century" panose="02040604050505020304" pitchFamily="18" charset="0"/>
            </a:endParaRPr>
          </a:p>
        </p:txBody>
      </p:sp>
    </p:spTree>
    <p:extLst>
      <p:ext uri="{BB962C8B-B14F-4D97-AF65-F5344CB8AC3E}">
        <p14:creationId xmlns:p14="http://schemas.microsoft.com/office/powerpoint/2010/main" xmlns="" val="3234106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274D6-EB62-4926-9080-F4CC8C4725DC}"/>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4. Problem </a:t>
            </a:r>
            <a:r>
              <a:rPr lang="en-IN" sz="4000" b="1" dirty="0" smtClean="0">
                <a:solidFill>
                  <a:schemeClr val="tx1"/>
                </a:solidFill>
                <a:latin typeface="Century" panose="02040604050505020304" pitchFamily="18" charset="0"/>
              </a:rPr>
              <a:t>Statement:</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rgbClr val="6600FF"/>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337565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4ABEE-3A59-42A3-A30C-B56E5C775FF3}"/>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5. Problem </a:t>
            </a:r>
            <a:r>
              <a:rPr lang="en-IN" sz="4000" b="1" dirty="0" smtClean="0">
                <a:solidFill>
                  <a:schemeClr val="tx1"/>
                </a:solidFill>
                <a:latin typeface="Century" panose="02040604050505020304" pitchFamily="18" charset="0"/>
              </a:rPr>
              <a:t>Understanding:</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2FE57D56-158A-4149-B503-E924DAC65CBE}"/>
              </a:ext>
            </a:extLst>
          </p:cNvPr>
          <p:cNvSpPr>
            <a:spLocks noGrp="1"/>
          </p:cNvSpPr>
          <p:nvPr>
            <p:ph idx="1"/>
          </p:nvPr>
        </p:nvSpPr>
        <p:spPr/>
        <p:txBody>
          <a:bodyPr/>
          <a:lstStyle/>
          <a:p>
            <a:pPr>
              <a:buFont typeface="Wingdings" panose="05000000000000000000" pitchFamily="2" charset="2"/>
              <a:buChar char="ü"/>
            </a:pPr>
            <a:r>
              <a:rPr lang="en-IN" dirty="0">
                <a:solidFill>
                  <a:srgbClr val="6600FF"/>
                </a:solidFill>
              </a:rPr>
              <a:t> </a:t>
            </a:r>
            <a:r>
              <a:rPr lang="en-IN" sz="2400" dirty="0">
                <a:solidFill>
                  <a:srgbClr val="6600FF"/>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rgbClr val="6600FF"/>
              </a:solidFill>
              <a:latin typeface="Century" panose="02040604050505020304" pitchFamily="18" charset="0"/>
            </a:endParaRPr>
          </a:p>
        </p:txBody>
      </p:sp>
    </p:spTree>
    <p:extLst>
      <p:ext uri="{BB962C8B-B14F-4D97-AF65-F5344CB8AC3E}">
        <p14:creationId xmlns:p14="http://schemas.microsoft.com/office/powerpoint/2010/main" xmlns="" val="1873899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DB682-CEEA-4032-9214-9A042198D839}"/>
              </a:ext>
            </a:extLst>
          </p:cNvPr>
          <p:cNvSpPr>
            <a:spLocks noGrp="1"/>
          </p:cNvSpPr>
          <p:nvPr>
            <p:ph type="title"/>
          </p:nvPr>
        </p:nvSpPr>
        <p:spPr/>
        <p:txBody>
          <a:bodyPr>
            <a:normAutofit/>
          </a:bodyPr>
          <a:lstStyle/>
          <a:p>
            <a:r>
              <a:rPr lang="en-IN" sz="4000" b="1" dirty="0">
                <a:solidFill>
                  <a:schemeClr val="tx1"/>
                </a:solidFill>
                <a:latin typeface="Century" panose="02040604050505020304" pitchFamily="18" charset="0"/>
              </a:rPr>
              <a:t>6. Exploratory data </a:t>
            </a:r>
            <a:r>
              <a:rPr lang="en-IN" sz="4000" b="1" dirty="0" smtClean="0">
                <a:solidFill>
                  <a:schemeClr val="tx1"/>
                </a:solidFill>
                <a:latin typeface="Century" panose="02040604050505020304" pitchFamily="18" charset="0"/>
              </a:rPr>
              <a:t>analysis:</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103CA33B-03CA-4740-B0DD-0245C6537F62}"/>
              </a:ext>
            </a:extLst>
          </p:cNvPr>
          <p:cNvSpPr>
            <a:spLocks noGrp="1"/>
          </p:cNvSpPr>
          <p:nvPr>
            <p:ph idx="1"/>
          </p:nvPr>
        </p:nvSpPr>
        <p:spPr/>
        <p:txBody>
          <a:bodyPr>
            <a:normAutofit/>
          </a:bodyPr>
          <a:lstStyle/>
          <a:p>
            <a:pPr marL="0" indent="0">
              <a:buNone/>
            </a:pPr>
            <a:endParaRPr lang="en-IN" dirty="0">
              <a:solidFill>
                <a:srgbClr val="6600FF"/>
              </a:solidFill>
              <a:latin typeface="Century" panose="02040604050505020304" pitchFamily="18" charset="0"/>
            </a:endParaRPr>
          </a:p>
          <a:p>
            <a:pPr>
              <a:buFont typeface="Wingdings" panose="05000000000000000000" pitchFamily="2" charset="2"/>
              <a:buChar char="ü"/>
            </a:pPr>
            <a:r>
              <a:rPr lang="en-IN" sz="2400" dirty="0">
                <a:solidFill>
                  <a:srgbClr val="6600FF"/>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rgbClr val="6600FF"/>
                </a:solidFill>
                <a:effectLst/>
                <a:latin typeface="Century" panose="02040604050505020304" pitchFamily="18" charset="0"/>
                <a:ea typeface="Calibri" panose="020F0502020204030204" pitchFamily="34" charset="0"/>
              </a:rPr>
              <a:t>e statistical analysis like checking shape, </a:t>
            </a:r>
            <a:r>
              <a:rPr lang="en-IN" sz="2400" dirty="0" err="1">
                <a:solidFill>
                  <a:srgbClr val="6600FF"/>
                </a:solidFill>
                <a:effectLst/>
                <a:latin typeface="Century" panose="02040604050505020304" pitchFamily="18" charset="0"/>
                <a:ea typeface="Calibri" panose="020F0502020204030204" pitchFamily="34" charset="0"/>
              </a:rPr>
              <a:t>nunique</a:t>
            </a:r>
            <a:r>
              <a:rPr lang="en-IN" sz="2400" dirty="0">
                <a:solidFill>
                  <a:srgbClr val="6600FF"/>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rgbClr val="6600FF"/>
                </a:solidFill>
                <a:latin typeface="Century" panose="02040604050505020304" pitchFamily="18" charset="0"/>
              </a:rPr>
              <a:t> </a:t>
            </a:r>
            <a:r>
              <a:rPr lang="en-IN" sz="2400" dirty="0">
                <a:solidFill>
                  <a:srgbClr val="6600FF"/>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rgbClr val="6600FF"/>
                </a:solidFill>
                <a:latin typeface="Century" panose="02040604050505020304" pitchFamily="18" charset="0"/>
              </a:rPr>
              <a:t> </a:t>
            </a:r>
            <a:r>
              <a:rPr lang="en-IN" sz="2400" dirty="0">
                <a:solidFill>
                  <a:srgbClr val="6600FF"/>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xmlns="" val="3841247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chemeClr val="tx1"/>
                </a:solidFill>
                <a:latin typeface="Century" panose="02040604050505020304" pitchFamily="18" charset="0"/>
              </a:rPr>
              <a:t>7. Data </a:t>
            </a:r>
            <a:r>
              <a:rPr lang="en-IN" sz="4000" b="1" dirty="0" smtClean="0">
                <a:solidFill>
                  <a:schemeClr val="tx1"/>
                </a:solidFill>
                <a:latin typeface="Century" panose="02040604050505020304" pitchFamily="18" charset="0"/>
              </a:rPr>
              <a:t>Cleaning:</a:t>
            </a:r>
            <a:endParaRPr lang="en-IN" sz="4000" b="1"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xmlns="" id="{0C6525EC-ED44-48D9-87EB-75B49BA8F888}"/>
              </a:ext>
            </a:extLst>
          </p:cNvPr>
          <p:cNvSpPr>
            <a:spLocks noGrp="1"/>
          </p:cNvSpPr>
          <p:nvPr>
            <p:ph idx="1"/>
          </p:nvPr>
        </p:nvSpPr>
        <p:spPr/>
        <p:txBody>
          <a:bodyPr/>
          <a:lstStyle/>
          <a:p>
            <a:pPr>
              <a:buFont typeface="Wingdings" panose="05000000000000000000" pitchFamily="2" charset="2"/>
              <a:buChar char="ü"/>
            </a:pPr>
            <a:r>
              <a:rPr lang="en-IN" dirty="0">
                <a:solidFill>
                  <a:srgbClr val="6600FF"/>
                </a:solidFill>
              </a:rPr>
              <a:t> </a:t>
            </a:r>
            <a:r>
              <a:rPr lang="en-IN" sz="2400" dirty="0">
                <a:solidFill>
                  <a:srgbClr val="6600FF"/>
                </a:solidFill>
                <a:effectLst/>
                <a:latin typeface="Century" panose="02040604050505020304" pitchFamily="18" charset="0"/>
                <a:ea typeface="Calibri" panose="020F0502020204030204" pitchFamily="34" charset="0"/>
              </a:rPr>
              <a:t>Also the data type of </a:t>
            </a:r>
            <a:r>
              <a:rPr lang="en-IN" sz="2400" dirty="0" smtClean="0">
                <a:solidFill>
                  <a:srgbClr val="6600FF"/>
                </a:solidFill>
                <a:latin typeface="Century" panose="02040604050505020304" pitchFamily="18" charset="0"/>
                <a:ea typeface="Calibri" panose="020F0502020204030204" pitchFamily="34" charset="0"/>
              </a:rPr>
              <a:t>pin code</a:t>
            </a:r>
            <a:r>
              <a:rPr lang="en-IN" sz="2400" dirty="0" smtClean="0">
                <a:solidFill>
                  <a:srgbClr val="6600FF"/>
                </a:solidFill>
                <a:effectLst/>
                <a:latin typeface="Century" panose="02040604050505020304" pitchFamily="18" charset="0"/>
                <a:ea typeface="Calibri" panose="020F0502020204030204" pitchFamily="34" charset="0"/>
              </a:rPr>
              <a:t> </a:t>
            </a:r>
            <a:r>
              <a:rPr lang="en-IN" sz="2400" dirty="0">
                <a:solidFill>
                  <a:srgbClr val="6600FF"/>
                </a:solidFill>
                <a:effectLst/>
                <a:latin typeface="Century" panose="02040604050505020304" pitchFamily="18" charset="0"/>
                <a:ea typeface="Calibri" panose="020F0502020204030204" pitchFamily="34" charset="0"/>
              </a:rPr>
              <a:t>column was integer type but </a:t>
            </a:r>
            <a:r>
              <a:rPr lang="en-IN" sz="2400" dirty="0" smtClean="0">
                <a:solidFill>
                  <a:srgbClr val="6600FF"/>
                </a:solidFill>
                <a:effectLst/>
                <a:latin typeface="Century" panose="02040604050505020304" pitchFamily="18" charset="0"/>
                <a:ea typeface="Calibri" panose="020F0502020204030204" pitchFamily="34" charset="0"/>
              </a:rPr>
              <a:t>pin code </a:t>
            </a:r>
            <a:r>
              <a:rPr lang="en-IN" sz="2400" dirty="0">
                <a:solidFill>
                  <a:srgbClr val="6600FF"/>
                </a:solidFill>
                <a:effectLst/>
                <a:latin typeface="Century" panose="02040604050505020304" pitchFamily="18" charset="0"/>
                <a:ea typeface="Calibri" panose="020F0502020204030204" pitchFamily="34" charset="0"/>
              </a:rPr>
              <a:t>is a code which will be given to perticular location and it will be unique so the datatype should object. So I have changed the datatype of </a:t>
            </a:r>
            <a:r>
              <a:rPr lang="en-IN" sz="2400" dirty="0" smtClean="0">
                <a:solidFill>
                  <a:srgbClr val="6600FF"/>
                </a:solidFill>
                <a:effectLst/>
                <a:latin typeface="Century" panose="02040604050505020304" pitchFamily="18" charset="0"/>
                <a:ea typeface="Calibri" panose="020F0502020204030204" pitchFamily="34" charset="0"/>
              </a:rPr>
              <a:t>pin code </a:t>
            </a:r>
            <a:r>
              <a:rPr lang="en-IN" sz="2400" dirty="0">
                <a:solidFill>
                  <a:srgbClr val="6600FF"/>
                </a:solidFill>
                <a:effectLst/>
                <a:latin typeface="Century" panose="02040604050505020304" pitchFamily="18" charset="0"/>
                <a:ea typeface="Calibri" panose="020F0502020204030204" pitchFamily="34" charset="0"/>
              </a:rPr>
              <a:t>column if I don’t change the datatype it will carry some wrong information and it may also affect my model accuracy.</a:t>
            </a:r>
          </a:p>
          <a:p>
            <a:pPr marL="0" indent="0">
              <a:buNone/>
            </a:pPr>
            <a:endParaRPr lang="en-IN" dirty="0">
              <a:solidFill>
                <a:srgbClr val="6600FF"/>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solidFill>
                <a:srgbClr val="6600FF"/>
              </a:solidFill>
            </a:endParaRPr>
          </a:p>
        </p:txBody>
      </p:sp>
      <p:pic>
        <p:nvPicPr>
          <p:cNvPr id="4" name="Picture 3">
            <a:extLst>
              <a:ext uri="{FF2B5EF4-FFF2-40B4-BE49-F238E27FC236}">
                <a16:creationId xmlns:a16="http://schemas.microsoft.com/office/drawing/2014/main" xmlns="" id="{6D463DF3-F2F2-4BFF-8588-B4997504BD79}"/>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xmlns="" val="795206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869</TotalTime>
  <Words>1849</Words>
  <Application>Microsoft Office PowerPoint</Application>
  <PresentationFormat>Custom</PresentationFormat>
  <Paragraphs>122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Presentation on brainstorming</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Windows User</cp:lastModifiedBy>
  <cp:revision>21</cp:revision>
  <dcterms:created xsi:type="dcterms:W3CDTF">2021-09-15T14:34:53Z</dcterms:created>
  <dcterms:modified xsi:type="dcterms:W3CDTF">2021-09-23T16:45:15Z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