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119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4FE59074-3BAF-4F70-98B2-8E6F6CD60DB7}" type="datetimeFigureOut">
              <a:rPr lang="en-IN" smtClean="0"/>
              <a:t>31-08-2016</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DCB2618-4A3E-44F4-888C-8CB3BE97A370}" type="slidenum">
              <a:rPr lang="en-IN" smtClean="0"/>
              <a:t>‹#›</a:t>
            </a:fld>
            <a:endParaRPr lang="en-IN"/>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E59074-3BAF-4F70-98B2-8E6F6CD60DB7}" type="datetimeFigureOut">
              <a:rPr lang="en-IN" smtClean="0"/>
              <a:t>31-08-2016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CB2618-4A3E-44F4-888C-8CB3BE97A370}" type="slidenum">
              <a:rPr lang="en-IN" smtClean="0"/>
              <a:t>‹#›</a:t>
            </a:fld>
            <a:endParaRPr lang="en-IN"/>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E59074-3BAF-4F70-98B2-8E6F6CD60DB7}" type="datetimeFigureOut">
              <a:rPr lang="en-IN" smtClean="0"/>
              <a:t>31-08-2016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CB2618-4A3E-44F4-888C-8CB3BE97A370}" type="slidenum">
              <a:rPr lang="en-IN" smtClean="0"/>
              <a:t>‹#›</a:t>
            </a:fld>
            <a:endParaRPr lang="en-IN"/>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E59074-3BAF-4F70-98B2-8E6F6CD60DB7}" type="datetimeFigureOut">
              <a:rPr lang="en-IN" smtClean="0"/>
              <a:t>31-08-2016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CB2618-4A3E-44F4-888C-8CB3BE97A370}" type="slidenum">
              <a:rPr lang="en-IN" smtClean="0"/>
              <a:t>‹#›</a:t>
            </a:fld>
            <a:endParaRPr lang="en-IN"/>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E59074-3BAF-4F70-98B2-8E6F6CD60DB7}" type="datetimeFigureOut">
              <a:rPr lang="en-IN" smtClean="0"/>
              <a:t>31-08-2016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CB2618-4A3E-44F4-888C-8CB3BE97A37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FE59074-3BAF-4F70-98B2-8E6F6CD60DB7}" type="datetimeFigureOut">
              <a:rPr lang="en-IN" smtClean="0"/>
              <a:t>31-08-2016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CB2618-4A3E-44F4-888C-8CB3BE97A370}" type="slidenum">
              <a:rPr lang="en-IN" smtClean="0"/>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E59074-3BAF-4F70-98B2-8E6F6CD60DB7}" type="datetimeFigureOut">
              <a:rPr lang="en-IN" smtClean="0"/>
              <a:t>31-08-2016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CB2618-4A3E-44F4-888C-8CB3BE97A370}" type="slidenum">
              <a:rPr lang="en-IN" smtClean="0"/>
              <a:t>‹#›</a:t>
            </a:fld>
            <a:endParaRPr lang="en-IN"/>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E59074-3BAF-4F70-98B2-8E6F6CD60DB7}" type="datetimeFigureOut">
              <a:rPr lang="en-IN" smtClean="0"/>
              <a:t>31-08-2016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CB2618-4A3E-44F4-888C-8CB3BE97A370}" type="slidenum">
              <a:rPr lang="en-IN" smtClean="0"/>
              <a:t>‹#›</a:t>
            </a:fld>
            <a:endParaRPr lang="en-IN"/>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E59074-3BAF-4F70-98B2-8E6F6CD60DB7}" type="datetimeFigureOut">
              <a:rPr lang="en-IN" smtClean="0"/>
              <a:t>31-08-2016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CB2618-4A3E-44F4-888C-8CB3BE97A37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E59074-3BAF-4F70-98B2-8E6F6CD60DB7}" type="datetimeFigureOut">
              <a:rPr lang="en-IN" smtClean="0"/>
              <a:t>31-08-2016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CB2618-4A3E-44F4-888C-8CB3BE97A37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E59074-3BAF-4F70-98B2-8E6F6CD60DB7}" type="datetimeFigureOut">
              <a:rPr lang="en-IN" smtClean="0"/>
              <a:t>31-08-2016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CB2618-4A3E-44F4-888C-8CB3BE97A37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4FE59074-3BAF-4F70-98B2-8E6F6CD60DB7}" type="datetimeFigureOut">
              <a:rPr lang="en-IN" smtClean="0"/>
              <a:t>31-08-2016</a:t>
            </a:fld>
            <a:endParaRPr lang="en-IN"/>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1DCB2618-4A3E-44F4-888C-8CB3BE97A37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SDLC MODELS</a:t>
            </a:r>
            <a:endParaRPr lang="en-IN" dirty="0"/>
          </a:p>
        </p:txBody>
      </p:sp>
      <p:sp>
        <p:nvSpPr>
          <p:cNvPr id="3" name="Subtitle 2"/>
          <p:cNvSpPr>
            <a:spLocks noGrp="1"/>
          </p:cNvSpPr>
          <p:nvPr>
            <p:ph type="subTitle" idx="1"/>
          </p:nvPr>
        </p:nvSpPr>
        <p:spPr/>
        <p:txBody>
          <a:bodyPr/>
          <a:lstStyle/>
          <a:p>
            <a:r>
              <a:rPr lang="en-US" dirty="0" smtClean="0"/>
              <a:t>TATA TECHNOLOGIES</a:t>
            </a:r>
            <a:endParaRPr lang="en-IN" dirty="0"/>
          </a:p>
        </p:txBody>
      </p:sp>
    </p:spTree>
    <p:extLst>
      <p:ext uri="{BB962C8B-B14F-4D97-AF65-F5344CB8AC3E}">
        <p14:creationId xmlns:p14="http://schemas.microsoft.com/office/powerpoint/2010/main" val="997289266"/>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83892407"/>
              </p:ext>
            </p:extLst>
          </p:nvPr>
        </p:nvGraphicFramePr>
        <p:xfrm>
          <a:off x="1187624" y="1988840"/>
          <a:ext cx="6696744" cy="4817407"/>
        </p:xfrm>
        <a:graphic>
          <a:graphicData uri="http://schemas.openxmlformats.org/drawingml/2006/table">
            <a:tbl>
              <a:tblPr/>
              <a:tblGrid>
                <a:gridCol w="3353925"/>
                <a:gridCol w="3342819"/>
              </a:tblGrid>
              <a:tr h="437946">
                <a:tc>
                  <a:txBody>
                    <a:bodyPr/>
                    <a:lstStyle/>
                    <a:p>
                      <a:pPr algn="l" fontAlgn="t"/>
                      <a:r>
                        <a:rPr lang="en-IN" dirty="0">
                          <a:effectLst/>
                        </a:rPr>
                        <a:t>Pros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a:effectLst/>
                        </a:rPr>
                        <a:t>Cons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379461">
                <a:tc>
                  <a:txBody>
                    <a:bodyPr/>
                    <a:lstStyle/>
                    <a:p>
                      <a:pPr algn="just" fontAlgn="t">
                        <a:buFont typeface="Arial"/>
                        <a:buChar char="•"/>
                      </a:pPr>
                      <a:r>
                        <a:rPr lang="en-IN" sz="1400" dirty="0">
                          <a:solidFill>
                            <a:srgbClr val="000000"/>
                          </a:solidFill>
                          <a:effectLst/>
                        </a:rPr>
                        <a:t>Changing requirements can be accommodated.</a:t>
                      </a:r>
                    </a:p>
                    <a:p>
                      <a:pPr algn="just" fontAlgn="t">
                        <a:buFont typeface="Arial"/>
                        <a:buChar char="•"/>
                      </a:pPr>
                      <a:r>
                        <a:rPr lang="en-IN" sz="1400" dirty="0">
                          <a:solidFill>
                            <a:srgbClr val="000000"/>
                          </a:solidFill>
                          <a:effectLst/>
                        </a:rPr>
                        <a:t>Allows for extensive use of prototypes</a:t>
                      </a:r>
                    </a:p>
                    <a:p>
                      <a:pPr algn="just" fontAlgn="t">
                        <a:buFont typeface="Arial"/>
                        <a:buChar char="•"/>
                      </a:pPr>
                      <a:r>
                        <a:rPr lang="en-IN" sz="1400" dirty="0">
                          <a:solidFill>
                            <a:srgbClr val="000000"/>
                          </a:solidFill>
                          <a:effectLst/>
                        </a:rPr>
                        <a:t>Requirements can be captured more accurately.</a:t>
                      </a:r>
                    </a:p>
                    <a:p>
                      <a:pPr algn="just" fontAlgn="t">
                        <a:buFont typeface="Arial"/>
                        <a:buChar char="•"/>
                      </a:pPr>
                      <a:r>
                        <a:rPr lang="en-IN" sz="1400" dirty="0">
                          <a:solidFill>
                            <a:srgbClr val="000000"/>
                          </a:solidFill>
                          <a:effectLst/>
                        </a:rPr>
                        <a:t>Users see the system early.</a:t>
                      </a:r>
                    </a:p>
                    <a:p>
                      <a:pPr algn="just" fontAlgn="t">
                        <a:buFont typeface="Arial"/>
                        <a:buChar char="•"/>
                      </a:pPr>
                      <a:r>
                        <a:rPr lang="en-IN" sz="1400" dirty="0">
                          <a:solidFill>
                            <a:srgbClr val="000000"/>
                          </a:solidFill>
                          <a:effectLst/>
                        </a:rPr>
                        <a:t>Development can be divided into smaller parts and more risky parts can be developed earlier which helps better risk management.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buFont typeface="Arial"/>
                        <a:buChar char="•"/>
                      </a:pPr>
                      <a:r>
                        <a:rPr lang="en-IN" sz="1400" dirty="0">
                          <a:solidFill>
                            <a:srgbClr val="000000"/>
                          </a:solidFill>
                          <a:effectLst/>
                        </a:rPr>
                        <a:t>Management is more complex.</a:t>
                      </a:r>
                    </a:p>
                    <a:p>
                      <a:pPr algn="just" fontAlgn="t">
                        <a:buFont typeface="Arial"/>
                        <a:buChar char="•"/>
                      </a:pPr>
                      <a:r>
                        <a:rPr lang="en-IN" sz="1400" dirty="0">
                          <a:solidFill>
                            <a:srgbClr val="000000"/>
                          </a:solidFill>
                          <a:effectLst/>
                        </a:rPr>
                        <a:t>End of project may not be known early.</a:t>
                      </a:r>
                    </a:p>
                    <a:p>
                      <a:pPr algn="just" fontAlgn="t">
                        <a:buFont typeface="Arial"/>
                        <a:buChar char="•"/>
                      </a:pPr>
                      <a:r>
                        <a:rPr lang="en-IN" sz="1400" dirty="0">
                          <a:solidFill>
                            <a:srgbClr val="000000"/>
                          </a:solidFill>
                          <a:effectLst/>
                        </a:rPr>
                        <a:t>Not suitable for small or low risk projects and could be expensive for small projects.</a:t>
                      </a:r>
                    </a:p>
                    <a:p>
                      <a:pPr algn="just" fontAlgn="t">
                        <a:buFont typeface="Arial"/>
                        <a:buChar char="•"/>
                      </a:pPr>
                      <a:r>
                        <a:rPr lang="en-IN" sz="1400" dirty="0">
                          <a:solidFill>
                            <a:srgbClr val="000000"/>
                          </a:solidFill>
                          <a:effectLst/>
                        </a:rPr>
                        <a:t>Process is complex</a:t>
                      </a:r>
                    </a:p>
                    <a:p>
                      <a:pPr algn="just" fontAlgn="t">
                        <a:buFont typeface="Arial"/>
                        <a:buChar char="•"/>
                      </a:pPr>
                      <a:r>
                        <a:rPr lang="en-IN" sz="1400" dirty="0">
                          <a:solidFill>
                            <a:srgbClr val="000000"/>
                          </a:solidFill>
                          <a:effectLst/>
                        </a:rPr>
                        <a:t>Spiral may go indefinitely.</a:t>
                      </a:r>
                    </a:p>
                    <a:p>
                      <a:pPr algn="just" fontAlgn="t">
                        <a:buFont typeface="Arial"/>
                        <a:buChar char="•"/>
                      </a:pPr>
                      <a:r>
                        <a:rPr lang="en-IN" sz="1400" dirty="0">
                          <a:solidFill>
                            <a:srgbClr val="000000"/>
                          </a:solidFill>
                          <a:effectLst/>
                        </a:rPr>
                        <a:t>Large number of intermediate stages requires excessive documentation.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lstStyle/>
          <a:p>
            <a:r>
              <a:rPr lang="en-US" dirty="0">
                <a:solidFill>
                  <a:srgbClr val="895D1D"/>
                </a:solidFill>
              </a:rPr>
              <a:t>Pros and Cons</a:t>
            </a:r>
            <a:endParaRPr lang="en-IN" dirty="0"/>
          </a:p>
        </p:txBody>
      </p:sp>
    </p:spTree>
    <p:extLst>
      <p:ext uri="{BB962C8B-B14F-4D97-AF65-F5344CB8AC3E}">
        <p14:creationId xmlns:p14="http://schemas.microsoft.com/office/powerpoint/2010/main" val="3003907083"/>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IN" dirty="0"/>
              <a:t>The V - model is SDLC model where execution of processes happens in a sequential manner in V-shape. It is also known as Verification and Validation model.</a:t>
            </a:r>
          </a:p>
          <a:p>
            <a:r>
              <a:rPr lang="en-IN" dirty="0"/>
              <a:t>V - Model is an extension of the waterfall model and is based on association of a testing phase for each corresponding development stage</a:t>
            </a:r>
            <a:r>
              <a:rPr lang="en-IN" dirty="0" smtClean="0"/>
              <a:t>.</a:t>
            </a:r>
          </a:p>
          <a:p>
            <a:r>
              <a:rPr lang="en-IN" dirty="0" smtClean="0"/>
              <a:t> </a:t>
            </a:r>
            <a:r>
              <a:rPr lang="en-IN" dirty="0"/>
              <a:t>This means that for every single phase in the development cycle there is a directly associated testing phase. This is a highly disciplined model and next phase starts only after completion of the previous phase.</a:t>
            </a:r>
          </a:p>
          <a:p>
            <a:endParaRPr lang="en-IN" dirty="0"/>
          </a:p>
        </p:txBody>
      </p:sp>
      <p:sp>
        <p:nvSpPr>
          <p:cNvPr id="3" name="Title 2"/>
          <p:cNvSpPr>
            <a:spLocks noGrp="1"/>
          </p:cNvSpPr>
          <p:nvPr>
            <p:ph type="title"/>
          </p:nvPr>
        </p:nvSpPr>
        <p:spPr/>
        <p:txBody>
          <a:bodyPr/>
          <a:lstStyle/>
          <a:p>
            <a:r>
              <a:rPr lang="en-US" dirty="0" smtClean="0"/>
              <a:t>V-MODEL DESIGN</a:t>
            </a:r>
            <a:endParaRPr lang="en-IN" dirty="0"/>
          </a:p>
        </p:txBody>
      </p:sp>
    </p:spTree>
    <p:extLst>
      <p:ext uri="{BB962C8B-B14F-4D97-AF65-F5344CB8AC3E}">
        <p14:creationId xmlns:p14="http://schemas.microsoft.com/office/powerpoint/2010/main" val="261736012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solidFill>
                  <a:srgbClr val="895D1D"/>
                </a:solidFill>
              </a:rPr>
              <a:t>Diagrammatic Representation</a:t>
            </a:r>
            <a:endParaRPr lang="en-IN"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7704" y="2564904"/>
            <a:ext cx="5334000" cy="351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624045"/>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38386162"/>
              </p:ext>
            </p:extLst>
          </p:nvPr>
        </p:nvGraphicFramePr>
        <p:xfrm>
          <a:off x="1187624" y="1988840"/>
          <a:ext cx="6768752" cy="4829719"/>
        </p:xfrm>
        <a:graphic>
          <a:graphicData uri="http://schemas.openxmlformats.org/drawingml/2006/table">
            <a:tbl>
              <a:tblPr/>
              <a:tblGrid>
                <a:gridCol w="3389987"/>
                <a:gridCol w="3378765"/>
              </a:tblGrid>
              <a:tr h="360219">
                <a:tc>
                  <a:txBody>
                    <a:bodyPr/>
                    <a:lstStyle/>
                    <a:p>
                      <a:pPr algn="l" fontAlgn="t"/>
                      <a:r>
                        <a:rPr lang="en-IN" sz="1500" dirty="0">
                          <a:effectLst/>
                        </a:rPr>
                        <a:t>Pros</a:t>
                      </a:r>
                    </a:p>
                  </a:txBody>
                  <a:tcPr marL="63124" marR="63124" marT="63124" marB="631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1500">
                          <a:effectLst/>
                        </a:rPr>
                        <a:t>Cons</a:t>
                      </a:r>
                    </a:p>
                  </a:txBody>
                  <a:tcPr marL="63124" marR="63124" marT="63124" marB="6312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469500">
                <a:tc>
                  <a:txBody>
                    <a:bodyPr/>
                    <a:lstStyle/>
                    <a:p>
                      <a:pPr algn="just" fontAlgn="t">
                        <a:buFont typeface="Arial"/>
                        <a:buChar char="•"/>
                      </a:pPr>
                      <a:r>
                        <a:rPr lang="en-IN" sz="1500" dirty="0">
                          <a:solidFill>
                            <a:srgbClr val="000000"/>
                          </a:solidFill>
                          <a:effectLst/>
                        </a:rPr>
                        <a:t>This is a highly disciplined model and Phases are completed one at a time.</a:t>
                      </a:r>
                    </a:p>
                    <a:p>
                      <a:pPr algn="just" fontAlgn="t">
                        <a:buFont typeface="Arial"/>
                        <a:buChar char="•"/>
                      </a:pPr>
                      <a:r>
                        <a:rPr lang="en-IN" sz="1500" dirty="0">
                          <a:solidFill>
                            <a:srgbClr val="000000"/>
                          </a:solidFill>
                          <a:effectLst/>
                        </a:rPr>
                        <a:t>Works well for smaller projects where requirements are very well understood.</a:t>
                      </a:r>
                    </a:p>
                    <a:p>
                      <a:pPr algn="just" fontAlgn="t">
                        <a:buFont typeface="Arial"/>
                        <a:buChar char="•"/>
                      </a:pPr>
                      <a:r>
                        <a:rPr lang="en-IN" sz="1500" dirty="0">
                          <a:solidFill>
                            <a:srgbClr val="000000"/>
                          </a:solidFill>
                          <a:effectLst/>
                        </a:rPr>
                        <a:t>Simple and easy to understand and use.</a:t>
                      </a:r>
                    </a:p>
                    <a:p>
                      <a:pPr algn="just" fontAlgn="t">
                        <a:buFont typeface="Arial"/>
                        <a:buChar char="•"/>
                      </a:pPr>
                      <a:r>
                        <a:rPr lang="en-IN" sz="1500" dirty="0">
                          <a:solidFill>
                            <a:srgbClr val="000000"/>
                          </a:solidFill>
                          <a:effectLst/>
                        </a:rPr>
                        <a:t>Easy to manage due to the rigidity of the model . each phase has specific deliverables and a review process.</a:t>
                      </a:r>
                    </a:p>
                  </a:txBody>
                  <a:tcPr marL="63124" marR="63124" marT="63124" marB="631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buFont typeface="Arial"/>
                        <a:buChar char="•"/>
                      </a:pPr>
                      <a:r>
                        <a:rPr lang="en-IN" sz="1500" dirty="0">
                          <a:solidFill>
                            <a:srgbClr val="000000"/>
                          </a:solidFill>
                          <a:effectLst/>
                        </a:rPr>
                        <a:t>High risk and uncertainty.</a:t>
                      </a:r>
                    </a:p>
                    <a:p>
                      <a:pPr algn="just" fontAlgn="t">
                        <a:buFont typeface="Arial"/>
                        <a:buChar char="•"/>
                      </a:pPr>
                      <a:r>
                        <a:rPr lang="en-IN" sz="1500" dirty="0">
                          <a:solidFill>
                            <a:srgbClr val="000000"/>
                          </a:solidFill>
                          <a:effectLst/>
                        </a:rPr>
                        <a:t>Not a good model for complex and object-oriented projects.</a:t>
                      </a:r>
                    </a:p>
                    <a:p>
                      <a:pPr algn="just" fontAlgn="t">
                        <a:buFont typeface="Arial"/>
                        <a:buChar char="•"/>
                      </a:pPr>
                      <a:r>
                        <a:rPr lang="en-IN" sz="1500" dirty="0">
                          <a:solidFill>
                            <a:srgbClr val="000000"/>
                          </a:solidFill>
                          <a:effectLst/>
                        </a:rPr>
                        <a:t>Poor model for long and ongoing projects.</a:t>
                      </a:r>
                    </a:p>
                    <a:p>
                      <a:pPr algn="just" fontAlgn="t">
                        <a:buFont typeface="Arial"/>
                        <a:buChar char="•"/>
                      </a:pPr>
                      <a:r>
                        <a:rPr lang="en-IN" sz="1500" dirty="0">
                          <a:solidFill>
                            <a:srgbClr val="000000"/>
                          </a:solidFill>
                          <a:effectLst/>
                        </a:rPr>
                        <a:t>Not suitable for the projects where requirements are at a moderate to high risk of changing.</a:t>
                      </a:r>
                    </a:p>
                    <a:p>
                      <a:pPr algn="just" fontAlgn="t">
                        <a:buFont typeface="Arial"/>
                        <a:buChar char="•"/>
                      </a:pPr>
                      <a:r>
                        <a:rPr lang="en-IN" sz="1500" dirty="0">
                          <a:solidFill>
                            <a:srgbClr val="000000"/>
                          </a:solidFill>
                          <a:effectLst/>
                        </a:rPr>
                        <a:t>Once an application is in the testing stage, it is difficult to go back and change a functionality</a:t>
                      </a:r>
                    </a:p>
                    <a:p>
                      <a:pPr algn="just" fontAlgn="t">
                        <a:buFont typeface="Arial"/>
                        <a:buChar char="•"/>
                      </a:pPr>
                      <a:r>
                        <a:rPr lang="en-IN" sz="1500" dirty="0">
                          <a:solidFill>
                            <a:srgbClr val="000000"/>
                          </a:solidFill>
                          <a:effectLst/>
                        </a:rPr>
                        <a:t>No working software is produced until late during the life cycle.</a:t>
                      </a:r>
                    </a:p>
                  </a:txBody>
                  <a:tcPr marL="63124" marR="63124" marT="63124" marB="6312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lstStyle/>
          <a:p>
            <a:r>
              <a:rPr lang="en-US" dirty="0">
                <a:solidFill>
                  <a:srgbClr val="895D1D"/>
                </a:solidFill>
              </a:rPr>
              <a:t>Pros and Cons</a:t>
            </a:r>
            <a:endParaRPr lang="en-IN" dirty="0"/>
          </a:p>
        </p:txBody>
      </p:sp>
    </p:spTree>
    <p:extLst>
      <p:ext uri="{BB962C8B-B14F-4D97-AF65-F5344CB8AC3E}">
        <p14:creationId xmlns:p14="http://schemas.microsoft.com/office/powerpoint/2010/main" val="2099333467"/>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329137" cy="4565029"/>
          </a:xfrm>
        </p:spPr>
        <p:txBody>
          <a:bodyPr>
            <a:normAutofit fontScale="70000" lnSpcReduction="20000"/>
          </a:bodyPr>
          <a:lstStyle/>
          <a:p>
            <a:r>
              <a:rPr lang="en-IN" dirty="0"/>
              <a:t>Agile SDLC model is a combination of iterative and incremental process models with focus on process adaptability and customer satisfaction by rapid delivery of working software product.</a:t>
            </a:r>
          </a:p>
          <a:p>
            <a:r>
              <a:rPr lang="en-IN" dirty="0"/>
              <a:t>Agile Methods break the product into small incremental builds. These builds are provided in iterations. Each iteration typically lasts from about one to three weeks. Every iteration involves cross functional teams working simultaneously on various areas like planning, requirements analysis, design, coding, unit testing, and acceptance testing.</a:t>
            </a:r>
          </a:p>
          <a:p>
            <a:r>
              <a:rPr lang="en-IN" dirty="0"/>
              <a:t>At the end of the iteration a working product is displayed to the customer and important stakeholders.</a:t>
            </a:r>
          </a:p>
          <a:p>
            <a:r>
              <a:rPr lang="en-IN" dirty="0" smtClean="0"/>
              <a:t>bang </a:t>
            </a:r>
            <a:r>
              <a:rPr lang="en-IN" dirty="0"/>
              <a:t>model comprises of focusing all the possible resources in software development and coding, with very little or no planning. </a:t>
            </a:r>
            <a:endParaRPr lang="en-IN" dirty="0" smtClean="0"/>
          </a:p>
          <a:p>
            <a:r>
              <a:rPr lang="en-IN" dirty="0" smtClean="0"/>
              <a:t>The </a:t>
            </a:r>
            <a:r>
              <a:rPr lang="en-IN" dirty="0"/>
              <a:t>requirements are understood and implemented as they come. Any changes required may or may not need to revamp the complete software.</a:t>
            </a:r>
          </a:p>
          <a:p>
            <a:r>
              <a:rPr lang="en-IN" dirty="0"/>
              <a:t>This model is ideal for small projects with one or two developers working together and is also useful for academic or practice projects</a:t>
            </a:r>
            <a:r>
              <a:rPr lang="en-IN" dirty="0" smtClean="0"/>
              <a:t>.</a:t>
            </a:r>
          </a:p>
          <a:p>
            <a:r>
              <a:rPr lang="en-IN" dirty="0" smtClean="0"/>
              <a:t> Its </a:t>
            </a:r>
            <a:r>
              <a:rPr lang="en-IN" dirty="0"/>
              <a:t>an ideal model for the product where requirements are not well understood and the final release date is not given.</a:t>
            </a:r>
          </a:p>
          <a:p>
            <a:endParaRPr lang="en-IN" dirty="0"/>
          </a:p>
        </p:txBody>
      </p:sp>
      <p:sp>
        <p:nvSpPr>
          <p:cNvPr id="3" name="Title 2"/>
          <p:cNvSpPr>
            <a:spLocks noGrp="1"/>
          </p:cNvSpPr>
          <p:nvPr>
            <p:ph type="title"/>
          </p:nvPr>
        </p:nvSpPr>
        <p:spPr/>
        <p:txBody>
          <a:bodyPr/>
          <a:lstStyle/>
          <a:p>
            <a:r>
              <a:rPr lang="en-US" sz="4800" dirty="0" smtClean="0"/>
              <a:t>AGILE MODEL DESIGN</a:t>
            </a:r>
            <a:endParaRPr lang="en-IN" sz="4800" dirty="0"/>
          </a:p>
        </p:txBody>
      </p:sp>
    </p:spTree>
    <p:extLst>
      <p:ext uri="{BB962C8B-B14F-4D97-AF65-F5344CB8AC3E}">
        <p14:creationId xmlns:p14="http://schemas.microsoft.com/office/powerpoint/2010/main" val="1423913098"/>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solidFill>
                  <a:srgbClr val="895D1D"/>
                </a:solidFill>
              </a:rPr>
              <a:t>Diagrammatic Representation</a:t>
            </a:r>
            <a:endParaRPr lang="en-IN"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2348880"/>
            <a:ext cx="5334000" cy="397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5622224"/>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62486381"/>
              </p:ext>
            </p:extLst>
          </p:nvPr>
        </p:nvGraphicFramePr>
        <p:xfrm>
          <a:off x="1259632" y="2204864"/>
          <a:ext cx="6768752" cy="4137301"/>
        </p:xfrm>
        <a:graphic>
          <a:graphicData uri="http://schemas.openxmlformats.org/drawingml/2006/table">
            <a:tbl>
              <a:tblPr/>
              <a:tblGrid>
                <a:gridCol w="3389988"/>
                <a:gridCol w="3378764"/>
              </a:tblGrid>
              <a:tr h="166060">
                <a:tc>
                  <a:txBody>
                    <a:bodyPr/>
                    <a:lstStyle/>
                    <a:p>
                      <a:pPr algn="l" fontAlgn="t"/>
                      <a:r>
                        <a:rPr lang="en-IN" sz="1000">
                          <a:effectLst/>
                        </a:rPr>
                        <a:t>Pros</a:t>
                      </a:r>
                    </a:p>
                  </a:txBody>
                  <a:tcPr marL="42834" marR="42834" marT="42834" marB="428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1000">
                          <a:effectLst/>
                        </a:rPr>
                        <a:t>Cons</a:t>
                      </a:r>
                    </a:p>
                  </a:txBody>
                  <a:tcPr marL="42834" marR="42834" marT="42834" marB="4283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899233">
                <a:tc>
                  <a:txBody>
                    <a:bodyPr/>
                    <a:lstStyle/>
                    <a:p>
                      <a:pPr algn="just" fontAlgn="t">
                        <a:buFont typeface="Arial"/>
                        <a:buChar char="•"/>
                      </a:pPr>
                      <a:r>
                        <a:rPr lang="en-IN" sz="1000">
                          <a:solidFill>
                            <a:srgbClr val="000000"/>
                          </a:solidFill>
                          <a:effectLst/>
                        </a:rPr>
                        <a:t>Is a very realistic approach to software development</a:t>
                      </a:r>
                    </a:p>
                    <a:p>
                      <a:pPr algn="just" fontAlgn="t">
                        <a:buFont typeface="Arial"/>
                        <a:buChar char="•"/>
                      </a:pPr>
                      <a:r>
                        <a:rPr lang="en-IN" sz="1000">
                          <a:solidFill>
                            <a:srgbClr val="000000"/>
                          </a:solidFill>
                          <a:effectLst/>
                        </a:rPr>
                        <a:t>Promotes teamwork and cross training.</a:t>
                      </a:r>
                    </a:p>
                    <a:p>
                      <a:pPr algn="just" fontAlgn="t">
                        <a:buFont typeface="Arial"/>
                        <a:buChar char="•"/>
                      </a:pPr>
                      <a:r>
                        <a:rPr lang="en-IN" sz="1000">
                          <a:solidFill>
                            <a:srgbClr val="000000"/>
                          </a:solidFill>
                          <a:effectLst/>
                        </a:rPr>
                        <a:t>Functionality can be developed rapidly and demonstrated.</a:t>
                      </a:r>
                    </a:p>
                    <a:p>
                      <a:pPr algn="just" fontAlgn="t">
                        <a:buFont typeface="Arial"/>
                        <a:buChar char="•"/>
                      </a:pPr>
                      <a:r>
                        <a:rPr lang="en-IN" sz="1000">
                          <a:solidFill>
                            <a:srgbClr val="000000"/>
                          </a:solidFill>
                          <a:effectLst/>
                        </a:rPr>
                        <a:t>Resource requirements are minimum.</a:t>
                      </a:r>
                    </a:p>
                    <a:p>
                      <a:pPr algn="just" fontAlgn="t">
                        <a:buFont typeface="Arial"/>
                        <a:buChar char="•"/>
                      </a:pPr>
                      <a:r>
                        <a:rPr lang="en-IN" sz="1000">
                          <a:solidFill>
                            <a:srgbClr val="000000"/>
                          </a:solidFill>
                          <a:effectLst/>
                        </a:rPr>
                        <a:t>Suitable for fixed or changing requirements</a:t>
                      </a:r>
                    </a:p>
                    <a:p>
                      <a:pPr algn="just" fontAlgn="t">
                        <a:buFont typeface="Arial"/>
                        <a:buChar char="•"/>
                      </a:pPr>
                      <a:r>
                        <a:rPr lang="en-IN" sz="1000">
                          <a:solidFill>
                            <a:srgbClr val="000000"/>
                          </a:solidFill>
                          <a:effectLst/>
                        </a:rPr>
                        <a:t>Delivers early partial working solutions.</a:t>
                      </a:r>
                    </a:p>
                    <a:p>
                      <a:pPr algn="just" fontAlgn="t">
                        <a:buFont typeface="Arial"/>
                        <a:buChar char="•"/>
                      </a:pPr>
                      <a:r>
                        <a:rPr lang="en-IN" sz="1000">
                          <a:solidFill>
                            <a:srgbClr val="000000"/>
                          </a:solidFill>
                          <a:effectLst/>
                        </a:rPr>
                        <a:t>Good model for environments that change steadily.</a:t>
                      </a:r>
                    </a:p>
                    <a:p>
                      <a:pPr algn="just" fontAlgn="t">
                        <a:buFont typeface="Arial"/>
                        <a:buChar char="•"/>
                      </a:pPr>
                      <a:r>
                        <a:rPr lang="en-IN" sz="1000">
                          <a:solidFill>
                            <a:srgbClr val="000000"/>
                          </a:solidFill>
                          <a:effectLst/>
                        </a:rPr>
                        <a:t>Minimal rules, documentation easily employed.</a:t>
                      </a:r>
                    </a:p>
                    <a:p>
                      <a:pPr algn="just" fontAlgn="t">
                        <a:buFont typeface="Arial"/>
                        <a:buChar char="•"/>
                      </a:pPr>
                      <a:r>
                        <a:rPr lang="en-IN" sz="1000">
                          <a:solidFill>
                            <a:srgbClr val="000000"/>
                          </a:solidFill>
                          <a:effectLst/>
                        </a:rPr>
                        <a:t>Enables concurrent development and delivery within an overall planned context.</a:t>
                      </a:r>
                    </a:p>
                    <a:p>
                      <a:pPr algn="just" fontAlgn="t">
                        <a:buFont typeface="Arial"/>
                        <a:buChar char="•"/>
                      </a:pPr>
                      <a:r>
                        <a:rPr lang="en-IN" sz="1000">
                          <a:solidFill>
                            <a:srgbClr val="000000"/>
                          </a:solidFill>
                          <a:effectLst/>
                        </a:rPr>
                        <a:t>Little or no planning required</a:t>
                      </a:r>
                    </a:p>
                    <a:p>
                      <a:pPr algn="just" fontAlgn="t">
                        <a:buFont typeface="Arial"/>
                        <a:buChar char="•"/>
                      </a:pPr>
                      <a:r>
                        <a:rPr lang="en-IN" sz="1000">
                          <a:solidFill>
                            <a:srgbClr val="000000"/>
                          </a:solidFill>
                          <a:effectLst/>
                        </a:rPr>
                        <a:t>Easy to manage</a:t>
                      </a:r>
                    </a:p>
                    <a:p>
                      <a:pPr algn="just" fontAlgn="t">
                        <a:buFont typeface="Arial"/>
                        <a:buChar char="•"/>
                      </a:pPr>
                      <a:r>
                        <a:rPr lang="en-IN" sz="1000">
                          <a:solidFill>
                            <a:srgbClr val="000000"/>
                          </a:solidFill>
                          <a:effectLst/>
                        </a:rPr>
                        <a:t>Gives flexibility to developers</a:t>
                      </a:r>
                    </a:p>
                  </a:txBody>
                  <a:tcPr marL="42834" marR="42834" marT="42834" marB="428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buFont typeface="Arial"/>
                        <a:buChar char="•"/>
                      </a:pPr>
                      <a:r>
                        <a:rPr lang="en-IN" sz="1000" dirty="0">
                          <a:solidFill>
                            <a:srgbClr val="000000"/>
                          </a:solidFill>
                          <a:effectLst/>
                        </a:rPr>
                        <a:t>Not suitable for handling complex dependencies.</a:t>
                      </a:r>
                    </a:p>
                    <a:p>
                      <a:pPr algn="just" fontAlgn="t">
                        <a:buFont typeface="Arial"/>
                        <a:buChar char="•"/>
                      </a:pPr>
                      <a:r>
                        <a:rPr lang="en-IN" sz="1000" dirty="0">
                          <a:solidFill>
                            <a:srgbClr val="000000"/>
                          </a:solidFill>
                          <a:effectLst/>
                        </a:rPr>
                        <a:t>More risk of sustainability, maintainability and extensibility.</a:t>
                      </a:r>
                    </a:p>
                    <a:p>
                      <a:pPr algn="just" fontAlgn="t">
                        <a:buFont typeface="Arial"/>
                        <a:buChar char="•"/>
                      </a:pPr>
                      <a:r>
                        <a:rPr lang="en-IN" sz="1000" dirty="0">
                          <a:solidFill>
                            <a:srgbClr val="000000"/>
                          </a:solidFill>
                          <a:effectLst/>
                        </a:rPr>
                        <a:t>An overall plan, an agile leader and agile PM practice is a must without which it will not work.</a:t>
                      </a:r>
                    </a:p>
                    <a:p>
                      <a:pPr algn="just" fontAlgn="t">
                        <a:buFont typeface="Arial"/>
                        <a:buChar char="•"/>
                      </a:pPr>
                      <a:r>
                        <a:rPr lang="en-IN" sz="1000" dirty="0">
                          <a:solidFill>
                            <a:srgbClr val="000000"/>
                          </a:solidFill>
                          <a:effectLst/>
                        </a:rPr>
                        <a:t>Strict delivery management dictates the scope, functionality to be delivered, and adjustments to meet the deadlines.</a:t>
                      </a:r>
                    </a:p>
                    <a:p>
                      <a:pPr algn="just" fontAlgn="t">
                        <a:buFont typeface="Arial"/>
                        <a:buChar char="•"/>
                      </a:pPr>
                      <a:r>
                        <a:rPr lang="en-IN" sz="1000" dirty="0">
                          <a:solidFill>
                            <a:srgbClr val="000000"/>
                          </a:solidFill>
                          <a:effectLst/>
                        </a:rPr>
                        <a:t>Depends heavily on customer interaction, so if customer is not clear, team can be driven in the wrong direction.</a:t>
                      </a:r>
                    </a:p>
                    <a:p>
                      <a:pPr algn="just" fontAlgn="t">
                        <a:buFont typeface="Arial"/>
                        <a:buChar char="•"/>
                      </a:pPr>
                      <a:r>
                        <a:rPr lang="en-IN" sz="1000" dirty="0">
                          <a:solidFill>
                            <a:srgbClr val="000000"/>
                          </a:solidFill>
                          <a:effectLst/>
                        </a:rPr>
                        <a:t>There is very high individual dependency, since there is minimum documentation generated.</a:t>
                      </a:r>
                    </a:p>
                    <a:p>
                      <a:pPr algn="just" fontAlgn="t">
                        <a:buFont typeface="Arial"/>
                        <a:buChar char="•"/>
                      </a:pPr>
                      <a:r>
                        <a:rPr lang="en-IN" sz="1000" dirty="0">
                          <a:solidFill>
                            <a:srgbClr val="000000"/>
                          </a:solidFill>
                          <a:effectLst/>
                        </a:rPr>
                        <a:t>Transfer of technology to new team members may be quite challenging due to lack of documentation.</a:t>
                      </a:r>
                    </a:p>
                  </a:txBody>
                  <a:tcPr marL="42834" marR="42834" marT="42834" marB="4283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lstStyle/>
          <a:p>
            <a:r>
              <a:rPr lang="en-US" dirty="0">
                <a:solidFill>
                  <a:srgbClr val="895D1D"/>
                </a:solidFill>
              </a:rPr>
              <a:t>Pros and Cons</a:t>
            </a:r>
            <a:endParaRPr lang="en-IN" dirty="0"/>
          </a:p>
        </p:txBody>
      </p:sp>
    </p:spTree>
    <p:extLst>
      <p:ext uri="{BB962C8B-B14F-4D97-AF65-F5344CB8AC3E}">
        <p14:creationId xmlns:p14="http://schemas.microsoft.com/office/powerpoint/2010/main" val="1925933240"/>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a:t>The RAD (Rapid Application Development) model is based on prototyping and iterative development with no specific planning involved</a:t>
            </a:r>
            <a:r>
              <a:rPr lang="en-IN" dirty="0" smtClean="0"/>
              <a:t>.</a:t>
            </a:r>
          </a:p>
          <a:p>
            <a:r>
              <a:rPr lang="en-IN" dirty="0" smtClean="0"/>
              <a:t>The </a:t>
            </a:r>
            <a:r>
              <a:rPr lang="en-IN" dirty="0"/>
              <a:t>process of writing the software itself involves the planning required for developing the product.</a:t>
            </a:r>
          </a:p>
          <a:p>
            <a:r>
              <a:rPr lang="en-IN" dirty="0"/>
              <a:t>Rapid Application development focuses on gathering customer requirements through workshops or focus groups, early testing of the prototypes by the customer using iterative concept, reuse of the existing prototypes (components), continuous integration and rapid delivery.</a:t>
            </a:r>
          </a:p>
          <a:p>
            <a:endParaRPr lang="en-IN" dirty="0"/>
          </a:p>
        </p:txBody>
      </p:sp>
      <p:sp>
        <p:nvSpPr>
          <p:cNvPr id="3" name="Title 2"/>
          <p:cNvSpPr>
            <a:spLocks noGrp="1"/>
          </p:cNvSpPr>
          <p:nvPr>
            <p:ph type="title"/>
          </p:nvPr>
        </p:nvSpPr>
        <p:spPr/>
        <p:txBody>
          <a:bodyPr/>
          <a:lstStyle/>
          <a:p>
            <a:r>
              <a:rPr lang="en-US" sz="4000" b="1" dirty="0" smtClean="0"/>
              <a:t>RAPID APPLICATION DEVELOPMENT MODEL</a:t>
            </a:r>
            <a:endParaRPr lang="en-IN" sz="4000" b="1" dirty="0"/>
          </a:p>
        </p:txBody>
      </p:sp>
    </p:spTree>
    <p:extLst>
      <p:ext uri="{BB962C8B-B14F-4D97-AF65-F5344CB8AC3E}">
        <p14:creationId xmlns:p14="http://schemas.microsoft.com/office/powerpoint/2010/main" val="3473323120"/>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solidFill>
                  <a:srgbClr val="895D1D"/>
                </a:solidFill>
              </a:rPr>
              <a:t>Diagrammatic Representation</a:t>
            </a:r>
            <a:endParaRPr lang="en-IN"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2348880"/>
            <a:ext cx="5334000"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8977803"/>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97905146"/>
              </p:ext>
            </p:extLst>
          </p:nvPr>
        </p:nvGraphicFramePr>
        <p:xfrm>
          <a:off x="1187624" y="2132856"/>
          <a:ext cx="6768752" cy="4622882"/>
        </p:xfrm>
        <a:graphic>
          <a:graphicData uri="http://schemas.openxmlformats.org/drawingml/2006/table">
            <a:tbl>
              <a:tblPr/>
              <a:tblGrid>
                <a:gridCol w="3389990"/>
                <a:gridCol w="3378762"/>
              </a:tblGrid>
              <a:tr h="256965">
                <a:tc>
                  <a:txBody>
                    <a:bodyPr/>
                    <a:lstStyle/>
                    <a:p>
                      <a:pPr algn="l" fontAlgn="t"/>
                      <a:r>
                        <a:rPr lang="en-IN" sz="1100">
                          <a:effectLst/>
                        </a:rPr>
                        <a:t>Pros</a:t>
                      </a:r>
                    </a:p>
                  </a:txBody>
                  <a:tcPr marL="45777" marR="45777" marT="45777" marB="457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1100">
                          <a:effectLst/>
                        </a:rPr>
                        <a:t>Cons</a:t>
                      </a:r>
                    </a:p>
                  </a:txBody>
                  <a:tcPr marL="45777" marR="45777" marT="45777" marB="457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363688">
                <a:tc>
                  <a:txBody>
                    <a:bodyPr/>
                    <a:lstStyle/>
                    <a:p>
                      <a:pPr algn="just" fontAlgn="t">
                        <a:buFont typeface="Arial"/>
                        <a:buChar char="•"/>
                      </a:pPr>
                      <a:r>
                        <a:rPr lang="en-IN" sz="1100">
                          <a:solidFill>
                            <a:srgbClr val="000000"/>
                          </a:solidFill>
                          <a:effectLst/>
                        </a:rPr>
                        <a:t>Changing requirements can be accommodated.</a:t>
                      </a:r>
                    </a:p>
                    <a:p>
                      <a:pPr algn="just" fontAlgn="t">
                        <a:buFont typeface="Arial"/>
                        <a:buChar char="•"/>
                      </a:pPr>
                      <a:r>
                        <a:rPr lang="en-IN" sz="1100">
                          <a:solidFill>
                            <a:srgbClr val="000000"/>
                          </a:solidFill>
                          <a:effectLst/>
                        </a:rPr>
                        <a:t>Progress can be measured.</a:t>
                      </a:r>
                    </a:p>
                    <a:p>
                      <a:pPr algn="just" fontAlgn="t">
                        <a:buFont typeface="Arial"/>
                        <a:buChar char="•"/>
                      </a:pPr>
                      <a:r>
                        <a:rPr lang="en-IN" sz="1100">
                          <a:solidFill>
                            <a:srgbClr val="000000"/>
                          </a:solidFill>
                          <a:effectLst/>
                        </a:rPr>
                        <a:t>Iteration time can be short with use of powerful RAD tools.</a:t>
                      </a:r>
                    </a:p>
                    <a:p>
                      <a:pPr algn="just" fontAlgn="t">
                        <a:buFont typeface="Arial"/>
                        <a:buChar char="•"/>
                      </a:pPr>
                      <a:r>
                        <a:rPr lang="en-IN" sz="1100">
                          <a:solidFill>
                            <a:srgbClr val="000000"/>
                          </a:solidFill>
                          <a:effectLst/>
                        </a:rPr>
                        <a:t>Productivity with fewer people in short time.</a:t>
                      </a:r>
                    </a:p>
                    <a:p>
                      <a:pPr algn="just" fontAlgn="t">
                        <a:buFont typeface="Arial"/>
                        <a:buChar char="•"/>
                      </a:pPr>
                      <a:r>
                        <a:rPr lang="en-IN" sz="1100">
                          <a:solidFill>
                            <a:srgbClr val="000000"/>
                          </a:solidFill>
                          <a:effectLst/>
                        </a:rPr>
                        <a:t>Reduced development time.</a:t>
                      </a:r>
                    </a:p>
                    <a:p>
                      <a:pPr algn="just" fontAlgn="t">
                        <a:buFont typeface="Arial"/>
                        <a:buChar char="•"/>
                      </a:pPr>
                      <a:r>
                        <a:rPr lang="en-IN" sz="1100">
                          <a:solidFill>
                            <a:srgbClr val="000000"/>
                          </a:solidFill>
                          <a:effectLst/>
                        </a:rPr>
                        <a:t>Increases reusability of components</a:t>
                      </a:r>
                    </a:p>
                    <a:p>
                      <a:pPr algn="just" fontAlgn="t">
                        <a:buFont typeface="Arial"/>
                        <a:buChar char="•"/>
                      </a:pPr>
                      <a:r>
                        <a:rPr lang="en-IN" sz="1100">
                          <a:solidFill>
                            <a:srgbClr val="000000"/>
                          </a:solidFill>
                          <a:effectLst/>
                        </a:rPr>
                        <a:t>Quick initial reviews occur</a:t>
                      </a:r>
                    </a:p>
                    <a:p>
                      <a:pPr algn="just" fontAlgn="t">
                        <a:buFont typeface="Arial"/>
                        <a:buChar char="•"/>
                      </a:pPr>
                      <a:r>
                        <a:rPr lang="en-IN" sz="1100">
                          <a:solidFill>
                            <a:srgbClr val="000000"/>
                          </a:solidFill>
                          <a:effectLst/>
                        </a:rPr>
                        <a:t>Encourages customer feedback</a:t>
                      </a:r>
                    </a:p>
                    <a:p>
                      <a:pPr algn="just" fontAlgn="t">
                        <a:buFont typeface="Arial"/>
                        <a:buChar char="•"/>
                      </a:pPr>
                      <a:r>
                        <a:rPr lang="en-IN" sz="1100">
                          <a:solidFill>
                            <a:srgbClr val="000000"/>
                          </a:solidFill>
                          <a:effectLst/>
                        </a:rPr>
                        <a:t>Integration from very beginning solves a lot of integration issues.</a:t>
                      </a:r>
                    </a:p>
                  </a:txBody>
                  <a:tcPr marL="45777" marR="45777" marT="45777" marB="4577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buFont typeface="Arial"/>
                        <a:buChar char="•"/>
                      </a:pPr>
                      <a:r>
                        <a:rPr lang="en-IN" sz="1100" dirty="0">
                          <a:solidFill>
                            <a:srgbClr val="000000"/>
                          </a:solidFill>
                          <a:effectLst/>
                        </a:rPr>
                        <a:t>Dependency on technically strong team members for identifying business requirements.</a:t>
                      </a:r>
                    </a:p>
                    <a:p>
                      <a:pPr algn="just" fontAlgn="t">
                        <a:buFont typeface="Arial"/>
                        <a:buChar char="•"/>
                      </a:pPr>
                      <a:r>
                        <a:rPr lang="en-IN" sz="1100" dirty="0">
                          <a:solidFill>
                            <a:srgbClr val="000000"/>
                          </a:solidFill>
                          <a:effectLst/>
                        </a:rPr>
                        <a:t>Only system that can be modularized can be built using RAD.</a:t>
                      </a:r>
                    </a:p>
                    <a:p>
                      <a:pPr algn="just" fontAlgn="t">
                        <a:buFont typeface="Arial"/>
                        <a:buChar char="•"/>
                      </a:pPr>
                      <a:r>
                        <a:rPr lang="en-IN" sz="1100" dirty="0">
                          <a:solidFill>
                            <a:srgbClr val="000000"/>
                          </a:solidFill>
                          <a:effectLst/>
                        </a:rPr>
                        <a:t>Requires highly skilled developers/designers.</a:t>
                      </a:r>
                    </a:p>
                    <a:p>
                      <a:pPr algn="just" fontAlgn="t">
                        <a:buFont typeface="Arial"/>
                        <a:buChar char="•"/>
                      </a:pPr>
                      <a:r>
                        <a:rPr lang="en-IN" sz="1100" dirty="0">
                          <a:solidFill>
                            <a:srgbClr val="000000"/>
                          </a:solidFill>
                          <a:effectLst/>
                        </a:rPr>
                        <a:t>High dependency on </a:t>
                      </a:r>
                      <a:r>
                        <a:rPr lang="en-IN" sz="1100" dirty="0" smtClean="0">
                          <a:solidFill>
                            <a:srgbClr val="000000"/>
                          </a:solidFill>
                          <a:effectLst/>
                        </a:rPr>
                        <a:t>modelling </a:t>
                      </a:r>
                      <a:r>
                        <a:rPr lang="en-IN" sz="1100" dirty="0">
                          <a:solidFill>
                            <a:srgbClr val="000000"/>
                          </a:solidFill>
                          <a:effectLst/>
                        </a:rPr>
                        <a:t>skills.</a:t>
                      </a:r>
                    </a:p>
                    <a:p>
                      <a:pPr algn="just" fontAlgn="t">
                        <a:buFont typeface="Arial"/>
                        <a:buChar char="•"/>
                      </a:pPr>
                      <a:r>
                        <a:rPr lang="en-IN" sz="1100" dirty="0">
                          <a:solidFill>
                            <a:srgbClr val="000000"/>
                          </a:solidFill>
                          <a:effectLst/>
                        </a:rPr>
                        <a:t>Inapplicable to cheaper projects as cost of </a:t>
                      </a:r>
                      <a:r>
                        <a:rPr lang="en-IN" sz="1100" dirty="0" smtClean="0">
                          <a:solidFill>
                            <a:srgbClr val="000000"/>
                          </a:solidFill>
                          <a:effectLst/>
                        </a:rPr>
                        <a:t>modelling </a:t>
                      </a:r>
                      <a:r>
                        <a:rPr lang="en-IN" sz="1100" dirty="0">
                          <a:solidFill>
                            <a:srgbClr val="000000"/>
                          </a:solidFill>
                          <a:effectLst/>
                        </a:rPr>
                        <a:t>and automated code generation is very high.</a:t>
                      </a:r>
                    </a:p>
                    <a:p>
                      <a:pPr algn="just" fontAlgn="t">
                        <a:buFont typeface="Arial"/>
                        <a:buChar char="•"/>
                      </a:pPr>
                      <a:r>
                        <a:rPr lang="en-IN" sz="1100" dirty="0">
                          <a:solidFill>
                            <a:srgbClr val="000000"/>
                          </a:solidFill>
                          <a:effectLst/>
                        </a:rPr>
                        <a:t>Management complexity is more.</a:t>
                      </a:r>
                    </a:p>
                    <a:p>
                      <a:pPr algn="just" fontAlgn="t">
                        <a:buFont typeface="Arial"/>
                        <a:buChar char="•"/>
                      </a:pPr>
                      <a:r>
                        <a:rPr lang="en-IN" sz="1100" dirty="0">
                          <a:solidFill>
                            <a:srgbClr val="000000"/>
                          </a:solidFill>
                          <a:effectLst/>
                        </a:rPr>
                        <a:t>Suitable for systems that are component based and scalable.</a:t>
                      </a:r>
                    </a:p>
                    <a:p>
                      <a:pPr algn="just" fontAlgn="t">
                        <a:buFont typeface="Arial"/>
                        <a:buChar char="•"/>
                      </a:pPr>
                      <a:r>
                        <a:rPr lang="en-IN" sz="1100" dirty="0">
                          <a:solidFill>
                            <a:srgbClr val="000000"/>
                          </a:solidFill>
                          <a:effectLst/>
                        </a:rPr>
                        <a:t>Requires user involvement throughout the life cycle.</a:t>
                      </a:r>
                    </a:p>
                    <a:p>
                      <a:pPr algn="just" fontAlgn="t">
                        <a:buFont typeface="Arial"/>
                        <a:buChar char="•"/>
                      </a:pPr>
                      <a:r>
                        <a:rPr lang="en-IN" sz="1100" dirty="0">
                          <a:solidFill>
                            <a:srgbClr val="000000"/>
                          </a:solidFill>
                          <a:effectLst/>
                        </a:rPr>
                        <a:t>Suitable for project requiring shorter development times.</a:t>
                      </a:r>
                    </a:p>
                  </a:txBody>
                  <a:tcPr marL="45777" marR="45777" marT="45777" marB="4577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lstStyle/>
          <a:p>
            <a:r>
              <a:rPr lang="en-US" dirty="0" smtClean="0"/>
              <a:t>Pros and Cons</a:t>
            </a:r>
            <a:endParaRPr lang="en-IN" dirty="0"/>
          </a:p>
        </p:txBody>
      </p:sp>
    </p:spTree>
    <p:extLst>
      <p:ext uri="{BB962C8B-B14F-4D97-AF65-F5344CB8AC3E}">
        <p14:creationId xmlns:p14="http://schemas.microsoft.com/office/powerpoint/2010/main" val="607367106"/>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Waterfall approach was first SDLC Model to be used widely in Software Engineering to ensure success of the project. </a:t>
            </a:r>
            <a:endParaRPr lang="en-IN" dirty="0" smtClean="0"/>
          </a:p>
          <a:p>
            <a:r>
              <a:rPr lang="en-IN" dirty="0" smtClean="0"/>
              <a:t>In </a:t>
            </a:r>
            <a:r>
              <a:rPr lang="en-IN" dirty="0"/>
              <a:t>"The Waterfall" approach, the whole process of software development is divided into separate phases. </a:t>
            </a:r>
            <a:endParaRPr lang="en-IN" dirty="0" smtClean="0"/>
          </a:p>
          <a:p>
            <a:r>
              <a:rPr lang="en-IN" dirty="0" smtClean="0"/>
              <a:t>In </a:t>
            </a:r>
            <a:r>
              <a:rPr lang="en-IN" dirty="0"/>
              <a:t>Waterfall model, typically, the outcome of one phase acts as the input for the next phase sequentially. </a:t>
            </a:r>
          </a:p>
        </p:txBody>
      </p:sp>
      <p:sp>
        <p:nvSpPr>
          <p:cNvPr id="3" name="Title 2"/>
          <p:cNvSpPr>
            <a:spLocks noGrp="1"/>
          </p:cNvSpPr>
          <p:nvPr>
            <p:ph type="title"/>
          </p:nvPr>
        </p:nvSpPr>
        <p:spPr/>
        <p:txBody>
          <a:bodyPr/>
          <a:lstStyle/>
          <a:p>
            <a:r>
              <a:rPr lang="en-US" dirty="0" smtClean="0"/>
              <a:t>WATERFALL MODEL</a:t>
            </a:r>
            <a:endParaRPr lang="en-IN" dirty="0"/>
          </a:p>
        </p:txBody>
      </p:sp>
    </p:spTree>
    <p:extLst>
      <p:ext uri="{BB962C8B-B14F-4D97-AF65-F5344CB8AC3E}">
        <p14:creationId xmlns:p14="http://schemas.microsoft.com/office/powerpoint/2010/main" val="3739400539"/>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15616" y="2564904"/>
            <a:ext cx="6984776" cy="1296144"/>
          </a:xfrm>
        </p:spPr>
        <p:txBody>
          <a:bodyPr/>
          <a:lstStyle/>
          <a:p>
            <a:r>
              <a:rPr lang="en-US" dirty="0" smtClean="0"/>
              <a:t>THANK YOU</a:t>
            </a:r>
            <a:endParaRPr lang="en-IN" dirty="0"/>
          </a:p>
        </p:txBody>
      </p:sp>
    </p:spTree>
    <p:extLst>
      <p:ext uri="{BB962C8B-B14F-4D97-AF65-F5344CB8AC3E}">
        <p14:creationId xmlns:p14="http://schemas.microsoft.com/office/powerpoint/2010/main" val="194865043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Diagrammatic Representation</a:t>
            </a:r>
            <a:endParaRPr lang="en-IN" sz="36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7704" y="2420888"/>
            <a:ext cx="5334000"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9914445"/>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41262012"/>
              </p:ext>
            </p:extLst>
          </p:nvPr>
        </p:nvGraphicFramePr>
        <p:xfrm>
          <a:off x="1115616" y="2132856"/>
          <a:ext cx="6768752" cy="4147603"/>
        </p:xfrm>
        <a:graphic>
          <a:graphicData uri="http://schemas.openxmlformats.org/drawingml/2006/table">
            <a:tbl>
              <a:tblPr/>
              <a:tblGrid>
                <a:gridCol w="3223974"/>
                <a:gridCol w="3544778"/>
              </a:tblGrid>
              <a:tr h="189747">
                <a:tc>
                  <a:txBody>
                    <a:bodyPr/>
                    <a:lstStyle/>
                    <a:p>
                      <a:pPr algn="l" fontAlgn="t"/>
                      <a:r>
                        <a:rPr lang="en-IN" sz="1000" dirty="0">
                          <a:effectLst/>
                        </a:rPr>
                        <a:t>Pros</a:t>
                      </a:r>
                    </a:p>
                  </a:txBody>
                  <a:tcPr marL="40247" marR="40247" marT="40247" marB="402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1000">
                          <a:effectLst/>
                        </a:rPr>
                        <a:t>Cons</a:t>
                      </a:r>
                    </a:p>
                  </a:txBody>
                  <a:tcPr marL="40247" marR="40247" marT="40247" marB="402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914709">
                <a:tc>
                  <a:txBody>
                    <a:bodyPr/>
                    <a:lstStyle/>
                    <a:p>
                      <a:pPr algn="just" fontAlgn="t">
                        <a:buFont typeface="Arial"/>
                        <a:buChar char="•"/>
                      </a:pPr>
                      <a:r>
                        <a:rPr lang="en-IN" sz="1000" dirty="0">
                          <a:solidFill>
                            <a:srgbClr val="000000"/>
                          </a:solidFill>
                          <a:effectLst/>
                        </a:rPr>
                        <a:t>Simple and easy to understand and use</a:t>
                      </a:r>
                    </a:p>
                    <a:p>
                      <a:pPr algn="just" fontAlgn="t">
                        <a:buFont typeface="Arial"/>
                        <a:buChar char="•"/>
                      </a:pPr>
                      <a:r>
                        <a:rPr lang="en-IN" sz="1000" dirty="0">
                          <a:solidFill>
                            <a:srgbClr val="000000"/>
                          </a:solidFill>
                          <a:effectLst/>
                        </a:rPr>
                        <a:t>Easy to manage due to the rigidity of the model . each phase has specific deliverables and a review process.</a:t>
                      </a:r>
                    </a:p>
                    <a:p>
                      <a:pPr algn="just" fontAlgn="t">
                        <a:buFont typeface="Arial"/>
                        <a:buChar char="•"/>
                      </a:pPr>
                      <a:r>
                        <a:rPr lang="en-IN" sz="1000" dirty="0">
                          <a:solidFill>
                            <a:srgbClr val="000000"/>
                          </a:solidFill>
                          <a:effectLst/>
                        </a:rPr>
                        <a:t>Phases are processed and completed one at a time.</a:t>
                      </a:r>
                    </a:p>
                    <a:p>
                      <a:pPr algn="just" fontAlgn="t">
                        <a:buFont typeface="Arial"/>
                        <a:buChar char="•"/>
                      </a:pPr>
                      <a:r>
                        <a:rPr lang="en-IN" sz="1000" dirty="0">
                          <a:solidFill>
                            <a:srgbClr val="000000"/>
                          </a:solidFill>
                          <a:effectLst/>
                        </a:rPr>
                        <a:t>Works well for smaller projects where requirements are very well understood.</a:t>
                      </a:r>
                    </a:p>
                    <a:p>
                      <a:pPr algn="just" fontAlgn="t">
                        <a:buFont typeface="Arial"/>
                        <a:buChar char="•"/>
                      </a:pPr>
                      <a:r>
                        <a:rPr lang="en-IN" sz="1000" dirty="0">
                          <a:solidFill>
                            <a:srgbClr val="000000"/>
                          </a:solidFill>
                          <a:effectLst/>
                        </a:rPr>
                        <a:t>Clearly defined stages.</a:t>
                      </a:r>
                    </a:p>
                    <a:p>
                      <a:pPr algn="just" fontAlgn="t">
                        <a:buFont typeface="Arial"/>
                        <a:buChar char="•"/>
                      </a:pPr>
                      <a:r>
                        <a:rPr lang="en-IN" sz="1000" dirty="0">
                          <a:solidFill>
                            <a:srgbClr val="000000"/>
                          </a:solidFill>
                          <a:effectLst/>
                        </a:rPr>
                        <a:t>Well understood milestones.</a:t>
                      </a:r>
                    </a:p>
                    <a:p>
                      <a:pPr algn="just" fontAlgn="t">
                        <a:buFont typeface="Arial"/>
                        <a:buChar char="•"/>
                      </a:pPr>
                      <a:r>
                        <a:rPr lang="en-IN" sz="1000" dirty="0">
                          <a:solidFill>
                            <a:srgbClr val="000000"/>
                          </a:solidFill>
                          <a:effectLst/>
                        </a:rPr>
                        <a:t>Easy to arrange tasks.</a:t>
                      </a:r>
                    </a:p>
                    <a:p>
                      <a:pPr algn="just" fontAlgn="t">
                        <a:buFont typeface="Arial"/>
                        <a:buChar char="•"/>
                      </a:pPr>
                      <a:r>
                        <a:rPr lang="en-IN" sz="1000" dirty="0">
                          <a:solidFill>
                            <a:srgbClr val="000000"/>
                          </a:solidFill>
                          <a:effectLst/>
                        </a:rPr>
                        <a:t>Process and results are well documented.</a:t>
                      </a:r>
                    </a:p>
                  </a:txBody>
                  <a:tcPr marL="40247" marR="40247" marT="40247" marB="4024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buFont typeface="Arial"/>
                        <a:buChar char="•"/>
                      </a:pPr>
                      <a:r>
                        <a:rPr lang="en-IN" sz="1000" dirty="0">
                          <a:solidFill>
                            <a:srgbClr val="000000"/>
                          </a:solidFill>
                          <a:effectLst/>
                        </a:rPr>
                        <a:t>No working software is produced until late during the life cycle.</a:t>
                      </a:r>
                    </a:p>
                    <a:p>
                      <a:pPr algn="just" fontAlgn="t">
                        <a:buFont typeface="Arial"/>
                        <a:buChar char="•"/>
                      </a:pPr>
                      <a:r>
                        <a:rPr lang="en-IN" sz="1000" dirty="0">
                          <a:solidFill>
                            <a:srgbClr val="000000"/>
                          </a:solidFill>
                          <a:effectLst/>
                        </a:rPr>
                        <a:t>High amounts of risk and uncertainty.</a:t>
                      </a:r>
                    </a:p>
                    <a:p>
                      <a:pPr algn="just" fontAlgn="t">
                        <a:buFont typeface="Arial"/>
                        <a:buChar char="•"/>
                      </a:pPr>
                      <a:r>
                        <a:rPr lang="en-IN" sz="1000" dirty="0">
                          <a:solidFill>
                            <a:srgbClr val="000000"/>
                          </a:solidFill>
                          <a:effectLst/>
                        </a:rPr>
                        <a:t>Not a good model for complex and object-oriented projects.</a:t>
                      </a:r>
                    </a:p>
                    <a:p>
                      <a:pPr algn="just" fontAlgn="t">
                        <a:buFont typeface="Arial"/>
                        <a:buChar char="•"/>
                      </a:pPr>
                      <a:r>
                        <a:rPr lang="en-IN" sz="1000" dirty="0">
                          <a:solidFill>
                            <a:srgbClr val="000000"/>
                          </a:solidFill>
                          <a:effectLst/>
                        </a:rPr>
                        <a:t>Poor model for long and ongoing projects.</a:t>
                      </a:r>
                    </a:p>
                    <a:p>
                      <a:pPr algn="just" fontAlgn="t">
                        <a:buFont typeface="Arial"/>
                        <a:buChar char="•"/>
                      </a:pPr>
                      <a:r>
                        <a:rPr lang="en-IN" sz="1000" dirty="0">
                          <a:solidFill>
                            <a:srgbClr val="000000"/>
                          </a:solidFill>
                          <a:effectLst/>
                        </a:rPr>
                        <a:t>Not suitable for the projects where requirements are at a moderate to high risk of changing. So risk and uncertainty is high with this process model.</a:t>
                      </a:r>
                    </a:p>
                    <a:p>
                      <a:pPr algn="just" fontAlgn="t">
                        <a:buFont typeface="Arial"/>
                        <a:buChar char="•"/>
                      </a:pPr>
                      <a:r>
                        <a:rPr lang="en-IN" sz="1000" dirty="0">
                          <a:solidFill>
                            <a:srgbClr val="000000"/>
                          </a:solidFill>
                          <a:effectLst/>
                        </a:rPr>
                        <a:t>It is difficult to measure progress within stages.</a:t>
                      </a:r>
                    </a:p>
                    <a:p>
                      <a:pPr algn="just" fontAlgn="t">
                        <a:buFont typeface="Arial"/>
                        <a:buChar char="•"/>
                      </a:pPr>
                      <a:r>
                        <a:rPr lang="en-IN" sz="1000" dirty="0">
                          <a:solidFill>
                            <a:srgbClr val="000000"/>
                          </a:solidFill>
                          <a:effectLst/>
                        </a:rPr>
                        <a:t>Cannot accommodate changing requirements.</a:t>
                      </a:r>
                    </a:p>
                    <a:p>
                      <a:pPr algn="just" fontAlgn="t">
                        <a:buFont typeface="Arial"/>
                        <a:buChar char="•"/>
                      </a:pPr>
                      <a:r>
                        <a:rPr lang="en-IN" sz="1000" dirty="0">
                          <a:solidFill>
                            <a:srgbClr val="000000"/>
                          </a:solidFill>
                          <a:effectLst/>
                        </a:rPr>
                        <a:t>Adjusting scope during the life cycle can end a project.</a:t>
                      </a:r>
                    </a:p>
                    <a:p>
                      <a:pPr algn="just" fontAlgn="t">
                        <a:buFont typeface="Arial"/>
                        <a:buChar char="•"/>
                      </a:pPr>
                      <a:r>
                        <a:rPr lang="en-IN" sz="1000" dirty="0">
                          <a:solidFill>
                            <a:srgbClr val="000000"/>
                          </a:solidFill>
                          <a:effectLst/>
                        </a:rPr>
                        <a:t>Integration is done as a "big-bang. at the very end, which doesn't allow identifying any technological or business bottleneck or challenges early.</a:t>
                      </a:r>
                    </a:p>
                  </a:txBody>
                  <a:tcPr marL="40247" marR="40247" marT="40247" marB="4024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lstStyle/>
          <a:p>
            <a:r>
              <a:rPr lang="en-US" dirty="0" smtClean="0"/>
              <a:t>Pros and Cons</a:t>
            </a:r>
            <a:endParaRPr lang="en-IN" dirty="0"/>
          </a:p>
        </p:txBody>
      </p:sp>
    </p:spTree>
    <p:extLst>
      <p:ext uri="{BB962C8B-B14F-4D97-AF65-F5344CB8AC3E}">
        <p14:creationId xmlns:p14="http://schemas.microsoft.com/office/powerpoint/2010/main" val="3814904559"/>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Iterative process starts with a simple implementation of a subset of the software requirements and iteratively enhances the evolving versions until the full system is implemented</a:t>
            </a:r>
            <a:r>
              <a:rPr lang="en-IN" dirty="0" smtClean="0"/>
              <a:t>.</a:t>
            </a:r>
          </a:p>
          <a:p>
            <a:r>
              <a:rPr lang="en-IN" dirty="0" smtClean="0"/>
              <a:t> </a:t>
            </a:r>
            <a:r>
              <a:rPr lang="en-IN" dirty="0"/>
              <a:t>At each iteration, design modifications are made and new functional capabilities are added. </a:t>
            </a:r>
            <a:endParaRPr lang="en-IN" dirty="0" smtClean="0"/>
          </a:p>
          <a:p>
            <a:r>
              <a:rPr lang="en-IN" dirty="0" smtClean="0"/>
              <a:t>The </a:t>
            </a:r>
            <a:r>
              <a:rPr lang="en-IN" dirty="0"/>
              <a:t>basic idea behind this method is to develop a system through repeated cycles (iterative) and in smaller portions at a time (incremental).</a:t>
            </a:r>
            <a:endParaRPr lang="en-IN" dirty="0"/>
          </a:p>
        </p:txBody>
      </p:sp>
      <p:sp>
        <p:nvSpPr>
          <p:cNvPr id="3" name="Title 2"/>
          <p:cNvSpPr>
            <a:spLocks noGrp="1"/>
          </p:cNvSpPr>
          <p:nvPr>
            <p:ph type="title"/>
          </p:nvPr>
        </p:nvSpPr>
        <p:spPr/>
        <p:txBody>
          <a:bodyPr/>
          <a:lstStyle/>
          <a:p>
            <a:r>
              <a:rPr lang="en-US" sz="4800" dirty="0" smtClean="0"/>
              <a:t>ITERATIVE MODEL DESIGN</a:t>
            </a:r>
            <a:endParaRPr lang="en-IN" sz="4800" dirty="0"/>
          </a:p>
        </p:txBody>
      </p:sp>
    </p:spTree>
    <p:extLst>
      <p:ext uri="{BB962C8B-B14F-4D97-AF65-F5344CB8AC3E}">
        <p14:creationId xmlns:p14="http://schemas.microsoft.com/office/powerpoint/2010/main" val="165258968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solidFill>
                  <a:srgbClr val="895D1D"/>
                </a:solidFill>
              </a:rPr>
              <a:t>Diagrammatic Representation</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5696" y="2492896"/>
            <a:ext cx="5334000"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1980980"/>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31604646"/>
              </p:ext>
            </p:extLst>
          </p:nvPr>
        </p:nvGraphicFramePr>
        <p:xfrm>
          <a:off x="1115616" y="2132856"/>
          <a:ext cx="6840760" cy="4615011"/>
        </p:xfrm>
        <a:graphic>
          <a:graphicData uri="http://schemas.openxmlformats.org/drawingml/2006/table">
            <a:tbl>
              <a:tblPr/>
              <a:tblGrid>
                <a:gridCol w="3426051"/>
                <a:gridCol w="3414709"/>
              </a:tblGrid>
              <a:tr h="172988">
                <a:tc>
                  <a:txBody>
                    <a:bodyPr/>
                    <a:lstStyle/>
                    <a:p>
                      <a:pPr algn="l" fontAlgn="t"/>
                      <a:r>
                        <a:rPr lang="en-IN" sz="700" dirty="0">
                          <a:effectLst/>
                        </a:rPr>
                        <a:t>Pros</a:t>
                      </a:r>
                    </a:p>
                  </a:txBody>
                  <a:tcPr marL="30441" marR="30441" marT="30441" marB="304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700">
                          <a:effectLst/>
                        </a:rPr>
                        <a:t>Cons</a:t>
                      </a:r>
                    </a:p>
                  </a:txBody>
                  <a:tcPr marL="30441" marR="30441" marT="30441" marB="304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442023">
                <a:tc>
                  <a:txBody>
                    <a:bodyPr/>
                    <a:lstStyle/>
                    <a:p>
                      <a:pPr algn="just" fontAlgn="t">
                        <a:buFont typeface="Arial"/>
                        <a:buChar char="•"/>
                      </a:pPr>
                      <a:r>
                        <a:rPr lang="en-IN" sz="1000" dirty="0">
                          <a:solidFill>
                            <a:srgbClr val="000000"/>
                          </a:solidFill>
                          <a:effectLst/>
                        </a:rPr>
                        <a:t>Some working functionality can be developed quickly and early in the life cycle.</a:t>
                      </a:r>
                    </a:p>
                    <a:p>
                      <a:pPr algn="just" fontAlgn="t">
                        <a:buFont typeface="Arial"/>
                        <a:buChar char="•"/>
                      </a:pPr>
                      <a:r>
                        <a:rPr lang="en-IN" sz="1000" dirty="0">
                          <a:solidFill>
                            <a:srgbClr val="000000"/>
                          </a:solidFill>
                          <a:effectLst/>
                        </a:rPr>
                        <a:t>Results are obtained early and periodically.</a:t>
                      </a:r>
                    </a:p>
                    <a:p>
                      <a:pPr algn="just" fontAlgn="t">
                        <a:buFont typeface="Arial"/>
                        <a:buChar char="•"/>
                      </a:pPr>
                      <a:r>
                        <a:rPr lang="en-IN" sz="1000" dirty="0">
                          <a:solidFill>
                            <a:srgbClr val="000000"/>
                          </a:solidFill>
                          <a:effectLst/>
                        </a:rPr>
                        <a:t>Parallel development can be planned.</a:t>
                      </a:r>
                    </a:p>
                    <a:p>
                      <a:pPr algn="just" fontAlgn="t">
                        <a:buFont typeface="Arial"/>
                        <a:buChar char="•"/>
                      </a:pPr>
                      <a:r>
                        <a:rPr lang="en-IN" sz="1000" dirty="0">
                          <a:solidFill>
                            <a:srgbClr val="000000"/>
                          </a:solidFill>
                          <a:effectLst/>
                        </a:rPr>
                        <a:t>Progress can be measured.</a:t>
                      </a:r>
                    </a:p>
                    <a:p>
                      <a:pPr algn="just" fontAlgn="t">
                        <a:buFont typeface="Arial"/>
                        <a:buChar char="•"/>
                      </a:pPr>
                      <a:r>
                        <a:rPr lang="en-IN" sz="1000" dirty="0">
                          <a:solidFill>
                            <a:srgbClr val="000000"/>
                          </a:solidFill>
                          <a:effectLst/>
                        </a:rPr>
                        <a:t>Less costly to change the scope/requirements.</a:t>
                      </a:r>
                    </a:p>
                    <a:p>
                      <a:pPr algn="just" fontAlgn="t">
                        <a:buFont typeface="Arial"/>
                        <a:buChar char="•"/>
                      </a:pPr>
                      <a:r>
                        <a:rPr lang="en-IN" sz="1000" dirty="0">
                          <a:solidFill>
                            <a:srgbClr val="000000"/>
                          </a:solidFill>
                          <a:effectLst/>
                        </a:rPr>
                        <a:t>Testing and debugging during smaller iteration is easy.</a:t>
                      </a:r>
                    </a:p>
                    <a:p>
                      <a:pPr algn="just" fontAlgn="t">
                        <a:buFont typeface="Arial"/>
                        <a:buChar char="•"/>
                      </a:pPr>
                      <a:r>
                        <a:rPr lang="en-IN" sz="1000" dirty="0">
                          <a:solidFill>
                            <a:srgbClr val="000000"/>
                          </a:solidFill>
                          <a:effectLst/>
                        </a:rPr>
                        <a:t>Risks are identified and resolved during iteration; and each iteration is an easily managed milestone.</a:t>
                      </a:r>
                    </a:p>
                    <a:p>
                      <a:pPr algn="just" fontAlgn="t">
                        <a:buFont typeface="Arial"/>
                        <a:buChar char="•"/>
                      </a:pPr>
                      <a:r>
                        <a:rPr lang="en-IN" sz="1000" dirty="0">
                          <a:solidFill>
                            <a:srgbClr val="000000"/>
                          </a:solidFill>
                          <a:effectLst/>
                        </a:rPr>
                        <a:t>Easier to manage risk - High risk part is done first.</a:t>
                      </a:r>
                    </a:p>
                    <a:p>
                      <a:pPr algn="just" fontAlgn="t">
                        <a:buFont typeface="Arial"/>
                        <a:buChar char="•"/>
                      </a:pPr>
                      <a:r>
                        <a:rPr lang="en-IN" sz="1000" dirty="0">
                          <a:solidFill>
                            <a:srgbClr val="000000"/>
                          </a:solidFill>
                          <a:effectLst/>
                        </a:rPr>
                        <a:t>With every increment operational product is delivered.</a:t>
                      </a:r>
                    </a:p>
                    <a:p>
                      <a:pPr algn="just" fontAlgn="t">
                        <a:buFont typeface="Arial"/>
                        <a:buChar char="•"/>
                      </a:pPr>
                      <a:r>
                        <a:rPr lang="en-IN" sz="1000" dirty="0">
                          <a:solidFill>
                            <a:srgbClr val="000000"/>
                          </a:solidFill>
                          <a:effectLst/>
                        </a:rPr>
                        <a:t>Issues, challenges &amp; risks identified from each increment can be utilized/applied to the next increment.</a:t>
                      </a:r>
                    </a:p>
                    <a:p>
                      <a:pPr algn="just" fontAlgn="t">
                        <a:buFont typeface="Arial"/>
                        <a:buChar char="•"/>
                      </a:pPr>
                      <a:r>
                        <a:rPr lang="en-IN" sz="1000" dirty="0">
                          <a:solidFill>
                            <a:srgbClr val="000000"/>
                          </a:solidFill>
                          <a:effectLst/>
                        </a:rPr>
                        <a:t>Risk analysis is better.</a:t>
                      </a:r>
                    </a:p>
                    <a:p>
                      <a:pPr algn="just" fontAlgn="t">
                        <a:buFont typeface="Arial"/>
                        <a:buChar char="•"/>
                      </a:pPr>
                      <a:r>
                        <a:rPr lang="en-IN" sz="1000" dirty="0">
                          <a:solidFill>
                            <a:srgbClr val="000000"/>
                          </a:solidFill>
                          <a:effectLst/>
                        </a:rPr>
                        <a:t>It supports changing requirements.</a:t>
                      </a:r>
                    </a:p>
                    <a:p>
                      <a:pPr algn="just" fontAlgn="t">
                        <a:buFont typeface="Arial"/>
                        <a:buChar char="•"/>
                      </a:pPr>
                      <a:r>
                        <a:rPr lang="en-IN" sz="1000" dirty="0">
                          <a:solidFill>
                            <a:srgbClr val="000000"/>
                          </a:solidFill>
                          <a:effectLst/>
                        </a:rPr>
                        <a:t>Initial Operating time is less.</a:t>
                      </a:r>
                    </a:p>
                    <a:p>
                      <a:pPr algn="just" fontAlgn="t">
                        <a:buFont typeface="Arial"/>
                        <a:buChar char="•"/>
                      </a:pPr>
                      <a:r>
                        <a:rPr lang="en-IN" sz="1000" dirty="0">
                          <a:solidFill>
                            <a:srgbClr val="000000"/>
                          </a:solidFill>
                          <a:effectLst/>
                        </a:rPr>
                        <a:t>Better suited for large and mission-critical projects.</a:t>
                      </a:r>
                    </a:p>
                    <a:p>
                      <a:pPr algn="just" fontAlgn="t">
                        <a:buFont typeface="Arial"/>
                        <a:buChar char="•"/>
                      </a:pPr>
                      <a:r>
                        <a:rPr lang="en-IN" sz="1000" dirty="0">
                          <a:solidFill>
                            <a:srgbClr val="000000"/>
                          </a:solidFill>
                          <a:effectLst/>
                        </a:rPr>
                        <a:t>During life cycle software is produced early which facilitates customer evaluation and feedback.</a:t>
                      </a:r>
                    </a:p>
                  </a:txBody>
                  <a:tcPr marL="30441" marR="30441" marT="30441" marB="304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buFont typeface="Arial"/>
                        <a:buChar char="•"/>
                      </a:pPr>
                      <a:r>
                        <a:rPr lang="en-IN" sz="1000" dirty="0">
                          <a:solidFill>
                            <a:srgbClr val="000000"/>
                          </a:solidFill>
                          <a:effectLst/>
                        </a:rPr>
                        <a:t>More resources may be required.</a:t>
                      </a:r>
                    </a:p>
                    <a:p>
                      <a:pPr algn="just" fontAlgn="t">
                        <a:buFont typeface="Arial"/>
                        <a:buChar char="•"/>
                      </a:pPr>
                      <a:r>
                        <a:rPr lang="en-IN" sz="1000" dirty="0">
                          <a:solidFill>
                            <a:srgbClr val="000000"/>
                          </a:solidFill>
                          <a:effectLst/>
                        </a:rPr>
                        <a:t>Although cost of change is lesser but it is not very suitable for changing requirements.</a:t>
                      </a:r>
                    </a:p>
                    <a:p>
                      <a:pPr algn="just" fontAlgn="t">
                        <a:buFont typeface="Arial"/>
                        <a:buChar char="•"/>
                      </a:pPr>
                      <a:r>
                        <a:rPr lang="en-IN" sz="1000" dirty="0">
                          <a:solidFill>
                            <a:srgbClr val="000000"/>
                          </a:solidFill>
                          <a:effectLst/>
                        </a:rPr>
                        <a:t>More management attention is required.</a:t>
                      </a:r>
                    </a:p>
                    <a:p>
                      <a:pPr algn="just" fontAlgn="t">
                        <a:buFont typeface="Arial"/>
                        <a:buChar char="•"/>
                      </a:pPr>
                      <a:r>
                        <a:rPr lang="en-IN" sz="1000" dirty="0">
                          <a:solidFill>
                            <a:srgbClr val="000000"/>
                          </a:solidFill>
                          <a:effectLst/>
                        </a:rPr>
                        <a:t>System architecture or design issues may arise because not all requirements are gathered in the beginning of the entire life cycle.</a:t>
                      </a:r>
                    </a:p>
                    <a:p>
                      <a:pPr algn="just" fontAlgn="t">
                        <a:buFont typeface="Arial"/>
                        <a:buChar char="•"/>
                      </a:pPr>
                      <a:r>
                        <a:rPr lang="en-IN" sz="1000" dirty="0">
                          <a:solidFill>
                            <a:srgbClr val="000000"/>
                          </a:solidFill>
                          <a:effectLst/>
                        </a:rPr>
                        <a:t>Defining increments may require definition of the complete system.</a:t>
                      </a:r>
                    </a:p>
                    <a:p>
                      <a:pPr algn="just" fontAlgn="t">
                        <a:buFont typeface="Arial"/>
                        <a:buChar char="•"/>
                      </a:pPr>
                      <a:r>
                        <a:rPr lang="en-IN" sz="1000" dirty="0">
                          <a:solidFill>
                            <a:srgbClr val="000000"/>
                          </a:solidFill>
                          <a:effectLst/>
                        </a:rPr>
                        <a:t>Not suitable for smaller projects.</a:t>
                      </a:r>
                    </a:p>
                    <a:p>
                      <a:pPr algn="just" fontAlgn="t">
                        <a:buFont typeface="Arial"/>
                        <a:buChar char="•"/>
                      </a:pPr>
                      <a:r>
                        <a:rPr lang="en-IN" sz="1000" dirty="0">
                          <a:solidFill>
                            <a:srgbClr val="000000"/>
                          </a:solidFill>
                          <a:effectLst/>
                        </a:rPr>
                        <a:t>Management complexity is more.</a:t>
                      </a:r>
                    </a:p>
                    <a:p>
                      <a:pPr algn="just" fontAlgn="t">
                        <a:buFont typeface="Arial"/>
                        <a:buChar char="•"/>
                      </a:pPr>
                      <a:r>
                        <a:rPr lang="en-IN" sz="1000" dirty="0">
                          <a:solidFill>
                            <a:srgbClr val="000000"/>
                          </a:solidFill>
                          <a:effectLst/>
                        </a:rPr>
                        <a:t>End of project may not be known which is a risk.</a:t>
                      </a:r>
                    </a:p>
                    <a:p>
                      <a:pPr algn="just" fontAlgn="t">
                        <a:buFont typeface="Arial"/>
                        <a:buChar char="•"/>
                      </a:pPr>
                      <a:r>
                        <a:rPr lang="en-IN" sz="1000" dirty="0">
                          <a:solidFill>
                            <a:srgbClr val="000000"/>
                          </a:solidFill>
                          <a:effectLst/>
                        </a:rPr>
                        <a:t>Highly skilled resources are required for risk analysis.</a:t>
                      </a:r>
                    </a:p>
                    <a:p>
                      <a:pPr algn="just" fontAlgn="t">
                        <a:buFont typeface="Arial"/>
                        <a:buChar char="•"/>
                      </a:pPr>
                      <a:r>
                        <a:rPr lang="en-IN" sz="1000" dirty="0" smtClean="0">
                          <a:solidFill>
                            <a:srgbClr val="000000"/>
                          </a:solidFill>
                          <a:effectLst/>
                        </a:rPr>
                        <a:t>Projects </a:t>
                      </a:r>
                      <a:r>
                        <a:rPr lang="en-IN" sz="1000" dirty="0">
                          <a:solidFill>
                            <a:srgbClr val="000000"/>
                          </a:solidFill>
                          <a:effectLst/>
                        </a:rPr>
                        <a:t>progress is highly dependent upon the risk analysis phase.</a:t>
                      </a:r>
                    </a:p>
                  </a:txBody>
                  <a:tcPr marL="30441" marR="30441" marT="30441" marB="304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lstStyle/>
          <a:p>
            <a:r>
              <a:rPr lang="en-US" dirty="0">
                <a:solidFill>
                  <a:srgbClr val="895D1D"/>
                </a:solidFill>
              </a:rPr>
              <a:t>Pros and Cons</a:t>
            </a:r>
            <a:endParaRPr lang="en-IN" dirty="0"/>
          </a:p>
        </p:txBody>
      </p:sp>
    </p:spTree>
    <p:extLst>
      <p:ext uri="{BB962C8B-B14F-4D97-AF65-F5344CB8AC3E}">
        <p14:creationId xmlns:p14="http://schemas.microsoft.com/office/powerpoint/2010/main" val="1256146427"/>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a:t>The spiral model combines the idea of iterative development with the systematic, controlled aspects of the waterfall model.</a:t>
            </a:r>
          </a:p>
          <a:p>
            <a:r>
              <a:rPr lang="en-IN" dirty="0"/>
              <a:t>Spiral model is a combination of iterative development process model and sequential linear development model i.e. waterfall model with very high emphasis on risk analysis.</a:t>
            </a:r>
          </a:p>
          <a:p>
            <a:r>
              <a:rPr lang="en-IN" dirty="0"/>
              <a:t>It allows for incremental releases of the product, or incremental refinement through each iteration around the spiral.</a:t>
            </a:r>
          </a:p>
          <a:p>
            <a:pPr marL="0" indent="0">
              <a:buNone/>
            </a:pPr>
            <a:endParaRPr lang="en-IN" dirty="0"/>
          </a:p>
        </p:txBody>
      </p:sp>
      <p:sp>
        <p:nvSpPr>
          <p:cNvPr id="3" name="Title 2"/>
          <p:cNvSpPr>
            <a:spLocks noGrp="1"/>
          </p:cNvSpPr>
          <p:nvPr>
            <p:ph type="title"/>
          </p:nvPr>
        </p:nvSpPr>
        <p:spPr/>
        <p:txBody>
          <a:bodyPr/>
          <a:lstStyle/>
          <a:p>
            <a:r>
              <a:rPr lang="en-US" dirty="0" smtClean="0"/>
              <a:t>SPIRAL MODEL</a:t>
            </a:r>
            <a:endParaRPr lang="en-IN" dirty="0"/>
          </a:p>
        </p:txBody>
      </p:sp>
    </p:spTree>
    <p:extLst>
      <p:ext uri="{BB962C8B-B14F-4D97-AF65-F5344CB8AC3E}">
        <p14:creationId xmlns:p14="http://schemas.microsoft.com/office/powerpoint/2010/main" val="2817635611"/>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solidFill>
                  <a:srgbClr val="895D1D"/>
                </a:solidFill>
              </a:rPr>
              <a:t>Diagrammatic Representation</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7704" y="2420888"/>
            <a:ext cx="5334000"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8343312"/>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72</TotalTime>
  <Words>1597</Words>
  <Application>Microsoft Office PowerPoint</Application>
  <PresentationFormat>On-screen Show (4:3)</PresentationFormat>
  <Paragraphs>155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Hardcover</vt:lpstr>
      <vt:lpstr>SDLC MODELS</vt:lpstr>
      <vt:lpstr>WATERFALL MODEL</vt:lpstr>
      <vt:lpstr>Diagrammatic Representation</vt:lpstr>
      <vt:lpstr>Pros and Cons</vt:lpstr>
      <vt:lpstr>ITERATIVE MODEL DESIGN</vt:lpstr>
      <vt:lpstr>Diagrammatic Representation</vt:lpstr>
      <vt:lpstr>Pros and Cons</vt:lpstr>
      <vt:lpstr>SPIRAL MODEL</vt:lpstr>
      <vt:lpstr>Diagrammatic Representation</vt:lpstr>
      <vt:lpstr>Pros and Cons</vt:lpstr>
      <vt:lpstr>V-MODEL DESIGN</vt:lpstr>
      <vt:lpstr>Diagrammatic Representation</vt:lpstr>
      <vt:lpstr>Pros and Cons</vt:lpstr>
      <vt:lpstr>AGILE MODEL DESIGN</vt:lpstr>
      <vt:lpstr>Diagrammatic Representation</vt:lpstr>
      <vt:lpstr>Pros and Cons</vt:lpstr>
      <vt:lpstr>RAPID APPLICATION DEVELOPMENT MODEL</vt:lpstr>
      <vt:lpstr>Diagrammatic Representation</vt:lpstr>
      <vt:lpstr>Pros and Cons</vt:lpstr>
      <vt:lpstr>THANK YOU</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MODELS</dc:title>
  <dc:creator>Dhaduti, Bhakti</dc:creator>
  <cp:lastModifiedBy>Dhaduti, Bhakti</cp:lastModifiedBy>
  <cp:revision>7</cp:revision>
  <dcterms:created xsi:type="dcterms:W3CDTF">2016-08-31T07:20:45Z</dcterms:created>
  <dcterms:modified xsi:type="dcterms:W3CDTF">2016-08-31T08:32:46Z</dcterms:modified>
</cp:coreProperties>
</file>