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78" r:id="rId5"/>
    <p:sldId id="273" r:id="rId6"/>
    <p:sldId id="289" r:id="rId7"/>
    <p:sldId id="288" r:id="rId8"/>
    <p:sldId id="287" r:id="rId9"/>
    <p:sldId id="286" r:id="rId10"/>
    <p:sldId id="285" r:id="rId11"/>
    <p:sldId id="284" r:id="rId12"/>
    <p:sldId id="283" r:id="rId13"/>
    <p:sldId id="282" r:id="rId14"/>
    <p:sldId id="281" r:id="rId15"/>
    <p:sldId id="280" r:id="rId16"/>
    <p:sldId id="279" r:id="rId17"/>
    <p:sldId id="290" r:id="rId18"/>
    <p:sldId id="308" r:id="rId19"/>
    <p:sldId id="307" r:id="rId20"/>
    <p:sldId id="306" r:id="rId21"/>
    <p:sldId id="305" r:id="rId22"/>
    <p:sldId id="304" r:id="rId23"/>
    <p:sldId id="303" r:id="rId24"/>
    <p:sldId id="302" r:id="rId25"/>
    <p:sldId id="301" r:id="rId26"/>
    <p:sldId id="300" r:id="rId27"/>
    <p:sldId id="299" r:id="rId28"/>
    <p:sldId id="298" r:id="rId29"/>
    <p:sldId id="29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D20"/>
    <a:srgbClr val="F2B01E"/>
    <a:srgbClr val="DF6421"/>
    <a:srgbClr val="2F6CA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4" d="100"/>
          <a:sy n="124" d="100"/>
        </p:scale>
        <p:origin x="122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35E96-FA3E-B846-9A09-11C45D9902A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186822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5E96-FA3E-B846-9A09-11C45D9902A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407107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5E96-FA3E-B846-9A09-11C45D9902A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246079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735E96-FA3E-B846-9A09-11C45D9902A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377202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35E96-FA3E-B846-9A09-11C45D9902A4}" type="datetimeFigureOut">
              <a:rPr lang="en-US" smtClean="0"/>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244210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0735E96-FA3E-B846-9A09-11C45D9902A4}"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117117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0735E96-FA3E-B846-9A09-11C45D9902A4}" type="datetimeFigureOut">
              <a:rPr lang="en-US" smtClean="0"/>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396367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735E96-FA3E-B846-9A09-11C45D9902A4}" type="datetimeFigureOut">
              <a:rPr lang="en-US" smtClean="0"/>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81564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5E96-FA3E-B846-9A09-11C45D9902A4}" type="datetimeFigureOut">
              <a:rPr lang="en-US" smtClean="0"/>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10616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5E96-FA3E-B846-9A09-11C45D9902A4}"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372568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5E96-FA3E-B846-9A09-11C45D9902A4}" type="datetimeFigureOut">
              <a:rPr lang="en-US" smtClean="0"/>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7D9AE-55BC-B44E-BAF3-0C71B6BF6D43}" type="slidenum">
              <a:rPr lang="en-US" smtClean="0"/>
              <a:t>‹#›</a:t>
            </a:fld>
            <a:endParaRPr lang="en-US"/>
          </a:p>
        </p:txBody>
      </p:sp>
    </p:spTree>
    <p:extLst>
      <p:ext uri="{BB962C8B-B14F-4D97-AF65-F5344CB8AC3E}">
        <p14:creationId xmlns:p14="http://schemas.microsoft.com/office/powerpoint/2010/main" val="409451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5E96-FA3E-B846-9A09-11C45D9902A4}" type="datetimeFigureOut">
              <a:rPr lang="en-US" smtClean="0"/>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7D9AE-55BC-B44E-BAF3-0C71B6BF6D43}" type="slidenum">
              <a:rPr lang="en-US" smtClean="0"/>
              <a:t>‹#›</a:t>
            </a:fld>
            <a:endParaRPr lang="en-US"/>
          </a:p>
        </p:txBody>
      </p:sp>
    </p:spTree>
    <p:extLst>
      <p:ext uri="{BB962C8B-B14F-4D97-AF65-F5344CB8AC3E}">
        <p14:creationId xmlns:p14="http://schemas.microsoft.com/office/powerpoint/2010/main" val="4107123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13"/>
            <a:ext cx="9144000" cy="6324600"/>
          </a:xfrm>
          <a:prstGeom prst="rect">
            <a:avLst/>
          </a:prstGeom>
        </p:spPr>
      </p:pic>
      <p:sp>
        <p:nvSpPr>
          <p:cNvPr id="4" name="Rectangle 3"/>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900000" y="666396"/>
            <a:ext cx="6475571" cy="4288455"/>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89706" y="792869"/>
            <a:ext cx="5362337" cy="461665"/>
          </a:xfrm>
          <a:prstGeom prst="rect">
            <a:avLst/>
          </a:prstGeom>
          <a:noFill/>
        </p:spPr>
        <p:txBody>
          <a:bodyPr wrap="square" rtlCol="0">
            <a:spAutoFit/>
          </a:bodyPr>
          <a:lstStyle/>
          <a:p>
            <a:r>
              <a:rPr lang="en-US" sz="2400" b="1" dirty="0" smtClean="0">
                <a:solidFill>
                  <a:schemeClr val="tx1">
                    <a:lumMod val="65000"/>
                    <a:lumOff val="35000"/>
                  </a:schemeClr>
                </a:solidFill>
                <a:latin typeface="Myriad Pro"/>
                <a:cs typeface="Myriad Pro"/>
              </a:rPr>
              <a:t>IBM DB2 </a:t>
            </a:r>
            <a:endParaRPr lang="en-US" sz="2400" b="1" dirty="0">
              <a:solidFill>
                <a:schemeClr val="tx1">
                  <a:lumMod val="65000"/>
                  <a:lumOff val="35000"/>
                </a:schemeClr>
              </a:solidFill>
              <a:latin typeface="Myriad Pro"/>
              <a:cs typeface="Myriad Pro"/>
            </a:endParaRPr>
          </a:p>
        </p:txBody>
      </p:sp>
      <p:cxnSp>
        <p:nvCxnSpPr>
          <p:cNvPr id="10" name="Straight Connector 9"/>
          <p:cNvCxnSpPr/>
          <p:nvPr/>
        </p:nvCxnSpPr>
        <p:spPr>
          <a:xfrm>
            <a:off x="1089707" y="1269179"/>
            <a:ext cx="5754329" cy="0"/>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089706" y="4206642"/>
            <a:ext cx="4766522" cy="769441"/>
          </a:xfrm>
          <a:prstGeom prst="rect">
            <a:avLst/>
          </a:prstGeom>
          <a:noFill/>
        </p:spPr>
        <p:txBody>
          <a:bodyPr wrap="square" rtlCol="0">
            <a:spAutoFit/>
          </a:bodyPr>
          <a:lstStyle/>
          <a:p>
            <a:r>
              <a:rPr lang="en-US" sz="2800" dirty="0" smtClean="0">
                <a:solidFill>
                  <a:srgbClr val="595959"/>
                </a:solidFill>
                <a:latin typeface="Myriad Pro"/>
                <a:cs typeface="Myriad Pro"/>
              </a:rPr>
              <a:t>Manjunath Badiger</a:t>
            </a:r>
          </a:p>
          <a:p>
            <a:r>
              <a:rPr lang="en-US" sz="1600" dirty="0" smtClean="0">
                <a:solidFill>
                  <a:srgbClr val="595959"/>
                </a:solidFill>
                <a:latin typeface="Myriad Pro"/>
                <a:cs typeface="Myriad Pro"/>
              </a:rPr>
              <a:t>Consultant GD E&amp;D</a:t>
            </a:r>
            <a:endParaRPr lang="en-US" sz="1600" dirty="0">
              <a:solidFill>
                <a:srgbClr val="595959"/>
              </a:solidFill>
              <a:latin typeface="Myriad Pro"/>
              <a:cs typeface="Myriad Pro"/>
            </a:endParaRPr>
          </a:p>
        </p:txBody>
      </p:sp>
      <p:sp>
        <p:nvSpPr>
          <p:cNvPr id="18" name="Right Triangle 17"/>
          <p:cNvSpPr/>
          <p:nvPr/>
        </p:nvSpPr>
        <p:spPr>
          <a:xfrm rot="10800000">
            <a:off x="899999" y="4954851"/>
            <a:ext cx="620897" cy="697756"/>
          </a:xfrm>
          <a:prstGeom prst="rtTriangl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089706" y="1505271"/>
            <a:ext cx="5417223" cy="369332"/>
          </a:xfrm>
          <a:prstGeom prst="rect">
            <a:avLst/>
          </a:prstGeom>
          <a:noFill/>
        </p:spPr>
        <p:txBody>
          <a:bodyPr wrap="square" rtlCol="0">
            <a:spAutoFit/>
          </a:bodyPr>
          <a:lstStyle/>
          <a:p>
            <a:r>
              <a:rPr lang="en-US" dirty="0" smtClean="0">
                <a:solidFill>
                  <a:srgbClr val="595959"/>
                </a:solidFill>
                <a:latin typeface="Myriad Pro"/>
                <a:cs typeface="Myriad Pro"/>
              </a:rPr>
              <a:t>IBM DB2 Installation on Linux Operating System</a:t>
            </a:r>
            <a:endParaRPr lang="en-US" dirty="0">
              <a:solidFill>
                <a:srgbClr val="595959"/>
              </a:solidFill>
              <a:latin typeface="Myriad Pro"/>
              <a:cs typeface="Myriad Pro"/>
            </a:endParaRPr>
          </a:p>
        </p:txBody>
      </p:sp>
      <p:pic>
        <p:nvPicPr>
          <p:cNvPr id="15" name="Picture 14"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65" y="6259804"/>
            <a:ext cx="1597683" cy="524954"/>
          </a:xfrm>
          <a:prstGeom prst="rect">
            <a:avLst/>
          </a:prstGeom>
        </p:spPr>
      </p:pic>
    </p:spTree>
    <p:extLst>
      <p:ext uri="{BB962C8B-B14F-4D97-AF65-F5344CB8AC3E}">
        <p14:creationId xmlns:p14="http://schemas.microsoft.com/office/powerpoint/2010/main" val="3605413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0"/>
            <a:ext cx="8229600" cy="709927"/>
          </a:xfrm>
        </p:spPr>
        <p:txBody>
          <a:bodyPr>
            <a:normAutofit fontScale="90000"/>
          </a:bodyPr>
          <a:lstStyle/>
          <a:p>
            <a:r>
              <a:rPr lang="en-US" dirty="0" smtClean="0"/>
              <a:t>Installation Directory</a:t>
            </a:r>
            <a:endParaRPr lang="en-US" dirty="0"/>
          </a:p>
        </p:txBody>
      </p:sp>
      <p:sp>
        <p:nvSpPr>
          <p:cNvPr id="3" name="Content Placeholder 2"/>
          <p:cNvSpPr>
            <a:spLocks noGrp="1"/>
          </p:cNvSpPr>
          <p:nvPr>
            <p:ph idx="1"/>
          </p:nvPr>
        </p:nvSpPr>
        <p:spPr/>
        <p:txBody>
          <a:bodyPr/>
          <a:lstStyle/>
          <a:p>
            <a:r>
              <a:rPr lang="en-US" dirty="0" smtClean="0"/>
              <a:t>In this step the </a:t>
            </a:r>
            <a:r>
              <a:rPr lang="en-US" dirty="0"/>
              <a:t>setup program asks for selection of installation </a:t>
            </a:r>
            <a:r>
              <a:rPr lang="en-US" dirty="0" smtClean="0"/>
              <a:t>directory.</a:t>
            </a:r>
          </a:p>
          <a:p>
            <a:r>
              <a:rPr lang="en-US" dirty="0" smtClean="0"/>
              <a:t>We can change the directory, if we want to install in a particular directory or keep the default directory.</a:t>
            </a:r>
          </a:p>
          <a:p>
            <a:endParaRPr lang="en-US" dirty="0"/>
          </a:p>
        </p:txBody>
      </p:sp>
    </p:spTree>
    <p:extLst>
      <p:ext uri="{BB962C8B-B14F-4D97-AF65-F5344CB8AC3E}">
        <p14:creationId xmlns:p14="http://schemas.microsoft.com/office/powerpoint/2010/main" val="1717867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724" y="707711"/>
            <a:ext cx="6762750" cy="4963106"/>
          </a:xfrm>
          <a:prstGeom prst="rect">
            <a:avLst/>
          </a:prstGeom>
        </p:spPr>
      </p:pic>
      <p:sp>
        <p:nvSpPr>
          <p:cNvPr id="11" name="Oval 10"/>
          <p:cNvSpPr/>
          <p:nvPr/>
        </p:nvSpPr>
        <p:spPr>
          <a:xfrm>
            <a:off x="3872753" y="5086830"/>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p:cNvSpPr txBox="1"/>
          <p:nvPr/>
        </p:nvSpPr>
        <p:spPr>
          <a:xfrm>
            <a:off x="461042" y="5832182"/>
            <a:ext cx="5325035" cy="369332"/>
          </a:xfrm>
          <a:prstGeom prst="rect">
            <a:avLst/>
          </a:prstGeom>
          <a:noFill/>
        </p:spPr>
        <p:txBody>
          <a:bodyPr wrap="square" rtlCol="0">
            <a:spAutoFit/>
          </a:bodyPr>
          <a:lstStyle/>
          <a:p>
            <a:r>
              <a:rPr lang="en-US" dirty="0" smtClean="0"/>
              <a:t>Click “Next” ….. </a:t>
            </a:r>
            <a:endParaRPr lang="en-US" dirty="0"/>
          </a:p>
        </p:txBody>
      </p:sp>
    </p:spTree>
    <p:extLst>
      <p:ext uri="{BB962C8B-B14F-4D97-AF65-F5344CB8AC3E}">
        <p14:creationId xmlns:p14="http://schemas.microsoft.com/office/powerpoint/2010/main" val="4262356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64962"/>
            <a:ext cx="8229600" cy="652675"/>
          </a:xfrm>
        </p:spPr>
        <p:txBody>
          <a:bodyPr>
            <a:normAutofit fontScale="90000"/>
          </a:bodyPr>
          <a:lstStyle/>
          <a:p>
            <a:r>
              <a:rPr lang="en-US" dirty="0" smtClean="0"/>
              <a:t>Instance Setup</a:t>
            </a:r>
            <a:endParaRPr lang="en-US" dirty="0"/>
          </a:p>
        </p:txBody>
      </p:sp>
      <p:sp>
        <p:nvSpPr>
          <p:cNvPr id="3" name="Content Placeholder 2"/>
          <p:cNvSpPr>
            <a:spLocks noGrp="1"/>
          </p:cNvSpPr>
          <p:nvPr>
            <p:ph idx="1"/>
          </p:nvPr>
        </p:nvSpPr>
        <p:spPr/>
        <p:txBody>
          <a:bodyPr/>
          <a:lstStyle/>
          <a:p>
            <a:r>
              <a:rPr lang="en-US" dirty="0" smtClean="0"/>
              <a:t>In this step, </a:t>
            </a:r>
            <a:r>
              <a:rPr lang="en-US" dirty="0"/>
              <a:t>the setup asks </a:t>
            </a:r>
            <a:r>
              <a:rPr lang="en-US" dirty="0" smtClean="0"/>
              <a:t>for </a:t>
            </a:r>
            <a:r>
              <a:rPr lang="en-US" dirty="0"/>
              <a:t>creation of DB2 Server Instance.</a:t>
            </a:r>
          </a:p>
          <a:p>
            <a:r>
              <a:rPr lang="en-US" dirty="0" smtClean="0"/>
              <a:t>So select the option to create a instance and continue with the installation.</a:t>
            </a:r>
            <a:endParaRPr lang="en-US" dirty="0"/>
          </a:p>
        </p:txBody>
      </p:sp>
    </p:spTree>
    <p:extLst>
      <p:ext uri="{BB962C8B-B14F-4D97-AF65-F5344CB8AC3E}">
        <p14:creationId xmlns:p14="http://schemas.microsoft.com/office/powerpoint/2010/main" val="2526011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707711"/>
            <a:ext cx="6553200" cy="4981575"/>
          </a:xfrm>
          <a:prstGeom prst="rect">
            <a:avLst/>
          </a:prstGeom>
        </p:spPr>
      </p:pic>
      <p:sp>
        <p:nvSpPr>
          <p:cNvPr id="3" name="TextBox 2"/>
          <p:cNvSpPr txBox="1"/>
          <p:nvPr/>
        </p:nvSpPr>
        <p:spPr>
          <a:xfrm>
            <a:off x="806824" y="5820478"/>
            <a:ext cx="4687261" cy="369332"/>
          </a:xfrm>
          <a:prstGeom prst="rect">
            <a:avLst/>
          </a:prstGeom>
          <a:noFill/>
        </p:spPr>
        <p:txBody>
          <a:bodyPr wrap="square" rtlCol="0">
            <a:spAutoFit/>
          </a:bodyPr>
          <a:lstStyle/>
          <a:p>
            <a:r>
              <a:rPr lang="en-US" dirty="0" smtClean="0"/>
              <a:t>Click “Next” ….. </a:t>
            </a:r>
            <a:endParaRPr lang="en-US" dirty="0"/>
          </a:p>
        </p:txBody>
      </p:sp>
      <p:sp>
        <p:nvSpPr>
          <p:cNvPr id="11" name="Oval 10"/>
          <p:cNvSpPr/>
          <p:nvPr/>
        </p:nvSpPr>
        <p:spPr>
          <a:xfrm>
            <a:off x="3995697" y="5002306"/>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692324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5" name="Title 4"/>
          <p:cNvSpPr>
            <a:spLocks noGrp="1"/>
          </p:cNvSpPr>
          <p:nvPr>
            <p:ph type="title"/>
          </p:nvPr>
        </p:nvSpPr>
        <p:spPr>
          <a:xfrm>
            <a:off x="457200" y="707710"/>
            <a:ext cx="8229600" cy="709927"/>
          </a:xfrm>
        </p:spPr>
        <p:txBody>
          <a:bodyPr>
            <a:normAutofit fontScale="90000"/>
          </a:bodyPr>
          <a:lstStyle/>
          <a:p>
            <a:r>
              <a:rPr lang="en-US" dirty="0" smtClean="0"/>
              <a:t>Partitioning Options</a:t>
            </a:r>
            <a:endParaRPr lang="en-US" dirty="0"/>
          </a:p>
        </p:txBody>
      </p:sp>
      <p:sp>
        <p:nvSpPr>
          <p:cNvPr id="6" name="Content Placeholder 5"/>
          <p:cNvSpPr>
            <a:spLocks noGrp="1"/>
          </p:cNvSpPr>
          <p:nvPr>
            <p:ph idx="1"/>
          </p:nvPr>
        </p:nvSpPr>
        <p:spPr/>
        <p:txBody>
          <a:bodyPr/>
          <a:lstStyle/>
          <a:p>
            <a:r>
              <a:rPr lang="en-US" dirty="0" smtClean="0"/>
              <a:t>In this step, setup asks for creating single partition instance or multiple partition instance.</a:t>
            </a:r>
          </a:p>
          <a:p>
            <a:r>
              <a:rPr lang="en-US" dirty="0" smtClean="0"/>
              <a:t>Based on the requirement we can select the single or multiple instance partition.</a:t>
            </a:r>
          </a:p>
          <a:p>
            <a:r>
              <a:rPr lang="en-US" dirty="0" smtClean="0"/>
              <a:t>In this step we have selected Single Partition Instance to install.</a:t>
            </a:r>
            <a:endParaRPr lang="en-US" dirty="0"/>
          </a:p>
        </p:txBody>
      </p:sp>
    </p:spTree>
    <p:extLst>
      <p:ext uri="{BB962C8B-B14F-4D97-AF65-F5344CB8AC3E}">
        <p14:creationId xmlns:p14="http://schemas.microsoft.com/office/powerpoint/2010/main" val="2207051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125" y="868510"/>
            <a:ext cx="6238875" cy="4676775"/>
          </a:xfrm>
          <a:prstGeom prst="rect">
            <a:avLst/>
          </a:prstGeom>
        </p:spPr>
      </p:pic>
      <p:sp>
        <p:nvSpPr>
          <p:cNvPr id="11" name="Oval 10"/>
          <p:cNvSpPr/>
          <p:nvPr/>
        </p:nvSpPr>
        <p:spPr>
          <a:xfrm>
            <a:off x="3941909" y="4886708"/>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p:cNvSpPr txBox="1"/>
          <p:nvPr/>
        </p:nvSpPr>
        <p:spPr>
          <a:xfrm>
            <a:off x="806824" y="5785722"/>
            <a:ext cx="4687261" cy="369332"/>
          </a:xfrm>
          <a:prstGeom prst="rect">
            <a:avLst/>
          </a:prstGeom>
          <a:noFill/>
        </p:spPr>
        <p:txBody>
          <a:bodyPr wrap="square" rtlCol="0">
            <a:spAutoFit/>
          </a:bodyPr>
          <a:lstStyle/>
          <a:p>
            <a:r>
              <a:rPr lang="en-US" dirty="0" smtClean="0"/>
              <a:t>Click “Next” ….. </a:t>
            </a:r>
            <a:endParaRPr lang="en-US" dirty="0"/>
          </a:p>
        </p:txBody>
      </p:sp>
    </p:spTree>
    <p:extLst>
      <p:ext uri="{BB962C8B-B14F-4D97-AF65-F5344CB8AC3E}">
        <p14:creationId xmlns:p14="http://schemas.microsoft.com/office/powerpoint/2010/main" val="361960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0"/>
            <a:ext cx="8229600" cy="709927"/>
          </a:xfrm>
        </p:spPr>
        <p:txBody>
          <a:bodyPr>
            <a:normAutofit fontScale="90000"/>
          </a:bodyPr>
          <a:lstStyle/>
          <a:p>
            <a:r>
              <a:rPr lang="en-US" dirty="0" smtClean="0"/>
              <a:t>Instance – owning user</a:t>
            </a:r>
            <a:endParaRPr lang="en-US" dirty="0"/>
          </a:p>
        </p:txBody>
      </p:sp>
      <p:sp>
        <p:nvSpPr>
          <p:cNvPr id="3" name="Content Placeholder 2"/>
          <p:cNvSpPr>
            <a:spLocks noGrp="1"/>
          </p:cNvSpPr>
          <p:nvPr>
            <p:ph idx="1"/>
          </p:nvPr>
        </p:nvSpPr>
        <p:spPr/>
        <p:txBody>
          <a:bodyPr/>
          <a:lstStyle/>
          <a:p>
            <a:r>
              <a:rPr lang="en-US" dirty="0" smtClean="0"/>
              <a:t>DB2 has two user groups :-</a:t>
            </a:r>
          </a:p>
          <a:p>
            <a:pPr marL="0" indent="0">
              <a:buNone/>
            </a:pPr>
            <a:r>
              <a:rPr lang="en-US" dirty="0" smtClean="0"/>
              <a:t>  1) Administrator/Owner</a:t>
            </a:r>
          </a:p>
          <a:p>
            <a:pPr marL="0" indent="0">
              <a:buNone/>
            </a:pPr>
            <a:r>
              <a:rPr lang="en-US" dirty="0"/>
              <a:t> </a:t>
            </a:r>
            <a:r>
              <a:rPr lang="en-US" dirty="0" smtClean="0"/>
              <a:t> 2) Non-administrator/ Fenced User</a:t>
            </a:r>
          </a:p>
          <a:p>
            <a:r>
              <a:rPr lang="en-US" dirty="0" smtClean="0"/>
              <a:t>For Owner group provide the user information with username and password.</a:t>
            </a:r>
          </a:p>
          <a:p>
            <a:r>
              <a:rPr lang="en-US" dirty="0" smtClean="0"/>
              <a:t>And also for the Fenced User.</a:t>
            </a:r>
          </a:p>
          <a:p>
            <a:pPr marL="0" indent="0">
              <a:buNone/>
            </a:pPr>
            <a:endParaRPr lang="en-US" dirty="0"/>
          </a:p>
        </p:txBody>
      </p:sp>
    </p:spTree>
    <p:extLst>
      <p:ext uri="{BB962C8B-B14F-4D97-AF65-F5344CB8AC3E}">
        <p14:creationId xmlns:p14="http://schemas.microsoft.com/office/powerpoint/2010/main" val="3941097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554" y="790934"/>
            <a:ext cx="6172200" cy="4676775"/>
          </a:xfrm>
          <a:prstGeom prst="rect">
            <a:avLst/>
          </a:prstGeom>
        </p:spPr>
      </p:pic>
      <p:sp>
        <p:nvSpPr>
          <p:cNvPr id="11" name="Oval 10"/>
          <p:cNvSpPr/>
          <p:nvPr/>
        </p:nvSpPr>
        <p:spPr>
          <a:xfrm>
            <a:off x="3941909" y="4886708"/>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p:cNvSpPr txBox="1"/>
          <p:nvPr/>
        </p:nvSpPr>
        <p:spPr>
          <a:xfrm>
            <a:off x="806824" y="5785722"/>
            <a:ext cx="4687261" cy="369332"/>
          </a:xfrm>
          <a:prstGeom prst="rect">
            <a:avLst/>
          </a:prstGeom>
          <a:noFill/>
        </p:spPr>
        <p:txBody>
          <a:bodyPr wrap="square" rtlCol="0">
            <a:spAutoFit/>
          </a:bodyPr>
          <a:lstStyle/>
          <a:p>
            <a:r>
              <a:rPr lang="en-US" dirty="0" smtClean="0"/>
              <a:t>Click “Next” ….. </a:t>
            </a:r>
            <a:endParaRPr lang="en-US" dirty="0"/>
          </a:p>
        </p:txBody>
      </p:sp>
    </p:spTree>
    <p:extLst>
      <p:ext uri="{BB962C8B-B14F-4D97-AF65-F5344CB8AC3E}">
        <p14:creationId xmlns:p14="http://schemas.microsoft.com/office/powerpoint/2010/main" val="2955537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840" y="736072"/>
            <a:ext cx="6398319" cy="4825851"/>
          </a:xfrm>
          <a:prstGeom prst="rect">
            <a:avLst/>
          </a:prstGeom>
        </p:spPr>
      </p:pic>
      <p:sp>
        <p:nvSpPr>
          <p:cNvPr id="15" name="Oval 14"/>
          <p:cNvSpPr/>
          <p:nvPr/>
        </p:nvSpPr>
        <p:spPr>
          <a:xfrm>
            <a:off x="3995698" y="4942440"/>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p:cNvSpPr txBox="1"/>
          <p:nvPr/>
        </p:nvSpPr>
        <p:spPr>
          <a:xfrm>
            <a:off x="806824" y="5785722"/>
            <a:ext cx="4687261" cy="369332"/>
          </a:xfrm>
          <a:prstGeom prst="rect">
            <a:avLst/>
          </a:prstGeom>
          <a:noFill/>
        </p:spPr>
        <p:txBody>
          <a:bodyPr wrap="square" rtlCol="0">
            <a:spAutoFit/>
          </a:bodyPr>
          <a:lstStyle/>
          <a:p>
            <a:r>
              <a:rPr lang="en-US" dirty="0" smtClean="0"/>
              <a:t>Click “Next” ….. </a:t>
            </a:r>
            <a:endParaRPr lang="en-US" dirty="0"/>
          </a:p>
        </p:txBody>
      </p:sp>
    </p:spTree>
    <p:extLst>
      <p:ext uri="{BB962C8B-B14F-4D97-AF65-F5344CB8AC3E}">
        <p14:creationId xmlns:p14="http://schemas.microsoft.com/office/powerpoint/2010/main" val="3498612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0"/>
            <a:ext cx="8229600" cy="709927"/>
          </a:xfrm>
        </p:spPr>
        <p:txBody>
          <a:bodyPr>
            <a:normAutofit fontScale="90000"/>
          </a:bodyPr>
          <a:lstStyle/>
          <a:p>
            <a:r>
              <a:rPr lang="en-US" dirty="0" smtClean="0"/>
              <a:t>Contact Information</a:t>
            </a:r>
            <a:endParaRPr lang="en-US" dirty="0"/>
          </a:p>
        </p:txBody>
      </p:sp>
      <p:sp>
        <p:nvSpPr>
          <p:cNvPr id="3" name="Content Placeholder 2"/>
          <p:cNvSpPr>
            <a:spLocks noGrp="1"/>
          </p:cNvSpPr>
          <p:nvPr>
            <p:ph idx="1"/>
          </p:nvPr>
        </p:nvSpPr>
        <p:spPr/>
        <p:txBody>
          <a:bodyPr/>
          <a:lstStyle/>
          <a:p>
            <a:r>
              <a:rPr lang="en-US" dirty="0" smtClean="0"/>
              <a:t>In this section, setup asks for user to provide the contact information to monitor the health performance of db2.</a:t>
            </a:r>
          </a:p>
          <a:p>
            <a:pPr marL="0" indent="0">
              <a:buNone/>
            </a:pPr>
            <a:r>
              <a:rPr lang="en-US" dirty="0" smtClean="0"/>
              <a:t> </a:t>
            </a:r>
            <a:endParaRPr lang="en-US" dirty="0"/>
          </a:p>
        </p:txBody>
      </p:sp>
    </p:spTree>
    <p:extLst>
      <p:ext uri="{BB962C8B-B14F-4D97-AF65-F5344CB8AC3E}">
        <p14:creationId xmlns:p14="http://schemas.microsoft.com/office/powerpoint/2010/main" val="3522543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32036"/>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399569" y="712678"/>
            <a:ext cx="8148917" cy="942289"/>
          </a:xfrm>
        </p:spPr>
        <p:txBody>
          <a:bodyPr/>
          <a:lstStyle/>
          <a:p>
            <a:r>
              <a:rPr lang="en-US" dirty="0" smtClean="0"/>
              <a:t>Installation Steps</a:t>
            </a:r>
            <a:endParaRPr lang="en-US" dirty="0"/>
          </a:p>
        </p:txBody>
      </p:sp>
      <p:sp>
        <p:nvSpPr>
          <p:cNvPr id="3" name="Content Placeholder 2"/>
          <p:cNvSpPr>
            <a:spLocks noGrp="1"/>
          </p:cNvSpPr>
          <p:nvPr>
            <p:ph idx="1"/>
          </p:nvPr>
        </p:nvSpPr>
        <p:spPr>
          <a:xfrm>
            <a:off x="242047" y="1754578"/>
            <a:ext cx="8229600" cy="4302429"/>
          </a:xfrm>
        </p:spPr>
        <p:txBody>
          <a:bodyPr>
            <a:normAutofit fontScale="77500" lnSpcReduction="20000"/>
          </a:bodyPr>
          <a:lstStyle/>
          <a:p>
            <a:r>
              <a:rPr lang="en-US" dirty="0" smtClean="0"/>
              <a:t>Introduction</a:t>
            </a:r>
          </a:p>
          <a:p>
            <a:r>
              <a:rPr lang="en-US" dirty="0" smtClean="0"/>
              <a:t>Software License Agreement</a:t>
            </a:r>
          </a:p>
          <a:p>
            <a:r>
              <a:rPr lang="en-US" dirty="0" smtClean="0"/>
              <a:t>Installation Type</a:t>
            </a:r>
          </a:p>
          <a:p>
            <a:r>
              <a:rPr lang="en-US" dirty="0" smtClean="0"/>
              <a:t>Installation Action</a:t>
            </a:r>
          </a:p>
          <a:p>
            <a:r>
              <a:rPr lang="en-US" dirty="0" smtClean="0"/>
              <a:t>Installation Directory</a:t>
            </a:r>
          </a:p>
          <a:p>
            <a:r>
              <a:rPr lang="en-US" dirty="0" smtClean="0"/>
              <a:t>Instance Setup</a:t>
            </a:r>
          </a:p>
          <a:p>
            <a:r>
              <a:rPr lang="en-US" dirty="0" smtClean="0"/>
              <a:t>Partitioning Options</a:t>
            </a:r>
          </a:p>
          <a:p>
            <a:r>
              <a:rPr lang="en-US" dirty="0" smtClean="0"/>
              <a:t>Instance – owning user</a:t>
            </a:r>
          </a:p>
          <a:p>
            <a:r>
              <a:rPr lang="en-US" dirty="0" smtClean="0"/>
              <a:t>Fenced User</a:t>
            </a:r>
          </a:p>
          <a:p>
            <a:r>
              <a:rPr lang="en-US" dirty="0" smtClean="0"/>
              <a:t>Contact</a:t>
            </a:r>
          </a:p>
          <a:p>
            <a:r>
              <a:rPr lang="en-US" dirty="0" smtClean="0"/>
              <a:t>Summary</a:t>
            </a:r>
          </a:p>
          <a:p>
            <a:endParaRPr lang="en-US" dirty="0"/>
          </a:p>
        </p:txBody>
      </p:sp>
    </p:spTree>
    <p:extLst>
      <p:ext uri="{BB962C8B-B14F-4D97-AF65-F5344CB8AC3E}">
        <p14:creationId xmlns:p14="http://schemas.microsoft.com/office/powerpoint/2010/main" val="2376785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849" y="709081"/>
            <a:ext cx="6105525" cy="4552950"/>
          </a:xfrm>
          <a:prstGeom prst="rect">
            <a:avLst/>
          </a:prstGeom>
        </p:spPr>
      </p:pic>
      <p:sp>
        <p:nvSpPr>
          <p:cNvPr id="11" name="Oval 10"/>
          <p:cNvSpPr/>
          <p:nvPr/>
        </p:nvSpPr>
        <p:spPr>
          <a:xfrm>
            <a:off x="4085909" y="4656598"/>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p:cNvSpPr txBox="1"/>
          <p:nvPr/>
        </p:nvSpPr>
        <p:spPr>
          <a:xfrm>
            <a:off x="896369" y="5669236"/>
            <a:ext cx="4687261" cy="369332"/>
          </a:xfrm>
          <a:prstGeom prst="rect">
            <a:avLst/>
          </a:prstGeom>
          <a:noFill/>
        </p:spPr>
        <p:txBody>
          <a:bodyPr wrap="square" rtlCol="0">
            <a:spAutoFit/>
          </a:bodyPr>
          <a:lstStyle/>
          <a:p>
            <a:r>
              <a:rPr lang="en-US" dirty="0" smtClean="0"/>
              <a:t>Click “Next” ….. </a:t>
            </a:r>
            <a:endParaRPr lang="en-US" dirty="0"/>
          </a:p>
        </p:txBody>
      </p:sp>
    </p:spTree>
    <p:extLst>
      <p:ext uri="{BB962C8B-B14F-4D97-AF65-F5344CB8AC3E}">
        <p14:creationId xmlns:p14="http://schemas.microsoft.com/office/powerpoint/2010/main" val="2729700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0"/>
            <a:ext cx="8229600" cy="709927"/>
          </a:xfrm>
        </p:spPr>
        <p:txBody>
          <a:bodyPr>
            <a:normAutofit fontScale="90000"/>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This is the last step of DB2 installation, which provides the summary of what all options we have selected to install in our system.</a:t>
            </a:r>
          </a:p>
          <a:p>
            <a:pPr marL="0" indent="0">
              <a:buNone/>
            </a:pPr>
            <a:endParaRPr lang="en-US" dirty="0"/>
          </a:p>
        </p:txBody>
      </p:sp>
    </p:spTree>
    <p:extLst>
      <p:ext uri="{BB962C8B-B14F-4D97-AF65-F5344CB8AC3E}">
        <p14:creationId xmlns:p14="http://schemas.microsoft.com/office/powerpoint/2010/main" val="2232548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97" y="814508"/>
            <a:ext cx="7246275" cy="4398394"/>
          </a:xfrm>
          <a:prstGeom prst="rect">
            <a:avLst/>
          </a:prstGeom>
        </p:spPr>
      </p:pic>
      <p:sp>
        <p:nvSpPr>
          <p:cNvPr id="11" name="Oval 10"/>
          <p:cNvSpPr/>
          <p:nvPr/>
        </p:nvSpPr>
        <p:spPr>
          <a:xfrm>
            <a:off x="6446904" y="4838402"/>
            <a:ext cx="497465"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p:cNvSpPr txBox="1"/>
          <p:nvPr/>
        </p:nvSpPr>
        <p:spPr>
          <a:xfrm>
            <a:off x="896369" y="5669236"/>
            <a:ext cx="4687261" cy="369332"/>
          </a:xfrm>
          <a:prstGeom prst="rect">
            <a:avLst/>
          </a:prstGeom>
          <a:noFill/>
        </p:spPr>
        <p:txBody>
          <a:bodyPr wrap="square" rtlCol="0">
            <a:spAutoFit/>
          </a:bodyPr>
          <a:lstStyle/>
          <a:p>
            <a:r>
              <a:rPr lang="en-US" dirty="0" smtClean="0"/>
              <a:t>Click “Finish” ….. </a:t>
            </a:r>
            <a:endParaRPr lang="en-US" dirty="0"/>
          </a:p>
        </p:txBody>
      </p:sp>
    </p:spTree>
    <p:extLst>
      <p:ext uri="{BB962C8B-B14F-4D97-AF65-F5344CB8AC3E}">
        <p14:creationId xmlns:p14="http://schemas.microsoft.com/office/powerpoint/2010/main" val="877626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5" name="Title 4"/>
          <p:cNvSpPr>
            <a:spLocks noGrp="1"/>
          </p:cNvSpPr>
          <p:nvPr>
            <p:ph type="title"/>
          </p:nvPr>
        </p:nvSpPr>
        <p:spPr>
          <a:xfrm>
            <a:off x="457200" y="707710"/>
            <a:ext cx="8229600" cy="709927"/>
          </a:xfrm>
        </p:spPr>
        <p:txBody>
          <a:bodyPr>
            <a:normAutofit fontScale="90000"/>
          </a:bodyPr>
          <a:lstStyle/>
          <a:p>
            <a:r>
              <a:rPr lang="en-US" dirty="0" smtClean="0"/>
              <a:t>Post Installation Steps</a:t>
            </a:r>
            <a:endParaRPr lang="en-US" dirty="0"/>
          </a:p>
        </p:txBody>
      </p:sp>
      <p:sp>
        <p:nvSpPr>
          <p:cNvPr id="6" name="Content Placeholder 5"/>
          <p:cNvSpPr>
            <a:spLocks noGrp="1"/>
          </p:cNvSpPr>
          <p:nvPr>
            <p:ph idx="1"/>
          </p:nvPr>
        </p:nvSpPr>
        <p:spPr/>
        <p:txBody>
          <a:bodyPr/>
          <a:lstStyle/>
          <a:p>
            <a:r>
              <a:rPr lang="en-US" dirty="0" smtClean="0"/>
              <a:t>After successful completion of the DB2 installation the following screen will appear on the screen to perform the post installation steps.</a:t>
            </a:r>
          </a:p>
          <a:p>
            <a:r>
              <a:rPr lang="en-US" dirty="0" smtClean="0"/>
              <a:t>Alongside a log file is also created after the installation of DB2.</a:t>
            </a:r>
            <a:endParaRPr lang="en-US" dirty="0"/>
          </a:p>
        </p:txBody>
      </p:sp>
    </p:spTree>
    <p:extLst>
      <p:ext uri="{BB962C8B-B14F-4D97-AF65-F5344CB8AC3E}">
        <p14:creationId xmlns:p14="http://schemas.microsoft.com/office/powerpoint/2010/main" val="2934462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99" y="922083"/>
            <a:ext cx="7726602" cy="4314621"/>
          </a:xfrm>
          <a:prstGeom prst="rect">
            <a:avLst/>
          </a:prstGeom>
        </p:spPr>
      </p:pic>
    </p:spTree>
    <p:extLst>
      <p:ext uri="{BB962C8B-B14F-4D97-AF65-F5344CB8AC3E}">
        <p14:creationId xmlns:p14="http://schemas.microsoft.com/office/powerpoint/2010/main" val="288141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43" y="899032"/>
            <a:ext cx="7688738" cy="4156075"/>
          </a:xfrm>
          <a:prstGeom prst="rect">
            <a:avLst/>
          </a:prstGeom>
        </p:spPr>
      </p:pic>
      <p:sp>
        <p:nvSpPr>
          <p:cNvPr id="11" name="Oval 10"/>
          <p:cNvSpPr/>
          <p:nvPr/>
        </p:nvSpPr>
        <p:spPr>
          <a:xfrm>
            <a:off x="7983711" y="4700090"/>
            <a:ext cx="497465"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p:cNvSpPr txBox="1"/>
          <p:nvPr/>
        </p:nvSpPr>
        <p:spPr>
          <a:xfrm>
            <a:off x="896369" y="5669236"/>
            <a:ext cx="4687261" cy="369332"/>
          </a:xfrm>
          <a:prstGeom prst="rect">
            <a:avLst/>
          </a:prstGeom>
          <a:noFill/>
        </p:spPr>
        <p:txBody>
          <a:bodyPr wrap="square" rtlCol="0">
            <a:spAutoFit/>
          </a:bodyPr>
          <a:lstStyle/>
          <a:p>
            <a:r>
              <a:rPr lang="en-US" dirty="0" smtClean="0"/>
              <a:t>Click “Finish” to Exit the wizard ….. </a:t>
            </a:r>
            <a:endParaRPr lang="en-US" dirty="0"/>
          </a:p>
        </p:txBody>
      </p:sp>
    </p:spTree>
    <p:extLst>
      <p:ext uri="{BB962C8B-B14F-4D97-AF65-F5344CB8AC3E}">
        <p14:creationId xmlns:p14="http://schemas.microsoft.com/office/powerpoint/2010/main" val="2154051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570599" y="2533744"/>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2135133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1"/>
            <a:ext cx="8229600" cy="855023"/>
          </a:xfrm>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i="1" dirty="0"/>
              <a:t>To start the DB2 Setup wizard</a:t>
            </a:r>
            <a:r>
              <a:rPr lang="en-US" dirty="0"/>
              <a:t>:</a:t>
            </a:r>
          </a:p>
          <a:p>
            <a:pPr lvl="0"/>
            <a:r>
              <a:rPr lang="en-US" dirty="0"/>
              <a:t>If we have downloaded the DB2 database product image, we must extract and </a:t>
            </a:r>
            <a:r>
              <a:rPr lang="en-US" dirty="0" err="1"/>
              <a:t>untar</a:t>
            </a:r>
            <a:r>
              <a:rPr lang="en-US" dirty="0"/>
              <a:t> the product file. </a:t>
            </a:r>
            <a:endParaRPr lang="en-US" sz="2800" dirty="0"/>
          </a:p>
          <a:p>
            <a:pPr lvl="1"/>
            <a:r>
              <a:rPr lang="en-US" dirty="0"/>
              <a:t>Extract the product file: </a:t>
            </a:r>
            <a:r>
              <a:rPr lang="en-US" b="1" dirty="0" err="1"/>
              <a:t>gzip</a:t>
            </a:r>
            <a:r>
              <a:rPr lang="en-US" b="1" dirty="0"/>
              <a:t> -d product.tar.gz</a:t>
            </a:r>
            <a:r>
              <a:rPr lang="en-US" dirty="0"/>
              <a:t> where product is the name of the product that you downloaded. </a:t>
            </a:r>
            <a:endParaRPr lang="en-US" sz="2400" dirty="0"/>
          </a:p>
          <a:p>
            <a:pPr lvl="1"/>
            <a:r>
              <a:rPr lang="en-US" dirty="0" err="1"/>
              <a:t>Untar</a:t>
            </a:r>
            <a:r>
              <a:rPr lang="en-US" dirty="0"/>
              <a:t> the product file: On Linux operating systems </a:t>
            </a:r>
            <a:r>
              <a:rPr lang="en-US" b="1" dirty="0"/>
              <a:t>tar -</a:t>
            </a:r>
            <a:r>
              <a:rPr lang="en-US" b="1" dirty="0" err="1"/>
              <a:t>xvf</a:t>
            </a:r>
            <a:r>
              <a:rPr lang="en-US" b="1" dirty="0"/>
              <a:t> product.tar</a:t>
            </a:r>
            <a:r>
              <a:rPr lang="en-US" dirty="0"/>
              <a:t> where product is the name of the product that you downloaded.</a:t>
            </a:r>
            <a:endParaRPr lang="en-US" sz="2400" dirty="0"/>
          </a:p>
          <a:p>
            <a:pPr lvl="1"/>
            <a:r>
              <a:rPr lang="en-US" dirty="0"/>
              <a:t>Change directory: </a:t>
            </a:r>
            <a:r>
              <a:rPr lang="en-US" b="1" dirty="0"/>
              <a:t>cd ./product</a:t>
            </a:r>
            <a:r>
              <a:rPr lang="en-US" dirty="0"/>
              <a:t> where product is the name of the product that you downloaded.</a:t>
            </a:r>
            <a:endParaRPr lang="en-US" sz="2400" dirty="0"/>
          </a:p>
          <a:p>
            <a:pPr lvl="0"/>
            <a:r>
              <a:rPr lang="en-US" dirty="0"/>
              <a:t>Enter the </a:t>
            </a:r>
            <a:r>
              <a:rPr lang="en-US" b="1" dirty="0"/>
              <a:t>./db2setup</a:t>
            </a:r>
            <a:r>
              <a:rPr lang="en-US" dirty="0"/>
              <a:t> command from the directory where the database product image resides to start the DB2 Setup wizard.</a:t>
            </a:r>
            <a:endParaRPr lang="en-US" sz="2800" dirty="0"/>
          </a:p>
          <a:p>
            <a:pPr lvl="0"/>
            <a:r>
              <a:rPr lang="en-US" dirty="0"/>
              <a:t>The IBM DB2 Setup Launchpad opens. From this window, we can view installation prerequisites and the release notes, or we can proceed directly to the installation. We can also review the installation prerequisites and release notes for late-breaking information.</a:t>
            </a:r>
            <a:endParaRPr lang="en-US" sz="2800" dirty="0"/>
          </a:p>
          <a:p>
            <a:pPr lvl="0"/>
            <a:r>
              <a:rPr lang="en-US" dirty="0"/>
              <a:t>Click </a:t>
            </a:r>
            <a:r>
              <a:rPr lang="en-US" b="1" dirty="0"/>
              <a:t>Install a Product</a:t>
            </a:r>
            <a:r>
              <a:rPr lang="en-US" dirty="0"/>
              <a:t> and the </a:t>
            </a:r>
            <a:r>
              <a:rPr lang="en-US" b="1" dirty="0"/>
              <a:t>Install a Product</a:t>
            </a:r>
            <a:r>
              <a:rPr lang="en-US" dirty="0"/>
              <a:t> window will display the products available for installation.</a:t>
            </a:r>
            <a:endParaRPr lang="en-US" sz="2800" dirty="0"/>
          </a:p>
          <a:p>
            <a:r>
              <a:rPr lang="en-US" dirty="0"/>
              <a:t>Launch the installation by clicking </a:t>
            </a:r>
            <a:r>
              <a:rPr lang="en-US" b="1" dirty="0"/>
              <a:t>Install New</a:t>
            </a:r>
            <a:r>
              <a:rPr lang="en-US" dirty="0"/>
              <a:t>. Proceed through the installation following the DB2 Setup wizard's prompts.</a:t>
            </a:r>
            <a:endParaRPr lang="en-US" sz="2800" dirty="0"/>
          </a:p>
          <a:p>
            <a:pPr marL="0" indent="0">
              <a:buNone/>
            </a:pPr>
            <a:endParaRPr lang="en-US" dirty="0"/>
          </a:p>
        </p:txBody>
      </p:sp>
    </p:spTree>
    <p:extLst>
      <p:ext uri="{BB962C8B-B14F-4D97-AF65-F5344CB8AC3E}">
        <p14:creationId xmlns:p14="http://schemas.microsoft.com/office/powerpoint/2010/main" val="4231396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173" y="791592"/>
            <a:ext cx="8540786" cy="4794699"/>
          </a:xfrm>
          <a:prstGeom prst="rect">
            <a:avLst/>
          </a:prstGeom>
        </p:spPr>
      </p:pic>
      <p:sp>
        <p:nvSpPr>
          <p:cNvPr id="3" name="TextBox 2"/>
          <p:cNvSpPr txBox="1"/>
          <p:nvPr/>
        </p:nvSpPr>
        <p:spPr>
          <a:xfrm>
            <a:off x="268173" y="5765770"/>
            <a:ext cx="5225911" cy="369332"/>
          </a:xfrm>
          <a:prstGeom prst="rect">
            <a:avLst/>
          </a:prstGeom>
          <a:noFill/>
        </p:spPr>
        <p:txBody>
          <a:bodyPr wrap="square" rtlCol="0">
            <a:spAutoFit/>
          </a:bodyPr>
          <a:lstStyle/>
          <a:p>
            <a:r>
              <a:rPr lang="en-US" dirty="0" smtClean="0"/>
              <a:t>Click “Next” ….</a:t>
            </a:r>
            <a:endParaRPr lang="en-US" dirty="0"/>
          </a:p>
        </p:txBody>
      </p:sp>
      <p:sp>
        <p:nvSpPr>
          <p:cNvPr id="5" name="Oval 4"/>
          <p:cNvSpPr/>
          <p:nvPr/>
        </p:nvSpPr>
        <p:spPr>
          <a:xfrm>
            <a:off x="4180114" y="4134010"/>
            <a:ext cx="399570" cy="31504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814748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0"/>
            <a:ext cx="8229600" cy="709927"/>
          </a:xfrm>
        </p:spPr>
        <p:txBody>
          <a:bodyPr>
            <a:normAutofit fontScale="90000"/>
          </a:bodyPr>
          <a:lstStyle/>
          <a:p>
            <a:r>
              <a:rPr lang="en-US" dirty="0" smtClean="0"/>
              <a:t>Software License Agreement</a:t>
            </a:r>
            <a:endParaRPr lang="en-US" dirty="0"/>
          </a:p>
        </p:txBody>
      </p:sp>
      <p:sp>
        <p:nvSpPr>
          <p:cNvPr id="3" name="Content Placeholder 2"/>
          <p:cNvSpPr>
            <a:spLocks noGrp="1"/>
          </p:cNvSpPr>
          <p:nvPr>
            <p:ph idx="1"/>
          </p:nvPr>
        </p:nvSpPr>
        <p:spPr>
          <a:xfrm>
            <a:off x="457200" y="1491511"/>
            <a:ext cx="8229600" cy="4760873"/>
          </a:xfrm>
        </p:spPr>
        <p:txBody>
          <a:bodyPr>
            <a:normAutofit/>
          </a:bodyPr>
          <a:lstStyle/>
          <a:p>
            <a:r>
              <a:rPr lang="en-US" sz="2400" dirty="0" smtClean="0"/>
              <a:t>Accept the software license agreement and continue with the installation</a:t>
            </a:r>
            <a:endParaRPr lang="en-US" sz="2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772" y="1902983"/>
            <a:ext cx="5157227" cy="4055985"/>
          </a:xfrm>
          <a:prstGeom prst="rect">
            <a:avLst/>
          </a:prstGeom>
        </p:spPr>
      </p:pic>
      <p:sp>
        <p:nvSpPr>
          <p:cNvPr id="8" name="Oval 7"/>
          <p:cNvSpPr/>
          <p:nvPr/>
        </p:nvSpPr>
        <p:spPr>
          <a:xfrm>
            <a:off x="4597608" y="5240511"/>
            <a:ext cx="491778" cy="407254"/>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219325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707711"/>
            <a:ext cx="8025973" cy="709927"/>
          </a:xfrm>
        </p:spPr>
        <p:txBody>
          <a:bodyPr>
            <a:normAutofit fontScale="90000"/>
          </a:bodyPr>
          <a:lstStyle/>
          <a:p>
            <a:r>
              <a:rPr lang="en-US" dirty="0" smtClean="0"/>
              <a:t>Installation Type</a:t>
            </a:r>
            <a:endParaRPr lang="en-US" dirty="0"/>
          </a:p>
        </p:txBody>
      </p:sp>
      <p:sp>
        <p:nvSpPr>
          <p:cNvPr id="3" name="Content Placeholder 2"/>
          <p:cNvSpPr>
            <a:spLocks noGrp="1"/>
          </p:cNvSpPr>
          <p:nvPr>
            <p:ph idx="1"/>
          </p:nvPr>
        </p:nvSpPr>
        <p:spPr>
          <a:xfrm>
            <a:off x="457200" y="1577364"/>
            <a:ext cx="8229600" cy="4525963"/>
          </a:xfrm>
        </p:spPr>
        <p:txBody>
          <a:bodyPr/>
          <a:lstStyle/>
          <a:p>
            <a:r>
              <a:rPr lang="en-US" dirty="0" smtClean="0"/>
              <a:t>Select the installation type of DB2 to install there are three types of installation :-</a:t>
            </a:r>
          </a:p>
          <a:p>
            <a:pPr marL="0" indent="0">
              <a:buNone/>
            </a:pPr>
            <a:r>
              <a:rPr lang="en-US" dirty="0"/>
              <a:t> </a:t>
            </a:r>
            <a:r>
              <a:rPr lang="en-US" dirty="0" smtClean="0"/>
              <a:t>  1) Typical</a:t>
            </a:r>
          </a:p>
          <a:p>
            <a:pPr marL="0" indent="0">
              <a:buNone/>
            </a:pPr>
            <a:r>
              <a:rPr lang="en-US" dirty="0"/>
              <a:t> </a:t>
            </a:r>
            <a:r>
              <a:rPr lang="en-US" dirty="0" smtClean="0"/>
              <a:t>  2) Custom</a:t>
            </a:r>
          </a:p>
          <a:p>
            <a:pPr marL="0" indent="0">
              <a:buNone/>
            </a:pPr>
            <a:r>
              <a:rPr lang="en-US" dirty="0"/>
              <a:t> </a:t>
            </a:r>
            <a:r>
              <a:rPr lang="en-US" dirty="0" smtClean="0"/>
              <a:t>  3) Compact</a:t>
            </a:r>
          </a:p>
          <a:p>
            <a:r>
              <a:rPr lang="en-US" dirty="0" smtClean="0"/>
              <a:t>In this section we have selected the Typical Installation as a standard installation which includes all the standard features.</a:t>
            </a:r>
          </a:p>
          <a:p>
            <a:endParaRPr lang="en-US" dirty="0"/>
          </a:p>
        </p:txBody>
      </p:sp>
    </p:spTree>
    <p:extLst>
      <p:ext uri="{BB962C8B-B14F-4D97-AF65-F5344CB8AC3E}">
        <p14:creationId xmlns:p14="http://schemas.microsoft.com/office/powerpoint/2010/main" val="2596947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000" y="709081"/>
            <a:ext cx="5523390" cy="5125838"/>
          </a:xfrm>
          <a:prstGeom prst="rect">
            <a:avLst/>
          </a:prstGeom>
        </p:spPr>
      </p:pic>
      <p:sp>
        <p:nvSpPr>
          <p:cNvPr id="7" name="TextBox 6"/>
          <p:cNvSpPr txBox="1"/>
          <p:nvPr/>
        </p:nvSpPr>
        <p:spPr>
          <a:xfrm>
            <a:off x="781537" y="5861493"/>
            <a:ext cx="5298831" cy="369332"/>
          </a:xfrm>
          <a:prstGeom prst="rect">
            <a:avLst/>
          </a:prstGeom>
          <a:noFill/>
        </p:spPr>
        <p:txBody>
          <a:bodyPr wrap="square" rtlCol="0">
            <a:spAutoFit/>
          </a:bodyPr>
          <a:lstStyle/>
          <a:p>
            <a:r>
              <a:rPr lang="en-US" dirty="0" smtClean="0"/>
              <a:t>Select Typical and Click “Next”</a:t>
            </a:r>
            <a:endParaRPr lang="en-US" dirty="0"/>
          </a:p>
        </p:txBody>
      </p:sp>
    </p:spTree>
    <p:extLst>
      <p:ext uri="{BB962C8B-B14F-4D97-AF65-F5344CB8AC3E}">
        <p14:creationId xmlns:p14="http://schemas.microsoft.com/office/powerpoint/2010/main" val="745205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sp>
        <p:nvSpPr>
          <p:cNvPr id="2" name="Title 1"/>
          <p:cNvSpPr>
            <a:spLocks noGrp="1"/>
          </p:cNvSpPr>
          <p:nvPr>
            <p:ph type="title"/>
          </p:nvPr>
        </p:nvSpPr>
        <p:spPr>
          <a:xfrm>
            <a:off x="457200" y="621169"/>
            <a:ext cx="8229600" cy="892489"/>
          </a:xfrm>
        </p:spPr>
        <p:txBody>
          <a:bodyPr/>
          <a:lstStyle/>
          <a:p>
            <a:r>
              <a:rPr lang="en-US" dirty="0" smtClean="0"/>
              <a:t>Installation Action</a:t>
            </a:r>
            <a:endParaRPr lang="en-US" dirty="0"/>
          </a:p>
        </p:txBody>
      </p:sp>
      <p:sp>
        <p:nvSpPr>
          <p:cNvPr id="3" name="Content Placeholder 2"/>
          <p:cNvSpPr>
            <a:spLocks noGrp="1"/>
          </p:cNvSpPr>
          <p:nvPr>
            <p:ph idx="1"/>
          </p:nvPr>
        </p:nvSpPr>
        <p:spPr/>
        <p:txBody>
          <a:bodyPr/>
          <a:lstStyle/>
          <a:p>
            <a:r>
              <a:rPr lang="en-US" dirty="0" smtClean="0"/>
              <a:t>This step performs installation </a:t>
            </a:r>
            <a:r>
              <a:rPr lang="en-US" dirty="0"/>
              <a:t>action.</a:t>
            </a:r>
          </a:p>
          <a:p>
            <a:r>
              <a:rPr lang="en-US" dirty="0"/>
              <a:t>Select “Install </a:t>
            </a:r>
            <a:r>
              <a:rPr lang="en-US" dirty="0" smtClean="0"/>
              <a:t>DB2 </a:t>
            </a:r>
            <a:r>
              <a:rPr lang="en-US" dirty="0"/>
              <a:t>Server Edition</a:t>
            </a:r>
            <a:r>
              <a:rPr lang="en-US" dirty="0" smtClean="0"/>
              <a:t>…”</a:t>
            </a:r>
          </a:p>
          <a:p>
            <a:r>
              <a:rPr lang="en-US" dirty="0" smtClean="0"/>
              <a:t>DB2 response file we will be created.</a:t>
            </a:r>
          </a:p>
          <a:p>
            <a:r>
              <a:rPr lang="en-US" dirty="0" smtClean="0"/>
              <a:t>For root installation the path for response file creation is /root/db2server.rsp</a:t>
            </a:r>
          </a:p>
          <a:p>
            <a:endParaRPr lang="en-US" dirty="0" smtClean="0"/>
          </a:p>
          <a:p>
            <a:endParaRPr lang="en-US" dirty="0"/>
          </a:p>
        </p:txBody>
      </p:sp>
    </p:spTree>
    <p:extLst>
      <p:ext uri="{BB962C8B-B14F-4D97-AF65-F5344CB8AC3E}">
        <p14:creationId xmlns:p14="http://schemas.microsoft.com/office/powerpoint/2010/main" val="3196510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b="75461"/>
          <a:stretch/>
        </p:blipFill>
        <p:spPr>
          <a:xfrm>
            <a:off x="0" y="-17030"/>
            <a:ext cx="9144000" cy="645103"/>
          </a:xfrm>
          <a:prstGeom prst="rect">
            <a:avLst/>
          </a:prstGeom>
        </p:spPr>
      </p:pic>
      <p:sp>
        <p:nvSpPr>
          <p:cNvPr id="10" name="Rectangle 9"/>
          <p:cNvSpPr/>
          <p:nvPr/>
        </p:nvSpPr>
        <p:spPr>
          <a:xfrm>
            <a:off x="0" y="6381722"/>
            <a:ext cx="9144000" cy="4762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6263053"/>
            <a:ext cx="3240000" cy="108000"/>
          </a:xfrm>
          <a:prstGeom prst="rect">
            <a:avLst/>
          </a:prstGeom>
          <a:solidFill>
            <a:srgbClr val="2F6CA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240000" y="6263053"/>
            <a:ext cx="2952000" cy="108000"/>
          </a:xfrm>
          <a:prstGeom prst="rect">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192000" y="6263053"/>
            <a:ext cx="2952000" cy="108000"/>
          </a:xfrm>
          <a:prstGeom prst="rect">
            <a:avLst/>
          </a:prstGeom>
          <a:solidFill>
            <a:srgbClr val="F2B01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FutuReady_Full-Colour_30JUL2016-lowr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99" y="6461360"/>
            <a:ext cx="984250" cy="323397"/>
          </a:xfrm>
          <a:prstGeom prst="rect">
            <a:avLst/>
          </a:prstGeom>
        </p:spPr>
      </p:pic>
      <p:sp>
        <p:nvSpPr>
          <p:cNvPr id="21" name="TextBox 20"/>
          <p:cNvSpPr txBox="1"/>
          <p:nvPr/>
        </p:nvSpPr>
        <p:spPr>
          <a:xfrm>
            <a:off x="8808959" y="6182045"/>
            <a:ext cx="256802" cy="261610"/>
          </a:xfrm>
          <a:prstGeom prst="rect">
            <a:avLst/>
          </a:prstGeom>
          <a:noFill/>
        </p:spPr>
        <p:txBody>
          <a:bodyPr wrap="none" rtlCol="0">
            <a:spAutoFit/>
          </a:bodyPr>
          <a:lstStyle/>
          <a:p>
            <a:r>
              <a:rPr lang="en-IN" sz="1100" dirty="0" smtClean="0"/>
              <a:t>3</a:t>
            </a:r>
            <a:endParaRPr lang="en-IN" sz="11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738" y="707711"/>
            <a:ext cx="6562725" cy="5143500"/>
          </a:xfrm>
          <a:prstGeom prst="rect">
            <a:avLst/>
          </a:prstGeom>
        </p:spPr>
      </p:pic>
      <p:sp>
        <p:nvSpPr>
          <p:cNvPr id="11" name="Oval 10"/>
          <p:cNvSpPr/>
          <p:nvPr/>
        </p:nvSpPr>
        <p:spPr>
          <a:xfrm>
            <a:off x="4134010" y="5002306"/>
            <a:ext cx="630091" cy="560935"/>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p:cNvSpPr txBox="1"/>
          <p:nvPr/>
        </p:nvSpPr>
        <p:spPr>
          <a:xfrm>
            <a:off x="570599" y="5872466"/>
            <a:ext cx="3079317" cy="369332"/>
          </a:xfrm>
          <a:prstGeom prst="rect">
            <a:avLst/>
          </a:prstGeom>
          <a:noFill/>
        </p:spPr>
        <p:txBody>
          <a:bodyPr wrap="square" rtlCol="0">
            <a:spAutoFit/>
          </a:bodyPr>
          <a:lstStyle/>
          <a:p>
            <a:r>
              <a:rPr lang="en-US" dirty="0" smtClean="0"/>
              <a:t>Click “Next”…</a:t>
            </a:r>
            <a:endParaRPr lang="en-US" dirty="0"/>
          </a:p>
        </p:txBody>
      </p:sp>
    </p:spTree>
    <p:extLst>
      <p:ext uri="{BB962C8B-B14F-4D97-AF65-F5344CB8AC3E}">
        <p14:creationId xmlns:p14="http://schemas.microsoft.com/office/powerpoint/2010/main" val="3584388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539A0217B97048ADD99C42E4028B8F" ma:contentTypeVersion="2" ma:contentTypeDescription="Create a new document." ma:contentTypeScope="" ma:versionID="f5101de947e4e3ab8b894ef910532d3b">
  <xsd:schema xmlns:xsd="http://www.w3.org/2001/XMLSchema" xmlns:xs="http://www.w3.org/2001/XMLSchema" xmlns:p="http://schemas.microsoft.com/office/2006/metadata/properties" xmlns:ns2="e10d6baf-5d51-4aee-b038-763b5763b311" targetNamespace="http://schemas.microsoft.com/office/2006/metadata/properties" ma:root="true" ma:fieldsID="de4f4607f78571f4191ae944482b584a" ns2:_="">
    <xsd:import namespace="e10d6baf-5d51-4aee-b038-763b5763b311"/>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0d6baf-5d51-4aee-b038-763b5763b3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919D77-3669-4FAB-845F-BD5428F18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0d6baf-5d51-4aee-b038-763b5763b3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8172CE-BAB3-4A9D-8879-98EBF9DCD7BD}">
  <ds:schemaRefs>
    <ds:schemaRef ds:uri="http://schemas.microsoft.com/sharepoint/v3/contenttype/forms"/>
  </ds:schemaRefs>
</ds:datastoreItem>
</file>

<file path=customXml/itemProps3.xml><?xml version="1.0" encoding="utf-8"?>
<ds:datastoreItem xmlns:ds="http://schemas.openxmlformats.org/officeDocument/2006/customXml" ds:itemID="{79BD47A8-F4B4-44C3-9563-6BE139461A6D}">
  <ds:schemaRefs>
    <ds:schemaRef ds:uri="http://schemas.microsoft.com/office/infopath/2007/PartnerControl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purl.org/dc/terms/"/>
    <ds:schemaRef ds:uri="http://schemas.openxmlformats.org/package/2006/metadata/core-properties"/>
    <ds:schemaRef ds:uri="e10d6baf-5d51-4aee-b038-763b5763b311"/>
  </ds:schemaRefs>
</ds:datastoreItem>
</file>

<file path=docProps/app.xml><?xml version="1.0" encoding="utf-8"?>
<Properties xmlns="http://schemas.openxmlformats.org/officeDocument/2006/extended-properties" xmlns:vt="http://schemas.openxmlformats.org/officeDocument/2006/docPropsVTypes">
  <TotalTime>2040</TotalTime>
  <Words>654</Words>
  <Application>Microsoft Office PowerPoint</Application>
  <PresentationFormat>On-screen Show (4:3)</PresentationFormat>
  <Paragraphs>100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Myriad Pro</vt:lpstr>
      <vt:lpstr>Office Theme</vt:lpstr>
      <vt:lpstr>PowerPoint Presentation</vt:lpstr>
      <vt:lpstr>Installation Steps</vt:lpstr>
      <vt:lpstr>Introduction</vt:lpstr>
      <vt:lpstr>PowerPoint Presentation</vt:lpstr>
      <vt:lpstr>Software License Agreement</vt:lpstr>
      <vt:lpstr>Installation Type</vt:lpstr>
      <vt:lpstr>PowerPoint Presentation</vt:lpstr>
      <vt:lpstr>Installation Action</vt:lpstr>
      <vt:lpstr>PowerPoint Presentation</vt:lpstr>
      <vt:lpstr>Installation Directory</vt:lpstr>
      <vt:lpstr>PowerPoint Presentation</vt:lpstr>
      <vt:lpstr>Instance Setup</vt:lpstr>
      <vt:lpstr>PowerPoint Presentation</vt:lpstr>
      <vt:lpstr>Partitioning Options</vt:lpstr>
      <vt:lpstr>PowerPoint Presentation</vt:lpstr>
      <vt:lpstr>Instance – owning user</vt:lpstr>
      <vt:lpstr>PowerPoint Presentation</vt:lpstr>
      <vt:lpstr>PowerPoint Presentation</vt:lpstr>
      <vt:lpstr>Contact Information</vt:lpstr>
      <vt:lpstr>PowerPoint Presentation</vt:lpstr>
      <vt:lpstr>Summary</vt:lpstr>
      <vt:lpstr>PowerPoint Presentation</vt:lpstr>
      <vt:lpstr>Post Installation Steps</vt:lpstr>
      <vt:lpstr>PowerPoint Presentation</vt:lpstr>
      <vt:lpstr>PowerPoint Presentation</vt:lpstr>
      <vt:lpstr>THANK YOU</vt:lpstr>
    </vt:vector>
  </TitlesOfParts>
  <Company>Codesign Brand Consultants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 PPT with Tata Logo.pptx</dc:title>
  <dc:creator>Siddharth Nair</dc:creator>
  <cp:lastModifiedBy>Badiger, Manjunath</cp:lastModifiedBy>
  <cp:revision>116</cp:revision>
  <dcterms:created xsi:type="dcterms:W3CDTF">2016-06-26T07:15:41Z</dcterms:created>
  <dcterms:modified xsi:type="dcterms:W3CDTF">2017-02-23T08:44:35Z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0x0101004F539A0217B97048ADD99C42E4028B8F</vt:lpwstr>
  </property>
</Properties>
</file>