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0006673-B754-4966-B18B-76175DC17983}" type="datetimeFigureOut">
              <a:rPr lang="en-IN" smtClean="0"/>
              <a:t>30-08-2016</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86C5BD8-FC78-4A04-A478-69846B37591A}"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06673-B754-4966-B18B-76175DC17983}"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C5BD8-FC78-4A04-A478-69846B37591A}"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06673-B754-4966-B18B-76175DC17983}"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C5BD8-FC78-4A04-A478-69846B37591A}"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06673-B754-4966-B18B-76175DC17983}"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C5BD8-FC78-4A04-A478-69846B37591A}"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006673-B754-4966-B18B-76175DC17983}"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C5BD8-FC78-4A04-A478-69846B37591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0006673-B754-4966-B18B-76175DC17983}" type="datetimeFigureOut">
              <a:rPr lang="en-IN" smtClean="0"/>
              <a:t>30-08-2016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C5BD8-FC78-4A04-A478-69846B37591A}"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006673-B754-4966-B18B-76175DC17983}" type="datetimeFigureOut">
              <a:rPr lang="en-IN" smtClean="0"/>
              <a:t>30-08-2016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6C5BD8-FC78-4A04-A478-69846B37591A}"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006673-B754-4966-B18B-76175DC17983}" type="datetimeFigureOut">
              <a:rPr lang="en-IN" smtClean="0"/>
              <a:t>30-08-2016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6C5BD8-FC78-4A04-A478-69846B37591A}"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06673-B754-4966-B18B-76175DC17983}" type="datetimeFigureOut">
              <a:rPr lang="en-IN" smtClean="0"/>
              <a:t>30-08-2016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6C5BD8-FC78-4A04-A478-69846B3759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06673-B754-4966-B18B-76175DC17983}" type="datetimeFigureOut">
              <a:rPr lang="en-IN" smtClean="0"/>
              <a:t>30-08-2016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C5BD8-FC78-4A04-A478-69846B37591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06673-B754-4966-B18B-76175DC17983}" type="datetimeFigureOut">
              <a:rPr lang="en-IN" smtClean="0"/>
              <a:t>30-08-2016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C5BD8-FC78-4A04-A478-69846B37591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0006673-B754-4966-B18B-76175DC17983}" type="datetimeFigureOut">
              <a:rPr lang="en-IN" smtClean="0"/>
              <a:t>30-08-2016</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86C5BD8-FC78-4A04-A478-69846B37591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SDLC</a:t>
            </a:r>
            <a:endParaRPr lang="en-IN" dirty="0"/>
          </a:p>
        </p:txBody>
      </p:sp>
      <p:sp>
        <p:nvSpPr>
          <p:cNvPr id="3" name="Subtitle 2"/>
          <p:cNvSpPr>
            <a:spLocks noGrp="1"/>
          </p:cNvSpPr>
          <p:nvPr>
            <p:ph type="subTitle" idx="1"/>
          </p:nvPr>
        </p:nvSpPr>
        <p:spPr/>
        <p:txBody>
          <a:bodyPr/>
          <a:lstStyle/>
          <a:p>
            <a:r>
              <a:rPr lang="en-US" dirty="0" smtClean="0"/>
              <a:t>TATA TECHNOLOGIES</a:t>
            </a:r>
            <a:endParaRPr lang="en-IN" dirty="0"/>
          </a:p>
        </p:txBody>
      </p:sp>
    </p:spTree>
    <p:extLst>
      <p:ext uri="{BB962C8B-B14F-4D97-AF65-F5344CB8AC3E}">
        <p14:creationId xmlns:p14="http://schemas.microsoft.com/office/powerpoint/2010/main" val="3057675745"/>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SDLC is a process followed for software project, within a software organization.</a:t>
            </a:r>
          </a:p>
          <a:p>
            <a:r>
              <a:rPr lang="en-IN" dirty="0"/>
              <a:t>It consists of a detailed plan describing how to develop, maintain, replace and alter or enhance specific software</a:t>
            </a:r>
            <a:r>
              <a:rPr lang="en-IN" dirty="0" smtClean="0"/>
              <a:t>.</a:t>
            </a:r>
          </a:p>
          <a:p>
            <a:r>
              <a:rPr lang="en-IN" dirty="0"/>
              <a:t>The life cycle defines a methodology for improving the quality of software and the overall development process.</a:t>
            </a:r>
          </a:p>
        </p:txBody>
      </p:sp>
      <p:sp>
        <p:nvSpPr>
          <p:cNvPr id="3" name="Title 2"/>
          <p:cNvSpPr>
            <a:spLocks noGrp="1"/>
          </p:cNvSpPr>
          <p:nvPr>
            <p:ph type="title"/>
          </p:nvPr>
        </p:nvSpPr>
        <p:spPr/>
        <p:txBody>
          <a:bodyPr/>
          <a:lstStyle/>
          <a:p>
            <a:r>
              <a:rPr lang="en-US" dirty="0" smtClean="0"/>
              <a:t>INTRODUCTION</a:t>
            </a:r>
            <a:endParaRPr lang="en-IN" dirty="0"/>
          </a:p>
        </p:txBody>
      </p:sp>
    </p:spTree>
    <p:extLst>
      <p:ext uri="{BB962C8B-B14F-4D97-AF65-F5344CB8AC3E}">
        <p14:creationId xmlns:p14="http://schemas.microsoft.com/office/powerpoint/2010/main" val="109584011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Graphical representation of stages of SDLC</a:t>
            </a:r>
            <a:endParaRPr lang="en-IN"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2204864"/>
            <a:ext cx="533400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1415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Stage 1: Planning and Requirement Analysis</a:t>
            </a:r>
          </a:p>
          <a:p>
            <a:pPr marL="457200" indent="-457200">
              <a:buFont typeface="+mj-lt"/>
              <a:buAutoNum type="arabicPeriod"/>
            </a:pPr>
            <a:r>
              <a:rPr lang="en-IN" sz="1600" dirty="0"/>
              <a:t>Requirement analysis is the most important and fundamental stage in SDLC. It is performed by the senior members of the team with inputs from the customer, the sales department, market surveys and domain experts in the industry</a:t>
            </a:r>
            <a:r>
              <a:rPr lang="en-IN" sz="1600" dirty="0" smtClean="0"/>
              <a:t>.</a:t>
            </a:r>
          </a:p>
          <a:p>
            <a:pPr marL="457200" indent="-457200">
              <a:buFont typeface="+mj-lt"/>
              <a:buAutoNum type="arabicPeriod"/>
            </a:pPr>
            <a:r>
              <a:rPr lang="en-IN" sz="1600" dirty="0"/>
              <a:t>This information is then used to plan the basic project approach and to conduct product feasibility study in the economical, operational, and technical areas</a:t>
            </a:r>
            <a:r>
              <a:rPr lang="en-IN" sz="1600" dirty="0" smtClean="0"/>
              <a:t>.</a:t>
            </a:r>
          </a:p>
          <a:p>
            <a:pPr marL="457200" indent="-457200">
              <a:buFont typeface="+mj-lt"/>
              <a:buAutoNum type="arabicPeriod"/>
            </a:pPr>
            <a:r>
              <a:rPr lang="en-IN" sz="1600" dirty="0"/>
              <a:t>Planning for the quality assurance requirements and identification of the risks associated with the project is also done in the planning stage</a:t>
            </a:r>
            <a:r>
              <a:rPr lang="en-IN" sz="1600" dirty="0" smtClean="0"/>
              <a:t>.</a:t>
            </a:r>
          </a:p>
          <a:p>
            <a:pPr marL="457200" indent="-457200">
              <a:buFont typeface="+mj-lt"/>
              <a:buAutoNum type="arabicPeriod"/>
            </a:pPr>
            <a:r>
              <a:rPr lang="en-IN" sz="1600" dirty="0"/>
              <a:t>The outcome of the technical feasibility study is to define the various technical approaches that can be followed to implement the project successfully with minimum risks</a:t>
            </a:r>
            <a:r>
              <a:rPr lang="en-IN" sz="1600" dirty="0" smtClean="0"/>
              <a:t>.</a:t>
            </a:r>
          </a:p>
          <a:p>
            <a:pPr marL="0" indent="0">
              <a:buNone/>
            </a:pPr>
            <a:endParaRPr lang="en-US" sz="1400" dirty="0" smtClean="0"/>
          </a:p>
        </p:txBody>
      </p:sp>
      <p:sp>
        <p:nvSpPr>
          <p:cNvPr id="3" name="Title 2"/>
          <p:cNvSpPr>
            <a:spLocks noGrp="1"/>
          </p:cNvSpPr>
          <p:nvPr>
            <p:ph type="title"/>
          </p:nvPr>
        </p:nvSpPr>
        <p:spPr/>
        <p:txBody>
          <a:bodyPr/>
          <a:lstStyle/>
          <a:p>
            <a:r>
              <a:rPr lang="en-US" sz="4000" dirty="0" smtClean="0"/>
              <a:t>Explanation of SDLC Process</a:t>
            </a:r>
            <a:endParaRPr lang="en-IN" sz="4000" dirty="0"/>
          </a:p>
        </p:txBody>
      </p:sp>
    </p:spTree>
    <p:extLst>
      <p:ext uri="{BB962C8B-B14F-4D97-AF65-F5344CB8AC3E}">
        <p14:creationId xmlns:p14="http://schemas.microsoft.com/office/powerpoint/2010/main" val="844228441"/>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Stage 2: Defining </a:t>
            </a:r>
            <a:r>
              <a:rPr lang="en-IN" b="1" dirty="0" smtClean="0"/>
              <a:t>Requirements</a:t>
            </a:r>
          </a:p>
          <a:p>
            <a:pPr marL="457200" indent="-457200">
              <a:buFont typeface="+mj-lt"/>
              <a:buAutoNum type="arabicPeriod"/>
            </a:pPr>
            <a:r>
              <a:rPr lang="en-IN" sz="1600" dirty="0"/>
              <a:t>Once the requirement analysis is done the next step is to clearly define and document the product requirements and get them approved from the customer or the market analysts</a:t>
            </a:r>
            <a:r>
              <a:rPr lang="en-IN" sz="1600" dirty="0" smtClean="0"/>
              <a:t>.</a:t>
            </a:r>
          </a:p>
          <a:p>
            <a:pPr marL="457200" indent="-457200">
              <a:buFont typeface="+mj-lt"/>
              <a:buAutoNum type="arabicPeriod"/>
            </a:pPr>
            <a:r>
              <a:rPr lang="en-IN" sz="1600" dirty="0"/>
              <a:t>This is done through .SRS. . Software Requirement Specification document which consists of all the product requirements to be designed and developed during the project life cycle</a:t>
            </a:r>
            <a:r>
              <a:rPr lang="en-IN" sz="1600" dirty="0" smtClean="0"/>
              <a:t>.</a:t>
            </a:r>
          </a:p>
          <a:p>
            <a:pPr marL="0" indent="0">
              <a:buNone/>
            </a:pPr>
            <a:endParaRPr lang="en-IN" sz="1600" dirty="0" smtClean="0"/>
          </a:p>
          <a:p>
            <a:pPr marL="0" indent="0">
              <a:buNone/>
            </a:pPr>
            <a:endParaRPr lang="en-US" sz="1600" b="1" dirty="0"/>
          </a:p>
          <a:p>
            <a:pPr marL="0" indent="0">
              <a:buNone/>
            </a:pPr>
            <a:endParaRPr lang="en-IN" sz="1600" b="1" dirty="0"/>
          </a:p>
        </p:txBody>
      </p:sp>
      <p:sp>
        <p:nvSpPr>
          <p:cNvPr id="3" name="Title 2"/>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964509875"/>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421013"/>
          </a:xfrm>
        </p:spPr>
        <p:txBody>
          <a:bodyPr/>
          <a:lstStyle/>
          <a:p>
            <a:r>
              <a:rPr lang="en-IN" b="1" dirty="0"/>
              <a:t>Stage 3: Designing the product </a:t>
            </a:r>
            <a:r>
              <a:rPr lang="en-IN" b="1" dirty="0" smtClean="0"/>
              <a:t>architecture</a:t>
            </a:r>
          </a:p>
          <a:p>
            <a:pPr marL="457200" indent="-457200">
              <a:buFont typeface="+mj-lt"/>
              <a:buAutoNum type="arabicPeriod"/>
            </a:pPr>
            <a:endParaRPr lang="en-IN" sz="1600" b="1" dirty="0" smtClean="0"/>
          </a:p>
          <a:p>
            <a:pPr marL="457200" indent="-457200">
              <a:buFont typeface="+mj-lt"/>
              <a:buAutoNum type="arabicPeriod"/>
            </a:pPr>
            <a:r>
              <a:rPr lang="en-IN" sz="1400" dirty="0"/>
              <a:t>SRS is the reference for product architects to come out with the best architecture for the product to be developed. </a:t>
            </a:r>
            <a:endParaRPr lang="en-IN" sz="1400" dirty="0" smtClean="0"/>
          </a:p>
          <a:p>
            <a:pPr marL="457200" indent="-457200">
              <a:buFont typeface="+mj-lt"/>
              <a:buAutoNum type="arabicPeriod"/>
            </a:pPr>
            <a:r>
              <a:rPr lang="en-IN" sz="1400" dirty="0" smtClean="0"/>
              <a:t>Based </a:t>
            </a:r>
            <a:r>
              <a:rPr lang="en-IN" sz="1400" dirty="0"/>
              <a:t>on the requirements specified in SRS, usually more than one design approach for the product architecture is proposed and documented in a DDS - Design Document Specification</a:t>
            </a:r>
            <a:r>
              <a:rPr lang="en-IN" sz="1400" dirty="0" smtClean="0"/>
              <a:t>.</a:t>
            </a:r>
          </a:p>
          <a:p>
            <a:pPr marL="457200" indent="-457200">
              <a:buFont typeface="+mj-lt"/>
              <a:buAutoNum type="arabicPeriod"/>
            </a:pPr>
            <a:r>
              <a:rPr lang="en-IN" sz="1400" dirty="0"/>
              <a:t>This DDS is reviewed by all the important stakeholders and based on various parameters as risk assessment, product robustness, design modularity , budget and time constraints , the best design approach is selected for the product</a:t>
            </a:r>
            <a:r>
              <a:rPr lang="en-IN" sz="1400" dirty="0" smtClean="0"/>
              <a:t>.</a:t>
            </a:r>
          </a:p>
          <a:p>
            <a:pPr marL="457200" indent="-457200">
              <a:buFont typeface="+mj-lt"/>
              <a:buAutoNum type="arabicPeriod"/>
            </a:pPr>
            <a:r>
              <a:rPr lang="en-IN" sz="1400" dirty="0"/>
              <a:t>A design approach clearly defines all the architectural modules of the product along with its communication and data flow representation with the external and third party modules (if any). </a:t>
            </a:r>
            <a:endParaRPr lang="en-IN" sz="1400" dirty="0" smtClean="0"/>
          </a:p>
          <a:p>
            <a:pPr marL="457200" indent="-457200">
              <a:buFont typeface="+mj-lt"/>
              <a:buAutoNum type="arabicPeriod"/>
            </a:pPr>
            <a:r>
              <a:rPr lang="en-IN" sz="1400" dirty="0" smtClean="0"/>
              <a:t>The </a:t>
            </a:r>
            <a:r>
              <a:rPr lang="en-IN" sz="1400" dirty="0"/>
              <a:t>internal design of all the modules of the proposed architecture should be clearly defined with the minutest of the details in DDS.</a:t>
            </a:r>
            <a:endParaRPr lang="en-IN" sz="1400" b="1" dirty="0"/>
          </a:p>
          <a:p>
            <a:pPr marL="0" indent="0">
              <a:buNone/>
            </a:pPr>
            <a:endParaRPr lang="en-IN" b="1" dirty="0"/>
          </a:p>
        </p:txBody>
      </p:sp>
      <p:sp>
        <p:nvSpPr>
          <p:cNvPr id="3" name="Title 2"/>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127957522"/>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Stage 4: Building or Developing the Product</a:t>
            </a:r>
          </a:p>
          <a:p>
            <a:pPr marL="457200" indent="-457200">
              <a:buFont typeface="+mj-lt"/>
              <a:buAutoNum type="arabicPeriod"/>
            </a:pPr>
            <a:r>
              <a:rPr lang="en-IN" sz="1400" dirty="0"/>
              <a:t>In this stage of SDLC the actual development starts and the product is built. The programming code is generated as per DDS during this stage</a:t>
            </a:r>
            <a:r>
              <a:rPr lang="en-IN" sz="1400" dirty="0" smtClean="0"/>
              <a:t>.</a:t>
            </a:r>
          </a:p>
          <a:p>
            <a:pPr marL="457200" indent="-457200">
              <a:buFont typeface="+mj-lt"/>
              <a:buAutoNum type="arabicPeriod"/>
            </a:pPr>
            <a:r>
              <a:rPr lang="en-IN" sz="1400" dirty="0"/>
              <a:t>If the design is performed in a detailed and organized manner, code generation can be accomplished without much hassle</a:t>
            </a:r>
            <a:r>
              <a:rPr lang="en-IN" sz="1400" dirty="0" smtClean="0"/>
              <a:t>.</a:t>
            </a:r>
          </a:p>
          <a:p>
            <a:pPr marL="457200" indent="-457200">
              <a:buFont typeface="+mj-lt"/>
              <a:buAutoNum type="arabicPeriod"/>
            </a:pPr>
            <a:r>
              <a:rPr lang="en-IN" sz="1400" dirty="0"/>
              <a:t>Developers have to follow the coding guidelines defined by their organization and programming tools like compilers, interpreters, debuggers </a:t>
            </a:r>
            <a:r>
              <a:rPr lang="en-IN" sz="1400" dirty="0" err="1"/>
              <a:t>etc</a:t>
            </a:r>
            <a:r>
              <a:rPr lang="en-IN" sz="1400" dirty="0"/>
              <a:t> are used to generate the code. </a:t>
            </a:r>
            <a:endParaRPr lang="en-IN" sz="1400" dirty="0" smtClean="0"/>
          </a:p>
          <a:p>
            <a:pPr marL="457200" indent="-457200">
              <a:buFont typeface="+mj-lt"/>
              <a:buAutoNum type="arabicPeriod"/>
            </a:pPr>
            <a:r>
              <a:rPr lang="en-IN" sz="1400" dirty="0" smtClean="0"/>
              <a:t>Different </a:t>
            </a:r>
            <a:r>
              <a:rPr lang="en-IN" sz="1400" dirty="0"/>
              <a:t>high level programming languages such as C, C++, Pascal, Java, and PHP are used for coding. The programming language is chosen with respect to the type of software being developed.</a:t>
            </a:r>
            <a:endParaRPr lang="en-IN" sz="1400" dirty="0"/>
          </a:p>
        </p:txBody>
      </p:sp>
      <p:sp>
        <p:nvSpPr>
          <p:cNvPr id="3" name="Title 2"/>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4152763631"/>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Stage 5: Testing the </a:t>
            </a:r>
            <a:r>
              <a:rPr lang="en-IN" b="1" dirty="0" smtClean="0"/>
              <a:t>Product</a:t>
            </a:r>
          </a:p>
          <a:p>
            <a:pPr marL="457200" indent="-457200">
              <a:buFont typeface="+mj-lt"/>
              <a:buAutoNum type="arabicPeriod"/>
            </a:pPr>
            <a:r>
              <a:rPr lang="en-IN" sz="1400" dirty="0"/>
              <a:t>This stage is usually a subset of all the stages as in the modern SDLC models, the testing activities are mostly involved in all the stages of SDLC. </a:t>
            </a:r>
            <a:endParaRPr lang="en-IN" sz="1400" dirty="0" smtClean="0"/>
          </a:p>
          <a:p>
            <a:pPr marL="457200" indent="-457200">
              <a:buFont typeface="+mj-lt"/>
              <a:buAutoNum type="arabicPeriod"/>
            </a:pPr>
            <a:r>
              <a:rPr lang="en-IN" sz="1400" dirty="0" smtClean="0"/>
              <a:t>However </a:t>
            </a:r>
            <a:r>
              <a:rPr lang="en-IN" sz="1400" dirty="0"/>
              <a:t>this stage refers to the testing only stage of the product where products defects are reported, tracked, fixed and retested, until the product reaches the quality standards defined in the SRS.</a:t>
            </a:r>
            <a:endParaRPr lang="en-IN" sz="1400" b="1" dirty="0"/>
          </a:p>
        </p:txBody>
      </p:sp>
      <p:sp>
        <p:nvSpPr>
          <p:cNvPr id="3" name="Title 2"/>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85503386"/>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493021"/>
          </a:xfrm>
        </p:spPr>
        <p:txBody>
          <a:bodyPr/>
          <a:lstStyle/>
          <a:p>
            <a:r>
              <a:rPr lang="en-IN" b="1" dirty="0"/>
              <a:t>Stage 6: Deployment in the Market and </a:t>
            </a:r>
            <a:r>
              <a:rPr lang="en-IN" b="1" dirty="0" smtClean="0"/>
              <a:t>Maintenance</a:t>
            </a:r>
          </a:p>
          <a:p>
            <a:pPr marL="457200" indent="-457200">
              <a:buFont typeface="+mj-lt"/>
              <a:buAutoNum type="arabicPeriod"/>
            </a:pPr>
            <a:endParaRPr lang="en-IN" sz="1400" b="1" dirty="0"/>
          </a:p>
          <a:p>
            <a:pPr marL="457200" indent="-457200">
              <a:buFont typeface="+mj-lt"/>
              <a:buAutoNum type="arabicPeriod"/>
            </a:pPr>
            <a:r>
              <a:rPr lang="en-IN" sz="1400" dirty="0"/>
              <a:t>Once the product is tested and ready to be deployed it is released formally in the appropriate market. </a:t>
            </a:r>
            <a:endParaRPr lang="en-IN" sz="1400" dirty="0" smtClean="0"/>
          </a:p>
          <a:p>
            <a:pPr marL="457200" indent="-457200">
              <a:buFont typeface="+mj-lt"/>
              <a:buAutoNum type="arabicPeriod"/>
            </a:pPr>
            <a:r>
              <a:rPr lang="en-IN" sz="1400" dirty="0" smtClean="0"/>
              <a:t>Sometime </a:t>
            </a:r>
            <a:r>
              <a:rPr lang="en-IN" sz="1400" dirty="0"/>
              <a:t>product deployment happens in stages as per the organizations. business strategy. </a:t>
            </a:r>
            <a:endParaRPr lang="en-IN" sz="1400" dirty="0" smtClean="0"/>
          </a:p>
          <a:p>
            <a:pPr marL="457200" indent="-457200">
              <a:buFont typeface="+mj-lt"/>
              <a:buAutoNum type="arabicPeriod"/>
            </a:pPr>
            <a:r>
              <a:rPr lang="en-IN" sz="1400" dirty="0" smtClean="0"/>
              <a:t>The </a:t>
            </a:r>
            <a:r>
              <a:rPr lang="en-IN" sz="1400" dirty="0"/>
              <a:t>product may first be released in a limited segment and tested in the real business environment (UAT- User acceptance testing</a:t>
            </a:r>
            <a:r>
              <a:rPr lang="en-IN" sz="1400" dirty="0" smtClean="0"/>
              <a:t>).</a:t>
            </a:r>
          </a:p>
          <a:p>
            <a:pPr marL="457200" indent="-457200">
              <a:buFont typeface="+mj-lt"/>
              <a:buAutoNum type="arabicPeriod"/>
            </a:pPr>
            <a:r>
              <a:rPr lang="en-IN" sz="1400" dirty="0"/>
              <a:t>Then based on the feedback, the product may be released as it is or with suggested enhancements in the targeting market segment. </a:t>
            </a:r>
            <a:endParaRPr lang="en-IN" sz="1400" dirty="0" smtClean="0"/>
          </a:p>
          <a:p>
            <a:pPr marL="457200" indent="-457200">
              <a:buFont typeface="+mj-lt"/>
              <a:buAutoNum type="arabicPeriod"/>
            </a:pPr>
            <a:r>
              <a:rPr lang="en-IN" sz="1400" dirty="0" smtClean="0"/>
              <a:t>After </a:t>
            </a:r>
            <a:r>
              <a:rPr lang="en-IN" sz="1400" dirty="0"/>
              <a:t>the product is released in the market, its maintenance is done for the existing customer base.</a:t>
            </a:r>
            <a:endParaRPr lang="en-IN" sz="1400" dirty="0" smtClean="0"/>
          </a:p>
        </p:txBody>
      </p:sp>
      <p:sp>
        <p:nvSpPr>
          <p:cNvPr id="3" name="Title 2"/>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12234870"/>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148</TotalTime>
  <Words>720</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Hardcover</vt:lpstr>
      <vt:lpstr>SDLC</vt:lpstr>
      <vt:lpstr>INTRODUCTION</vt:lpstr>
      <vt:lpstr>Graphical representation of stages of SDLC</vt:lpstr>
      <vt:lpstr>Explanation of SDLC Process</vt:lpstr>
      <vt:lpstr>Continued…</vt:lpstr>
      <vt:lpstr>Continued…</vt:lpstr>
      <vt:lpstr>Continued…</vt:lpstr>
      <vt:lpstr>Continued…</vt:lpstr>
      <vt:lpstr>Continued…</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dc:title>
  <dc:creator>Dhaduti, Bhakti</dc:creator>
  <cp:lastModifiedBy>Dhaduti, Bhakti</cp:lastModifiedBy>
  <cp:revision>17</cp:revision>
  <dcterms:created xsi:type="dcterms:W3CDTF">2016-08-30T10:32:54Z</dcterms:created>
  <dcterms:modified xsi:type="dcterms:W3CDTF">2016-08-30T13:31:06Z</dcterms:modified>
</cp:coreProperties>
</file>