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7" r:id="rId2"/>
    <p:sldId id="273" r:id="rId3"/>
    <p:sldId id="258" r:id="rId4"/>
    <p:sldId id="274" r:id="rId5"/>
    <p:sldId id="262" r:id="rId6"/>
    <p:sldId id="266" r:id="rId7"/>
    <p:sldId id="276"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745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30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677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7268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347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5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632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0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12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83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987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2130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97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594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64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0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06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0280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ctrTitle"/>
          </p:nvPr>
        </p:nvSpPr>
        <p:spPr>
          <a:xfrm>
            <a:off x="2384610" y="1193303"/>
            <a:ext cx="7197726" cy="2421464"/>
          </a:xfrm>
        </p:spPr>
        <p:txBody>
          <a:bodyPr>
            <a:normAutofit/>
          </a:bodyPr>
          <a:lstStyle/>
          <a:p>
            <a:pPr algn="ctr"/>
            <a:r>
              <a:rPr lang="en-US" sz="3500" b="1" dirty="0">
                <a:latin typeface="Imprint MT Shadow" panose="04020605060303030202" pitchFamily="82" charset="0"/>
              </a:rPr>
              <a:t>Crop yield prediction using Ai </a:t>
            </a:r>
            <a:endParaRPr lang="en-IN" sz="35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type="subTitle" idx="1"/>
          </p:nvPr>
        </p:nvSpPr>
        <p:spPr>
          <a:xfrm>
            <a:off x="3415104" y="4008935"/>
            <a:ext cx="9001462" cy="1655762"/>
          </a:xfrm>
        </p:spPr>
        <p:txBody>
          <a:bodyPr>
            <a:normAutofit/>
          </a:bodyPr>
          <a:lstStyle/>
          <a:p>
            <a:pPr marL="0" indent="0">
              <a:buNone/>
            </a:pPr>
            <a:endParaRPr lang="en-US" sz="2200" b="1" dirty="0">
              <a:latin typeface="Baskerville Old Face" panose="02020602080505020303" pitchFamily="18" charset="0"/>
            </a:endParaRPr>
          </a:p>
          <a:p>
            <a:pPr marL="342900" indent="-342900">
              <a:buFont typeface="Wingdings 3" panose="05040102010807070707" pitchFamily="18" charset="2"/>
              <a:buChar char="["/>
            </a:pPr>
            <a:r>
              <a:rPr lang="en-IN" sz="2200" b="1" dirty="0">
                <a:latin typeface="Baskerville Old Face" panose="02020602080505020303" pitchFamily="18" charset="0"/>
              </a:rPr>
              <a:t>Manjunath D Eng19CS0170</a:t>
            </a:r>
          </a:p>
        </p:txBody>
      </p:sp>
    </p:spTree>
    <p:extLst>
      <p:ext uri="{BB962C8B-B14F-4D97-AF65-F5344CB8AC3E}">
        <p14:creationId xmlns:p14="http://schemas.microsoft.com/office/powerpoint/2010/main" val="416118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151966" y="670360"/>
            <a:ext cx="10131425" cy="1456267"/>
          </a:xfrm>
        </p:spPr>
        <p:txBody>
          <a:bodyPr>
            <a:normAutofit/>
          </a:bodyPr>
          <a:lstStyle/>
          <a:p>
            <a:pPr algn="ctr"/>
            <a:r>
              <a:rPr lang="en-US" sz="3200" b="1" dirty="0">
                <a:latin typeface="Imprint MT Shadow" panose="04020605060303030202" pitchFamily="82" charset="0"/>
              </a:rPr>
              <a:t>INTRODUCTION</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2689413" y="2332815"/>
            <a:ext cx="7772400" cy="1638549"/>
          </a:xfrm>
        </p:spPr>
        <p:txBody>
          <a:bodyPr>
            <a:normAutofit/>
          </a:bodyPr>
          <a:lstStyle/>
          <a:p>
            <a:pPr marL="0" indent="0">
              <a:buNone/>
            </a:pPr>
            <a:r>
              <a:rPr lang="en-US" sz="2200" dirty="0">
                <a:latin typeface="Baskerville Old Face" panose="02020602080505020303" pitchFamily="18" charset="0"/>
              </a:rPr>
              <a:t>Crop yield prediction is extremely challenging due to its dependence on multiple factors such as crop genotype, environmental factors, management practices, and their interactions.</a:t>
            </a:r>
            <a:endParaRPr lang="en-IN" sz="2200" dirty="0">
              <a:latin typeface="Baskerville Old Face" panose="02020602080505020303" pitchFamily="18" charset="0"/>
            </a:endParaRPr>
          </a:p>
        </p:txBody>
      </p:sp>
    </p:spTree>
    <p:extLst>
      <p:ext uri="{BB962C8B-B14F-4D97-AF65-F5344CB8AC3E}">
        <p14:creationId xmlns:p14="http://schemas.microsoft.com/office/powerpoint/2010/main" val="105575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55715" y="304799"/>
            <a:ext cx="10131425" cy="1456267"/>
          </a:xfrm>
        </p:spPr>
        <p:txBody>
          <a:bodyPr>
            <a:normAutofit/>
          </a:bodyPr>
          <a:lstStyle/>
          <a:p>
            <a:pPr algn="ctr"/>
            <a:r>
              <a:rPr lang="en-US" sz="3200" b="1" dirty="0">
                <a:latin typeface="Imprint MT Shadow" panose="04020605060303030202" pitchFamily="82" charset="0"/>
              </a:rPr>
              <a:t>Why ??</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870452" y="1846729"/>
            <a:ext cx="8901953" cy="4061013"/>
          </a:xfrm>
        </p:spPr>
        <p:txBody>
          <a:bodyPr>
            <a:noAutofit/>
          </a:bodyPr>
          <a:lstStyle/>
          <a:p>
            <a:pPr>
              <a:buFont typeface="Wingdings" panose="05000000000000000000" pitchFamily="2" charset="2"/>
              <a:buChar char="q"/>
            </a:pPr>
            <a:r>
              <a:rPr lang="en-US" sz="2200" dirty="0">
                <a:latin typeface="Baskerville Old Face" panose="02020602080505020303" pitchFamily="18" charset="0"/>
              </a:rPr>
              <a:t>Crop yield prediction is an essential task for the decision-makers at national and regional levels (e.g., the EU level) for rapid decision-making</a:t>
            </a:r>
          </a:p>
          <a:p>
            <a:pPr>
              <a:buFont typeface="Wingdings" panose="05000000000000000000" pitchFamily="2" charset="2"/>
              <a:buChar char="q"/>
            </a:pPr>
            <a:r>
              <a:rPr lang="en-US" sz="2200" dirty="0">
                <a:latin typeface="Baskerville Old Face" panose="02020602080505020303" pitchFamily="18" charset="0"/>
              </a:rPr>
              <a:t>Predictions could be used by crop managers to minimize losses when</a:t>
            </a:r>
          </a:p>
          <a:p>
            <a:pPr marL="0" indent="0">
              <a:buNone/>
            </a:pPr>
            <a:r>
              <a:rPr lang="en-US" sz="2200" dirty="0">
                <a:latin typeface="Baskerville Old Face" panose="02020602080505020303" pitchFamily="18" charset="0"/>
              </a:rPr>
              <a:t>      unfavorable conditions may occur.</a:t>
            </a:r>
          </a:p>
          <a:p>
            <a:pPr>
              <a:buFont typeface="Wingdings" panose="05000000000000000000" pitchFamily="2" charset="2"/>
              <a:buChar char="q"/>
            </a:pPr>
            <a:r>
              <a:rPr lang="en-US" sz="2200" b="0" i="0" dirty="0">
                <a:effectLst/>
                <a:latin typeface="Baskerville Old Face" panose="02020602080505020303" pitchFamily="18" charset="0"/>
              </a:rPr>
              <a:t>An accurate crop yield prediction model can help farmers to decide on what to grow and when to grow. There are different approaches to crop yield prediction.</a:t>
            </a:r>
            <a:endParaRPr lang="en-US" sz="2200" dirty="0">
              <a:latin typeface="Baskerville Old Face" panose="02020602080505020303" pitchFamily="18" charset="0"/>
            </a:endParaRPr>
          </a:p>
        </p:txBody>
      </p:sp>
    </p:spTree>
    <p:extLst>
      <p:ext uri="{BB962C8B-B14F-4D97-AF65-F5344CB8AC3E}">
        <p14:creationId xmlns:p14="http://schemas.microsoft.com/office/powerpoint/2010/main" val="278062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07062" y="251011"/>
            <a:ext cx="10131425" cy="1456267"/>
          </a:xfrm>
        </p:spPr>
        <p:txBody>
          <a:bodyPr>
            <a:normAutofit/>
          </a:bodyPr>
          <a:lstStyle/>
          <a:p>
            <a:pPr algn="ctr"/>
            <a:r>
              <a:rPr lang="en-US" sz="3200" b="1" dirty="0">
                <a:latin typeface="Imprint MT Shadow" panose="04020605060303030202" pitchFamily="82" charset="0"/>
              </a:rPr>
              <a:t>overview</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781741" y="1707278"/>
            <a:ext cx="6233644" cy="4379756"/>
          </a:xfrm>
        </p:spPr>
        <p:txBody>
          <a:bodyPr>
            <a:noAutofit/>
          </a:bodyPr>
          <a:lstStyle/>
          <a:p>
            <a:pPr marL="0" indent="0">
              <a:buNone/>
            </a:pPr>
            <a:r>
              <a:rPr lang="en-US" sz="2500" dirty="0">
                <a:latin typeface="Baskerville Old Face" panose="02020602080505020303" pitchFamily="18" charset="0"/>
              </a:rPr>
              <a:t>AI can provide farmers with real-time insights from their fields, allowing them to identify areas that need irrigation, fertilization, or pesticide treatment. Also, This methodology helps in increasing food production while minimizing the use of resource.</a:t>
            </a:r>
          </a:p>
        </p:txBody>
      </p:sp>
      <p:pic>
        <p:nvPicPr>
          <p:cNvPr id="3" name="Picture 2">
            <a:extLst>
              <a:ext uri="{FF2B5EF4-FFF2-40B4-BE49-F238E27FC236}">
                <a16:creationId xmlns:a16="http://schemas.microsoft.com/office/drawing/2014/main" id="{7B12C239-798A-46E6-AF48-859F5B82015E}"/>
              </a:ext>
            </a:extLst>
          </p:cNvPr>
          <p:cNvPicPr>
            <a:picLocks noChangeAspect="1"/>
          </p:cNvPicPr>
          <p:nvPr/>
        </p:nvPicPr>
        <p:blipFill>
          <a:blip r:embed="rId2"/>
          <a:stretch>
            <a:fillRect/>
          </a:stretch>
        </p:blipFill>
        <p:spPr>
          <a:xfrm>
            <a:off x="7307319" y="2150033"/>
            <a:ext cx="4539799" cy="3300508"/>
          </a:xfrm>
          <a:prstGeom prst="rect">
            <a:avLst/>
          </a:prstGeom>
        </p:spPr>
      </p:pic>
    </p:spTree>
    <p:extLst>
      <p:ext uri="{BB962C8B-B14F-4D97-AF65-F5344CB8AC3E}">
        <p14:creationId xmlns:p14="http://schemas.microsoft.com/office/powerpoint/2010/main" val="286104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Technology Used</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184553" y="1907489"/>
            <a:ext cx="6602505" cy="5132793"/>
          </a:xfrm>
        </p:spPr>
        <p:txBody>
          <a:bodyPr>
            <a:noAutofit/>
          </a:bodyPr>
          <a:lstStyle/>
          <a:p>
            <a:pPr>
              <a:buFont typeface="Wingdings" panose="05000000000000000000" pitchFamily="2" charset="2"/>
              <a:buChar char="q"/>
            </a:pPr>
            <a:r>
              <a:rPr lang="en-US" sz="2200" dirty="0">
                <a:latin typeface="Baskerville Old Face" panose="02020602080505020303" pitchFamily="18" charset="0"/>
              </a:rPr>
              <a:t> If we are using Numerical data then, we can use Artificial Neural Network ,Random Forest and LSTM for the better prediction.</a:t>
            </a:r>
          </a:p>
          <a:p>
            <a:pPr>
              <a:buFont typeface="Wingdings" panose="05000000000000000000" pitchFamily="2" charset="2"/>
              <a:buChar char="q"/>
            </a:pPr>
            <a:r>
              <a:rPr lang="en-US" sz="2200" dirty="0">
                <a:latin typeface="Baskerville Old Face" panose="02020602080505020303" pitchFamily="18" charset="0"/>
              </a:rPr>
              <a:t>Artificial Neural Networks (</a:t>
            </a:r>
            <a:r>
              <a:rPr lang="en-US" sz="2200" b="1" dirty="0">
                <a:latin typeface="Baskerville Old Face" panose="02020602080505020303" pitchFamily="18" charset="0"/>
              </a:rPr>
              <a:t>ANN</a:t>
            </a:r>
            <a:r>
              <a:rPr lang="en-US" sz="2200" dirty="0">
                <a:latin typeface="Baskerville Old Face" panose="02020602080505020303" pitchFamily="18" charset="0"/>
              </a:rPr>
              <a:t>) have been demonstrated to be powerful tools for modeling and prediction.</a:t>
            </a:r>
          </a:p>
          <a:p>
            <a:pPr>
              <a:buFont typeface="Wingdings" panose="05000000000000000000" pitchFamily="2" charset="2"/>
              <a:buChar char="q"/>
            </a:pPr>
            <a:r>
              <a:rPr lang="en-US" sz="2200" dirty="0">
                <a:latin typeface="Baskerville Old Face" panose="02020602080505020303" pitchFamily="18" charset="0"/>
              </a:rPr>
              <a:t> If we go with the Image data we can use Convolution Neural network (CNN).</a:t>
            </a:r>
          </a:p>
        </p:txBody>
      </p:sp>
      <p:pic>
        <p:nvPicPr>
          <p:cNvPr id="11" name="Picture 10">
            <a:extLst>
              <a:ext uri="{FF2B5EF4-FFF2-40B4-BE49-F238E27FC236}">
                <a16:creationId xmlns:a16="http://schemas.microsoft.com/office/drawing/2014/main" id="{52F4315E-0056-4DD4-A5A2-4FBCF80DBAAE}"/>
              </a:ext>
            </a:extLst>
          </p:cNvPr>
          <p:cNvPicPr>
            <a:picLocks noChangeAspect="1"/>
          </p:cNvPicPr>
          <p:nvPr/>
        </p:nvPicPr>
        <p:blipFill>
          <a:blip r:embed="rId2"/>
          <a:stretch>
            <a:fillRect/>
          </a:stretch>
        </p:blipFill>
        <p:spPr>
          <a:xfrm>
            <a:off x="8002594" y="1930228"/>
            <a:ext cx="3535082" cy="3896841"/>
          </a:xfrm>
          <a:prstGeom prst="rect">
            <a:avLst/>
          </a:prstGeom>
        </p:spPr>
      </p:pic>
    </p:spTree>
    <p:extLst>
      <p:ext uri="{BB962C8B-B14F-4D97-AF65-F5344CB8AC3E}">
        <p14:creationId xmlns:p14="http://schemas.microsoft.com/office/powerpoint/2010/main" val="27738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DESIGN FLOW</a:t>
            </a:r>
            <a:br>
              <a:rPr lang="en-US" sz="3200" b="1" dirty="0">
                <a:latin typeface="Imprint MT Shadow" panose="04020605060303030202" pitchFamily="82" charset="0"/>
              </a:rPr>
            </a:b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680882" y="1519020"/>
            <a:ext cx="9525001" cy="3528110"/>
          </a:xfrm>
        </p:spPr>
        <p:txBody>
          <a:bodyPr>
            <a:noAutofit/>
          </a:bodyPr>
          <a:lstStyle/>
          <a:p>
            <a:pPr marL="0" indent="0">
              <a:buNone/>
            </a:pPr>
            <a:r>
              <a:rPr lang="en-US" sz="2200" dirty="0">
                <a:latin typeface="Baskerville Old Face" panose="02020602080505020303" pitchFamily="18" charset="0"/>
              </a:rPr>
              <a:t>The process of developing the proposed system involves the following process:</a:t>
            </a:r>
          </a:p>
          <a:p>
            <a:pPr marL="0" indent="0">
              <a:buNone/>
            </a:pPr>
            <a:endParaRPr lang="en-US" sz="2200" dirty="0">
              <a:latin typeface="Baskerville Old Face" panose="02020602080505020303" pitchFamily="18" charset="0"/>
            </a:endParaRPr>
          </a:p>
          <a:p>
            <a:pPr marL="457200" indent="-457200">
              <a:buFont typeface="+mj-lt"/>
              <a:buAutoNum type="arabicPeriod"/>
            </a:pPr>
            <a:r>
              <a:rPr lang="en-US" sz="2200" dirty="0">
                <a:latin typeface="Baskerville Old Face" panose="02020602080505020303" pitchFamily="18" charset="0"/>
              </a:rPr>
              <a:t>Data collection/ Preparation</a:t>
            </a:r>
          </a:p>
          <a:p>
            <a:pPr marL="457200" indent="-457200">
              <a:buFont typeface="+mj-lt"/>
              <a:buAutoNum type="arabicPeriod"/>
            </a:pPr>
            <a:r>
              <a:rPr lang="en-US" sz="2200" dirty="0">
                <a:latin typeface="Baskerville Old Face" panose="02020602080505020303" pitchFamily="18" charset="0"/>
              </a:rPr>
              <a:t>Build the Prediction Model</a:t>
            </a:r>
          </a:p>
          <a:p>
            <a:pPr marL="457200" indent="-457200">
              <a:buFont typeface="+mj-lt"/>
              <a:buAutoNum type="arabicPeriod"/>
            </a:pPr>
            <a:r>
              <a:rPr lang="en-US" sz="2200" dirty="0">
                <a:latin typeface="Baskerville Old Face" panose="02020602080505020303" pitchFamily="18" charset="0"/>
              </a:rPr>
              <a:t>Crop prediction </a:t>
            </a:r>
          </a:p>
        </p:txBody>
      </p:sp>
    </p:spTree>
    <p:extLst>
      <p:ext uri="{BB962C8B-B14F-4D97-AF65-F5344CB8AC3E}">
        <p14:creationId xmlns:p14="http://schemas.microsoft.com/office/powerpoint/2010/main" val="21395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1" y="0"/>
            <a:ext cx="10131425" cy="1456267"/>
          </a:xfrm>
        </p:spPr>
        <p:txBody>
          <a:bodyPr>
            <a:normAutofit/>
          </a:bodyPr>
          <a:lstStyle/>
          <a:p>
            <a:pPr algn="ctr"/>
            <a:r>
              <a:rPr lang="en-US" sz="3200" b="1" dirty="0">
                <a:latin typeface="Imprint MT Shadow" panose="04020605060303030202" pitchFamily="82" charset="0"/>
              </a:rPr>
              <a:t>Random Forest</a:t>
            </a:r>
            <a:endParaRPr lang="en-IN" sz="3200" b="1" dirty="0">
              <a:latin typeface="Imprint MT Shadow" panose="04020605060303030202" pitchFamily="82" charset="0"/>
            </a:endParaRPr>
          </a:p>
        </p:txBody>
      </p:sp>
      <p:pic>
        <p:nvPicPr>
          <p:cNvPr id="7" name="Content Placeholder 6">
            <a:extLst>
              <a:ext uri="{FF2B5EF4-FFF2-40B4-BE49-F238E27FC236}">
                <a16:creationId xmlns:a16="http://schemas.microsoft.com/office/drawing/2014/main" id="{6CB40AC9-43AC-4DC1-8051-FE6E042CAC13}"/>
              </a:ext>
            </a:extLst>
          </p:cNvPr>
          <p:cNvPicPr>
            <a:picLocks noGrp="1" noChangeAspect="1"/>
          </p:cNvPicPr>
          <p:nvPr>
            <p:ph idx="1"/>
          </p:nvPr>
        </p:nvPicPr>
        <p:blipFill>
          <a:blip r:embed="rId2"/>
          <a:stretch>
            <a:fillRect/>
          </a:stretch>
        </p:blipFill>
        <p:spPr>
          <a:xfrm>
            <a:off x="2695483" y="1243852"/>
            <a:ext cx="7331260" cy="4966657"/>
          </a:xfrm>
        </p:spPr>
      </p:pic>
    </p:spTree>
    <p:extLst>
      <p:ext uri="{BB962C8B-B14F-4D97-AF65-F5344CB8AC3E}">
        <p14:creationId xmlns:p14="http://schemas.microsoft.com/office/powerpoint/2010/main" val="269737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295402" y="451222"/>
            <a:ext cx="10131425" cy="1456267"/>
          </a:xfrm>
        </p:spPr>
        <p:txBody>
          <a:bodyPr>
            <a:normAutofit/>
          </a:bodyPr>
          <a:lstStyle/>
          <a:p>
            <a:pPr algn="ctr"/>
            <a:r>
              <a:rPr lang="en-US" sz="3200" b="1" dirty="0">
                <a:latin typeface="Imprint MT Shadow" panose="04020605060303030202" pitchFamily="82" charset="0"/>
              </a:rPr>
              <a:t>Conclusion</a:t>
            </a:r>
            <a:endParaRPr lang="en-IN" sz="3200" b="1" dirty="0">
              <a:latin typeface="Imprint MT Shadow" panose="04020605060303030202" pitchFamily="82" charset="0"/>
            </a:endParaRPr>
          </a:p>
        </p:txBody>
      </p:sp>
      <p:sp>
        <p:nvSpPr>
          <p:cNvPr id="5" name="Content Placeholder 4">
            <a:extLst>
              <a:ext uri="{FF2B5EF4-FFF2-40B4-BE49-F238E27FC236}">
                <a16:creationId xmlns:a16="http://schemas.microsoft.com/office/drawing/2014/main" id="{6F6AD474-3A5A-4A90-991B-9E7C6C410930}"/>
              </a:ext>
            </a:extLst>
          </p:cNvPr>
          <p:cNvSpPr>
            <a:spLocks noGrp="1"/>
          </p:cNvSpPr>
          <p:nvPr>
            <p:ph idx="1"/>
          </p:nvPr>
        </p:nvSpPr>
        <p:spPr>
          <a:xfrm>
            <a:off x="1424084" y="2185195"/>
            <a:ext cx="10131424" cy="4135717"/>
          </a:xfrm>
        </p:spPr>
        <p:txBody>
          <a:bodyPr>
            <a:noAutofit/>
          </a:bodyPr>
          <a:lstStyle/>
          <a:p>
            <a:pPr marL="0" indent="0">
              <a:buNone/>
            </a:pPr>
            <a:r>
              <a:rPr lang="en-US" sz="2200" dirty="0">
                <a:latin typeface="Baskerville Old Face" panose="02020602080505020303" pitchFamily="18" charset="0"/>
              </a:rPr>
              <a:t>Predicting crop yield is essential for the food production ecosystem around the world. With better data in hand, it becomes possible to make informed decisions. Government agencies also find the crop yield prediction data useful as they can plan accordingly for national food security.</a:t>
            </a:r>
          </a:p>
        </p:txBody>
      </p:sp>
    </p:spTree>
    <p:extLst>
      <p:ext uri="{BB962C8B-B14F-4D97-AF65-F5344CB8AC3E}">
        <p14:creationId xmlns:p14="http://schemas.microsoft.com/office/powerpoint/2010/main" val="279264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9BFA35-9944-4B16-9B4E-4C19AC6E6369}"/>
              </a:ext>
            </a:extLst>
          </p:cNvPr>
          <p:cNvSpPr>
            <a:spLocks noGrp="1"/>
          </p:cNvSpPr>
          <p:nvPr>
            <p:ph type="title"/>
          </p:nvPr>
        </p:nvSpPr>
        <p:spPr>
          <a:xfrm>
            <a:off x="1030287" y="2369669"/>
            <a:ext cx="10131425" cy="1456267"/>
          </a:xfrm>
        </p:spPr>
        <p:txBody>
          <a:bodyPr>
            <a:normAutofit/>
          </a:bodyPr>
          <a:lstStyle/>
          <a:p>
            <a:pPr algn="ctr"/>
            <a:r>
              <a:rPr lang="en-US" sz="5000" b="1" dirty="0">
                <a:latin typeface="Imprint MT Shadow" panose="04020605060303030202" pitchFamily="82" charset="0"/>
              </a:rPr>
              <a:t>Thank You</a:t>
            </a:r>
            <a:endParaRPr lang="en-IN" sz="5000" b="1" dirty="0">
              <a:latin typeface="Imprint MT Shadow" panose="04020605060303030202" pitchFamily="82" charset="0"/>
            </a:endParaRPr>
          </a:p>
        </p:txBody>
      </p:sp>
    </p:spTree>
    <p:extLst>
      <p:ext uri="{BB962C8B-B14F-4D97-AF65-F5344CB8AC3E}">
        <p14:creationId xmlns:p14="http://schemas.microsoft.com/office/powerpoint/2010/main" val="2905599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348</TotalTime>
  <Words>295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Baskerville Old Face</vt:lpstr>
      <vt:lpstr>Bookman Old Style</vt:lpstr>
      <vt:lpstr>Imprint MT Shadow</vt:lpstr>
      <vt:lpstr>Rockwell</vt:lpstr>
      <vt:lpstr>Wingdings</vt:lpstr>
      <vt:lpstr>Wingdings 3</vt:lpstr>
      <vt:lpstr>Damask</vt:lpstr>
      <vt:lpstr>Crop yield prediction using Ai </vt:lpstr>
      <vt:lpstr>INTRODUCTION</vt:lpstr>
      <vt:lpstr>Why ??</vt:lpstr>
      <vt:lpstr>overview</vt:lpstr>
      <vt:lpstr>Technology Used</vt:lpstr>
      <vt:lpstr>DESIGN FLOW </vt:lpstr>
      <vt:lpstr>Random Forest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 D</dc:creator>
  <cp:lastModifiedBy>Manjunath D</cp:lastModifiedBy>
  <cp:revision>10</cp:revision>
  <dcterms:created xsi:type="dcterms:W3CDTF">2021-11-02T04:40:48Z</dcterms:created>
  <dcterms:modified xsi:type="dcterms:W3CDTF">2021-11-13T07:31:57Z</dcterms:modified>
</cp:coreProperties>
</file>