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81" r:id="rId4"/>
    <p:sldId id="282" r:id="rId5"/>
    <p:sldId id="283" r:id="rId6"/>
    <p:sldId id="284" r:id="rId7"/>
    <p:sldId id="270" r:id="rId8"/>
    <p:sldId id="271" r:id="rId9"/>
    <p:sldId id="272" r:id="rId10"/>
    <p:sldId id="273" r:id="rId11"/>
    <p:sldId id="274" r:id="rId12"/>
    <p:sldId id="279" r:id="rId13"/>
    <p:sldId id="277" r:id="rId14"/>
    <p:sldId id="278" r:id="rId15"/>
    <p:sldId id="275" r:id="rId16"/>
    <p:sldId id="276" r:id="rId17"/>
    <p:sldId id="260" r:id="rId18"/>
    <p:sldId id="263" r:id="rId19"/>
    <p:sldId id="258" r:id="rId20"/>
    <p:sldId id="265" r:id="rId21"/>
    <p:sldId id="264" r:id="rId22"/>
    <p:sldId id="259" r:id="rId23"/>
    <p:sldId id="262" r:id="rId24"/>
    <p:sldId id="280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BB6999F-AE3B-49DC-ABF4-7A8A5503CF47}" type="doc">
      <dgm:prSet loTypeId="urn:microsoft.com/office/officeart/2005/8/layout/cycle2" loCatId="cycle" qsTypeId="urn:microsoft.com/office/officeart/2005/8/quickstyle/simple5" qsCatId="simple" csTypeId="urn:microsoft.com/office/officeart/2005/8/colors/accent0_1" csCatId="mainScheme" phldr="1"/>
      <dgm:spPr/>
      <dgm:t>
        <a:bodyPr/>
        <a:lstStyle/>
        <a:p>
          <a:endParaRPr lang="en-IN"/>
        </a:p>
      </dgm:t>
    </dgm:pt>
    <dgm:pt modelId="{6E0E3900-8A6E-4E53-AB34-864DB0C581F3}">
      <dgm:prSet phldrT="[Text]"/>
      <dgm:spPr/>
      <dgm:t>
        <a:bodyPr/>
        <a:lstStyle/>
        <a:p>
          <a:r>
            <a:rPr lang="en-US" dirty="0"/>
            <a:t>website</a:t>
          </a:r>
          <a:endParaRPr lang="en-IN" dirty="0"/>
        </a:p>
      </dgm:t>
    </dgm:pt>
    <dgm:pt modelId="{D3C65F01-750E-448F-B667-5FFF6903A1A0}" type="parTrans" cxnId="{DAEA971A-BB7D-422D-9526-1563E7689E69}">
      <dgm:prSet/>
      <dgm:spPr/>
      <dgm:t>
        <a:bodyPr/>
        <a:lstStyle/>
        <a:p>
          <a:endParaRPr lang="en-IN"/>
        </a:p>
      </dgm:t>
    </dgm:pt>
    <dgm:pt modelId="{5DE50085-D088-4AC6-B2B9-1483D494648C}" type="sibTrans" cxnId="{DAEA971A-BB7D-422D-9526-1563E7689E69}">
      <dgm:prSet/>
      <dgm:spPr/>
      <dgm:t>
        <a:bodyPr/>
        <a:lstStyle/>
        <a:p>
          <a:endParaRPr lang="en-IN"/>
        </a:p>
      </dgm:t>
    </dgm:pt>
    <dgm:pt modelId="{11AD2217-DFE7-423E-9A17-5CCC20411E3E}">
      <dgm:prSet phldrT="[Text]"/>
      <dgm:spPr/>
      <dgm:t>
        <a:bodyPr/>
        <a:lstStyle/>
        <a:p>
          <a:r>
            <a:rPr lang="en-US" dirty="0"/>
            <a:t>server</a:t>
          </a:r>
          <a:endParaRPr lang="en-IN" dirty="0"/>
        </a:p>
      </dgm:t>
    </dgm:pt>
    <dgm:pt modelId="{3719206A-8836-4A44-ABA0-0385426A7A27}" type="parTrans" cxnId="{F4480028-BB57-45AC-B4BB-8913AA34E785}">
      <dgm:prSet/>
      <dgm:spPr/>
      <dgm:t>
        <a:bodyPr/>
        <a:lstStyle/>
        <a:p>
          <a:endParaRPr lang="en-IN"/>
        </a:p>
      </dgm:t>
    </dgm:pt>
    <dgm:pt modelId="{B44601EF-EA37-433B-B6F0-4719F03E0714}" type="sibTrans" cxnId="{F4480028-BB57-45AC-B4BB-8913AA34E785}">
      <dgm:prSet/>
      <dgm:spPr/>
      <dgm:t>
        <a:bodyPr/>
        <a:lstStyle/>
        <a:p>
          <a:endParaRPr lang="en-IN"/>
        </a:p>
      </dgm:t>
    </dgm:pt>
    <dgm:pt modelId="{7D9737C7-BC76-4AB2-9F68-6B21BD57667D}">
      <dgm:prSet phldrT="[Text]"/>
      <dgm:spPr/>
      <dgm:t>
        <a:bodyPr/>
        <a:lstStyle/>
        <a:p>
          <a:r>
            <a:rPr lang="en-US" dirty="0"/>
            <a:t>model</a:t>
          </a:r>
          <a:endParaRPr lang="en-IN" dirty="0"/>
        </a:p>
      </dgm:t>
    </dgm:pt>
    <dgm:pt modelId="{9132200A-CAA5-4FA4-9871-F3C31FE1A36F}" type="parTrans" cxnId="{879BDE2D-B4C2-4E3D-A134-D600DDD743DD}">
      <dgm:prSet/>
      <dgm:spPr/>
      <dgm:t>
        <a:bodyPr/>
        <a:lstStyle/>
        <a:p>
          <a:endParaRPr lang="en-IN"/>
        </a:p>
      </dgm:t>
    </dgm:pt>
    <dgm:pt modelId="{E6BACEEA-105E-4B1A-BE6E-08A49E0DBCFA}" type="sibTrans" cxnId="{879BDE2D-B4C2-4E3D-A134-D600DDD743DD}">
      <dgm:prSet/>
      <dgm:spPr/>
      <dgm:t>
        <a:bodyPr/>
        <a:lstStyle/>
        <a:p>
          <a:endParaRPr lang="en-IN"/>
        </a:p>
      </dgm:t>
    </dgm:pt>
    <dgm:pt modelId="{8C91DB9A-7E3A-404B-9CC7-3E39403B004B}">
      <dgm:prSet phldrT="[Text]"/>
      <dgm:spPr/>
      <dgm:t>
        <a:bodyPr/>
        <a:lstStyle/>
        <a:p>
          <a:r>
            <a:rPr lang="en-US" dirty="0"/>
            <a:t>server</a:t>
          </a:r>
          <a:endParaRPr lang="en-IN" dirty="0"/>
        </a:p>
      </dgm:t>
    </dgm:pt>
    <dgm:pt modelId="{D8E6EA47-69A1-452A-83DE-624875593854}" type="parTrans" cxnId="{F6FFF0FF-D0E9-48AA-9673-1FC525210FA2}">
      <dgm:prSet/>
      <dgm:spPr/>
      <dgm:t>
        <a:bodyPr/>
        <a:lstStyle/>
        <a:p>
          <a:endParaRPr lang="en-IN"/>
        </a:p>
      </dgm:t>
    </dgm:pt>
    <dgm:pt modelId="{15D8DEF0-4C25-4CBD-8E8B-FE6360D24451}" type="sibTrans" cxnId="{F6FFF0FF-D0E9-48AA-9673-1FC525210FA2}">
      <dgm:prSet/>
      <dgm:spPr/>
      <dgm:t>
        <a:bodyPr/>
        <a:lstStyle/>
        <a:p>
          <a:endParaRPr lang="en-IN"/>
        </a:p>
      </dgm:t>
    </dgm:pt>
    <dgm:pt modelId="{E9FFE997-4C45-4ED8-8FB8-AA4B7015E3A6}" type="pres">
      <dgm:prSet presAssocID="{EBB6999F-AE3B-49DC-ABF4-7A8A5503CF47}" presName="cycle" presStyleCnt="0">
        <dgm:presLayoutVars>
          <dgm:dir/>
          <dgm:resizeHandles val="exact"/>
        </dgm:presLayoutVars>
      </dgm:prSet>
      <dgm:spPr/>
    </dgm:pt>
    <dgm:pt modelId="{07105567-3C58-4F7F-B685-5F6F6E09E021}" type="pres">
      <dgm:prSet presAssocID="{6E0E3900-8A6E-4E53-AB34-864DB0C581F3}" presName="node" presStyleLbl="node1" presStyleIdx="0" presStyleCnt="4">
        <dgm:presLayoutVars>
          <dgm:bulletEnabled val="1"/>
        </dgm:presLayoutVars>
      </dgm:prSet>
      <dgm:spPr/>
    </dgm:pt>
    <dgm:pt modelId="{253A6554-23AA-4ECC-827D-176978343444}" type="pres">
      <dgm:prSet presAssocID="{5DE50085-D088-4AC6-B2B9-1483D494648C}" presName="sibTrans" presStyleLbl="sibTrans2D1" presStyleIdx="0" presStyleCnt="4" custLinFactNeighborX="5162"/>
      <dgm:spPr/>
    </dgm:pt>
    <dgm:pt modelId="{6AB27599-5F76-4CA4-9A0B-251A631C0CE8}" type="pres">
      <dgm:prSet presAssocID="{5DE50085-D088-4AC6-B2B9-1483D494648C}" presName="connectorText" presStyleLbl="sibTrans2D1" presStyleIdx="0" presStyleCnt="4"/>
      <dgm:spPr/>
    </dgm:pt>
    <dgm:pt modelId="{91E59E47-EBC3-4D36-82A8-6DA8B51A73BF}" type="pres">
      <dgm:prSet presAssocID="{11AD2217-DFE7-423E-9A17-5CCC20411E3E}" presName="node" presStyleLbl="node1" presStyleIdx="1" presStyleCnt="4">
        <dgm:presLayoutVars>
          <dgm:bulletEnabled val="1"/>
        </dgm:presLayoutVars>
      </dgm:prSet>
      <dgm:spPr/>
    </dgm:pt>
    <dgm:pt modelId="{BD419E57-A1D1-4E1B-9EC2-5065CC091A7E}" type="pres">
      <dgm:prSet presAssocID="{B44601EF-EA37-433B-B6F0-4719F03E0714}" presName="sibTrans" presStyleLbl="sibTrans2D1" presStyleIdx="1" presStyleCnt="4"/>
      <dgm:spPr/>
    </dgm:pt>
    <dgm:pt modelId="{23F626CE-2405-4B8E-8FFA-70E03D37A9B7}" type="pres">
      <dgm:prSet presAssocID="{B44601EF-EA37-433B-B6F0-4719F03E0714}" presName="connectorText" presStyleLbl="sibTrans2D1" presStyleIdx="1" presStyleCnt="4"/>
      <dgm:spPr/>
    </dgm:pt>
    <dgm:pt modelId="{04892B18-7AD3-429B-BB10-A4E5038C9B07}" type="pres">
      <dgm:prSet presAssocID="{7D9737C7-BC76-4AB2-9F68-6B21BD57667D}" presName="node" presStyleLbl="node1" presStyleIdx="2" presStyleCnt="4">
        <dgm:presLayoutVars>
          <dgm:bulletEnabled val="1"/>
        </dgm:presLayoutVars>
      </dgm:prSet>
      <dgm:spPr/>
    </dgm:pt>
    <dgm:pt modelId="{B93CD9B6-1085-4F0D-B080-6D79E38AD403}" type="pres">
      <dgm:prSet presAssocID="{E6BACEEA-105E-4B1A-BE6E-08A49E0DBCFA}" presName="sibTrans" presStyleLbl="sibTrans2D1" presStyleIdx="2" presStyleCnt="4"/>
      <dgm:spPr/>
    </dgm:pt>
    <dgm:pt modelId="{F2F68A88-6706-474E-BCAC-091CB033ED88}" type="pres">
      <dgm:prSet presAssocID="{E6BACEEA-105E-4B1A-BE6E-08A49E0DBCFA}" presName="connectorText" presStyleLbl="sibTrans2D1" presStyleIdx="2" presStyleCnt="4"/>
      <dgm:spPr/>
    </dgm:pt>
    <dgm:pt modelId="{5E0AED68-0E08-4075-B977-376778DC6CDA}" type="pres">
      <dgm:prSet presAssocID="{8C91DB9A-7E3A-404B-9CC7-3E39403B004B}" presName="node" presStyleLbl="node1" presStyleIdx="3" presStyleCnt="4">
        <dgm:presLayoutVars>
          <dgm:bulletEnabled val="1"/>
        </dgm:presLayoutVars>
      </dgm:prSet>
      <dgm:spPr/>
    </dgm:pt>
    <dgm:pt modelId="{90F60E16-DF99-473C-8117-189636B43F2D}" type="pres">
      <dgm:prSet presAssocID="{15D8DEF0-4C25-4CBD-8E8B-FE6360D24451}" presName="sibTrans" presStyleLbl="sibTrans2D1" presStyleIdx="3" presStyleCnt="4"/>
      <dgm:spPr/>
    </dgm:pt>
    <dgm:pt modelId="{3DB5C23D-FF9D-46F2-9364-F0111F565FAA}" type="pres">
      <dgm:prSet presAssocID="{15D8DEF0-4C25-4CBD-8E8B-FE6360D24451}" presName="connectorText" presStyleLbl="sibTrans2D1" presStyleIdx="3" presStyleCnt="4"/>
      <dgm:spPr/>
    </dgm:pt>
  </dgm:ptLst>
  <dgm:cxnLst>
    <dgm:cxn modelId="{EE840B14-C7FC-4351-A07F-7B1077C1B862}" type="presOf" srcId="{B44601EF-EA37-433B-B6F0-4719F03E0714}" destId="{BD419E57-A1D1-4E1B-9EC2-5065CC091A7E}" srcOrd="0" destOrd="0" presId="urn:microsoft.com/office/officeart/2005/8/layout/cycle2"/>
    <dgm:cxn modelId="{DAEA971A-BB7D-422D-9526-1563E7689E69}" srcId="{EBB6999F-AE3B-49DC-ABF4-7A8A5503CF47}" destId="{6E0E3900-8A6E-4E53-AB34-864DB0C581F3}" srcOrd="0" destOrd="0" parTransId="{D3C65F01-750E-448F-B667-5FFF6903A1A0}" sibTransId="{5DE50085-D088-4AC6-B2B9-1483D494648C}"/>
    <dgm:cxn modelId="{3AE4931D-51A3-4B98-91FB-67AAE66AA3DB}" type="presOf" srcId="{5DE50085-D088-4AC6-B2B9-1483D494648C}" destId="{253A6554-23AA-4ECC-827D-176978343444}" srcOrd="0" destOrd="0" presId="urn:microsoft.com/office/officeart/2005/8/layout/cycle2"/>
    <dgm:cxn modelId="{EA0A7925-4776-42FB-8AAB-341B4B6DC976}" type="presOf" srcId="{7D9737C7-BC76-4AB2-9F68-6B21BD57667D}" destId="{04892B18-7AD3-429B-BB10-A4E5038C9B07}" srcOrd="0" destOrd="0" presId="urn:microsoft.com/office/officeart/2005/8/layout/cycle2"/>
    <dgm:cxn modelId="{F4480028-BB57-45AC-B4BB-8913AA34E785}" srcId="{EBB6999F-AE3B-49DC-ABF4-7A8A5503CF47}" destId="{11AD2217-DFE7-423E-9A17-5CCC20411E3E}" srcOrd="1" destOrd="0" parTransId="{3719206A-8836-4A44-ABA0-0385426A7A27}" sibTransId="{B44601EF-EA37-433B-B6F0-4719F03E0714}"/>
    <dgm:cxn modelId="{879BDE2D-B4C2-4E3D-A134-D600DDD743DD}" srcId="{EBB6999F-AE3B-49DC-ABF4-7A8A5503CF47}" destId="{7D9737C7-BC76-4AB2-9F68-6B21BD57667D}" srcOrd="2" destOrd="0" parTransId="{9132200A-CAA5-4FA4-9871-F3C31FE1A36F}" sibTransId="{E6BACEEA-105E-4B1A-BE6E-08A49E0DBCFA}"/>
    <dgm:cxn modelId="{5BD2D734-EE7D-4FD7-8419-77164E209DE3}" type="presOf" srcId="{B44601EF-EA37-433B-B6F0-4719F03E0714}" destId="{23F626CE-2405-4B8E-8FFA-70E03D37A9B7}" srcOrd="1" destOrd="0" presId="urn:microsoft.com/office/officeart/2005/8/layout/cycle2"/>
    <dgm:cxn modelId="{34CFAE3A-950F-4038-B58F-B48E3269E6D4}" type="presOf" srcId="{6E0E3900-8A6E-4E53-AB34-864DB0C581F3}" destId="{07105567-3C58-4F7F-B685-5F6F6E09E021}" srcOrd="0" destOrd="0" presId="urn:microsoft.com/office/officeart/2005/8/layout/cycle2"/>
    <dgm:cxn modelId="{7F2B6287-DE19-4312-8689-F6D794C4D52E}" type="presOf" srcId="{E6BACEEA-105E-4B1A-BE6E-08A49E0DBCFA}" destId="{F2F68A88-6706-474E-BCAC-091CB033ED88}" srcOrd="1" destOrd="0" presId="urn:microsoft.com/office/officeart/2005/8/layout/cycle2"/>
    <dgm:cxn modelId="{227AAEA0-D39A-44F0-B49C-9548B9EB728B}" type="presOf" srcId="{15D8DEF0-4C25-4CBD-8E8B-FE6360D24451}" destId="{90F60E16-DF99-473C-8117-189636B43F2D}" srcOrd="0" destOrd="0" presId="urn:microsoft.com/office/officeart/2005/8/layout/cycle2"/>
    <dgm:cxn modelId="{1BE27DA9-798D-4D3E-8EA9-E1F2FAC89976}" type="presOf" srcId="{8C91DB9A-7E3A-404B-9CC7-3E39403B004B}" destId="{5E0AED68-0E08-4075-B977-376778DC6CDA}" srcOrd="0" destOrd="0" presId="urn:microsoft.com/office/officeart/2005/8/layout/cycle2"/>
    <dgm:cxn modelId="{28169CB0-8C40-46F4-937E-1804BA91598B}" type="presOf" srcId="{EBB6999F-AE3B-49DC-ABF4-7A8A5503CF47}" destId="{E9FFE997-4C45-4ED8-8FB8-AA4B7015E3A6}" srcOrd="0" destOrd="0" presId="urn:microsoft.com/office/officeart/2005/8/layout/cycle2"/>
    <dgm:cxn modelId="{936ECCC2-9C37-4B52-8D4E-3DA32A157E21}" type="presOf" srcId="{E6BACEEA-105E-4B1A-BE6E-08A49E0DBCFA}" destId="{B93CD9B6-1085-4F0D-B080-6D79E38AD403}" srcOrd="0" destOrd="0" presId="urn:microsoft.com/office/officeart/2005/8/layout/cycle2"/>
    <dgm:cxn modelId="{0BEBC7CE-B917-4305-A214-AD2FD91A793E}" type="presOf" srcId="{11AD2217-DFE7-423E-9A17-5CCC20411E3E}" destId="{91E59E47-EBC3-4D36-82A8-6DA8B51A73BF}" srcOrd="0" destOrd="0" presId="urn:microsoft.com/office/officeart/2005/8/layout/cycle2"/>
    <dgm:cxn modelId="{5DD8CCF2-7275-460A-BEA0-23C4FF7511DB}" type="presOf" srcId="{15D8DEF0-4C25-4CBD-8E8B-FE6360D24451}" destId="{3DB5C23D-FF9D-46F2-9364-F0111F565FAA}" srcOrd="1" destOrd="0" presId="urn:microsoft.com/office/officeart/2005/8/layout/cycle2"/>
    <dgm:cxn modelId="{E14D2CF6-0A72-49FD-A736-0DD3B38587CC}" type="presOf" srcId="{5DE50085-D088-4AC6-B2B9-1483D494648C}" destId="{6AB27599-5F76-4CA4-9A0B-251A631C0CE8}" srcOrd="1" destOrd="0" presId="urn:microsoft.com/office/officeart/2005/8/layout/cycle2"/>
    <dgm:cxn modelId="{F6FFF0FF-D0E9-48AA-9673-1FC525210FA2}" srcId="{EBB6999F-AE3B-49DC-ABF4-7A8A5503CF47}" destId="{8C91DB9A-7E3A-404B-9CC7-3E39403B004B}" srcOrd="3" destOrd="0" parTransId="{D8E6EA47-69A1-452A-83DE-624875593854}" sibTransId="{15D8DEF0-4C25-4CBD-8E8B-FE6360D24451}"/>
    <dgm:cxn modelId="{001E4916-224B-4497-BD62-655D269B7A4E}" type="presParOf" srcId="{E9FFE997-4C45-4ED8-8FB8-AA4B7015E3A6}" destId="{07105567-3C58-4F7F-B685-5F6F6E09E021}" srcOrd="0" destOrd="0" presId="urn:microsoft.com/office/officeart/2005/8/layout/cycle2"/>
    <dgm:cxn modelId="{D3E464E6-B12C-480A-8033-AE85C3F512F9}" type="presParOf" srcId="{E9FFE997-4C45-4ED8-8FB8-AA4B7015E3A6}" destId="{253A6554-23AA-4ECC-827D-176978343444}" srcOrd="1" destOrd="0" presId="urn:microsoft.com/office/officeart/2005/8/layout/cycle2"/>
    <dgm:cxn modelId="{92F03C47-5A7A-4DAA-AD7D-BA8DA1BD579C}" type="presParOf" srcId="{253A6554-23AA-4ECC-827D-176978343444}" destId="{6AB27599-5F76-4CA4-9A0B-251A631C0CE8}" srcOrd="0" destOrd="0" presId="urn:microsoft.com/office/officeart/2005/8/layout/cycle2"/>
    <dgm:cxn modelId="{71F325FB-82D0-458A-A1AC-D4A2F47CC548}" type="presParOf" srcId="{E9FFE997-4C45-4ED8-8FB8-AA4B7015E3A6}" destId="{91E59E47-EBC3-4D36-82A8-6DA8B51A73BF}" srcOrd="2" destOrd="0" presId="urn:microsoft.com/office/officeart/2005/8/layout/cycle2"/>
    <dgm:cxn modelId="{75D54A38-019B-4327-A75B-7B1DA81E437E}" type="presParOf" srcId="{E9FFE997-4C45-4ED8-8FB8-AA4B7015E3A6}" destId="{BD419E57-A1D1-4E1B-9EC2-5065CC091A7E}" srcOrd="3" destOrd="0" presId="urn:microsoft.com/office/officeart/2005/8/layout/cycle2"/>
    <dgm:cxn modelId="{D1380974-655D-4C50-A967-D59F9CE210E6}" type="presParOf" srcId="{BD419E57-A1D1-4E1B-9EC2-5065CC091A7E}" destId="{23F626CE-2405-4B8E-8FFA-70E03D37A9B7}" srcOrd="0" destOrd="0" presId="urn:microsoft.com/office/officeart/2005/8/layout/cycle2"/>
    <dgm:cxn modelId="{2FC5C62B-7CF3-40EE-A74E-75BA4AFF1033}" type="presParOf" srcId="{E9FFE997-4C45-4ED8-8FB8-AA4B7015E3A6}" destId="{04892B18-7AD3-429B-BB10-A4E5038C9B07}" srcOrd="4" destOrd="0" presId="urn:microsoft.com/office/officeart/2005/8/layout/cycle2"/>
    <dgm:cxn modelId="{36A35F72-8086-4DC5-9A2D-9455DA7060E7}" type="presParOf" srcId="{E9FFE997-4C45-4ED8-8FB8-AA4B7015E3A6}" destId="{B93CD9B6-1085-4F0D-B080-6D79E38AD403}" srcOrd="5" destOrd="0" presId="urn:microsoft.com/office/officeart/2005/8/layout/cycle2"/>
    <dgm:cxn modelId="{2130D28A-91D6-4324-8DD0-F0D665E4A542}" type="presParOf" srcId="{B93CD9B6-1085-4F0D-B080-6D79E38AD403}" destId="{F2F68A88-6706-474E-BCAC-091CB033ED88}" srcOrd="0" destOrd="0" presId="urn:microsoft.com/office/officeart/2005/8/layout/cycle2"/>
    <dgm:cxn modelId="{FDC09FDA-F44B-4499-A534-DB063F89EFC8}" type="presParOf" srcId="{E9FFE997-4C45-4ED8-8FB8-AA4B7015E3A6}" destId="{5E0AED68-0E08-4075-B977-376778DC6CDA}" srcOrd="6" destOrd="0" presId="urn:microsoft.com/office/officeart/2005/8/layout/cycle2"/>
    <dgm:cxn modelId="{D7C43690-34D7-4F99-A86D-925289D668B8}" type="presParOf" srcId="{E9FFE997-4C45-4ED8-8FB8-AA4B7015E3A6}" destId="{90F60E16-DF99-473C-8117-189636B43F2D}" srcOrd="7" destOrd="0" presId="urn:microsoft.com/office/officeart/2005/8/layout/cycle2"/>
    <dgm:cxn modelId="{40A5388D-2526-47D2-A314-DECB54B150F4}" type="presParOf" srcId="{90F60E16-DF99-473C-8117-189636B43F2D}" destId="{3DB5C23D-FF9D-46F2-9364-F0111F565FAA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105567-3C58-4F7F-B685-5F6F6E09E021}">
      <dsp:nvSpPr>
        <dsp:cNvPr id="0" name=""/>
        <dsp:cNvSpPr/>
      </dsp:nvSpPr>
      <dsp:spPr>
        <a:xfrm>
          <a:off x="3600719" y="156"/>
          <a:ext cx="1393285" cy="139328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76200" dist="25400" dir="5400000" algn="tl" rotWithShape="0">
            <a:srgbClr val="000000">
              <a:alpha val="5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19050" prstMaterial="flat">
          <a:bevelT w="0" h="0" prst="coolSlant"/>
          <a:contourClr>
            <a:schemeClr val="lt1">
              <a:hueOff val="0"/>
              <a:satOff val="0"/>
              <a:lumOff val="0"/>
              <a:alphaOff val="0"/>
              <a:shade val="25000"/>
              <a:satMod val="14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website</a:t>
          </a:r>
          <a:endParaRPr lang="en-IN" sz="2000" kern="1200" dirty="0"/>
        </a:p>
      </dsp:txBody>
      <dsp:txXfrm>
        <a:off x="3804761" y="204198"/>
        <a:ext cx="985201" cy="985201"/>
      </dsp:txXfrm>
    </dsp:sp>
    <dsp:sp modelId="{253A6554-23AA-4ECC-827D-176978343444}">
      <dsp:nvSpPr>
        <dsp:cNvPr id="0" name=""/>
        <dsp:cNvSpPr/>
      </dsp:nvSpPr>
      <dsp:spPr>
        <a:xfrm rot="2700000">
          <a:off x="4863482" y="1193712"/>
          <a:ext cx="370020" cy="470233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76200" dist="25400" dir="5400000" algn="tl" rotWithShape="0">
            <a:srgbClr val="000000">
              <a:alpha val="5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19050" prstMaterial="flat">
          <a:bevelT w="0" h="0" prst="coolSlant"/>
          <a:contourClr>
            <a:schemeClr val="dk1">
              <a:tint val="60000"/>
              <a:hueOff val="0"/>
              <a:satOff val="0"/>
              <a:lumOff val="0"/>
              <a:alphaOff val="0"/>
              <a:shade val="25000"/>
              <a:satMod val="14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600" kern="1200"/>
        </a:p>
      </dsp:txBody>
      <dsp:txXfrm>
        <a:off x="4879738" y="1248512"/>
        <a:ext cx="259014" cy="282139"/>
      </dsp:txXfrm>
    </dsp:sp>
    <dsp:sp modelId="{91E59E47-EBC3-4D36-82A8-6DA8B51A73BF}">
      <dsp:nvSpPr>
        <dsp:cNvPr id="0" name=""/>
        <dsp:cNvSpPr/>
      </dsp:nvSpPr>
      <dsp:spPr>
        <a:xfrm>
          <a:off x="5079589" y="1479026"/>
          <a:ext cx="1393285" cy="139328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76200" dist="25400" dir="5400000" algn="tl" rotWithShape="0">
            <a:srgbClr val="000000">
              <a:alpha val="5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19050" prstMaterial="flat">
          <a:bevelT w="0" h="0" prst="coolSlant"/>
          <a:contourClr>
            <a:schemeClr val="lt1">
              <a:hueOff val="0"/>
              <a:satOff val="0"/>
              <a:lumOff val="0"/>
              <a:alphaOff val="0"/>
              <a:shade val="25000"/>
              <a:satMod val="14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server</a:t>
          </a:r>
          <a:endParaRPr lang="en-IN" sz="2000" kern="1200" dirty="0"/>
        </a:p>
      </dsp:txBody>
      <dsp:txXfrm>
        <a:off x="5283631" y="1683068"/>
        <a:ext cx="985201" cy="985201"/>
      </dsp:txXfrm>
    </dsp:sp>
    <dsp:sp modelId="{BD419E57-A1D1-4E1B-9EC2-5065CC091A7E}">
      <dsp:nvSpPr>
        <dsp:cNvPr id="0" name=""/>
        <dsp:cNvSpPr/>
      </dsp:nvSpPr>
      <dsp:spPr>
        <a:xfrm rot="8100000">
          <a:off x="4859192" y="2672581"/>
          <a:ext cx="370020" cy="470233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76200" dist="25400" dir="5400000" algn="tl" rotWithShape="0">
            <a:srgbClr val="000000">
              <a:alpha val="5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19050" prstMaterial="flat">
          <a:bevelT w="0" h="0" prst="coolSlant"/>
          <a:contourClr>
            <a:schemeClr val="dk1">
              <a:tint val="60000"/>
              <a:hueOff val="0"/>
              <a:satOff val="0"/>
              <a:lumOff val="0"/>
              <a:alphaOff val="0"/>
              <a:shade val="25000"/>
              <a:satMod val="14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600" kern="1200"/>
        </a:p>
      </dsp:txBody>
      <dsp:txXfrm rot="10800000">
        <a:off x="4953942" y="2727381"/>
        <a:ext cx="259014" cy="282139"/>
      </dsp:txXfrm>
    </dsp:sp>
    <dsp:sp modelId="{04892B18-7AD3-429B-BB10-A4E5038C9B07}">
      <dsp:nvSpPr>
        <dsp:cNvPr id="0" name=""/>
        <dsp:cNvSpPr/>
      </dsp:nvSpPr>
      <dsp:spPr>
        <a:xfrm>
          <a:off x="3600719" y="2957896"/>
          <a:ext cx="1393285" cy="139328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76200" dist="25400" dir="5400000" algn="tl" rotWithShape="0">
            <a:srgbClr val="000000">
              <a:alpha val="5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19050" prstMaterial="flat">
          <a:bevelT w="0" h="0" prst="coolSlant"/>
          <a:contourClr>
            <a:schemeClr val="lt1">
              <a:hueOff val="0"/>
              <a:satOff val="0"/>
              <a:lumOff val="0"/>
              <a:alphaOff val="0"/>
              <a:shade val="25000"/>
              <a:satMod val="14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model</a:t>
          </a:r>
          <a:endParaRPr lang="en-IN" sz="2000" kern="1200" dirty="0"/>
        </a:p>
      </dsp:txBody>
      <dsp:txXfrm>
        <a:off x="3804761" y="3161938"/>
        <a:ext cx="985201" cy="985201"/>
      </dsp:txXfrm>
    </dsp:sp>
    <dsp:sp modelId="{B93CD9B6-1085-4F0D-B080-6D79E38AD403}">
      <dsp:nvSpPr>
        <dsp:cNvPr id="0" name=""/>
        <dsp:cNvSpPr/>
      </dsp:nvSpPr>
      <dsp:spPr>
        <a:xfrm rot="13500000">
          <a:off x="3380322" y="2687391"/>
          <a:ext cx="370020" cy="470233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76200" dist="25400" dir="5400000" algn="tl" rotWithShape="0">
            <a:srgbClr val="000000">
              <a:alpha val="5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19050" prstMaterial="flat">
          <a:bevelT w="0" h="0" prst="coolSlant"/>
          <a:contourClr>
            <a:schemeClr val="dk1">
              <a:tint val="60000"/>
              <a:hueOff val="0"/>
              <a:satOff val="0"/>
              <a:lumOff val="0"/>
              <a:alphaOff val="0"/>
              <a:shade val="25000"/>
              <a:satMod val="14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600" kern="1200"/>
        </a:p>
      </dsp:txBody>
      <dsp:txXfrm rot="10800000">
        <a:off x="3475072" y="2820685"/>
        <a:ext cx="259014" cy="282139"/>
      </dsp:txXfrm>
    </dsp:sp>
    <dsp:sp modelId="{5E0AED68-0E08-4075-B977-376778DC6CDA}">
      <dsp:nvSpPr>
        <dsp:cNvPr id="0" name=""/>
        <dsp:cNvSpPr/>
      </dsp:nvSpPr>
      <dsp:spPr>
        <a:xfrm>
          <a:off x="2121850" y="1479026"/>
          <a:ext cx="1393285" cy="139328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76200" dist="25400" dir="5400000" algn="tl" rotWithShape="0">
            <a:srgbClr val="000000">
              <a:alpha val="5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19050" prstMaterial="flat">
          <a:bevelT w="0" h="0" prst="coolSlant"/>
          <a:contourClr>
            <a:schemeClr val="lt1">
              <a:hueOff val="0"/>
              <a:satOff val="0"/>
              <a:lumOff val="0"/>
              <a:alphaOff val="0"/>
              <a:shade val="25000"/>
              <a:satMod val="14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server</a:t>
          </a:r>
          <a:endParaRPr lang="en-IN" sz="2000" kern="1200" dirty="0"/>
        </a:p>
      </dsp:txBody>
      <dsp:txXfrm>
        <a:off x="2325892" y="1683068"/>
        <a:ext cx="985201" cy="985201"/>
      </dsp:txXfrm>
    </dsp:sp>
    <dsp:sp modelId="{90F60E16-DF99-473C-8117-189636B43F2D}">
      <dsp:nvSpPr>
        <dsp:cNvPr id="0" name=""/>
        <dsp:cNvSpPr/>
      </dsp:nvSpPr>
      <dsp:spPr>
        <a:xfrm rot="18900000">
          <a:off x="3365512" y="1208522"/>
          <a:ext cx="370020" cy="470233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76200" dist="25400" dir="5400000" algn="tl" rotWithShape="0">
            <a:srgbClr val="000000">
              <a:alpha val="5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19050" prstMaterial="flat">
          <a:bevelT w="0" h="0" prst="coolSlant"/>
          <a:contourClr>
            <a:schemeClr val="dk1">
              <a:tint val="60000"/>
              <a:hueOff val="0"/>
              <a:satOff val="0"/>
              <a:lumOff val="0"/>
              <a:alphaOff val="0"/>
              <a:shade val="25000"/>
              <a:satMod val="14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600" kern="1200"/>
        </a:p>
      </dsp:txBody>
      <dsp:txXfrm>
        <a:off x="3381768" y="1341816"/>
        <a:ext cx="259014" cy="2821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spc="3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ED139-0480-4198-83E2-68CE0B25BC9B}" type="datetimeFigureOut">
              <a:rPr lang="en-US" dirty="0"/>
              <a:t>2/24/2022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7CE23-3B6A-482C-9BEA-F32A9EB44C40}" type="datetimeFigureOut">
              <a:rPr lang="en-US" dirty="0"/>
              <a:t>2/24/2022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9C8FD-9717-4D78-9D01-4CBD0AC8CAE0}" type="datetimeFigureOut">
              <a:rPr lang="en-US" dirty="0"/>
              <a:t>2/24/2022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2BD47-5F5E-4508-9DFC-0021F20B392D}" type="datetimeFigureOut">
              <a:rPr lang="en-US" dirty="0"/>
              <a:t>2/24/2022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 spc="3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B23E3-326B-4424-9A50-2CBB9CA4B2E5}" type="datetimeFigureOut">
              <a:rPr lang="en-US" dirty="0"/>
              <a:t>2/24/2022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09F6F-C437-48B6-80BB-8E50899C06AF}" type="datetimeFigureOut">
              <a:rPr lang="en-US" dirty="0"/>
              <a:t>2/24/2022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76D14-B85F-4865-804C-5734F9C85CDD}" type="datetimeFigureOut">
              <a:rPr lang="en-US" dirty="0"/>
              <a:t>2/24/2022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56C38-6601-4688-9146-5E61D8B04598}" type="datetimeFigureOut">
              <a:rPr lang="en-US" dirty="0"/>
              <a:t>2/24/2022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6061E-CDAE-49E3-92CB-288B639C3B6F}" type="datetimeFigureOut">
              <a:rPr lang="en-US" dirty="0"/>
              <a:t>2/24/2022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2800" b="1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E9851-4767-4B63-B36B-F772D06043F2}" type="datetimeFigureOut">
              <a:rPr lang="en-US" dirty="0"/>
              <a:t>2/24/2022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9A586-BE94-448D-BAE3-D5D323B9149F}" type="datetimeFigureOut">
              <a:rPr lang="en-US" dirty="0"/>
              <a:t>2/24/2022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294198"/>
            <a:ext cx="9692640" cy="1397124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ADDEAF24-54CC-4408-99B3-A70A172EFF44}" type="datetimeFigureOut">
              <a:rPr lang="en-US" dirty="0"/>
              <a:t>2/24/2022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spc="-5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000" kern="1200" spc="1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fif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drive/1jx4cN7SKuKB6UotRokYaSqg1eBtkiPLU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quickdraw.withgoogle.com/data" TargetMode="External"/><Relationship Id="rId2" Type="http://schemas.openxmlformats.org/officeDocument/2006/relationships/hyperlink" Target="https://quickdraw.withgoogle.com/" TargetMode="Externa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ED664-8602-425B-B009-05F954DD14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1438182"/>
            <a:ext cx="9418320" cy="3362417"/>
          </a:xfrm>
        </p:spPr>
        <p:txBody>
          <a:bodyPr/>
          <a:lstStyle/>
          <a:p>
            <a:r>
              <a:rPr lang="en-US" sz="6000" u="sng" dirty="0"/>
              <a:t>Hand sketch recognition with deep learning</a:t>
            </a:r>
            <a:br>
              <a:rPr lang="en-US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8DE23E-4449-4DCF-8C66-C468FD438E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77025" y="4688868"/>
            <a:ext cx="4618975" cy="619218"/>
          </a:xfrm>
        </p:spPr>
        <p:txBody>
          <a:bodyPr>
            <a:normAutofit/>
          </a:bodyPr>
          <a:lstStyle/>
          <a:p>
            <a:pPr marL="342900" indent="-342900">
              <a:buClr>
                <a:schemeClr val="tx1"/>
              </a:buClr>
              <a:buSzPct val="87000"/>
              <a:buFont typeface="Wingdings 3" panose="05040102010807070707" pitchFamily="18" charset="2"/>
              <a:buChar char="["/>
            </a:pPr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</a:rPr>
              <a:t>Manjunath D</a:t>
            </a:r>
          </a:p>
        </p:txBody>
      </p:sp>
    </p:spTree>
    <p:extLst>
      <p:ext uri="{BB962C8B-B14F-4D97-AF65-F5344CB8AC3E}">
        <p14:creationId xmlns:p14="http://schemas.microsoft.com/office/powerpoint/2010/main" val="34713548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D5FBB-A1F8-4241-AF60-6600E86B9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368" y="1015373"/>
            <a:ext cx="6407557" cy="733527"/>
          </a:xfrm>
        </p:spPr>
        <p:txBody>
          <a:bodyPr/>
          <a:lstStyle/>
          <a:p>
            <a:r>
              <a:rPr lang="en-US" dirty="0"/>
              <a:t>Data Preparation Stage4:</a:t>
            </a:r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D4C62A8-5579-4F0B-92BB-F09C60939D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369" y="2112326"/>
            <a:ext cx="8992855" cy="733527"/>
          </a:xfrm>
          <a:prstGeom prst="rect">
            <a:avLst/>
          </a:prstGeom>
        </p:spPr>
      </p:pic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EED2871A-A217-4EB8-B981-46E3984147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938977" y="3209279"/>
            <a:ext cx="2985180" cy="3201129"/>
          </a:xfr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A2CEEDC-589E-46D1-866F-779420EB7898}"/>
              </a:ext>
            </a:extLst>
          </p:cNvPr>
          <p:cNvSpPr txBox="1"/>
          <p:nvPr/>
        </p:nvSpPr>
        <p:spPr>
          <a:xfrm>
            <a:off x="1065320" y="3429000"/>
            <a:ext cx="50306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Deleting the empty rows</a:t>
            </a:r>
            <a:endParaRPr lang="en-IN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69418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D5FBB-A1F8-4241-AF60-6600E86B9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369" y="948265"/>
            <a:ext cx="5605676" cy="631960"/>
          </a:xfrm>
        </p:spPr>
        <p:txBody>
          <a:bodyPr>
            <a:normAutofit fontScale="90000"/>
          </a:bodyPr>
          <a:lstStyle/>
          <a:p>
            <a:r>
              <a:rPr lang="en-US" dirty="0"/>
              <a:t>Data Preparation Stage 5 and 6:</a:t>
            </a:r>
            <a:endParaRPr lang="en-IN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F8AFCF4-5907-4892-83C3-A6AF12660F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1346" y="3962651"/>
            <a:ext cx="2738171" cy="2705444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4EB1621-9BA1-48FA-8E1C-7DC0E641CE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369" y="1580225"/>
            <a:ext cx="8611802" cy="97168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C0F84EE-FFD8-4477-BD58-089B381DB6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369" y="2643358"/>
            <a:ext cx="5525271" cy="70494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7E8E67A-C4E4-4D20-AABD-F8B1B4C04D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871043"/>
            <a:ext cx="2830887" cy="279705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29A118C-C0B1-48DB-B79E-7FB9690B11F5}"/>
              </a:ext>
            </a:extLst>
          </p:cNvPr>
          <p:cNvSpPr txBox="1"/>
          <p:nvPr/>
        </p:nvSpPr>
        <p:spPr>
          <a:xfrm>
            <a:off x="777369" y="3444793"/>
            <a:ext cx="61078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Resizing and changing the color format</a:t>
            </a:r>
            <a:endParaRPr lang="en-IN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9585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D5FBB-A1F8-4241-AF60-6600E86B9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369" y="948265"/>
            <a:ext cx="5605676" cy="631960"/>
          </a:xfrm>
        </p:spPr>
        <p:txBody>
          <a:bodyPr>
            <a:normAutofit/>
          </a:bodyPr>
          <a:lstStyle/>
          <a:p>
            <a:r>
              <a:rPr lang="en-US" dirty="0"/>
              <a:t>Examples :</a:t>
            </a:r>
            <a:endParaRPr lang="en-IN" dirty="0"/>
          </a:p>
        </p:txBody>
      </p:sp>
      <p:pic>
        <p:nvPicPr>
          <p:cNvPr id="16" name="Content Placeholder 5">
            <a:extLst>
              <a:ext uri="{FF2B5EF4-FFF2-40B4-BE49-F238E27FC236}">
                <a16:creationId xmlns:a16="http://schemas.microsoft.com/office/drawing/2014/main" id="{598A954E-928C-4D8D-B40D-CF8C3117E1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64119" y="1580225"/>
            <a:ext cx="5605676" cy="5092356"/>
          </a:xfrm>
        </p:spPr>
      </p:pic>
    </p:spTree>
    <p:extLst>
      <p:ext uri="{BB962C8B-B14F-4D97-AF65-F5344CB8AC3E}">
        <p14:creationId xmlns:p14="http://schemas.microsoft.com/office/powerpoint/2010/main" val="38067518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7B29E-5A9C-4BB8-A89C-2BB319971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680" y="0"/>
            <a:ext cx="9692640" cy="1397124"/>
          </a:xfrm>
        </p:spPr>
        <p:txBody>
          <a:bodyPr/>
          <a:lstStyle/>
          <a:p>
            <a:r>
              <a:rPr lang="en-US" dirty="0"/>
              <a:t>Website architecture</a:t>
            </a:r>
            <a:endParaRPr lang="en-IN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8BB81699-B60B-49E0-A581-D7399D2102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3628245"/>
              </p:ext>
            </p:extLst>
          </p:nvPr>
        </p:nvGraphicFramePr>
        <p:xfrm>
          <a:off x="1262063" y="1828800"/>
          <a:ext cx="8594725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814FE6E-720B-4C79-B53B-38C5CBE4BE26}"/>
              </a:ext>
            </a:extLst>
          </p:cNvPr>
          <p:cNvSpPr txBox="1"/>
          <p:nvPr/>
        </p:nvSpPr>
        <p:spPr>
          <a:xfrm>
            <a:off x="6720396" y="2688556"/>
            <a:ext cx="1802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Strokes 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B77BB6-2E46-4E81-97BB-B43DBBFD2B84}"/>
              </a:ext>
            </a:extLst>
          </p:cNvPr>
          <p:cNvSpPr txBox="1"/>
          <p:nvPr/>
        </p:nvSpPr>
        <p:spPr>
          <a:xfrm>
            <a:off x="6720396" y="4935984"/>
            <a:ext cx="1100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 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36EB74-BEF4-4643-B92D-B4E2B1DFD0B6}"/>
              </a:ext>
            </a:extLst>
          </p:cNvPr>
          <p:cNvSpPr txBox="1"/>
          <p:nvPr/>
        </p:nvSpPr>
        <p:spPr>
          <a:xfrm>
            <a:off x="3237775" y="4935984"/>
            <a:ext cx="1447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prediction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44BB88-58C6-4D20-A528-16D55BBE0206}"/>
              </a:ext>
            </a:extLst>
          </p:cNvPr>
          <p:cNvSpPr txBox="1"/>
          <p:nvPr/>
        </p:nvSpPr>
        <p:spPr>
          <a:xfrm>
            <a:off x="3275861" y="2688556"/>
            <a:ext cx="1447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prediction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459010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7B29E-5A9C-4BB8-A89C-2BB319971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680" y="0"/>
            <a:ext cx="9692640" cy="1397124"/>
          </a:xfrm>
        </p:spPr>
        <p:txBody>
          <a:bodyPr/>
          <a:lstStyle/>
          <a:p>
            <a:r>
              <a:rPr lang="en-US" dirty="0"/>
              <a:t>Website architecture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4BC765-7810-4AFA-8947-EA7C4B9354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is instructed to draw a sketch(one from 20 categories).</a:t>
            </a:r>
          </a:p>
          <a:p>
            <a:r>
              <a:rPr lang="en-US" dirty="0"/>
              <a:t>User draw's the sketch on website which is sent to server.</a:t>
            </a:r>
          </a:p>
          <a:p>
            <a:r>
              <a:rPr lang="en-US" dirty="0"/>
              <a:t>The strokes are converted to image in server.</a:t>
            </a:r>
          </a:p>
          <a:p>
            <a:r>
              <a:rPr lang="en-US" dirty="0"/>
              <a:t>The image is fed to model</a:t>
            </a:r>
            <a:r>
              <a:rPr lang="en-IN" dirty="0"/>
              <a:t> which gives prediction.</a:t>
            </a:r>
          </a:p>
          <a:p>
            <a:r>
              <a:rPr lang="en-IN" dirty="0"/>
              <a:t>Prediction is sent back to website.</a:t>
            </a:r>
          </a:p>
          <a:p>
            <a:r>
              <a:rPr lang="en-IN" dirty="0"/>
              <a:t>If the user succeeds in drawing the image then he is given the next image.</a:t>
            </a:r>
          </a:p>
          <a:p>
            <a:r>
              <a:rPr lang="en-IN" dirty="0"/>
              <a:t>Above steps are executed in a interval of 3 seconds.</a:t>
            </a:r>
          </a:p>
        </p:txBody>
      </p:sp>
    </p:spTree>
    <p:extLst>
      <p:ext uri="{BB962C8B-B14F-4D97-AF65-F5344CB8AC3E}">
        <p14:creationId xmlns:p14="http://schemas.microsoft.com/office/powerpoint/2010/main" val="24657965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7B29E-5A9C-4BB8-A89C-2BB319971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680" y="0"/>
            <a:ext cx="9692640" cy="1397124"/>
          </a:xfrm>
        </p:spPr>
        <p:txBody>
          <a:bodyPr/>
          <a:lstStyle/>
          <a:p>
            <a:r>
              <a:rPr lang="en-US" dirty="0"/>
              <a:t>Model architecture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7D883E-B6F6-40B1-BC0E-80785A8EC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We are using Sequential model to implement CNN.</a:t>
            </a:r>
          </a:p>
          <a:p>
            <a:r>
              <a:rPr lang="en-US" dirty="0"/>
              <a:t>This CNN is made up of 12 layers</a:t>
            </a:r>
          </a:p>
          <a:p>
            <a:r>
              <a:rPr lang="en-IN" dirty="0"/>
              <a:t>First layer is the input layer which takes 28x28x1 as input.</a:t>
            </a:r>
          </a:p>
          <a:p>
            <a:r>
              <a:rPr lang="en-IN" dirty="0"/>
              <a:t>Then the next 6 layers are alternating Conv2d and Max-pool layers</a:t>
            </a:r>
          </a:p>
          <a:p>
            <a:r>
              <a:rPr lang="en-IN" dirty="0"/>
              <a:t>Conv2d produce feature maps and max-pool layers reduce the dimensions of   feature maps.</a:t>
            </a:r>
          </a:p>
          <a:p>
            <a:r>
              <a:rPr lang="en-IN" dirty="0"/>
              <a:t>8</a:t>
            </a:r>
            <a:r>
              <a:rPr lang="en-IN" baseline="30000" dirty="0"/>
              <a:t>th</a:t>
            </a:r>
            <a:r>
              <a:rPr lang="en-IN" dirty="0"/>
              <a:t> layer is a dropout layer with a value of 0.1 .</a:t>
            </a:r>
          </a:p>
          <a:p>
            <a:r>
              <a:rPr lang="en-IN" dirty="0"/>
              <a:t>Drop out layers drop some neurons randomly on every epoch to prevent overfit.</a:t>
            </a:r>
          </a:p>
          <a:p>
            <a:r>
              <a:rPr lang="en-IN" dirty="0"/>
              <a:t>9</a:t>
            </a:r>
            <a:r>
              <a:rPr lang="en-IN" baseline="30000" dirty="0"/>
              <a:t>th</a:t>
            </a:r>
            <a:r>
              <a:rPr lang="en-IN" dirty="0"/>
              <a:t> layer is flatten layer .which converts multi dimensional tensors to 1D array. </a:t>
            </a:r>
          </a:p>
          <a:p>
            <a:r>
              <a:rPr lang="en-IN" dirty="0"/>
              <a:t>10</a:t>
            </a:r>
            <a:r>
              <a:rPr lang="en-IN" baseline="30000" dirty="0"/>
              <a:t>th</a:t>
            </a:r>
            <a:r>
              <a:rPr lang="en-IN" dirty="0"/>
              <a:t> and  11</a:t>
            </a:r>
            <a:r>
              <a:rPr lang="en-IN" baseline="30000" dirty="0"/>
              <a:t>th</a:t>
            </a:r>
            <a:r>
              <a:rPr lang="en-IN" dirty="0"/>
              <a:t> layers are Dense layers with 1000 nodes each.</a:t>
            </a:r>
          </a:p>
          <a:p>
            <a:r>
              <a:rPr lang="en-IN" dirty="0"/>
              <a:t>12</a:t>
            </a:r>
            <a:r>
              <a:rPr lang="en-IN" baseline="30000" dirty="0"/>
              <a:t>th</a:t>
            </a:r>
            <a:r>
              <a:rPr lang="en-IN" dirty="0"/>
              <a:t> layer is output layer  which has 20 nodes , to predict 20 classes.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61737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7B29E-5A9C-4BB8-A89C-2BB319971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680" y="0"/>
            <a:ext cx="9692640" cy="1397124"/>
          </a:xfrm>
        </p:spPr>
        <p:txBody>
          <a:bodyPr/>
          <a:lstStyle/>
          <a:p>
            <a:r>
              <a:rPr lang="en-US" dirty="0"/>
              <a:t>Model architecture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7D883E-B6F6-40B1-BC0E-80785A8EC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Conv2d and Dense layers are using Relu as activation functions.</a:t>
            </a:r>
          </a:p>
          <a:p>
            <a:r>
              <a:rPr lang="en-US" dirty="0"/>
              <a:t>Both conv2d and max-pool are using kernel of size 2x2.</a:t>
            </a:r>
          </a:p>
          <a:p>
            <a:r>
              <a:rPr lang="en-US" dirty="0"/>
              <a:t>Output layer is using SoftMax to perform multi-category  classification.</a:t>
            </a:r>
          </a:p>
          <a:p>
            <a:r>
              <a:rPr lang="en-US" dirty="0"/>
              <a:t>Loss function used is categorical cross-entropy.</a:t>
            </a:r>
          </a:p>
          <a:p>
            <a:r>
              <a:rPr lang="en-US" dirty="0"/>
              <a:t>Optimizer used is Adam optimizer with learning rate 0.001.</a:t>
            </a:r>
          </a:p>
          <a:p>
            <a:r>
              <a:rPr lang="en-US" dirty="0"/>
              <a:t>Outputs and inputs of each layers are explained in next slides.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677993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7B29E-5A9C-4BB8-A89C-2BB319971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680" y="0"/>
            <a:ext cx="9692640" cy="1397124"/>
          </a:xfrm>
        </p:spPr>
        <p:txBody>
          <a:bodyPr/>
          <a:lstStyle/>
          <a:p>
            <a:r>
              <a:rPr lang="en-US" dirty="0"/>
              <a:t>Model architecture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C09E3BF-4581-4EDE-AA0E-249520CB8E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10624" y="1397125"/>
            <a:ext cx="3033049" cy="5287760"/>
          </a:xfrm>
        </p:spPr>
      </p:pic>
    </p:spTree>
    <p:extLst>
      <p:ext uri="{BB962C8B-B14F-4D97-AF65-F5344CB8AC3E}">
        <p14:creationId xmlns:p14="http://schemas.microsoft.com/office/powerpoint/2010/main" val="38009785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7B29E-5A9C-4BB8-A89C-2BB319971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680" y="0"/>
            <a:ext cx="9692640" cy="1397124"/>
          </a:xfrm>
        </p:spPr>
        <p:txBody>
          <a:bodyPr/>
          <a:lstStyle/>
          <a:p>
            <a:r>
              <a:rPr lang="en-US" dirty="0"/>
              <a:t>Model architecture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C870FEF-35D4-4811-9B54-DB9393574E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96326" y="2858609"/>
            <a:ext cx="6199347" cy="2074131"/>
          </a:xfrm>
        </p:spPr>
      </p:pic>
    </p:spTree>
    <p:extLst>
      <p:ext uri="{BB962C8B-B14F-4D97-AF65-F5344CB8AC3E}">
        <p14:creationId xmlns:p14="http://schemas.microsoft.com/office/powerpoint/2010/main" val="11097527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44B70-C86B-41A6-8412-F131CC556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analysis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76CAD22-B58C-4F91-9DCE-A9F44BBE83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19014" y="2133246"/>
            <a:ext cx="6135498" cy="3848977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CB18851-56C8-4B32-A52A-E7A2048ABFAC}"/>
              </a:ext>
            </a:extLst>
          </p:cNvPr>
          <p:cNvSpPr txBox="1"/>
          <p:nvPr/>
        </p:nvSpPr>
        <p:spPr>
          <a:xfrm>
            <a:off x="896645" y="2133246"/>
            <a:ext cx="380852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This CNN model achieved  accuracy of 94.83% over 10 epochs.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Model started to overfit slightly from  epoch 4.</a:t>
            </a:r>
          </a:p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en-IN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394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44B70-C86B-41A6-8412-F131CC556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BAB1D-F241-4237-97DA-DB9F90D3F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are implementing a convolution neural network which can determine users drawings .</a:t>
            </a:r>
          </a:p>
          <a:p>
            <a:r>
              <a:rPr lang="en-US" dirty="0"/>
              <a:t>We are using keras to build the convolution network.</a:t>
            </a:r>
          </a:p>
          <a:p>
            <a:r>
              <a:rPr lang="en-US" dirty="0"/>
              <a:t>We are using google “quickdraw dataset”.</a:t>
            </a:r>
          </a:p>
          <a:p>
            <a:r>
              <a:rPr lang="en-US" dirty="0"/>
              <a:t>We are also creating a interactive website to play with the trained model using Django.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431139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44B70-C86B-41A6-8412-F131CC556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analysis</a:t>
            </a: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7F251D9-ABAD-4469-8078-5A93EBE2A9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1466" y="1691322"/>
            <a:ext cx="3448531" cy="349616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A1BF11E-8BC2-4EFB-977D-9A902A829C07}"/>
              </a:ext>
            </a:extLst>
          </p:cNvPr>
          <p:cNvSpPr txBox="1"/>
          <p:nvPr/>
        </p:nvSpPr>
        <p:spPr>
          <a:xfrm>
            <a:off x="8481867" y="5166678"/>
            <a:ext cx="1553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Initial Input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A064A5-9470-4F1B-A7DC-48E2C52BFB6E}"/>
              </a:ext>
            </a:extLst>
          </p:cNvPr>
          <p:cNvSpPr txBox="1"/>
          <p:nvPr/>
        </p:nvSpPr>
        <p:spPr>
          <a:xfrm>
            <a:off x="1522002" y="1970843"/>
            <a:ext cx="506492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input layer receives input as shown in the image.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first convolution layer produces 10 feature maps of size 27x27.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First MaxPool layer reduces the dimension of Feature maps to 13x13.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Second convolution layer produces 50 feature maps of  12x12.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Second MaxPool layer reduces the dimension of Feature maps to 6x6.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Third convolution layer produces 90 feature maps of size 5x5.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Third MaxPool layer reduces the dimension of Feature maps to 2x2.</a:t>
            </a:r>
          </a:p>
        </p:txBody>
      </p:sp>
    </p:spTree>
    <p:extLst>
      <p:ext uri="{BB962C8B-B14F-4D97-AF65-F5344CB8AC3E}">
        <p14:creationId xmlns:p14="http://schemas.microsoft.com/office/powerpoint/2010/main" val="12432695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44B70-C86B-41A6-8412-F131CC556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analysis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97DFDF-7652-4C59-BA3F-FC4E16A3EA8E}"/>
              </a:ext>
            </a:extLst>
          </p:cNvPr>
          <p:cNvSpPr txBox="1"/>
          <p:nvPr/>
        </p:nvSpPr>
        <p:spPr>
          <a:xfrm>
            <a:off x="2607075" y="6408410"/>
            <a:ext cx="2787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First layer convolution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402AF7-2A72-4398-953E-734F01EFDAD8}"/>
              </a:ext>
            </a:extLst>
          </p:cNvPr>
          <p:cNvSpPr txBox="1"/>
          <p:nvPr/>
        </p:nvSpPr>
        <p:spPr>
          <a:xfrm>
            <a:off x="7785717" y="6376602"/>
            <a:ext cx="2503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Last Max-Pool layer</a:t>
            </a:r>
            <a:endParaRPr lang="en-IN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79FA1CB5-64D9-42E3-BA42-F0DA70913F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5508" y="2022530"/>
            <a:ext cx="5430492" cy="3907753"/>
          </a:xfr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D36B361-0F04-4079-86FB-856CFB5851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7180" y="1691322"/>
            <a:ext cx="4981315" cy="4862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4432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44B70-C86B-41A6-8412-F131CC556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557" y="196543"/>
            <a:ext cx="9692640" cy="1397124"/>
          </a:xfrm>
        </p:spPr>
        <p:txBody>
          <a:bodyPr/>
          <a:lstStyle/>
          <a:p>
            <a:r>
              <a:rPr lang="en-US" dirty="0"/>
              <a:t>Testing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5B5839F-6B54-4123-8B67-F0A3A92190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9829" y="4516060"/>
            <a:ext cx="2121688" cy="204774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2AC3939-B958-4798-8EAD-D2B5BAA67C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6060" y="2468316"/>
            <a:ext cx="2031095" cy="20477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6867EAE-6F0C-490B-8C54-2804E2E2AA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5026" y="4516060"/>
            <a:ext cx="2036522" cy="2047742"/>
          </a:xfrm>
          <a:prstGeom prst="rect">
            <a:avLst/>
          </a:prstGeo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46E46BD0-1E62-4489-BEC0-B63396CDDF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9829" y="2468318"/>
            <a:ext cx="2013988" cy="204774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73D398A-67A7-4FA6-8296-FABC2847099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81698" y="2552380"/>
            <a:ext cx="2039833" cy="19636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8D3B163-01FF-4AC7-B313-648F6CC4C6DA}"/>
              </a:ext>
            </a:extLst>
          </p:cNvPr>
          <p:cNvSpPr txBox="1"/>
          <p:nvPr/>
        </p:nvSpPr>
        <p:spPr>
          <a:xfrm>
            <a:off x="861134" y="1731146"/>
            <a:ext cx="9463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Some of the predictions from the model</a:t>
            </a:r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5786F10-B00A-4A24-9255-8E8413B226F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60665" y="4516059"/>
            <a:ext cx="1974618" cy="1963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2381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44B70-C86B-41A6-8412-F131CC556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45E05D-D2E2-443D-87D7-0B89DF087A09}"/>
              </a:ext>
            </a:extLst>
          </p:cNvPr>
          <p:cNvSpPr txBox="1"/>
          <p:nvPr/>
        </p:nvSpPr>
        <p:spPr>
          <a:xfrm>
            <a:off x="1261872" y="2219417"/>
            <a:ext cx="966825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i="0" dirty="0">
                <a:solidFill>
                  <a:srgbClr val="404040"/>
                </a:solidFill>
                <a:effectLst/>
              </a:rPr>
              <a:t>Convolutional Neural Net is a popular deep learning technique for current visual recognition tasks. Like all deep learning techniques, CNN is very dependent on the size and quality of the training data. Given a well prepared dataset, </a:t>
            </a:r>
            <a:r>
              <a:rPr lang="en-US" sz="2000" b="0" i="0" u="none" strike="noStrike" dirty="0">
                <a:solidFill>
                  <a:srgbClr val="525252"/>
                </a:solidFill>
                <a:effectLst/>
              </a:rPr>
              <a:t>CNNs are capable of surpassing humans at visual recognition tasks</a:t>
            </a:r>
            <a:r>
              <a:rPr lang="en-US" sz="2000" b="0" i="0" dirty="0">
                <a:solidFill>
                  <a:srgbClr val="404040"/>
                </a:solidFill>
                <a:effectLst/>
              </a:rPr>
              <a:t>. However, they are still not robust to visual artifacts such as glare and noise, which humans are able to cope. 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9317429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94F81-2A09-4394-A8FD-183BF95CB2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02248" y="2808673"/>
            <a:ext cx="5387503" cy="1240654"/>
          </a:xfrm>
        </p:spPr>
        <p:txBody>
          <a:bodyPr/>
          <a:lstStyle/>
          <a:p>
            <a:r>
              <a:rPr lang="en-US" dirty="0"/>
              <a:t>Thank you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DECDAD-CE9F-404F-A6A1-073F3B3338BA}"/>
              </a:ext>
            </a:extLst>
          </p:cNvPr>
          <p:cNvSpPr txBox="1"/>
          <p:nvPr/>
        </p:nvSpPr>
        <p:spPr>
          <a:xfrm>
            <a:off x="3570302" y="4836111"/>
            <a:ext cx="50513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Link for google collab notebook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>
                <a:sym typeface="Wingdings" panose="05000000000000000000" pitchFamily="2" charset="2"/>
                <a:hlinkClick r:id="rId2"/>
              </a:rPr>
              <a:t>click here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14980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D5FBB-A1F8-4241-AF60-6600E86B9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369" y="499537"/>
            <a:ext cx="5960782" cy="1009667"/>
          </a:xfrm>
        </p:spPr>
        <p:txBody>
          <a:bodyPr/>
          <a:lstStyle/>
          <a:p>
            <a:r>
              <a:rPr lang="en-US" dirty="0"/>
              <a:t>Data set: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630095-4B5A-4E36-82E9-D66F25626724}"/>
              </a:ext>
            </a:extLst>
          </p:cNvPr>
          <p:cNvSpPr txBox="1"/>
          <p:nvPr/>
        </p:nvSpPr>
        <p:spPr>
          <a:xfrm>
            <a:off x="361766" y="2129719"/>
            <a:ext cx="10513380" cy="10096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tx2"/>
                </a:solidFill>
                <a:effectLst/>
                <a:cs typeface="Arial" panose="020B0604020202020204" pitchFamily="34" charset="0"/>
              </a:rPr>
              <a:t>The Quick Draw Dataset is a collection of 50 million drawings across </a:t>
            </a:r>
            <a:r>
              <a:rPr lang="en-US" sz="2000" b="0" i="0" u="none" strike="noStrike" dirty="0">
                <a:solidFill>
                  <a:schemeClr val="tx2"/>
                </a:solidFill>
                <a:effectLst/>
                <a:cs typeface="Arial" panose="020B0604020202020204" pitchFamily="34" charset="0"/>
              </a:rPr>
              <a:t>345 categories</a:t>
            </a:r>
            <a:r>
              <a:rPr lang="en-US" sz="2000" b="0" i="0" dirty="0">
                <a:solidFill>
                  <a:schemeClr val="tx2"/>
                </a:solidFill>
                <a:effectLst/>
                <a:cs typeface="Arial" panose="020B0604020202020204" pitchFamily="34" charset="0"/>
              </a:rPr>
              <a:t>, contributed by players of the game </a:t>
            </a:r>
            <a:r>
              <a:rPr lang="en-US" sz="2000" b="0" i="0" u="none" strike="noStrike" dirty="0">
                <a:solidFill>
                  <a:schemeClr val="tx2"/>
                </a:solidFill>
                <a:effectLst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Quick, Draw!</a:t>
            </a:r>
            <a:r>
              <a:rPr lang="en-US" sz="2000" b="0" i="0" dirty="0">
                <a:solidFill>
                  <a:schemeClr val="tx2"/>
                </a:solidFill>
                <a:effectLst/>
                <a:cs typeface="Arial" panose="020B0604020202020204" pitchFamily="34" charset="0"/>
              </a:rPr>
              <a:t>. You can browse the recognize  drawings  </a:t>
            </a:r>
            <a:r>
              <a:rPr lang="en-US" sz="2000" b="0" i="0" u="none" strike="noStrike" dirty="0">
                <a:solidFill>
                  <a:schemeClr val="tx2"/>
                </a:solidFill>
                <a:effectLst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quickdraw.withgoogle.com/data</a:t>
            </a:r>
            <a:r>
              <a:rPr lang="en-US" sz="2000" b="0" i="0" dirty="0">
                <a:solidFill>
                  <a:schemeClr val="tx2"/>
                </a:solidFill>
                <a:effectLst/>
                <a:cs typeface="Arial" panose="020B0604020202020204" pitchFamily="34" charset="0"/>
              </a:rPr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C00914-8DC6-4FDA-A1DC-E6E31BD5FF45}"/>
              </a:ext>
            </a:extLst>
          </p:cNvPr>
          <p:cNvSpPr txBox="1"/>
          <p:nvPr/>
        </p:nvSpPr>
        <p:spPr>
          <a:xfrm>
            <a:off x="361766" y="3429000"/>
            <a:ext cx="8997232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Full dataset seperated by categories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Raw files (.ndjson)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Simplified drawings files (.ndjson)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Binary files (.bin)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NumPy bitmap files (.npy)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tx1">
                  <a:lumMod val="65000"/>
                  <a:lumOff val="35000"/>
                </a:schemeClr>
              </a:solidFill>
              <a:cs typeface="Arial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We are using simplified ndjson files to reconstruct 28x28x1 images.</a:t>
            </a:r>
          </a:p>
        </p:txBody>
      </p:sp>
    </p:spTree>
    <p:extLst>
      <p:ext uri="{BB962C8B-B14F-4D97-AF65-F5344CB8AC3E}">
        <p14:creationId xmlns:p14="http://schemas.microsoft.com/office/powerpoint/2010/main" val="97247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EB080-6255-4D14-AB4E-AE8751F8C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0"/>
            <a:ext cx="9692640" cy="1397124"/>
          </a:xfrm>
        </p:spPr>
        <p:txBody>
          <a:bodyPr>
            <a:normAutofit/>
          </a:bodyPr>
          <a:lstStyle/>
          <a:p>
            <a:r>
              <a:rPr lang="en-US" sz="2800" dirty="0"/>
              <a:t>Data set:</a:t>
            </a:r>
            <a:endParaRPr lang="en-IN" sz="28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1F1A8C7-5160-487C-9857-5416AD7277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526959"/>
            <a:ext cx="8595360" cy="48560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400050" lvl="1" indent="0">
              <a:buNone/>
            </a:pP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Arial" panose="020B0604020202020204" pitchFamily="34" charset="0"/>
              </a:rPr>
              <a:t>[ </a:t>
            </a:r>
          </a:p>
          <a:p>
            <a:pPr marL="400050" lvl="1" indent="0">
              <a:buNone/>
            </a:pP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Arial" panose="020B0604020202020204" pitchFamily="34" charset="0"/>
              </a:rPr>
              <a:t>  [  // First stroke </a:t>
            </a:r>
          </a:p>
          <a:p>
            <a:pPr marL="400050" lvl="1" indent="0">
              <a:buNone/>
            </a:pP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Arial" panose="020B0604020202020204" pitchFamily="34" charset="0"/>
              </a:rPr>
              <a:t>    [x0, x1, x2, x3, ...],</a:t>
            </a:r>
          </a:p>
          <a:p>
            <a:pPr marL="400050" lvl="1" indent="0">
              <a:buNone/>
            </a:pP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Arial" panose="020B0604020202020204" pitchFamily="34" charset="0"/>
              </a:rPr>
              <a:t>    [y0, y1, y2, y3, ...],</a:t>
            </a:r>
          </a:p>
          <a:p>
            <a:pPr marL="400050" lvl="1" indent="0">
              <a:buNone/>
            </a:pP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Arial" panose="020B0604020202020204" pitchFamily="34" charset="0"/>
              </a:rPr>
              <a:t>    [t0, t1, t2, t3, ...]</a:t>
            </a:r>
          </a:p>
          <a:p>
            <a:pPr marL="400050" lvl="1" indent="0">
              <a:buNone/>
            </a:pP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Arial" panose="020B0604020202020204" pitchFamily="34" charset="0"/>
              </a:rPr>
              <a:t>  ],</a:t>
            </a:r>
          </a:p>
          <a:p>
            <a:pPr marL="400050" lvl="1" indent="0">
              <a:buNone/>
            </a:pP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Arial" panose="020B0604020202020204" pitchFamily="34" charset="0"/>
              </a:rPr>
              <a:t>  [  // Second stroke</a:t>
            </a:r>
          </a:p>
          <a:p>
            <a:pPr marL="400050" lvl="1" indent="0">
              <a:buNone/>
            </a:pP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Arial" panose="020B0604020202020204" pitchFamily="34" charset="0"/>
              </a:rPr>
              <a:t>    [x0, x1, x2, x3, ...],</a:t>
            </a:r>
          </a:p>
          <a:p>
            <a:pPr marL="400050" lvl="1" indent="0">
              <a:buNone/>
            </a:pP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Arial" panose="020B0604020202020204" pitchFamily="34" charset="0"/>
              </a:rPr>
              <a:t>    [y0, y1, y2, y3, ...],</a:t>
            </a:r>
          </a:p>
          <a:p>
            <a:pPr marL="400050" lvl="1" indent="0">
              <a:buNone/>
            </a:pP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Arial" panose="020B0604020202020204" pitchFamily="34" charset="0"/>
              </a:rPr>
              <a:t>    [t0, t1, t2, t3, ...]</a:t>
            </a:r>
          </a:p>
          <a:p>
            <a:pPr marL="400050" lvl="1" indent="0">
              <a:buNone/>
            </a:pP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Arial" panose="020B0604020202020204" pitchFamily="34" charset="0"/>
              </a:rPr>
              <a:t>  ],</a:t>
            </a:r>
          </a:p>
          <a:p>
            <a:pPr marL="400050" lvl="1" indent="0">
              <a:buNone/>
            </a:pP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Arial" panose="020B0604020202020204" pitchFamily="34" charset="0"/>
              </a:rPr>
              <a:t>  ... // Additional strokes</a:t>
            </a:r>
          </a:p>
          <a:p>
            <a:pPr marL="400050" lvl="1" indent="0">
              <a:buNone/>
            </a:pP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Arial" panose="020B0604020202020204" pitchFamily="34" charset="0"/>
              </a:rPr>
              <a:t>]</a:t>
            </a:r>
            <a:endParaRPr lang="en-IN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2422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EB080-6255-4D14-AB4E-AE8751F8C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0"/>
            <a:ext cx="9692640" cy="1397124"/>
          </a:xfrm>
        </p:spPr>
        <p:txBody>
          <a:bodyPr>
            <a:normAutofit/>
          </a:bodyPr>
          <a:lstStyle/>
          <a:p>
            <a:r>
              <a:rPr lang="en-US" sz="2800" dirty="0"/>
              <a:t>Modules used</a:t>
            </a:r>
            <a:endParaRPr lang="en-IN" sz="28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1F1A8C7-5160-487C-9857-5416AD7277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526959"/>
            <a:ext cx="8595360" cy="48560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>
              <a:buClrTx/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TensorFlow :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It is an open source artificial intelligence library.</a:t>
            </a:r>
            <a:endParaRPr lang="en-IN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cs typeface="Times New Roman" panose="02020603050405020304" pitchFamily="18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Keras: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lt"/>
              </a:rPr>
              <a:t>Keras is </a:t>
            </a:r>
            <a:r>
              <a:rPr lang="en-US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lt"/>
              </a:rPr>
              <a:t>a neural network library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lt"/>
              </a:rPr>
              <a:t> while TensorFlow is the open-source library for a number of various tasks in machine learning. TensorFlow provides both high-level and low-level APIs while Keras provides only high-level APIs. ... Keras is built in Python which makes it way more user-friendly than TensorFlow</a:t>
            </a:r>
            <a:endParaRPr lang="en-IN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cs typeface="Times New Roman" panose="02020603050405020304" pitchFamily="18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NumPy</a:t>
            </a:r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: 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lt"/>
                <a:cs typeface="Times New Roman" panose="02020603050405020304" pitchFamily="18" charset="0"/>
              </a:rPr>
              <a:t>NumPy is the fundamental package for scientific computing in Python. It is a Python library that provides a multidimensional array object.</a:t>
            </a:r>
            <a:endParaRPr lang="en-IN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cs typeface="Times New Roman" panose="02020603050405020304" pitchFamily="18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OS </a:t>
            </a:r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: 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lt"/>
                <a:cs typeface="Times New Roman" panose="02020603050405020304" pitchFamily="18" charset="0"/>
              </a:rPr>
              <a:t>The OS module in Python provides functions for interacting with the operating system.</a:t>
            </a:r>
            <a:endParaRPr lang="en-IN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cs typeface="Times New Roman" panose="02020603050405020304" pitchFamily="18" charset="0"/>
            </a:endParaRPr>
          </a:p>
          <a:p>
            <a:pPr lvl="1" indent="-342900">
              <a:buClrTx/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7412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EB080-6255-4D14-AB4E-AE8751F8C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0"/>
            <a:ext cx="9692640" cy="1397124"/>
          </a:xfrm>
        </p:spPr>
        <p:txBody>
          <a:bodyPr>
            <a:normAutofit/>
          </a:bodyPr>
          <a:lstStyle/>
          <a:p>
            <a:r>
              <a:rPr lang="en-US" sz="2800" dirty="0"/>
              <a:t>Modules used</a:t>
            </a:r>
            <a:endParaRPr lang="en-IN" sz="28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1F1A8C7-5160-487C-9857-5416AD7277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526959"/>
            <a:ext cx="8595360" cy="48560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342900" indent="-342900" algn="l">
              <a:buClrTx/>
              <a:buFont typeface="Arial" panose="020B0604020202020204" pitchFamily="34" charset="0"/>
              <a:buChar char="•"/>
            </a:pPr>
            <a:r>
              <a:rPr lang="en-I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CV2</a:t>
            </a:r>
            <a:r>
              <a:rPr lang="en-I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: </a:t>
            </a:r>
            <a:r>
              <a:rPr lang="en-US" sz="200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lt"/>
                <a:cs typeface="Times New Roman" panose="02020603050405020304" pitchFamily="18" charset="0"/>
              </a:rPr>
              <a:t>OpenCV-Python</a:t>
            </a:r>
            <a:r>
              <a:rPr lang="en-US" sz="20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lt"/>
                <a:cs typeface="Times New Roman" panose="02020603050405020304" pitchFamily="18" charset="0"/>
              </a:rPr>
              <a:t> is a library of Python bindings designed to solve computer vision problems.</a:t>
            </a:r>
            <a:endParaRPr lang="en-IN" sz="20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cs typeface="Times New Roman" panose="02020603050405020304" pitchFamily="18" charset="0"/>
            </a:endParaRPr>
          </a:p>
          <a:p>
            <a:pPr marL="342900" indent="-342900" algn="l">
              <a:buClrTx/>
              <a:buFont typeface="Arial" panose="020B0604020202020204" pitchFamily="34" charset="0"/>
              <a:buChar char="•"/>
            </a:pPr>
            <a:r>
              <a:rPr lang="en-I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Urllib </a:t>
            </a:r>
            <a:r>
              <a:rPr lang="en-I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: </a:t>
            </a:r>
            <a:r>
              <a:rPr lang="en-US" sz="20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lt"/>
                <a:cs typeface="Times New Roman" panose="02020603050405020304" pitchFamily="18" charset="0"/>
              </a:rPr>
              <a:t>The urlretrieve() function provided by the urllib module. The urlretrieve () method downloads the remote data directly to the local.</a:t>
            </a:r>
            <a:endParaRPr lang="en-IN" sz="20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cs typeface="Times New Roman" panose="02020603050405020304" pitchFamily="18" charset="0"/>
            </a:endParaRPr>
          </a:p>
          <a:p>
            <a:pPr marL="342900" indent="-342900" algn="l">
              <a:buClrTx/>
              <a:buFont typeface="Arial" panose="020B0604020202020204" pitchFamily="34" charset="0"/>
              <a:buChar char="•"/>
            </a:pPr>
            <a:r>
              <a:rPr lang="en-I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Matplotlib </a:t>
            </a:r>
            <a:r>
              <a:rPr lang="en-I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: For plotting graphs.</a:t>
            </a:r>
          </a:p>
          <a:p>
            <a:pPr marL="342900" indent="-342900" algn="l">
              <a:buClrTx/>
              <a:buFont typeface="Arial" panose="020B0604020202020204" pitchFamily="34" charset="0"/>
              <a:buChar char="•"/>
            </a:pPr>
            <a:r>
              <a:rPr lang="en-I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Keras tuner </a:t>
            </a:r>
            <a:r>
              <a:rPr lang="en-I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:To find the best possible model architecture.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lt"/>
              </a:rPr>
              <a:t>Visualkeras : </a:t>
            </a:r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lt"/>
              </a:rPr>
              <a:t>To plot model architecture.</a:t>
            </a:r>
            <a:endParaRPr lang="en-IN" sz="20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cs typeface="Times New Roman" panose="02020603050405020304" pitchFamily="18" charset="0"/>
            </a:endParaRPr>
          </a:p>
          <a:p>
            <a:pPr lvl="1" indent="-342900">
              <a:buClrTx/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9949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D5FBB-A1F8-4241-AF60-6600E86B9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369" y="499537"/>
            <a:ext cx="5960782" cy="1009667"/>
          </a:xfrm>
        </p:spPr>
        <p:txBody>
          <a:bodyPr/>
          <a:lstStyle/>
          <a:p>
            <a:r>
              <a:rPr lang="en-US" dirty="0"/>
              <a:t>Data Preparation Stage 1: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C3B7F9C-50D6-4133-8077-9D5A3368DD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47348" y="2099734"/>
            <a:ext cx="3328158" cy="3201129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B6A16A1-D832-41D9-A58A-BAF9496428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370" y="2099734"/>
            <a:ext cx="7169978" cy="132926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DCF1096-E34E-4CF7-8170-AA49C74BDAFA}"/>
              </a:ext>
            </a:extLst>
          </p:cNvPr>
          <p:cNvSpPr txBox="1"/>
          <p:nvPr/>
        </p:nvSpPr>
        <p:spPr>
          <a:xfrm>
            <a:off x="777369" y="3932808"/>
            <a:ext cx="51934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Creating a image to draw the strokes.</a:t>
            </a:r>
            <a:endParaRPr lang="en-IN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11894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D5FBB-A1F8-4241-AF60-6600E86B9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368" y="499537"/>
            <a:ext cx="6919571" cy="1328898"/>
          </a:xfrm>
        </p:spPr>
        <p:txBody>
          <a:bodyPr/>
          <a:lstStyle/>
          <a:p>
            <a:r>
              <a:rPr lang="en-US" dirty="0"/>
              <a:t>Data Preparation Stage2:</a:t>
            </a:r>
            <a:endParaRPr lang="en-IN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26183BD-174A-444F-9110-936230A6F0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86474" y="1748173"/>
            <a:ext cx="3328158" cy="3201129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1B9407C-989D-4125-9675-DFEE078EAD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368" y="1899093"/>
            <a:ext cx="7214165" cy="248736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F3900EA-7289-48E8-B47E-20602E7306E1}"/>
              </a:ext>
            </a:extLst>
          </p:cNvPr>
          <p:cNvSpPr txBox="1"/>
          <p:nvPr/>
        </p:nvSpPr>
        <p:spPr>
          <a:xfrm>
            <a:off x="994298" y="4731798"/>
            <a:ext cx="49271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Drawing the strokes on created image.</a:t>
            </a:r>
            <a:endParaRPr lang="en-IN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29205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D5FBB-A1F8-4241-AF60-6600E86B9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368" y="499537"/>
            <a:ext cx="6218235" cy="1222731"/>
          </a:xfrm>
        </p:spPr>
        <p:txBody>
          <a:bodyPr/>
          <a:lstStyle/>
          <a:p>
            <a:r>
              <a:rPr lang="en-US" dirty="0"/>
              <a:t>Data Preparation Stage3:</a:t>
            </a:r>
            <a:endParaRPr lang="en-IN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C2EF3C6-CAFB-47E6-8B99-B6D46EA87C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08069" y="1730781"/>
            <a:ext cx="2985180" cy="3201129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B5049DD-858F-4989-9D05-29D4752302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145" y="2056242"/>
            <a:ext cx="4220164" cy="68589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2FE1930-BDE4-4E30-80B3-A50207315C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145" y="2988398"/>
            <a:ext cx="6511199" cy="68589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C487650-4B91-4C8E-8BBC-BA53DE31D333}"/>
              </a:ext>
            </a:extLst>
          </p:cNvPr>
          <p:cNvSpPr txBox="1"/>
          <p:nvPr/>
        </p:nvSpPr>
        <p:spPr>
          <a:xfrm>
            <a:off x="866145" y="4136994"/>
            <a:ext cx="49271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Deleting the empty columns</a:t>
            </a:r>
            <a:endParaRPr lang="en-IN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2561138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7B713C7F-58B7-4AE9-B361-B13EB9EC4C0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541</TotalTime>
  <Words>946</Words>
  <Application>Microsoft Office PowerPoint</Application>
  <PresentationFormat>Widescreen</PresentationFormat>
  <Paragraphs>112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Century Schoolbook</vt:lpstr>
      <vt:lpstr>Wingdings 2</vt:lpstr>
      <vt:lpstr>Wingdings 3</vt:lpstr>
      <vt:lpstr>View</vt:lpstr>
      <vt:lpstr>Hand sketch recognition with deep learning </vt:lpstr>
      <vt:lpstr>Introduction</vt:lpstr>
      <vt:lpstr>Data set:</vt:lpstr>
      <vt:lpstr>Data set:</vt:lpstr>
      <vt:lpstr>Modules used</vt:lpstr>
      <vt:lpstr>Modules used</vt:lpstr>
      <vt:lpstr>Data Preparation Stage 1:</vt:lpstr>
      <vt:lpstr>Data Preparation Stage2:</vt:lpstr>
      <vt:lpstr>Data Preparation Stage3:</vt:lpstr>
      <vt:lpstr>Data Preparation Stage4:</vt:lpstr>
      <vt:lpstr>Data Preparation Stage 5 and 6:</vt:lpstr>
      <vt:lpstr>Examples :</vt:lpstr>
      <vt:lpstr>Website architecture</vt:lpstr>
      <vt:lpstr>Website architecture</vt:lpstr>
      <vt:lpstr>Model architecture</vt:lpstr>
      <vt:lpstr>Model architecture</vt:lpstr>
      <vt:lpstr>Model architecture</vt:lpstr>
      <vt:lpstr>Model architecture</vt:lpstr>
      <vt:lpstr>Result analysis</vt:lpstr>
      <vt:lpstr>Result analysis</vt:lpstr>
      <vt:lpstr>Result analysis</vt:lpstr>
      <vt:lpstr>Testing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 sketch recognition with deep learning</dc:title>
  <dc:creator>Manoj Bhat</dc:creator>
  <cp:lastModifiedBy>Manjunath D</cp:lastModifiedBy>
  <cp:revision>21</cp:revision>
  <dcterms:created xsi:type="dcterms:W3CDTF">2021-11-25T12:14:45Z</dcterms:created>
  <dcterms:modified xsi:type="dcterms:W3CDTF">2022-02-24T04:56:28Z</dcterms:modified>
</cp:coreProperties>
</file>