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notesMasterIdLst>
    <p:notesMasterId r:id="rId18"/>
  </p:notesMasterIdLst>
  <p:sldIdLst>
    <p:sldId id="278" r:id="rId5"/>
    <p:sldId id="279" r:id="rId6"/>
    <p:sldId id="280" r:id="rId7"/>
    <p:sldId id="281" r:id="rId8"/>
    <p:sldId id="282" r:id="rId9"/>
    <p:sldId id="283" r:id="rId10"/>
    <p:sldId id="284" r:id="rId11"/>
    <p:sldId id="285" r:id="rId12"/>
    <p:sldId id="287" r:id="rId13"/>
    <p:sldId id="288" r:id="rId14"/>
    <p:sldId id="289" r:id="rId15"/>
    <p:sldId id="290" r:id="rId16"/>
    <p:sldId id="29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8D38747-4367-4BD2-8D51-C97E202738E2}" type="datetime1">
              <a:rPr lang="en-US" smtClean="0"/>
              <a:t>9/25/2021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367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11861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034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20955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91384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21131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23661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840024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600397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692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500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24159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312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8996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5177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3606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53349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9/25/2021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9502071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ransition>
    <p:fade thruBlk="1"/>
  </p:transition>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p:txBody>
          <a:bodyPr>
            <a:normAutofit/>
          </a:bodyPr>
          <a:lstStyle/>
          <a:p>
            <a:r>
              <a:rPr lang="en-US" sz="4000" b="1" dirty="0">
                <a:latin typeface="Sitka Heading" panose="02000505000000020004" pitchFamily="2" charset="0"/>
              </a:rPr>
              <a:t>DEEP LEARNING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p:txBody>
          <a:bodyPr>
            <a:normAutofit/>
          </a:bodyPr>
          <a:lstStyle/>
          <a:p>
            <a:r>
              <a:rPr lang="en-US" sz="2300" dirty="0">
                <a:latin typeface="Sitka Subheading" panose="02000505000000020004" pitchFamily="2" charset="0"/>
              </a:rPr>
              <a:t>					-	</a:t>
            </a:r>
            <a:r>
              <a:rPr lang="en-US" sz="2300" b="1" dirty="0">
                <a:latin typeface="Sitka Subheading" panose="02000505000000020004" pitchFamily="2" charset="0"/>
              </a:rPr>
              <a:t>Manjunath D</a:t>
            </a:r>
          </a:p>
          <a:p>
            <a:r>
              <a:rPr lang="en-US" sz="2300" b="1" dirty="0">
                <a:latin typeface="Sitka Subheading" panose="02000505000000020004" pitchFamily="2" charset="0"/>
              </a:rPr>
              <a:t>						 ENG19CS0170</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CB3E-2E33-485F-B751-E9555CEDCE39}"/>
              </a:ext>
            </a:extLst>
          </p:cNvPr>
          <p:cNvSpPr>
            <a:spLocks noGrp="1"/>
          </p:cNvSpPr>
          <p:nvPr>
            <p:ph type="title"/>
          </p:nvPr>
        </p:nvSpPr>
        <p:spPr>
          <a:xfrm>
            <a:off x="1202389" y="0"/>
            <a:ext cx="9609668" cy="1468800"/>
          </a:xfrm>
        </p:spPr>
        <p:txBody>
          <a:bodyPr>
            <a:normAutofit/>
          </a:bodyPr>
          <a:lstStyle/>
          <a:p>
            <a:pPr algn="ctr"/>
            <a:r>
              <a:rPr lang="en-US" b="1" i="0" dirty="0">
                <a:solidFill>
                  <a:schemeClr val="tx1"/>
                </a:solidFill>
                <a:effectLst/>
                <a:latin typeface="Imprint MT Shadow" panose="04020605060303030202" pitchFamily="82" charset="0"/>
                <a:ea typeface="Lato" panose="020F0502020204030203" pitchFamily="34" charset="0"/>
                <a:cs typeface="Lato" panose="020F0502020204030203" pitchFamily="34" charset="0"/>
              </a:rPr>
              <a:t>Overfit</a:t>
            </a:r>
            <a:endParaRPr lang="en-IN" dirty="0">
              <a:latin typeface="Imprint MT Shadow" panose="04020605060303030202" pitchFamily="82" charset="0"/>
            </a:endParaRPr>
          </a:p>
        </p:txBody>
      </p:sp>
      <p:sp>
        <p:nvSpPr>
          <p:cNvPr id="3" name="Content Placeholder 2">
            <a:extLst>
              <a:ext uri="{FF2B5EF4-FFF2-40B4-BE49-F238E27FC236}">
                <a16:creationId xmlns:a16="http://schemas.microsoft.com/office/drawing/2014/main" id="{7EF158CE-DFDE-4D94-994F-265D4927E886}"/>
              </a:ext>
            </a:extLst>
          </p:cNvPr>
          <p:cNvSpPr>
            <a:spLocks noGrp="1"/>
          </p:cNvSpPr>
          <p:nvPr>
            <p:ph type="body" idx="1"/>
          </p:nvPr>
        </p:nvSpPr>
        <p:spPr>
          <a:xfrm>
            <a:off x="1570608" y="1668031"/>
            <a:ext cx="9609668" cy="860400"/>
          </a:xfrm>
        </p:spPr>
        <p:txBody>
          <a:bodyPr>
            <a:noAutofit/>
          </a:bodyPr>
          <a:lstStyle/>
          <a:p>
            <a:pPr>
              <a:buFont typeface="Wingdings" panose="05000000000000000000" pitchFamily="2" charset="2"/>
              <a:buChar char="q"/>
            </a:pPr>
            <a:r>
              <a:rPr lang="en-US" sz="1900" b="1" i="0" dirty="0">
                <a:solidFill>
                  <a:schemeClr val="tx1"/>
                </a:solidFill>
                <a:effectLst/>
                <a:latin typeface="Baskerville Old Face" panose="02020602080505020303" pitchFamily="18" charset="0"/>
                <a:ea typeface="Lato" panose="020F0502020204030203" pitchFamily="34" charset="0"/>
                <a:cs typeface="Lato" panose="020F0502020204030203" pitchFamily="34" charset="0"/>
              </a:rPr>
              <a:t>A statistical model is said to be overfitted when we train it with a lot of data</a:t>
            </a:r>
            <a:r>
              <a:rPr lang="en-US" sz="1900" b="1" dirty="0">
                <a:solidFill>
                  <a:schemeClr val="tx1"/>
                </a:solidFill>
                <a:effectLst/>
                <a:latin typeface="Baskerville Old Face" panose="02020602080505020303" pitchFamily="18" charset="0"/>
                <a:ea typeface="Lato" panose="020F0502020204030203" pitchFamily="34" charset="0"/>
                <a:cs typeface="Lato" panose="020F0502020204030203" pitchFamily="34" charset="0"/>
              </a:rPr>
              <a:t>.</a:t>
            </a:r>
            <a:r>
              <a:rPr lang="en-US" sz="1900" b="1" i="0" dirty="0">
                <a:solidFill>
                  <a:schemeClr val="tx1"/>
                </a:solidFill>
                <a:effectLst/>
                <a:latin typeface="Baskerville Old Face" panose="02020602080505020303" pitchFamily="18" charset="0"/>
                <a:ea typeface="Lato" panose="020F0502020204030203" pitchFamily="34" charset="0"/>
                <a:cs typeface="Lato" panose="020F0502020204030203" pitchFamily="34" charset="0"/>
              </a:rPr>
              <a:t> When a model gets trained with so much data, it starts learning from the noise and inaccurate data entries in our data set.</a:t>
            </a:r>
          </a:p>
          <a:p>
            <a:endParaRPr lang="en-IN" sz="1900" dirty="0">
              <a:latin typeface="Baskerville Old Face" panose="02020602080505020303" pitchFamily="18" charset="0"/>
            </a:endParaRPr>
          </a:p>
        </p:txBody>
      </p:sp>
      <p:pic>
        <p:nvPicPr>
          <p:cNvPr id="6" name="Picture 5">
            <a:extLst>
              <a:ext uri="{FF2B5EF4-FFF2-40B4-BE49-F238E27FC236}">
                <a16:creationId xmlns:a16="http://schemas.microsoft.com/office/drawing/2014/main" id="{8330FD2B-148C-434A-B83C-2374418500D7}"/>
              </a:ext>
            </a:extLst>
          </p:cNvPr>
          <p:cNvPicPr>
            <a:picLocks noChangeAspect="1"/>
          </p:cNvPicPr>
          <p:nvPr/>
        </p:nvPicPr>
        <p:blipFill>
          <a:blip r:embed="rId2"/>
          <a:stretch>
            <a:fillRect/>
          </a:stretch>
        </p:blipFill>
        <p:spPr>
          <a:xfrm>
            <a:off x="4673537" y="2528431"/>
            <a:ext cx="2667372" cy="3286584"/>
          </a:xfrm>
          <a:prstGeom prst="rect">
            <a:avLst/>
          </a:prstGeom>
        </p:spPr>
      </p:pic>
    </p:spTree>
    <p:extLst>
      <p:ext uri="{BB962C8B-B14F-4D97-AF65-F5344CB8AC3E}">
        <p14:creationId xmlns:p14="http://schemas.microsoft.com/office/powerpoint/2010/main" val="3251328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CB3E-2E33-485F-B751-E9555CEDCE39}"/>
              </a:ext>
            </a:extLst>
          </p:cNvPr>
          <p:cNvSpPr>
            <a:spLocks noGrp="1"/>
          </p:cNvSpPr>
          <p:nvPr>
            <p:ph type="title"/>
          </p:nvPr>
        </p:nvSpPr>
        <p:spPr>
          <a:xfrm>
            <a:off x="1223698" y="282489"/>
            <a:ext cx="9609668" cy="1468800"/>
          </a:xfrm>
        </p:spPr>
        <p:txBody>
          <a:bodyPr>
            <a:normAutofit/>
          </a:bodyPr>
          <a:lstStyle/>
          <a:p>
            <a:pPr algn="ctr"/>
            <a:r>
              <a:rPr lang="en-US" sz="4500" b="1" dirty="0">
                <a:solidFill>
                  <a:schemeClr val="tx1"/>
                </a:solidFill>
                <a:effectLst/>
                <a:latin typeface="Imprint MT Shadow" panose="04020605060303030202" pitchFamily="82" charset="0"/>
                <a:ea typeface="Lato" panose="020F0502020204030203" pitchFamily="34" charset="0"/>
                <a:cs typeface="Lato" panose="020F0502020204030203" pitchFamily="34" charset="0"/>
              </a:rPr>
              <a:t>Optimal fit</a:t>
            </a:r>
            <a:endParaRPr lang="en-IN" sz="4500" dirty="0">
              <a:latin typeface="Imprint MT Shadow" panose="04020605060303030202" pitchFamily="82" charset="0"/>
            </a:endParaRPr>
          </a:p>
        </p:txBody>
      </p:sp>
      <p:sp>
        <p:nvSpPr>
          <p:cNvPr id="3" name="Content Placeholder 2">
            <a:extLst>
              <a:ext uri="{FF2B5EF4-FFF2-40B4-BE49-F238E27FC236}">
                <a16:creationId xmlns:a16="http://schemas.microsoft.com/office/drawing/2014/main" id="{7EF158CE-DFDE-4D94-994F-265D4927E886}"/>
              </a:ext>
            </a:extLst>
          </p:cNvPr>
          <p:cNvSpPr>
            <a:spLocks noGrp="1"/>
          </p:cNvSpPr>
          <p:nvPr>
            <p:ph type="body" idx="1"/>
          </p:nvPr>
        </p:nvSpPr>
        <p:spPr>
          <a:xfrm>
            <a:off x="1463395" y="2001010"/>
            <a:ext cx="9609668" cy="860400"/>
          </a:xfrm>
        </p:spPr>
        <p:txBody>
          <a:bodyPr>
            <a:normAutofit/>
          </a:bodyPr>
          <a:lstStyle/>
          <a:p>
            <a:pPr>
              <a:buFont typeface="Wingdings" panose="05000000000000000000" pitchFamily="2" charset="2"/>
              <a:buChar char="q"/>
            </a:pPr>
            <a:r>
              <a:rPr lang="en-US" sz="2600" b="1" dirty="0">
                <a:solidFill>
                  <a:schemeClr val="tx1"/>
                </a:solidFill>
                <a:effectLst/>
                <a:latin typeface="Baskerville Old Face" panose="02020602080505020303" pitchFamily="18" charset="0"/>
                <a:ea typeface="Lato" panose="020F0502020204030203" pitchFamily="34" charset="0"/>
                <a:cs typeface="Lato" panose="020F0502020204030203" pitchFamily="34" charset="0"/>
                <a:sym typeface="Wingdings" panose="05000000000000000000" pitchFamily="2" charset="2"/>
              </a:rPr>
              <a:t>model  which can achieve lowest error on unseen data.</a:t>
            </a:r>
            <a:endParaRPr lang="en-IN" sz="2600" dirty="0">
              <a:latin typeface="Baskerville Old Face" panose="02020602080505020303" pitchFamily="18" charset="0"/>
            </a:endParaRPr>
          </a:p>
        </p:txBody>
      </p:sp>
      <p:pic>
        <p:nvPicPr>
          <p:cNvPr id="5" name="Picture 4">
            <a:extLst>
              <a:ext uri="{FF2B5EF4-FFF2-40B4-BE49-F238E27FC236}">
                <a16:creationId xmlns:a16="http://schemas.microsoft.com/office/drawing/2014/main" id="{7C6DB601-054B-4FE5-A4F9-34BCC3DB294F}"/>
              </a:ext>
            </a:extLst>
          </p:cNvPr>
          <p:cNvPicPr>
            <a:picLocks noChangeAspect="1"/>
          </p:cNvPicPr>
          <p:nvPr/>
        </p:nvPicPr>
        <p:blipFill>
          <a:blip r:embed="rId2"/>
          <a:stretch>
            <a:fillRect/>
          </a:stretch>
        </p:blipFill>
        <p:spPr>
          <a:xfrm>
            <a:off x="4738498" y="2766096"/>
            <a:ext cx="2715004" cy="2915057"/>
          </a:xfrm>
          <a:prstGeom prst="rect">
            <a:avLst/>
          </a:prstGeom>
        </p:spPr>
      </p:pic>
    </p:spTree>
    <p:extLst>
      <p:ext uri="{BB962C8B-B14F-4D97-AF65-F5344CB8AC3E}">
        <p14:creationId xmlns:p14="http://schemas.microsoft.com/office/powerpoint/2010/main" val="21127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7976-91C4-4479-B5DD-BDDDB8245D8B}"/>
              </a:ext>
            </a:extLst>
          </p:cNvPr>
          <p:cNvSpPr>
            <a:spLocks noGrp="1"/>
          </p:cNvSpPr>
          <p:nvPr>
            <p:ph type="title"/>
          </p:nvPr>
        </p:nvSpPr>
        <p:spPr>
          <a:xfrm>
            <a:off x="1171114" y="485819"/>
            <a:ext cx="9609668" cy="1468800"/>
          </a:xfrm>
        </p:spPr>
        <p:txBody>
          <a:bodyPr>
            <a:normAutofit/>
          </a:bodyPr>
          <a:lstStyle/>
          <a:p>
            <a:pPr algn="ctr"/>
            <a:r>
              <a:rPr lang="en-IN" sz="3300" b="1" dirty="0">
                <a:latin typeface="Imprint MT Shadow" panose="04020605060303030202" pitchFamily="82" charset="0"/>
              </a:rPr>
              <a:t>Dropout</a:t>
            </a:r>
          </a:p>
        </p:txBody>
      </p:sp>
      <p:sp>
        <p:nvSpPr>
          <p:cNvPr id="3" name="Content Placeholder 2">
            <a:extLst>
              <a:ext uri="{FF2B5EF4-FFF2-40B4-BE49-F238E27FC236}">
                <a16:creationId xmlns:a16="http://schemas.microsoft.com/office/drawing/2014/main" id="{2C046F8A-4C74-4EF6-B541-E8DFEA749BD8}"/>
              </a:ext>
            </a:extLst>
          </p:cNvPr>
          <p:cNvSpPr>
            <a:spLocks noGrp="1"/>
          </p:cNvSpPr>
          <p:nvPr>
            <p:ph type="body" idx="1"/>
          </p:nvPr>
        </p:nvSpPr>
        <p:spPr>
          <a:xfrm>
            <a:off x="1446321" y="2568600"/>
            <a:ext cx="9609668" cy="860400"/>
          </a:xfrm>
        </p:spPr>
        <p:txBody>
          <a:bodyPr>
            <a:normAutofit/>
          </a:bodyPr>
          <a:lstStyle/>
          <a:p>
            <a:pPr>
              <a:buFont typeface="Wingdings" panose="05000000000000000000" pitchFamily="2" charset="2"/>
              <a:buChar char="q"/>
            </a:pPr>
            <a:r>
              <a:rPr lang="en-US" sz="1800" b="1" i="0" dirty="0">
                <a:solidFill>
                  <a:schemeClr val="tx1"/>
                </a:solidFill>
                <a:effectLst/>
                <a:latin typeface="Lato" panose="020F0502020204030203" pitchFamily="34" charset="0"/>
                <a:ea typeface="Lato" panose="020F0502020204030203" pitchFamily="34" charset="0"/>
                <a:cs typeface="Lato" panose="020F0502020204030203" pitchFamily="34" charset="0"/>
              </a:rPr>
              <a:t>During training, some number of layer outputs are randomly ignored or “</a:t>
            </a:r>
            <a:r>
              <a:rPr lang="en-US" sz="1800" b="1" i="1" dirty="0">
                <a:solidFill>
                  <a:schemeClr val="tx1"/>
                </a:solidFill>
                <a:effectLst/>
                <a:latin typeface="Lato" panose="020F0502020204030203" pitchFamily="34" charset="0"/>
                <a:ea typeface="Lato" panose="020F0502020204030203" pitchFamily="34" charset="0"/>
                <a:cs typeface="Lato" panose="020F0502020204030203" pitchFamily="34" charset="0"/>
              </a:rPr>
              <a:t>dropped out</a:t>
            </a:r>
            <a:r>
              <a:rPr lang="en-US" sz="1800" b="1" i="0" dirty="0">
                <a:solidFill>
                  <a:schemeClr val="tx1"/>
                </a:solidFill>
                <a:effectLst/>
                <a:latin typeface="Lato" panose="020F0502020204030203" pitchFamily="34" charset="0"/>
                <a:ea typeface="Lato" panose="020F0502020204030203" pitchFamily="34" charset="0"/>
                <a:cs typeface="Lato" panose="020F0502020204030203" pitchFamily="34" charset="0"/>
              </a:rPr>
              <a:t>.” This is done to prevent overfitting.</a:t>
            </a:r>
            <a:endParaRPr lang="en-IN" sz="18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8209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BE6EC-9EEB-4CBE-BE15-1FA9FACC3C28}"/>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284394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0824-2B3F-4794-9E3E-7626B3BA82BF}"/>
              </a:ext>
            </a:extLst>
          </p:cNvPr>
          <p:cNvSpPr>
            <a:spLocks noGrp="1"/>
          </p:cNvSpPr>
          <p:nvPr>
            <p:ph type="title"/>
          </p:nvPr>
        </p:nvSpPr>
        <p:spPr>
          <a:xfrm>
            <a:off x="919119" y="627139"/>
            <a:ext cx="10353762" cy="970450"/>
          </a:xfrm>
        </p:spPr>
        <p:txBody>
          <a:bodyPr/>
          <a:lstStyle/>
          <a:p>
            <a:r>
              <a:rPr lang="en-IN" b="1" dirty="0"/>
              <a:t>Imprint MT Shadow</a:t>
            </a:r>
          </a:p>
        </p:txBody>
      </p:sp>
      <p:sp>
        <p:nvSpPr>
          <p:cNvPr id="5" name="Text Placeholder 4">
            <a:extLst>
              <a:ext uri="{FF2B5EF4-FFF2-40B4-BE49-F238E27FC236}">
                <a16:creationId xmlns:a16="http://schemas.microsoft.com/office/drawing/2014/main" id="{A3B4543E-4132-4807-BCAE-9AE3FB5DF891}"/>
              </a:ext>
            </a:extLst>
          </p:cNvPr>
          <p:cNvSpPr>
            <a:spLocks noGrp="1"/>
          </p:cNvSpPr>
          <p:nvPr>
            <p:ph type="body" idx="1"/>
          </p:nvPr>
        </p:nvSpPr>
        <p:spPr/>
        <p:txBody>
          <a:bodyPr/>
          <a:lstStyle/>
          <a:p>
            <a:r>
              <a:rPr lang="en-IN" sz="3000" b="1" dirty="0">
                <a:solidFill>
                  <a:schemeClr val="tx1"/>
                </a:solidFill>
                <a:latin typeface="Imprint MT Shadow" panose="04020605060303030202" pitchFamily="82" charset="0"/>
              </a:rPr>
              <a:t>Forward</a:t>
            </a:r>
          </a:p>
        </p:txBody>
      </p:sp>
      <p:sp>
        <p:nvSpPr>
          <p:cNvPr id="3" name="Content Placeholder 2">
            <a:extLst>
              <a:ext uri="{FF2B5EF4-FFF2-40B4-BE49-F238E27FC236}">
                <a16:creationId xmlns:a16="http://schemas.microsoft.com/office/drawing/2014/main" id="{E01CEBAE-8BEA-41F7-9F24-DCFE7B2E04B6}"/>
              </a:ext>
            </a:extLst>
          </p:cNvPr>
          <p:cNvSpPr>
            <a:spLocks noGrp="1"/>
          </p:cNvSpPr>
          <p:nvPr>
            <p:ph sz="half" idx="2"/>
          </p:nvPr>
        </p:nvSpPr>
        <p:spPr>
          <a:xfrm>
            <a:off x="1295400" y="3348037"/>
            <a:ext cx="4718304" cy="2632605"/>
          </a:xfrm>
        </p:spPr>
        <p:txBody>
          <a:bodyPr>
            <a:normAutofit fontScale="92500"/>
          </a:bodyPr>
          <a:lstStyle/>
          <a:p>
            <a:pPr>
              <a:buFont typeface="Wingdings" panose="05000000000000000000" pitchFamily="2" charset="2"/>
              <a:buChar char="q"/>
            </a:pPr>
            <a:r>
              <a:rPr lang="en-US" b="1" dirty="0">
                <a:solidFill>
                  <a:schemeClr val="tx1"/>
                </a:solidFill>
                <a:effectLst/>
                <a:latin typeface="Baskerville Old Face" panose="02020602080505020303" pitchFamily="18" charset="0"/>
              </a:rPr>
              <a:t>F</a:t>
            </a:r>
            <a:r>
              <a:rPr lang="en-US" b="1" i="0" dirty="0">
                <a:solidFill>
                  <a:schemeClr val="tx1"/>
                </a:solidFill>
                <a:effectLst/>
                <a:latin typeface="Baskerville Old Face" panose="02020602080505020303" pitchFamily="18" charset="0"/>
              </a:rPr>
              <a:t>orward propagation means we are moving from input to the output, in a neural network.</a:t>
            </a:r>
            <a:endParaRPr lang="en-IN" b="1" dirty="0">
              <a:solidFill>
                <a:schemeClr val="tx1"/>
              </a:solidFill>
              <a:latin typeface="Baskerville Old Face" panose="02020602080505020303" pitchFamily="18" charset="0"/>
            </a:endParaRPr>
          </a:p>
          <a:p>
            <a:pPr marL="36900" indent="0">
              <a:buNone/>
            </a:pPr>
            <a:endParaRPr lang="en-IN" dirty="0"/>
          </a:p>
        </p:txBody>
      </p:sp>
      <p:sp>
        <p:nvSpPr>
          <p:cNvPr id="6" name="Text Placeholder 5">
            <a:extLst>
              <a:ext uri="{FF2B5EF4-FFF2-40B4-BE49-F238E27FC236}">
                <a16:creationId xmlns:a16="http://schemas.microsoft.com/office/drawing/2014/main" id="{733DC841-9435-4A39-B6EF-C77B6BB104B1}"/>
              </a:ext>
            </a:extLst>
          </p:cNvPr>
          <p:cNvSpPr>
            <a:spLocks noGrp="1"/>
          </p:cNvSpPr>
          <p:nvPr>
            <p:ph type="body" sz="quarter" idx="3"/>
          </p:nvPr>
        </p:nvSpPr>
        <p:spPr/>
        <p:txBody>
          <a:bodyPr/>
          <a:lstStyle/>
          <a:p>
            <a:r>
              <a:rPr lang="en-IN" sz="3000" b="1" dirty="0">
                <a:solidFill>
                  <a:schemeClr val="tx1"/>
                </a:solidFill>
                <a:latin typeface="Imprint MT Shadow" panose="04020605060303030202" pitchFamily="82" charset="0"/>
              </a:rPr>
              <a:t>Backward</a:t>
            </a:r>
          </a:p>
        </p:txBody>
      </p:sp>
      <p:sp>
        <p:nvSpPr>
          <p:cNvPr id="4" name="Content Placeholder 3">
            <a:extLst>
              <a:ext uri="{FF2B5EF4-FFF2-40B4-BE49-F238E27FC236}">
                <a16:creationId xmlns:a16="http://schemas.microsoft.com/office/drawing/2014/main" id="{B8290E69-D598-4CEA-BFC1-0A20CA256043}"/>
              </a:ext>
            </a:extLst>
          </p:cNvPr>
          <p:cNvSpPr>
            <a:spLocks noGrp="1"/>
          </p:cNvSpPr>
          <p:nvPr>
            <p:ph sz="quarter" idx="4"/>
          </p:nvPr>
        </p:nvSpPr>
        <p:spPr>
          <a:xfrm>
            <a:off x="6180670" y="3344332"/>
            <a:ext cx="4718304" cy="2632605"/>
          </a:xfrm>
        </p:spPr>
        <p:txBody>
          <a:bodyPr>
            <a:normAutofit fontScale="92500"/>
          </a:bodyPr>
          <a:lstStyle/>
          <a:p>
            <a:pPr>
              <a:buFont typeface="Wingdings" panose="05000000000000000000" pitchFamily="2" charset="2"/>
              <a:buChar char="q"/>
            </a:pPr>
            <a:r>
              <a:rPr lang="en-US" b="1" i="0" dirty="0">
                <a:solidFill>
                  <a:schemeClr val="tx1"/>
                </a:solidFill>
                <a:effectLst/>
                <a:latin typeface="Baskerville Old Face" panose="02020602080505020303" pitchFamily="18" charset="0"/>
                <a:ea typeface="Lato" panose="020F0502020204030203" pitchFamily="34" charset="0"/>
                <a:cs typeface="Lato" panose="020F0502020204030203" pitchFamily="34" charset="0"/>
              </a:rPr>
              <a:t>Backpropagation allows us to calculate the gradient of the loss function with respect to each of the weights of the network. This enables every weight to be updated individually to gradually reduce the loss function over many training iterations.</a:t>
            </a:r>
            <a:endParaRPr lang="en-IN" b="1" dirty="0">
              <a:solidFill>
                <a:schemeClr val="tx1"/>
              </a:solidFill>
              <a:latin typeface="Baskerville Old Face" panose="02020602080505020303" pitchFamily="18"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07180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DBF2-C1C9-4D73-9FEB-741B3A250398}"/>
              </a:ext>
            </a:extLst>
          </p:cNvPr>
          <p:cNvSpPr>
            <a:spLocks noGrp="1"/>
          </p:cNvSpPr>
          <p:nvPr>
            <p:ph type="title"/>
          </p:nvPr>
        </p:nvSpPr>
        <p:spPr/>
        <p:txBody>
          <a:bodyPr/>
          <a:lstStyle/>
          <a:p>
            <a:r>
              <a:rPr lang="en-IN" dirty="0">
                <a:latin typeface="Imprint MT Shadow" panose="04020605060303030202" pitchFamily="82" charset="0"/>
              </a:rPr>
              <a:t>Loss and Accuracy and Metrics</a:t>
            </a:r>
          </a:p>
        </p:txBody>
      </p:sp>
      <p:sp>
        <p:nvSpPr>
          <p:cNvPr id="3" name="Subtitle 2">
            <a:extLst>
              <a:ext uri="{FF2B5EF4-FFF2-40B4-BE49-F238E27FC236}">
                <a16:creationId xmlns:a16="http://schemas.microsoft.com/office/drawing/2014/main" id="{F69018EF-0E7D-4196-A792-9085E3295CF7}"/>
              </a:ext>
            </a:extLst>
          </p:cNvPr>
          <p:cNvSpPr>
            <a:spLocks noGrp="1"/>
          </p:cNvSpPr>
          <p:nvPr>
            <p:ph idx="1"/>
          </p:nvPr>
        </p:nvSpPr>
        <p:spPr>
          <a:xfrm>
            <a:off x="1495426" y="2912534"/>
            <a:ext cx="9601196" cy="3318936"/>
          </a:xfrm>
        </p:spPr>
        <p:txBody>
          <a:bodyPr>
            <a:noAutofit/>
          </a:bodyPr>
          <a:lstStyle/>
          <a:p>
            <a:pPr marL="285750" indent="-285750" algn="l">
              <a:buFont typeface="Wingdings" panose="05000000000000000000" pitchFamily="2" charset="2"/>
              <a:buChar char="q"/>
            </a:pPr>
            <a:r>
              <a:rPr lang="en-IN" sz="2000" b="1" dirty="0">
                <a:latin typeface="Baskerville Old Face" panose="02020602080505020303" pitchFamily="18" charset="0"/>
                <a:ea typeface="Lato" panose="020F0502020204030203" pitchFamily="34" charset="0"/>
                <a:cs typeface="Lato" panose="020F0502020204030203" pitchFamily="34" charset="0"/>
              </a:rPr>
              <a:t>Loss </a:t>
            </a:r>
            <a:r>
              <a:rPr lang="en-IN" sz="2000" b="1" dirty="0">
                <a:latin typeface="Baskerville Old Face" panose="02020602080505020303" pitchFamily="18" charset="0"/>
                <a:ea typeface="Lato" panose="020F0502020204030203" pitchFamily="34" charset="0"/>
                <a:cs typeface="Lato" panose="020F0502020204030203" pitchFamily="34" charset="0"/>
                <a:sym typeface="Wingdings" panose="05000000000000000000" pitchFamily="2" charset="2"/>
              </a:rPr>
              <a:t> The difference between the actual value and the predicted value.</a:t>
            </a:r>
          </a:p>
          <a:p>
            <a:pPr marL="285750" indent="-285750" algn="l">
              <a:buFont typeface="Wingdings" panose="05000000000000000000" pitchFamily="2" charset="2"/>
              <a:buChar char="q"/>
            </a:pPr>
            <a:r>
              <a:rPr lang="en-IN" sz="2000" b="1" dirty="0">
                <a:latin typeface="Baskerville Old Face" panose="02020602080505020303" pitchFamily="18" charset="0"/>
                <a:ea typeface="Lato" panose="020F0502020204030203" pitchFamily="34" charset="0"/>
                <a:cs typeface="Lato" panose="020F0502020204030203" pitchFamily="34" charset="0"/>
                <a:sym typeface="Wingdings" panose="05000000000000000000" pitchFamily="2" charset="2"/>
              </a:rPr>
              <a:t>Accuracy  The measure of how well the model can predict.</a:t>
            </a:r>
          </a:p>
          <a:p>
            <a:pPr marL="285750" indent="-285750" algn="l">
              <a:buFont typeface="Wingdings" panose="05000000000000000000" pitchFamily="2" charset="2"/>
              <a:buChar char="q"/>
            </a:pPr>
            <a:r>
              <a:rPr lang="en-US" sz="2000" b="1" i="0" dirty="0">
                <a:effectLst/>
                <a:latin typeface="Baskerville Old Face" panose="02020602080505020303" pitchFamily="18" charset="0"/>
                <a:ea typeface="Lato" panose="020F0502020204030203" pitchFamily="34" charset="0"/>
                <a:cs typeface="Lato" panose="020F0502020204030203" pitchFamily="34" charset="0"/>
              </a:rPr>
              <a:t>Metrics </a:t>
            </a:r>
            <a:r>
              <a:rPr lang="en-US" sz="2000" b="1" i="0" dirty="0">
                <a:effectLst/>
                <a:latin typeface="Baskerville Old Face" panose="02020602080505020303" pitchFamily="18" charset="0"/>
                <a:ea typeface="Lato" panose="020F0502020204030203" pitchFamily="34" charset="0"/>
                <a:cs typeface="Lato" panose="020F0502020204030203" pitchFamily="34" charset="0"/>
                <a:sym typeface="Wingdings" panose="05000000000000000000" pitchFamily="2" charset="2"/>
              </a:rPr>
              <a:t> </a:t>
            </a:r>
            <a:r>
              <a:rPr lang="en-US" sz="2000" b="1" i="0" dirty="0">
                <a:effectLst/>
                <a:latin typeface="Baskerville Old Face" panose="02020602080505020303" pitchFamily="18" charset="0"/>
                <a:ea typeface="Lato" panose="020F0502020204030203" pitchFamily="34" charset="0"/>
                <a:cs typeface="Lato" panose="020F0502020204030203" pitchFamily="34" charset="0"/>
              </a:rPr>
              <a:t>The </a:t>
            </a:r>
            <a:r>
              <a:rPr lang="en-US" sz="2000" b="1" i="0" dirty="0" err="1">
                <a:effectLst/>
                <a:latin typeface="Baskerville Old Face" panose="02020602080505020303" pitchFamily="18" charset="0"/>
                <a:ea typeface="Lato" panose="020F0502020204030203" pitchFamily="34" charset="0"/>
                <a:cs typeface="Lato" panose="020F0502020204030203" pitchFamily="34" charset="0"/>
              </a:rPr>
              <a:t>Keras</a:t>
            </a:r>
            <a:r>
              <a:rPr lang="en-US" sz="2000" b="1" i="0" dirty="0">
                <a:effectLst/>
                <a:latin typeface="Baskerville Old Face" panose="02020602080505020303" pitchFamily="18" charset="0"/>
                <a:ea typeface="Lato" panose="020F0502020204030203" pitchFamily="34" charset="0"/>
                <a:cs typeface="Lato" panose="020F0502020204030203" pitchFamily="34" charset="0"/>
              </a:rPr>
              <a:t> library provides a way to calculate and report on a suite of standard metrics when training deep learning models .Metric values are recorded at the end of each </a:t>
            </a:r>
            <a:r>
              <a:rPr lang="en-US" sz="2000" b="1" i="0" u="none" strike="noStrike" dirty="0">
                <a:effectLst/>
                <a:latin typeface="Baskerville Old Face" panose="02020602080505020303" pitchFamily="18" charset="0"/>
                <a:ea typeface="Lato" panose="020F0502020204030203" pitchFamily="34" charset="0"/>
                <a:cs typeface="Lato" panose="020F0502020204030203" pitchFamily="34" charset="0"/>
              </a:rPr>
              <a:t>epoch</a:t>
            </a:r>
            <a:r>
              <a:rPr lang="en-US" sz="2000" b="1" i="0" dirty="0">
                <a:effectLst/>
                <a:latin typeface="Baskerville Old Face" panose="02020602080505020303" pitchFamily="18" charset="0"/>
                <a:ea typeface="Lato" panose="020F0502020204030203" pitchFamily="34" charset="0"/>
                <a:cs typeface="Lato" panose="020F0502020204030203" pitchFamily="34" charset="0"/>
              </a:rPr>
              <a:t> on the training dataset. If a validation dataset is also provided, then the metric recorded is also calculated for the validation dataset.</a:t>
            </a:r>
            <a:endParaRPr lang="en-IN" sz="2000" b="1" dirty="0">
              <a:latin typeface="Baskerville Old Face" panose="02020602080505020303" pitchFamily="18"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27417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1440-AC30-4C36-83DF-6F567F68963C}"/>
              </a:ext>
            </a:extLst>
          </p:cNvPr>
          <p:cNvSpPr>
            <a:spLocks noGrp="1"/>
          </p:cNvSpPr>
          <p:nvPr>
            <p:ph type="title"/>
          </p:nvPr>
        </p:nvSpPr>
        <p:spPr/>
        <p:txBody>
          <a:bodyPr>
            <a:normAutofit/>
          </a:bodyPr>
          <a:lstStyle/>
          <a:p>
            <a:r>
              <a:rPr lang="en-IN" sz="2500" b="1" dirty="0">
                <a:latin typeface="Imprint MT Shadow" panose="04020605060303030202" pitchFamily="82" charset="0"/>
              </a:rPr>
              <a:t>Sigmoid</a:t>
            </a:r>
          </a:p>
        </p:txBody>
      </p:sp>
      <p:pic>
        <p:nvPicPr>
          <p:cNvPr id="6" name="Content Placeholder 5">
            <a:extLst>
              <a:ext uri="{FF2B5EF4-FFF2-40B4-BE49-F238E27FC236}">
                <a16:creationId xmlns:a16="http://schemas.microsoft.com/office/drawing/2014/main" id="{DA9067E1-BA60-4630-A3F3-7117D6DF0E49}"/>
              </a:ext>
            </a:extLst>
          </p:cNvPr>
          <p:cNvPicPr>
            <a:picLocks noGrp="1" noChangeAspect="1"/>
          </p:cNvPicPr>
          <p:nvPr>
            <p:ph idx="1"/>
          </p:nvPr>
        </p:nvPicPr>
        <p:blipFill>
          <a:blip r:embed="rId2"/>
          <a:stretch>
            <a:fillRect/>
          </a:stretch>
        </p:blipFill>
        <p:spPr>
          <a:xfrm>
            <a:off x="5418138" y="1615556"/>
            <a:ext cx="5470525" cy="3626889"/>
          </a:xfrm>
        </p:spPr>
      </p:pic>
      <p:sp>
        <p:nvSpPr>
          <p:cNvPr id="4" name="Text Placeholder 3">
            <a:extLst>
              <a:ext uri="{FF2B5EF4-FFF2-40B4-BE49-F238E27FC236}">
                <a16:creationId xmlns:a16="http://schemas.microsoft.com/office/drawing/2014/main" id="{C19E6EF3-6561-4868-9207-E89717E2D90F}"/>
              </a:ext>
            </a:extLst>
          </p:cNvPr>
          <p:cNvSpPr>
            <a:spLocks noGrp="1"/>
          </p:cNvSpPr>
          <p:nvPr>
            <p:ph type="body" sz="half" idx="2"/>
          </p:nvPr>
        </p:nvSpPr>
        <p:spPr/>
        <p:txBody>
          <a:bodyPr>
            <a:normAutofit/>
          </a:bodyPr>
          <a:lstStyle/>
          <a:p>
            <a:pPr algn="l"/>
            <a:r>
              <a:rPr lang="en-US" sz="2000" b="0" i="0" dirty="0">
                <a:solidFill>
                  <a:schemeClr val="tx1"/>
                </a:solidFill>
                <a:effectLst/>
                <a:latin typeface="Baskerville Old Face" panose="02020602080505020303" pitchFamily="18" charset="0"/>
                <a:ea typeface="Lato" panose="020F0502020204030203" pitchFamily="34" charset="0"/>
                <a:cs typeface="Lato" panose="020F0502020204030203" pitchFamily="34" charset="0"/>
              </a:rPr>
              <a:t>Sigmoid Activation function takes a real value as input and gives probability that ‘s always between 0 or 1.Used for classification problems. Non-linear.</a:t>
            </a:r>
            <a:endParaRPr lang="en-IN" sz="2000" dirty="0">
              <a:solidFill>
                <a:schemeClr val="tx1"/>
              </a:solidFill>
              <a:latin typeface="Baskerville Old Face" panose="02020602080505020303" pitchFamily="18"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70041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1440-AC30-4C36-83DF-6F567F68963C}"/>
              </a:ext>
            </a:extLst>
          </p:cNvPr>
          <p:cNvSpPr>
            <a:spLocks noGrp="1"/>
          </p:cNvSpPr>
          <p:nvPr>
            <p:ph type="title"/>
          </p:nvPr>
        </p:nvSpPr>
        <p:spPr/>
        <p:txBody>
          <a:bodyPr>
            <a:normAutofit/>
          </a:bodyPr>
          <a:lstStyle/>
          <a:p>
            <a:r>
              <a:rPr lang="en-IN" sz="2500" b="1" dirty="0" err="1"/>
              <a:t>Relu</a:t>
            </a:r>
            <a:endParaRPr lang="en-IN" sz="2500" b="1" dirty="0"/>
          </a:p>
        </p:txBody>
      </p:sp>
      <p:pic>
        <p:nvPicPr>
          <p:cNvPr id="10" name="Content Placeholder 9">
            <a:extLst>
              <a:ext uri="{FF2B5EF4-FFF2-40B4-BE49-F238E27FC236}">
                <a16:creationId xmlns:a16="http://schemas.microsoft.com/office/drawing/2014/main" id="{890DE68E-34AE-4E76-A233-0D53C3F9181E}"/>
              </a:ext>
            </a:extLst>
          </p:cNvPr>
          <p:cNvPicPr>
            <a:picLocks noGrp="1" noChangeAspect="1"/>
          </p:cNvPicPr>
          <p:nvPr>
            <p:ph idx="1"/>
          </p:nvPr>
        </p:nvPicPr>
        <p:blipFill>
          <a:blip r:embed="rId2"/>
          <a:stretch>
            <a:fillRect/>
          </a:stretch>
        </p:blipFill>
        <p:spPr>
          <a:xfrm>
            <a:off x="5418138" y="1126116"/>
            <a:ext cx="5470525" cy="4605768"/>
          </a:xfrm>
        </p:spPr>
      </p:pic>
      <p:sp>
        <p:nvSpPr>
          <p:cNvPr id="4" name="Text Placeholder 3">
            <a:extLst>
              <a:ext uri="{FF2B5EF4-FFF2-40B4-BE49-F238E27FC236}">
                <a16:creationId xmlns:a16="http://schemas.microsoft.com/office/drawing/2014/main" id="{C19E6EF3-6561-4868-9207-E89717E2D90F}"/>
              </a:ext>
            </a:extLst>
          </p:cNvPr>
          <p:cNvSpPr>
            <a:spLocks noGrp="1"/>
          </p:cNvSpPr>
          <p:nvPr>
            <p:ph type="body" sz="half" idx="2"/>
          </p:nvPr>
        </p:nvSpPr>
        <p:spPr/>
        <p:txBody>
          <a:bodyPr>
            <a:normAutofit/>
          </a:bodyPr>
          <a:lstStyle/>
          <a:p>
            <a:pPr algn="l"/>
            <a:r>
              <a:rPr lang="en-US" sz="2000" b="0" i="0" dirty="0">
                <a:solidFill>
                  <a:schemeClr val="tx1"/>
                </a:solidFill>
                <a:effectLst/>
                <a:latin typeface="Baskerville Old Face" panose="02020602080505020303" pitchFamily="18" charset="0"/>
                <a:ea typeface="Lato" panose="020F0502020204030203" pitchFamily="34" charset="0"/>
                <a:cs typeface="Lato" panose="020F0502020204030203" pitchFamily="34" charset="0"/>
              </a:rPr>
              <a:t>This activation function converts all negative values to 0.</a:t>
            </a:r>
            <a:endParaRPr lang="en-IN" sz="2000" dirty="0">
              <a:solidFill>
                <a:schemeClr val="tx1"/>
              </a:solidFill>
              <a:latin typeface="Baskerville Old Face" panose="02020602080505020303" pitchFamily="18"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97E54F9D-7FEF-471C-935F-B45070748BEC}"/>
              </a:ext>
            </a:extLst>
          </p:cNvPr>
          <p:cNvPicPr>
            <a:picLocks noChangeAspect="1"/>
          </p:cNvPicPr>
          <p:nvPr/>
        </p:nvPicPr>
        <p:blipFill>
          <a:blip r:embed="rId3"/>
          <a:stretch>
            <a:fillRect/>
          </a:stretch>
        </p:blipFill>
        <p:spPr>
          <a:xfrm>
            <a:off x="1133473" y="3796507"/>
            <a:ext cx="3267531" cy="1200318"/>
          </a:xfrm>
          <a:prstGeom prst="rect">
            <a:avLst/>
          </a:prstGeom>
        </p:spPr>
      </p:pic>
    </p:spTree>
    <p:extLst>
      <p:ext uri="{BB962C8B-B14F-4D97-AF65-F5344CB8AC3E}">
        <p14:creationId xmlns:p14="http://schemas.microsoft.com/office/powerpoint/2010/main" val="67990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1440-AC30-4C36-83DF-6F567F68963C}"/>
              </a:ext>
            </a:extLst>
          </p:cNvPr>
          <p:cNvSpPr>
            <a:spLocks noGrp="1"/>
          </p:cNvSpPr>
          <p:nvPr>
            <p:ph type="title"/>
          </p:nvPr>
        </p:nvSpPr>
        <p:spPr/>
        <p:txBody>
          <a:bodyPr/>
          <a:lstStyle/>
          <a:p>
            <a:r>
              <a:rPr lang="en-IN" b="1" dirty="0">
                <a:latin typeface="Imprint MT Shadow" panose="04020605060303030202" pitchFamily="82" charset="0"/>
              </a:rPr>
              <a:t>Tanh</a:t>
            </a:r>
          </a:p>
        </p:txBody>
      </p:sp>
      <p:pic>
        <p:nvPicPr>
          <p:cNvPr id="8" name="Content Placeholder 7">
            <a:extLst>
              <a:ext uri="{FF2B5EF4-FFF2-40B4-BE49-F238E27FC236}">
                <a16:creationId xmlns:a16="http://schemas.microsoft.com/office/drawing/2014/main" id="{8B0FE481-58F8-47BA-8D92-436C5BD9353E}"/>
              </a:ext>
            </a:extLst>
          </p:cNvPr>
          <p:cNvPicPr>
            <a:picLocks noGrp="1" noChangeAspect="1"/>
          </p:cNvPicPr>
          <p:nvPr>
            <p:ph idx="1"/>
          </p:nvPr>
        </p:nvPicPr>
        <p:blipFill>
          <a:blip r:embed="rId2"/>
          <a:stretch>
            <a:fillRect/>
          </a:stretch>
        </p:blipFill>
        <p:spPr>
          <a:xfrm>
            <a:off x="5418138" y="1927087"/>
            <a:ext cx="5470525" cy="3003827"/>
          </a:xfrm>
        </p:spPr>
      </p:pic>
      <p:sp>
        <p:nvSpPr>
          <p:cNvPr id="4" name="Text Placeholder 3">
            <a:extLst>
              <a:ext uri="{FF2B5EF4-FFF2-40B4-BE49-F238E27FC236}">
                <a16:creationId xmlns:a16="http://schemas.microsoft.com/office/drawing/2014/main" id="{C19E6EF3-6561-4868-9207-E89717E2D90F}"/>
              </a:ext>
            </a:extLst>
          </p:cNvPr>
          <p:cNvSpPr>
            <a:spLocks noGrp="1"/>
          </p:cNvSpPr>
          <p:nvPr>
            <p:ph type="body" sz="half" idx="2"/>
          </p:nvPr>
        </p:nvSpPr>
        <p:spPr/>
        <p:txBody>
          <a:bodyPr>
            <a:normAutofit/>
          </a:bodyPr>
          <a:lstStyle/>
          <a:p>
            <a:pPr algn="l"/>
            <a:r>
              <a:rPr lang="en-US" sz="2100" b="1" i="0" dirty="0">
                <a:solidFill>
                  <a:schemeClr val="tx1"/>
                </a:solidFill>
                <a:effectLst/>
                <a:latin typeface="Baskerville Old Face" panose="02020602080505020303" pitchFamily="18" charset="0"/>
                <a:ea typeface="Lato" panose="020F0502020204030203" pitchFamily="34" charset="0"/>
                <a:cs typeface="Lato" panose="020F0502020204030203" pitchFamily="34" charset="0"/>
              </a:rPr>
              <a:t>Tanh help to solve non zero centered problem of sigmoid function. Tanh squashes a real-valued number to the range [-1, 1]. Non-linear.</a:t>
            </a:r>
            <a:endParaRPr lang="en-IN" sz="2100" b="1" dirty="0">
              <a:solidFill>
                <a:schemeClr val="tx1"/>
              </a:solidFill>
              <a:latin typeface="Baskerville Old Face" panose="02020602080505020303" pitchFamily="18"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0488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2F92-7379-4FB8-A057-35A61E9CB0A9}"/>
              </a:ext>
            </a:extLst>
          </p:cNvPr>
          <p:cNvSpPr>
            <a:spLocks noGrp="1"/>
          </p:cNvSpPr>
          <p:nvPr>
            <p:ph type="title"/>
          </p:nvPr>
        </p:nvSpPr>
        <p:spPr>
          <a:xfrm>
            <a:off x="1552577" y="18835"/>
            <a:ext cx="9609668" cy="1468800"/>
          </a:xfrm>
        </p:spPr>
        <p:txBody>
          <a:bodyPr>
            <a:normAutofit/>
          </a:bodyPr>
          <a:lstStyle/>
          <a:p>
            <a:pPr algn="ctr"/>
            <a:r>
              <a:rPr lang="en-IN" sz="3600" b="1" dirty="0">
                <a:latin typeface="Imprint MT Shadow" panose="04020605060303030202" pitchFamily="82" charset="0"/>
              </a:rPr>
              <a:t>What is deep neural network?</a:t>
            </a:r>
          </a:p>
        </p:txBody>
      </p:sp>
      <p:sp>
        <p:nvSpPr>
          <p:cNvPr id="6" name="TextBox 5">
            <a:extLst>
              <a:ext uri="{FF2B5EF4-FFF2-40B4-BE49-F238E27FC236}">
                <a16:creationId xmlns:a16="http://schemas.microsoft.com/office/drawing/2014/main" id="{33FBF7DF-551B-49F0-822B-A8CF6A45F906}"/>
              </a:ext>
            </a:extLst>
          </p:cNvPr>
          <p:cNvSpPr txBox="1"/>
          <p:nvPr/>
        </p:nvSpPr>
        <p:spPr>
          <a:xfrm>
            <a:off x="1609267" y="1757223"/>
            <a:ext cx="9552978" cy="646331"/>
          </a:xfrm>
          <a:prstGeom prst="rect">
            <a:avLst/>
          </a:prstGeom>
          <a:noFill/>
        </p:spPr>
        <p:txBody>
          <a:bodyPr wrap="square" rtlCol="0">
            <a:spAutoFit/>
          </a:bodyPr>
          <a:lstStyle/>
          <a:p>
            <a:r>
              <a:rPr lang="en-US" b="1" i="0" dirty="0">
                <a:effectLst/>
                <a:latin typeface="Baskerville Old Face" panose="02020602080505020303" pitchFamily="18" charset="0"/>
                <a:ea typeface="Lato" panose="020F0502020204030203" pitchFamily="34" charset="0"/>
                <a:cs typeface="Lato" panose="020F0502020204030203" pitchFamily="34" charset="0"/>
              </a:rPr>
              <a:t>A deep neural network (DNN) is an ANN with multiple hidden layers between the input and output layers , they </a:t>
            </a:r>
            <a:r>
              <a:rPr lang="en-US" b="0" i="0" dirty="0">
                <a:solidFill>
                  <a:srgbClr val="1D1D1D"/>
                </a:solidFill>
                <a:effectLst/>
                <a:latin typeface="Baskerville Old Face" panose="02020602080505020303" pitchFamily="18" charset="0"/>
              </a:rPr>
              <a:t> </a:t>
            </a:r>
            <a:r>
              <a:rPr lang="en-US" b="1" i="0" dirty="0">
                <a:effectLst/>
                <a:latin typeface="Baskerville Old Face" panose="02020602080505020303" pitchFamily="18" charset="0"/>
              </a:rPr>
              <a:t>process data in complex ways by employing sophisticated math modeling.</a:t>
            </a:r>
            <a:endParaRPr lang="en-IN" b="1" dirty="0">
              <a:latin typeface="Baskerville Old Face" panose="02020602080505020303" pitchFamily="18" charset="0"/>
              <a:ea typeface="Lato" panose="020F0502020204030203" pitchFamily="34" charset="0"/>
              <a:cs typeface="Lato" panose="020F0502020204030203" pitchFamily="34" charset="0"/>
            </a:endParaRPr>
          </a:p>
        </p:txBody>
      </p:sp>
      <p:pic>
        <p:nvPicPr>
          <p:cNvPr id="8" name="Picture 7">
            <a:extLst>
              <a:ext uri="{FF2B5EF4-FFF2-40B4-BE49-F238E27FC236}">
                <a16:creationId xmlns:a16="http://schemas.microsoft.com/office/drawing/2014/main" id="{F9723AF7-7E58-4A6F-9F49-64C310B84CFD}"/>
              </a:ext>
            </a:extLst>
          </p:cNvPr>
          <p:cNvPicPr>
            <a:picLocks noChangeAspect="1"/>
          </p:cNvPicPr>
          <p:nvPr/>
        </p:nvPicPr>
        <p:blipFill>
          <a:blip r:embed="rId2"/>
          <a:stretch>
            <a:fillRect/>
          </a:stretch>
        </p:blipFill>
        <p:spPr>
          <a:xfrm>
            <a:off x="3131971" y="2670999"/>
            <a:ext cx="5928057" cy="2936547"/>
          </a:xfrm>
          <a:prstGeom prst="rect">
            <a:avLst/>
          </a:prstGeom>
        </p:spPr>
      </p:pic>
    </p:spTree>
    <p:extLst>
      <p:ext uri="{BB962C8B-B14F-4D97-AF65-F5344CB8AC3E}">
        <p14:creationId xmlns:p14="http://schemas.microsoft.com/office/powerpoint/2010/main" val="401574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6A27-1EB1-4CD1-B18E-F381C6D6217B}"/>
              </a:ext>
            </a:extLst>
          </p:cNvPr>
          <p:cNvSpPr>
            <a:spLocks noGrp="1"/>
          </p:cNvSpPr>
          <p:nvPr>
            <p:ph type="title"/>
          </p:nvPr>
        </p:nvSpPr>
        <p:spPr/>
        <p:txBody>
          <a:bodyPr>
            <a:normAutofit/>
          </a:bodyPr>
          <a:lstStyle/>
          <a:p>
            <a:r>
              <a:rPr lang="en-IN" sz="4000" b="1" dirty="0">
                <a:latin typeface="Imprint MT Shadow" panose="04020605060303030202" pitchFamily="82" charset="0"/>
              </a:rPr>
              <a:t>Tuning a DNN</a:t>
            </a:r>
          </a:p>
        </p:txBody>
      </p:sp>
      <p:sp>
        <p:nvSpPr>
          <p:cNvPr id="3" name="Content Placeholder 2">
            <a:extLst>
              <a:ext uri="{FF2B5EF4-FFF2-40B4-BE49-F238E27FC236}">
                <a16:creationId xmlns:a16="http://schemas.microsoft.com/office/drawing/2014/main" id="{4DB049E4-5DA3-4040-A35A-A8C0B3F87898}"/>
              </a:ext>
            </a:extLst>
          </p:cNvPr>
          <p:cNvSpPr>
            <a:spLocks noGrp="1"/>
          </p:cNvSpPr>
          <p:nvPr>
            <p:ph idx="1"/>
          </p:nvPr>
        </p:nvSpPr>
        <p:spPr>
          <a:xfrm>
            <a:off x="1490710" y="2672341"/>
            <a:ext cx="9601196" cy="3318936"/>
          </a:xfrm>
        </p:spPr>
        <p:txBody>
          <a:bodyPr>
            <a:normAutofit/>
          </a:bodyPr>
          <a:lstStyle/>
          <a:p>
            <a:pPr>
              <a:buFont typeface="Wingdings" panose="05000000000000000000" pitchFamily="2" charset="2"/>
              <a:buChar char="q"/>
            </a:pPr>
            <a:r>
              <a:rPr lang="en-IN" sz="2200" b="1" dirty="0">
                <a:solidFill>
                  <a:schemeClr val="tx1"/>
                </a:solidFill>
                <a:latin typeface="Baskerville Old Face" panose="02020602080505020303" pitchFamily="18" charset="0"/>
                <a:ea typeface="Lato" panose="020F0502020204030203" pitchFamily="34" charset="0"/>
                <a:cs typeface="Lato" panose="020F0502020204030203" pitchFamily="34" charset="0"/>
              </a:rPr>
              <a:t>Here we are referring to increasing accuracy of DNN model as tuning</a:t>
            </a:r>
          </a:p>
          <a:p>
            <a:pPr>
              <a:buFont typeface="Wingdings" panose="05000000000000000000" pitchFamily="2" charset="2"/>
              <a:buChar char="q"/>
            </a:pPr>
            <a:r>
              <a:rPr lang="en-IN" sz="2200" b="1" dirty="0">
                <a:solidFill>
                  <a:schemeClr val="tx1"/>
                </a:solidFill>
                <a:latin typeface="Baskerville Old Face" panose="02020602080505020303" pitchFamily="18" charset="0"/>
                <a:ea typeface="Lato" panose="020F0502020204030203" pitchFamily="34" charset="0"/>
                <a:cs typeface="Lato" panose="020F0502020204030203" pitchFamily="34" charset="0"/>
              </a:rPr>
              <a:t>Increase training data size</a:t>
            </a:r>
          </a:p>
          <a:p>
            <a:pPr>
              <a:buFont typeface="Wingdings" panose="05000000000000000000" pitchFamily="2" charset="2"/>
              <a:buChar char="q"/>
            </a:pPr>
            <a:r>
              <a:rPr lang="en-IN" sz="2200" b="1" dirty="0">
                <a:solidFill>
                  <a:schemeClr val="tx1"/>
                </a:solidFill>
                <a:latin typeface="Baskerville Old Face" panose="02020602080505020303" pitchFamily="18" charset="0"/>
                <a:ea typeface="Lato" panose="020F0502020204030203" pitchFamily="34" charset="0"/>
                <a:cs typeface="Lato" panose="020F0502020204030203" pitchFamily="34" charset="0"/>
              </a:rPr>
              <a:t>Increase the number of epochs</a:t>
            </a:r>
          </a:p>
          <a:p>
            <a:pPr>
              <a:buFont typeface="Wingdings" panose="05000000000000000000" pitchFamily="2" charset="2"/>
              <a:buChar char="q"/>
            </a:pPr>
            <a:r>
              <a:rPr lang="en-IN" sz="2200" b="1" dirty="0">
                <a:solidFill>
                  <a:schemeClr val="tx1"/>
                </a:solidFill>
                <a:latin typeface="Baskerville Old Face" panose="02020602080505020303" pitchFamily="18" charset="0"/>
                <a:ea typeface="Lato" panose="020F0502020204030203" pitchFamily="34" charset="0"/>
                <a:cs typeface="Lato" panose="020F0502020204030203" pitchFamily="34" charset="0"/>
              </a:rPr>
              <a:t>Data normalization or Data standardization</a:t>
            </a:r>
          </a:p>
          <a:p>
            <a:pPr>
              <a:buFont typeface="Wingdings" panose="05000000000000000000" pitchFamily="2" charset="2"/>
              <a:buChar char="q"/>
            </a:pPr>
            <a:r>
              <a:rPr lang="en-IN" sz="2200" b="1" dirty="0">
                <a:solidFill>
                  <a:schemeClr val="tx1"/>
                </a:solidFill>
                <a:latin typeface="Baskerville Old Face" panose="02020602080505020303" pitchFamily="18" charset="0"/>
                <a:ea typeface="Lato" panose="020F0502020204030203" pitchFamily="34" charset="0"/>
                <a:cs typeface="Lato" panose="020F0502020204030203" pitchFamily="34" charset="0"/>
              </a:rPr>
              <a:t>Experimenting with model architecture(Layers of </a:t>
            </a:r>
            <a:r>
              <a:rPr lang="en-IN" sz="2200" b="1" dirty="0" err="1">
                <a:solidFill>
                  <a:schemeClr val="tx1"/>
                </a:solidFill>
                <a:latin typeface="Baskerville Old Face" panose="02020602080505020303" pitchFamily="18" charset="0"/>
                <a:ea typeface="Lato" panose="020F0502020204030203" pitchFamily="34" charset="0"/>
                <a:cs typeface="Lato" panose="020F0502020204030203" pitchFamily="34" charset="0"/>
              </a:rPr>
              <a:t>dnn</a:t>
            </a:r>
            <a:r>
              <a:rPr lang="en-IN" sz="2200" b="1" dirty="0">
                <a:solidFill>
                  <a:schemeClr val="tx1"/>
                </a:solidFill>
                <a:latin typeface="Baskerville Old Face" panose="02020602080505020303" pitchFamily="18" charset="0"/>
                <a:ea typeface="Lato" panose="020F0502020204030203" pitchFamily="34" charset="0"/>
                <a:cs typeface="Lato" panose="020F0502020204030203" pitchFamily="34" charset="0"/>
              </a:rPr>
              <a:t>)</a:t>
            </a:r>
          </a:p>
          <a:p>
            <a:pPr marL="36900" indent="0">
              <a:buNone/>
            </a:pPr>
            <a:endParaRPr lang="en-IN" sz="2200" dirty="0">
              <a:latin typeface="Baskerville Old Face" panose="02020602080505020303" pitchFamily="18" charset="0"/>
            </a:endParaRPr>
          </a:p>
          <a:p>
            <a:endParaRPr lang="en-IN" sz="2200" dirty="0">
              <a:latin typeface="Baskerville Old Face" panose="02020602080505020303" pitchFamily="18" charset="0"/>
            </a:endParaRPr>
          </a:p>
        </p:txBody>
      </p:sp>
    </p:spTree>
    <p:extLst>
      <p:ext uri="{BB962C8B-B14F-4D97-AF65-F5344CB8AC3E}">
        <p14:creationId xmlns:p14="http://schemas.microsoft.com/office/powerpoint/2010/main" val="128430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CB3E-2E33-485F-B751-E9555CEDCE39}"/>
              </a:ext>
            </a:extLst>
          </p:cNvPr>
          <p:cNvSpPr>
            <a:spLocks noGrp="1"/>
          </p:cNvSpPr>
          <p:nvPr>
            <p:ph type="title"/>
          </p:nvPr>
        </p:nvSpPr>
        <p:spPr>
          <a:xfrm>
            <a:off x="1291166" y="-213065"/>
            <a:ext cx="9609668" cy="1468800"/>
          </a:xfrm>
        </p:spPr>
        <p:txBody>
          <a:bodyPr>
            <a:normAutofit/>
          </a:bodyPr>
          <a:lstStyle/>
          <a:p>
            <a:pPr algn="ctr"/>
            <a:r>
              <a:rPr lang="en-US" b="1" i="0" dirty="0">
                <a:solidFill>
                  <a:schemeClr val="tx1"/>
                </a:solidFill>
                <a:effectLst/>
                <a:latin typeface="Imprint MT Shadow" panose="04020605060303030202" pitchFamily="82" charset="0"/>
                <a:ea typeface="Lato" panose="020F0502020204030203" pitchFamily="34" charset="0"/>
                <a:cs typeface="Lato" panose="020F0502020204030203" pitchFamily="34" charset="0"/>
              </a:rPr>
              <a:t>Underfit</a:t>
            </a:r>
            <a:endParaRPr lang="en-IN" dirty="0">
              <a:latin typeface="Imprint MT Shadow" panose="04020605060303030202" pitchFamily="82" charset="0"/>
            </a:endParaRPr>
          </a:p>
        </p:txBody>
      </p:sp>
      <p:sp>
        <p:nvSpPr>
          <p:cNvPr id="3" name="Content Placeholder 2">
            <a:extLst>
              <a:ext uri="{FF2B5EF4-FFF2-40B4-BE49-F238E27FC236}">
                <a16:creationId xmlns:a16="http://schemas.microsoft.com/office/drawing/2014/main" id="{7EF158CE-DFDE-4D94-994F-265D4927E886}"/>
              </a:ext>
            </a:extLst>
          </p:cNvPr>
          <p:cNvSpPr>
            <a:spLocks noGrp="1"/>
          </p:cNvSpPr>
          <p:nvPr>
            <p:ph type="body" idx="1"/>
          </p:nvPr>
        </p:nvSpPr>
        <p:spPr>
          <a:xfrm>
            <a:off x="1507784" y="1585360"/>
            <a:ext cx="9609668" cy="860400"/>
          </a:xfrm>
        </p:spPr>
        <p:txBody>
          <a:bodyPr>
            <a:normAutofit lnSpcReduction="10000"/>
          </a:bodyPr>
          <a:lstStyle/>
          <a:p>
            <a:pPr>
              <a:buFont typeface="Wingdings" panose="05000000000000000000" pitchFamily="2" charset="2"/>
              <a:buChar char="q"/>
            </a:pPr>
            <a:r>
              <a:rPr lang="en-US" sz="2400" b="1" i="0" dirty="0">
                <a:solidFill>
                  <a:schemeClr val="tx1"/>
                </a:solidFill>
                <a:effectLst/>
                <a:latin typeface="Baskerville Old Face" panose="02020602080505020303" pitchFamily="18" charset="0"/>
                <a:ea typeface="Lato" panose="020F0502020204030203" pitchFamily="34" charset="0"/>
                <a:cs typeface="Lato" panose="020F0502020204030203" pitchFamily="34" charset="0"/>
              </a:rPr>
              <a:t>A statistical model or a machine learning algorithm is said to have underfitting when it cannot capture the underlying trend of the data. </a:t>
            </a:r>
          </a:p>
          <a:p>
            <a:endParaRPr lang="en-IN" dirty="0">
              <a:latin typeface="Baskerville Old Face" panose="02020602080505020303" pitchFamily="18" charset="0"/>
            </a:endParaRPr>
          </a:p>
        </p:txBody>
      </p:sp>
      <p:pic>
        <p:nvPicPr>
          <p:cNvPr id="5" name="Picture 4">
            <a:extLst>
              <a:ext uri="{FF2B5EF4-FFF2-40B4-BE49-F238E27FC236}">
                <a16:creationId xmlns:a16="http://schemas.microsoft.com/office/drawing/2014/main" id="{C39BD55F-A9A5-45B7-B6ED-B427BFD6238A}"/>
              </a:ext>
            </a:extLst>
          </p:cNvPr>
          <p:cNvPicPr>
            <a:picLocks noChangeAspect="1"/>
          </p:cNvPicPr>
          <p:nvPr/>
        </p:nvPicPr>
        <p:blipFill>
          <a:blip r:embed="rId2"/>
          <a:stretch>
            <a:fillRect/>
          </a:stretch>
        </p:blipFill>
        <p:spPr>
          <a:xfrm>
            <a:off x="4710900" y="2340378"/>
            <a:ext cx="2770200" cy="3286584"/>
          </a:xfrm>
          <a:prstGeom prst="rect">
            <a:avLst/>
          </a:prstGeom>
        </p:spPr>
      </p:pic>
    </p:spTree>
    <p:extLst>
      <p:ext uri="{BB962C8B-B14F-4D97-AF65-F5344CB8AC3E}">
        <p14:creationId xmlns:p14="http://schemas.microsoft.com/office/powerpoint/2010/main" val="3351587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106</TotalTime>
  <Words>424</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Baskerville Old Face</vt:lpstr>
      <vt:lpstr>Calibri</vt:lpstr>
      <vt:lpstr>Garamond</vt:lpstr>
      <vt:lpstr>Imprint MT Shadow</vt:lpstr>
      <vt:lpstr>Lato</vt:lpstr>
      <vt:lpstr>Sitka Heading</vt:lpstr>
      <vt:lpstr>Sitka Subheading</vt:lpstr>
      <vt:lpstr>Wingdings</vt:lpstr>
      <vt:lpstr>Organic</vt:lpstr>
      <vt:lpstr>DEEP LEARNING</vt:lpstr>
      <vt:lpstr>Imprint MT Shadow</vt:lpstr>
      <vt:lpstr>Loss and Accuracy and Metrics</vt:lpstr>
      <vt:lpstr>Sigmoid</vt:lpstr>
      <vt:lpstr>Relu</vt:lpstr>
      <vt:lpstr>Tanh</vt:lpstr>
      <vt:lpstr>What is deep neural network?</vt:lpstr>
      <vt:lpstr>Tuning a DNN</vt:lpstr>
      <vt:lpstr>Underfit</vt:lpstr>
      <vt:lpstr>Overfit</vt:lpstr>
      <vt:lpstr>Optimal fit</vt:lpstr>
      <vt:lpstr>Dropout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Manoj Bhat</dc:creator>
  <cp:lastModifiedBy>Manjunath D</cp:lastModifiedBy>
  <cp:revision>3</cp:revision>
  <dcterms:created xsi:type="dcterms:W3CDTF">2021-09-24T17:37:10Z</dcterms:created>
  <dcterms:modified xsi:type="dcterms:W3CDTF">2021-09-25T14:37:03Z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