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5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80000"/>
            <a:ext cx="9720000" cy="126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10" name="CustomShape 2"/>
          <p:cNvSpPr/>
          <p:nvPr/>
        </p:nvSpPr>
        <p:spPr>
          <a:xfrm>
            <a:off x="7560000" y="6840000"/>
            <a:ext cx="2520000" cy="54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3" name="CustomShape 4"/>
          <p:cNvSpPr/>
          <p:nvPr/>
        </p:nvSpPr>
        <p:spPr>
          <a:xfrm>
            <a:off x="180000" y="6840000"/>
            <a:ext cx="540000" cy="540000"/>
          </a:xfrm>
          <a:prstGeom prst="rect">
            <a:avLst/>
          </a:prstGeom>
          <a:no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360000" y="360000"/>
            <a:ext cx="9360000" cy="900000"/>
          </a:xfrm>
          <a:prstGeom prst="rect">
            <a:avLst/>
          </a:prstGeom>
        </p:spPr>
        <p:txBody>
          <a:bodyPr lIns="0" tIns="0" rIns="0" bIns="0" anchor="b">
            <a:noAutofit/>
          </a:bodyPr>
          <a:lstStyle/>
          <a:p>
            <a:r>
              <a:rPr lang="en-IN" sz="3200" b="1" strike="noStrike" spc="-1">
                <a:solidFill>
                  <a:srgbClr val="FFFFFF"/>
                </a:solidFill>
                <a:latin typeface="Noto Sans Black"/>
              </a:rPr>
              <a:t>Click to edit the title text format</a:t>
            </a:r>
          </a:p>
        </p:txBody>
      </p:sp>
      <p:sp>
        <p:nvSpPr>
          <p:cNvPr id="5" name="PlaceHolder 6"/>
          <p:cNvSpPr>
            <a:spLocks noGrp="1"/>
          </p:cNvSpPr>
          <p:nvPr>
            <p:ph type="body"/>
          </p:nvPr>
        </p:nvSpPr>
        <p:spPr>
          <a:xfrm>
            <a:off x="360000" y="1980000"/>
            <a:ext cx="9180000" cy="4680000"/>
          </a:xfrm>
          <a:prstGeom prst="rect">
            <a:avLst/>
          </a:prstGeom>
        </p:spPr>
        <p:txBody>
          <a:bodyPr lIns="0" tIns="0" rIns="0" bIns="0">
            <a:normAutofit/>
          </a:bodyPr>
          <a:lstStyle/>
          <a:p>
            <a:pPr>
              <a:spcAft>
                <a:spcPts val="1142"/>
              </a:spcAft>
            </a:pPr>
            <a:r>
              <a:rPr lang="en-IN" sz="2600" b="1" strike="noStrike" spc="-1">
                <a:solidFill>
                  <a:srgbClr val="1C1C1C"/>
                </a:solidFill>
                <a:latin typeface="Noto Sans SemiBold"/>
              </a:rPr>
              <a:t>Click to edit the outline text format</a:t>
            </a:r>
          </a:p>
          <a:p>
            <a:pPr marL="288000" lvl="1">
              <a:spcAft>
                <a:spcPts val="1134"/>
              </a:spcAft>
            </a:pPr>
            <a:r>
              <a:rPr lang="en-IN" sz="2200" b="0" strike="noStrike" spc="-1">
                <a:solidFill>
                  <a:srgbClr val="1C1C1C"/>
                </a:solidFill>
                <a:latin typeface="Noto Sans Light"/>
              </a:rPr>
              <a:t>Second Outline Level</a:t>
            </a:r>
          </a:p>
          <a:p>
            <a:pPr marL="576000" lvl="2">
              <a:spcAft>
                <a:spcPts val="850"/>
              </a:spcAft>
            </a:pPr>
            <a:r>
              <a:rPr lang="en-IN" sz="1800" b="0" strike="noStrike" spc="-1">
                <a:solidFill>
                  <a:srgbClr val="1C1C1C"/>
                </a:solidFill>
                <a:latin typeface="Noto Sans Light"/>
              </a:rPr>
              <a:t>Third Outline Level</a:t>
            </a:r>
          </a:p>
          <a:p>
            <a:pPr marL="864000" lvl="3">
              <a:spcAft>
                <a:spcPts val="567"/>
              </a:spcAft>
            </a:pPr>
            <a:r>
              <a:rPr lang="en-IN" sz="1600" b="0" strike="noStrike" spc="-1">
                <a:solidFill>
                  <a:srgbClr val="1C1C1C"/>
                </a:solidFill>
                <a:latin typeface="Noto Sans Light"/>
              </a:rPr>
              <a:t>Fourth Outline Level</a:t>
            </a:r>
          </a:p>
          <a:p>
            <a:pPr marL="1152000" lvl="4">
              <a:spcAft>
                <a:spcPts val="283"/>
              </a:spcAft>
            </a:pPr>
            <a:r>
              <a:rPr lang="en-IN" sz="1600" b="0" strike="noStrike" spc="-1">
                <a:solidFill>
                  <a:srgbClr val="1C1C1C"/>
                </a:solidFill>
                <a:latin typeface="Noto Sans Light"/>
              </a:rPr>
              <a:t>Fifth Outline Level</a:t>
            </a:r>
          </a:p>
          <a:p>
            <a:pPr marL="1440000" lvl="5">
              <a:spcAft>
                <a:spcPts val="283"/>
              </a:spcAft>
            </a:pPr>
            <a:r>
              <a:rPr lang="en-IN" sz="1600" b="0" strike="noStrike" spc="-1">
                <a:solidFill>
                  <a:srgbClr val="1C1C1C"/>
                </a:solidFill>
                <a:latin typeface="Noto Sans Light"/>
              </a:rPr>
              <a:t>Sixth Outline Level</a:t>
            </a:r>
          </a:p>
          <a:p>
            <a:pPr marL="1728000" lvl="6">
              <a:spcAft>
                <a:spcPts val="283"/>
              </a:spcAft>
            </a:pPr>
            <a:r>
              <a:rPr lang="en-IN" sz="1600" b="0" strike="noStrike" spc="-1">
                <a:solidFill>
                  <a:srgbClr val="1C1C1C"/>
                </a:solidFill>
                <a:latin typeface="Noto Sans Light"/>
              </a:rPr>
              <a:t>Seventh Outline Level</a:t>
            </a:r>
          </a:p>
        </p:txBody>
      </p:sp>
      <p:sp>
        <p:nvSpPr>
          <p:cNvPr id="6" name="PlaceHolder 7"/>
          <p:cNvSpPr>
            <a:spLocks noGrp="1"/>
          </p:cNvSpPr>
          <p:nvPr>
            <p:ph type="dt"/>
          </p:nvPr>
        </p:nvSpPr>
        <p:spPr>
          <a:xfrm>
            <a:off x="7560000" y="6840000"/>
            <a:ext cx="2340000" cy="521640"/>
          </a:xfrm>
          <a:prstGeom prst="rect">
            <a:avLst/>
          </a:prstGeom>
        </p:spPr>
        <p:txBody>
          <a:bodyPr lIns="0" tIns="0" rIns="0" bIns="0" anchor="ctr">
            <a:noAutofit/>
          </a:bodyPr>
          <a:lstStyle/>
          <a:p>
            <a:pPr algn="r"/>
            <a:r>
              <a:rPr lang="en-IN" sz="1800" b="1" strike="noStrike" spc="-1">
                <a:solidFill>
                  <a:srgbClr val="FFFFFF"/>
                </a:solidFill>
                <a:latin typeface="Noto Sans Black"/>
              </a:rPr>
              <a:t>&lt;date/time&gt;</a:t>
            </a:r>
          </a:p>
        </p:txBody>
      </p:sp>
      <p:sp>
        <p:nvSpPr>
          <p:cNvPr id="7" name="PlaceHolder 8"/>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FFFFFF"/>
                </a:solidFill>
                <a:latin typeface="Noto Sans Black"/>
              </a:rPr>
              <a:t>&lt;footer&gt;</a:t>
            </a:r>
          </a:p>
        </p:txBody>
      </p:sp>
      <p:sp>
        <p:nvSpPr>
          <p:cNvPr id="8" name="PlaceHolder 9"/>
          <p:cNvSpPr>
            <a:spLocks noGrp="1"/>
          </p:cNvSpPr>
          <p:nvPr>
            <p:ph type="sldNum"/>
          </p:nvPr>
        </p:nvSpPr>
        <p:spPr>
          <a:xfrm>
            <a:off x="180000" y="6840000"/>
            <a:ext cx="540000" cy="540000"/>
          </a:xfrm>
          <a:prstGeom prst="rect">
            <a:avLst/>
          </a:prstGeom>
        </p:spPr>
        <p:txBody>
          <a:bodyPr lIns="0" tIns="0" rIns="0" bIns="0" anchor="ctr">
            <a:noAutofit/>
          </a:bodyPr>
          <a:lstStyle/>
          <a:p>
            <a:pPr algn="ctr"/>
            <a:fld id="{5C3B529B-DF1A-42B9-B03A-FE845AFCD2EF}" type="slidenum">
              <a:rPr lang="en-IN" sz="1800" b="1" strike="noStrike" spc="-1">
                <a:solidFill>
                  <a:srgbClr val="FFFFFF"/>
                </a:solidFill>
                <a:latin typeface="Noto Sans Black"/>
              </a:rPr>
              <a:t>‹#›</a:t>
            </a:fld>
            <a:endParaRPr lang="en-IN" sz="1800" b="1" strike="noStrike" spc="-1">
              <a:solidFill>
                <a:srgbClr val="FFFFFF"/>
              </a:solidFill>
              <a:latin typeface="Noto Sans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60000" y="3330000"/>
            <a:ext cx="9360000" cy="900000"/>
          </a:xfrm>
          <a:prstGeom prst="rect">
            <a:avLst/>
          </a:prstGeom>
        </p:spPr>
        <p:txBody>
          <a:bodyPr lIns="0" tIns="0" rIns="0" bIns="0" anchor="b">
            <a:noAutofit/>
          </a:bodyPr>
          <a:lstStyle/>
          <a:p>
            <a:r>
              <a:rPr lang="en-IN" sz="3200" b="1" strike="noStrike" spc="-1">
                <a:solidFill>
                  <a:srgbClr val="FFFFFF"/>
                </a:solidFill>
                <a:latin typeface="Noto Sans Black"/>
              </a:rPr>
              <a:t>Click to edit the title text format</a:t>
            </a:r>
          </a:p>
        </p:txBody>
      </p:sp>
      <p:sp>
        <p:nvSpPr>
          <p:cNvPr id="47" name="PlaceHolder 3"/>
          <p:cNvSpPr>
            <a:spLocks noGrp="1"/>
          </p:cNvSpPr>
          <p:nvPr>
            <p:ph type="body"/>
          </p:nvPr>
        </p:nvSpPr>
        <p:spPr>
          <a:xfrm>
            <a:off x="540000" y="4680000"/>
            <a:ext cx="9180000" cy="2520000"/>
          </a:xfrm>
          <a:prstGeom prst="rect">
            <a:avLst/>
          </a:prstGeom>
        </p:spPr>
        <p:txBody>
          <a:bodyPr lIns="0" tIns="0" rIns="0" bIns="0">
            <a:normAutofit/>
          </a:bodyPr>
          <a:lstStyle/>
          <a:p>
            <a:pPr>
              <a:spcAft>
                <a:spcPts val="1142"/>
              </a:spcAft>
            </a:pPr>
            <a:r>
              <a:rPr lang="en-IN" sz="2600" b="1" strike="noStrike" spc="-1">
                <a:solidFill>
                  <a:srgbClr val="1C1C1C"/>
                </a:solidFill>
                <a:latin typeface="Noto Sans SemiBold"/>
              </a:rPr>
              <a:t>Click to edit the outline text format</a:t>
            </a:r>
          </a:p>
          <a:p>
            <a:pPr marL="288000" lvl="1">
              <a:spcAft>
                <a:spcPts val="1131"/>
              </a:spcAft>
            </a:pPr>
            <a:r>
              <a:rPr lang="en-IN" sz="2200" b="0" strike="noStrike" spc="-1">
                <a:solidFill>
                  <a:srgbClr val="1C1C1C"/>
                </a:solidFill>
                <a:latin typeface="Noto Sans Light"/>
              </a:rPr>
              <a:t>Second Outline Level</a:t>
            </a:r>
          </a:p>
          <a:p>
            <a:pPr marL="576000" lvl="2">
              <a:spcAft>
                <a:spcPts val="850"/>
              </a:spcAft>
            </a:pPr>
            <a:r>
              <a:rPr lang="en-IN" sz="1800" b="0" strike="noStrike" spc="-1">
                <a:solidFill>
                  <a:srgbClr val="1C1C1C"/>
                </a:solidFill>
                <a:latin typeface="Noto Sans Light"/>
              </a:rPr>
              <a:t>Third Outline Level</a:t>
            </a:r>
          </a:p>
          <a:p>
            <a:pPr marL="864000" lvl="3">
              <a:spcAft>
                <a:spcPts val="567"/>
              </a:spcAft>
            </a:pPr>
            <a:r>
              <a:rPr lang="en-IN" sz="1600" b="0" strike="noStrike" spc="-1">
                <a:solidFill>
                  <a:srgbClr val="1C1C1C"/>
                </a:solidFill>
                <a:latin typeface="Noto Sans Light"/>
              </a:rPr>
              <a:t>Fourth Outline Level</a:t>
            </a:r>
          </a:p>
          <a:p>
            <a:pPr marL="1152000" lvl="4">
              <a:spcAft>
                <a:spcPts val="283"/>
              </a:spcAft>
            </a:pPr>
            <a:r>
              <a:rPr lang="en-IN" sz="1600" b="0" strike="noStrike" spc="-1">
                <a:solidFill>
                  <a:srgbClr val="1C1C1C"/>
                </a:solidFill>
                <a:latin typeface="Noto Sans Light"/>
              </a:rPr>
              <a:t>Fifth Outline Level</a:t>
            </a:r>
          </a:p>
          <a:p>
            <a:pPr marL="1440000" lvl="5">
              <a:spcAft>
                <a:spcPts val="283"/>
              </a:spcAft>
            </a:pPr>
            <a:r>
              <a:rPr lang="en-IN" sz="1600" b="0" strike="noStrike" spc="-1">
                <a:solidFill>
                  <a:srgbClr val="1C1C1C"/>
                </a:solidFill>
                <a:latin typeface="Noto Sans Light"/>
              </a:rPr>
              <a:t>Sixth Outline Level</a:t>
            </a:r>
          </a:p>
          <a:p>
            <a:pPr marL="1728000" lvl="6">
              <a:spcAft>
                <a:spcPts val="283"/>
              </a:spcAft>
            </a:pPr>
            <a:r>
              <a:rPr lang="en-IN" sz="1600" b="0" strike="noStrike" spc="-1">
                <a:solidFill>
                  <a:srgbClr val="1C1C1C"/>
                </a:solidFill>
                <a:latin typeface="Noto Sans Light"/>
              </a:rPr>
              <a:t>Seventh Outline Level</a:t>
            </a:r>
          </a:p>
        </p:txBody>
      </p:sp>
      <p:sp>
        <p:nvSpPr>
          <p:cNvPr id="48" name="PlaceHolder 4"/>
          <p:cNvSpPr>
            <a:spLocks noGrp="1"/>
          </p:cNvSpPr>
          <p:nvPr>
            <p:ph type="dt"/>
          </p:nvPr>
        </p:nvSpPr>
        <p:spPr>
          <a:xfrm>
            <a:off x="7560000" y="6840000"/>
            <a:ext cx="2340000" cy="540000"/>
          </a:xfrm>
          <a:prstGeom prst="rect">
            <a:avLst/>
          </a:prstGeom>
        </p:spPr>
        <p:txBody>
          <a:bodyPr lIns="0" tIns="0" rIns="0" bIns="0" anchor="ctr">
            <a:noAutofit/>
          </a:bodyPr>
          <a:lstStyle/>
          <a:p>
            <a:r>
              <a:rPr lang="en-IN" sz="1800" b="1" strike="noStrike" spc="-1">
                <a:solidFill>
                  <a:srgbClr val="E74C3C"/>
                </a:solidFill>
                <a:latin typeface="Noto Sans Black"/>
              </a:rPr>
              <a:t>&lt;date/time&gt;</a:t>
            </a:r>
          </a:p>
        </p:txBody>
      </p:sp>
      <p:sp>
        <p:nvSpPr>
          <p:cNvPr id="49" name="PlaceHolder 5"/>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E74C3C"/>
                </a:solidFill>
                <a:latin typeface="Noto Sans Black"/>
              </a:rPr>
              <a:t>&lt;footer&gt;</a:t>
            </a:r>
          </a:p>
        </p:txBody>
      </p:sp>
      <p:sp>
        <p:nvSpPr>
          <p:cNvPr id="50" name="PlaceHolder 6"/>
          <p:cNvSpPr>
            <a:spLocks noGrp="1"/>
          </p:cNvSpPr>
          <p:nvPr>
            <p:ph type="sldNum"/>
          </p:nvPr>
        </p:nvSpPr>
        <p:spPr>
          <a:xfrm>
            <a:off x="180000" y="6840000"/>
            <a:ext cx="540000" cy="540000"/>
          </a:xfrm>
          <a:prstGeom prst="rect">
            <a:avLst/>
          </a:prstGeom>
        </p:spPr>
        <p:txBody>
          <a:bodyPr lIns="0" tIns="0" rIns="0" bIns="0">
            <a:noAutofit/>
          </a:bodyPr>
          <a:lstStyle/>
          <a:p>
            <a:pPr algn="r"/>
            <a:fld id="{322747CA-89FB-4FAE-97E1-D1BCCD04B88B}" type="slidenum">
              <a:rPr lang="en-IN" sz="1800" b="1" strike="noStrike" spc="-1">
                <a:solidFill>
                  <a:srgbClr val="E74C3C"/>
                </a:solidFill>
                <a:latin typeface="Noto Sans Black"/>
              </a:rPr>
              <a:t>‹#›</a:t>
            </a:fld>
            <a:endParaRPr lang="en-IN" sz="1800" b="1" strike="noStrike" spc="-1">
              <a:solidFill>
                <a:srgbClr val="E74C3C"/>
              </a:solidFill>
              <a:latin typeface="Noto Sans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295732" y="3109283"/>
            <a:ext cx="9360000" cy="900000"/>
          </a:xfrm>
          <a:prstGeom prst="rect">
            <a:avLst/>
          </a:prstGeom>
          <a:noFill/>
          <a:ln>
            <a:noFill/>
          </a:ln>
        </p:spPr>
        <p:txBody>
          <a:bodyPr lIns="0" tIns="0" rIns="0" bIns="0" anchor="b">
            <a:noAutofit/>
          </a:bodyPr>
          <a:lstStyle/>
          <a:p>
            <a:r>
              <a:rPr lang="en-IN" sz="3000" b="1" strike="noStrike" spc="-1" dirty="0">
                <a:solidFill>
                  <a:srgbClr val="FFFFFF"/>
                </a:solidFill>
                <a:latin typeface="Noto Sans Black"/>
              </a:rPr>
              <a:t>SENTIMENT ANALYSIS WITH DEEP LEARNING </a:t>
            </a:r>
          </a:p>
        </p:txBody>
      </p:sp>
      <p:sp>
        <p:nvSpPr>
          <p:cNvPr id="88" name="TextShape 2"/>
          <p:cNvSpPr txBox="1"/>
          <p:nvPr/>
        </p:nvSpPr>
        <p:spPr>
          <a:xfrm>
            <a:off x="3008545" y="4680001"/>
            <a:ext cx="4063531" cy="2520000"/>
          </a:xfrm>
          <a:prstGeom prst="rect">
            <a:avLst/>
          </a:prstGeom>
          <a:noFill/>
          <a:ln>
            <a:noFill/>
          </a:ln>
        </p:spPr>
        <p:txBody>
          <a:bodyPr lIns="0" tIns="0" rIns="0" bIns="0">
            <a:noAutofit/>
          </a:bodyPr>
          <a:lstStyle/>
          <a:p>
            <a:pPr algn="ctr"/>
            <a:r>
              <a:rPr lang="en-US" sz="2200" b="0" strike="noStrike" spc="-1" dirty="0">
                <a:solidFill>
                  <a:srgbClr val="1C1C1C"/>
                </a:solidFill>
                <a:latin typeface="Noto Sans Light"/>
              </a:rPr>
              <a:t>Manjunath D</a:t>
            </a:r>
          </a:p>
          <a:p>
            <a:pPr algn="ctr"/>
            <a:r>
              <a:rPr lang="en-US" sz="2200" spc="-1" dirty="0">
                <a:solidFill>
                  <a:srgbClr val="1C1C1C"/>
                </a:solidFill>
                <a:latin typeface="Noto Sans Light"/>
              </a:rPr>
              <a:t>Student/CSE</a:t>
            </a:r>
          </a:p>
          <a:p>
            <a:pPr algn="ctr"/>
            <a:r>
              <a:rPr lang="en-US" sz="2200" spc="-1" dirty="0">
                <a:solidFill>
                  <a:srgbClr val="1C1C1C"/>
                </a:solidFill>
                <a:latin typeface="Noto Sans Light"/>
              </a:rPr>
              <a:t>Dayanand Sagar University</a:t>
            </a:r>
          </a:p>
          <a:p>
            <a:pPr algn="ctr"/>
            <a:r>
              <a:rPr lang="en-US" sz="2200" spc="-1" dirty="0">
                <a:solidFill>
                  <a:srgbClr val="1C1C1C"/>
                </a:solidFill>
                <a:latin typeface="Noto Sans Light"/>
              </a:rPr>
              <a:t>Bangalore</a:t>
            </a:r>
          </a:p>
          <a:p>
            <a:pPr algn="ctr"/>
            <a:endParaRPr lang="en-IN" sz="2200" b="0" strike="noStrike" spc="-1" dirty="0">
              <a:solidFill>
                <a:srgbClr val="1C1C1C"/>
              </a:solidFill>
              <a:latin typeface="Noto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60000" y="360000"/>
            <a:ext cx="9360000" cy="4173120"/>
          </a:xfrm>
          <a:prstGeom prst="rect">
            <a:avLst/>
          </a:prstGeom>
          <a:noFill/>
          <a:ln>
            <a:noFill/>
          </a:ln>
        </p:spPr>
        <p:txBody>
          <a:bodyPr lIns="0" tIns="0" rIns="0" bIns="0">
            <a:noAutofit/>
          </a:bodyPr>
          <a:lstStyle/>
          <a:p>
            <a:r>
              <a:rPr lang="en-IN" sz="7200" b="0" strike="noStrike" spc="-1" dirty="0">
                <a:solidFill>
                  <a:srgbClr val="FFFFFF"/>
                </a:solidFill>
                <a:latin typeface="Noto Sans Light"/>
              </a:rPr>
              <a:t>Thank you</a:t>
            </a:r>
          </a:p>
        </p:txBody>
      </p:sp>
      <p:sp>
        <p:nvSpPr>
          <p:cNvPr id="5" name="TextShape 1">
            <a:extLst>
              <a:ext uri="{FF2B5EF4-FFF2-40B4-BE49-F238E27FC236}">
                <a16:creationId xmlns:a16="http://schemas.microsoft.com/office/drawing/2014/main" id="{7FC4FB96-46E7-0F1F-B1C2-9AF9039B3927}"/>
              </a:ext>
            </a:extLst>
          </p:cNvPr>
          <p:cNvSpPr txBox="1">
            <a:spLocks noGrp="1"/>
          </p:cNvSpPr>
          <p:nvPr>
            <p:ph type="subTitle"/>
          </p:nvPr>
        </p:nvSpPr>
        <p:spPr>
          <a:xfrm>
            <a:off x="360363" y="1979613"/>
            <a:ext cx="9178925" cy="4679950"/>
          </a:xfrm>
          <a:prstGeom prst="rect">
            <a:avLst/>
          </a:prstGeom>
          <a:noFill/>
          <a:ln>
            <a:noFill/>
          </a:ln>
        </p:spPr>
        <p:txBody>
          <a:bodyPr lIns="0" tIns="0" rIns="0" bIns="0">
            <a:noAutofit/>
          </a:bodyPr>
          <a:lstStyle/>
          <a:p>
            <a:r>
              <a:rPr lang="en-IN" sz="7200" b="0" strike="noStrike" spc="-1" dirty="0">
                <a:solidFill>
                  <a:srgbClr val="FFFFFF"/>
                </a:solidFill>
                <a:latin typeface="Noto Sans Light"/>
              </a:rPr>
              <a:t>Thank you</a:t>
            </a:r>
          </a:p>
        </p:txBody>
      </p:sp>
      <p:sp>
        <p:nvSpPr>
          <p:cNvPr id="6" name="TextShape 1">
            <a:extLst>
              <a:ext uri="{FF2B5EF4-FFF2-40B4-BE49-F238E27FC236}">
                <a16:creationId xmlns:a16="http://schemas.microsoft.com/office/drawing/2014/main" id="{E540F888-88AB-4948-1F0E-85DA66181327}"/>
              </a:ext>
            </a:extLst>
          </p:cNvPr>
          <p:cNvSpPr txBox="1"/>
          <p:nvPr/>
        </p:nvSpPr>
        <p:spPr>
          <a:xfrm>
            <a:off x="2709062" y="3166173"/>
            <a:ext cx="5383903" cy="1994406"/>
          </a:xfrm>
          <a:prstGeom prst="rect">
            <a:avLst/>
          </a:prstGeom>
          <a:noFill/>
          <a:ln>
            <a:noFill/>
          </a:ln>
        </p:spPr>
        <p:txBody>
          <a:bodyPr lIns="0" tIns="0" rIns="0" bIns="0">
            <a:noAutofit/>
          </a:bodyPr>
          <a:lstStyle/>
          <a:p>
            <a:r>
              <a:rPr lang="en-IN" sz="7200" b="0" strike="noStrike" spc="-1" dirty="0">
                <a:solidFill>
                  <a:srgbClr val="FFFFFF"/>
                </a:solidFill>
                <a:latin typeface="Noto Sans Ligh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dirty="0">
                <a:solidFill>
                  <a:srgbClr val="FFFFFF"/>
                </a:solidFill>
                <a:latin typeface="Noto Sans Black"/>
              </a:rPr>
              <a:t>Abstract</a:t>
            </a:r>
          </a:p>
        </p:txBody>
      </p:sp>
      <p:sp>
        <p:nvSpPr>
          <p:cNvPr id="90" name="TextShape 2"/>
          <p:cNvSpPr txBox="1"/>
          <p:nvPr/>
        </p:nvSpPr>
        <p:spPr>
          <a:xfrm>
            <a:off x="360000" y="1980000"/>
            <a:ext cx="9180000" cy="4680000"/>
          </a:xfrm>
          <a:prstGeom prst="rect">
            <a:avLst/>
          </a:prstGeom>
          <a:noFill/>
          <a:ln>
            <a:noFill/>
          </a:ln>
        </p:spPr>
        <p:txBody>
          <a:bodyPr lIns="0" tIns="0" rIns="0" bIns="0">
            <a:normAutofit/>
          </a:bodyPr>
          <a:lstStyle/>
          <a:p>
            <a:pPr>
              <a:spcAft>
                <a:spcPts val="1142"/>
              </a:spcAft>
            </a:pPr>
            <a:r>
              <a:rPr lang="en-IN" sz="2600" b="0" strike="noStrike" spc="-1" dirty="0">
                <a:solidFill>
                  <a:srgbClr val="1C1C1C"/>
                </a:solidFill>
                <a:latin typeface="Noto Sans SemiBold"/>
              </a:rPr>
              <a:t>Every company wants to understand their customers. In the past, surveys were required to get an idea of how customers felt about products or services, but today, there are many conversations about brands and companies online.</a:t>
            </a:r>
            <a:endParaRPr lang="en-IN" sz="2600" spc="-1" dirty="0">
              <a:solidFill>
                <a:srgbClr val="1C1C1C"/>
              </a:solidFill>
              <a:latin typeface="Noto Sans SemiBold"/>
            </a:endParaRPr>
          </a:p>
          <a:p>
            <a:pPr>
              <a:spcAft>
                <a:spcPts val="1142"/>
              </a:spcAft>
            </a:pPr>
            <a:r>
              <a:rPr lang="en-IN" sz="2600" b="0" strike="noStrike" spc="-1" dirty="0">
                <a:solidFill>
                  <a:srgbClr val="1C1C1C"/>
                </a:solidFill>
                <a:latin typeface="Noto Sans SemiBold"/>
              </a:rPr>
              <a:t>It is impossible for companies to read thousands of feedbacks, so there is a need for automation of this process.</a:t>
            </a:r>
          </a:p>
          <a:p>
            <a:pPr>
              <a:spcAft>
                <a:spcPts val="1142"/>
              </a:spcAft>
            </a:pPr>
            <a:endParaRPr lang="en-IN" sz="2600" b="0" strike="noStrike" spc="-1" dirty="0">
              <a:solidFill>
                <a:srgbClr val="1C1C1C"/>
              </a:solidFill>
              <a:latin typeface="Noto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Problem statement</a:t>
            </a:r>
          </a:p>
        </p:txBody>
      </p:sp>
      <p:sp>
        <p:nvSpPr>
          <p:cNvPr id="94" name="TextShape 2"/>
          <p:cNvSpPr txBox="1"/>
          <p:nvPr/>
        </p:nvSpPr>
        <p:spPr>
          <a:xfrm>
            <a:off x="360000" y="1980000"/>
            <a:ext cx="9180000" cy="4680000"/>
          </a:xfrm>
          <a:prstGeom prst="rect">
            <a:avLst/>
          </a:prstGeom>
          <a:noFill/>
          <a:ln>
            <a:noFill/>
          </a:ln>
        </p:spPr>
        <p:txBody>
          <a:bodyPr lIns="0" tIns="0" rIns="0" bIns="0">
            <a:normAutofit/>
          </a:bodyPr>
          <a:lstStyle/>
          <a:p>
            <a:pPr algn="just">
              <a:spcAft>
                <a:spcPts val="1142"/>
              </a:spcAft>
            </a:pPr>
            <a:r>
              <a:rPr lang="en-IN" sz="2600" b="0" strike="noStrike" spc="-1" dirty="0">
                <a:solidFill>
                  <a:srgbClr val="1C1C1C"/>
                </a:solidFill>
                <a:latin typeface="Noto Sans SemiBold"/>
              </a:rPr>
              <a:t>Automate the process of sentiment analysis with deep learning to measure the customer satisfaction and to avoid going through large amount of feedbacks manually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Introduction</a:t>
            </a:r>
          </a:p>
        </p:txBody>
      </p:sp>
      <p:pic>
        <p:nvPicPr>
          <p:cNvPr id="96" name="Picture 95"/>
          <p:cNvPicPr/>
          <p:nvPr/>
        </p:nvPicPr>
        <p:blipFill>
          <a:blip r:embed="rId2"/>
          <a:stretch/>
        </p:blipFill>
        <p:spPr>
          <a:xfrm>
            <a:off x="1202400" y="1980000"/>
            <a:ext cx="7494840" cy="46800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Introduction</a:t>
            </a:r>
          </a:p>
        </p:txBody>
      </p:sp>
      <p:sp>
        <p:nvSpPr>
          <p:cNvPr id="98" name="TextShape 2"/>
          <p:cNvSpPr txBox="1"/>
          <p:nvPr/>
        </p:nvSpPr>
        <p:spPr>
          <a:xfrm>
            <a:off x="360000" y="1980000"/>
            <a:ext cx="9180000" cy="4680000"/>
          </a:xfrm>
          <a:prstGeom prst="rect">
            <a:avLst/>
          </a:prstGeom>
          <a:noFill/>
          <a:ln>
            <a:noFill/>
          </a:ln>
        </p:spPr>
        <p:txBody>
          <a:bodyPr lIns="0" tIns="0" rIns="0" bIns="0">
            <a:normAutofit/>
          </a:bodyPr>
          <a:lstStyle/>
          <a:p>
            <a:pPr algn="just">
              <a:spcAft>
                <a:spcPts val="1142"/>
              </a:spcAft>
            </a:pPr>
            <a:r>
              <a:rPr lang="en-IN" sz="2600" b="0" strike="noStrike" spc="-1" dirty="0">
                <a:solidFill>
                  <a:srgbClr val="1C1C1C"/>
                </a:solidFill>
                <a:latin typeface="Noto Sans SemiBold"/>
              </a:rPr>
              <a:t>Sentiment analysis (or opinion mining) is a natural language processing (NLP) technique used to determine whether data is positive, negative or neutral. Sentiment analysis is often performed on textual data to help businesses monitor brand and product sentiment in customer feedback, and understand customer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Proposed methodology</a:t>
            </a:r>
          </a:p>
        </p:txBody>
      </p:sp>
      <p:sp>
        <p:nvSpPr>
          <p:cNvPr id="100" name="TextShape 2"/>
          <p:cNvSpPr txBox="1"/>
          <p:nvPr/>
        </p:nvSpPr>
        <p:spPr>
          <a:xfrm>
            <a:off x="360000" y="1980000"/>
            <a:ext cx="9180000" cy="4680000"/>
          </a:xfrm>
          <a:prstGeom prst="rect">
            <a:avLst/>
          </a:prstGeom>
          <a:noFill/>
          <a:ln>
            <a:noFill/>
          </a:ln>
        </p:spPr>
        <p:txBody>
          <a:bodyPr lIns="0" tIns="0" rIns="0" bIns="0">
            <a:normAutofit fontScale="93000"/>
          </a:bodyPr>
          <a:lstStyle/>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Remove URLs and email addresses from every single sample — because they won’t add meaningful value.</a:t>
            </a:r>
          </a:p>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Remove punctuation signs — otherwise your model won’t understand that “good!” and “good” are actually meaning the same thing.</a:t>
            </a:r>
          </a:p>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Lowercase all text — because you want to make the input text as generic as possible. “Good” , ”good” ,”GOOD” all these words are converted to “good”.</a:t>
            </a:r>
          </a:p>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Remove stop-words — because they only add noise and won’t make the data more meaningful. Stop-words refer to the most common words in a language, such as “I”, “have”, “are”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Proposed methodology</a:t>
            </a:r>
          </a:p>
        </p:txBody>
      </p:sp>
      <p:sp>
        <p:nvSpPr>
          <p:cNvPr id="102"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Lemmatizing — This step is optional, but for most of data scientist considered as crucial. Lemmatizing generally returns valid words. This is how </a:t>
            </a:r>
            <a:r>
              <a:rPr lang="en-IN" sz="2600" b="0" strike="noStrike" spc="-1" dirty="0" err="1">
                <a:solidFill>
                  <a:srgbClr val="1C1C1C"/>
                </a:solidFill>
                <a:latin typeface="Noto Sans SemiBold"/>
              </a:rPr>
              <a:t>lemmatizers</a:t>
            </a:r>
            <a:r>
              <a:rPr lang="en-IN" sz="2600" b="0" strike="noStrike" spc="-1" dirty="0">
                <a:solidFill>
                  <a:srgbClr val="1C1C1C"/>
                </a:solidFill>
                <a:latin typeface="Noto Sans SemiBold"/>
              </a:rPr>
              <a:t> work: suppose you want to find the root word of ‘caring‘ ‘Caring’&gt; Lemmatization &gt; ‘Care’.</a:t>
            </a:r>
          </a:p>
          <a:p>
            <a:pPr marL="216000" indent="-216000" algn="just">
              <a:spcAft>
                <a:spcPts val="1142"/>
              </a:spcAft>
              <a:buClr>
                <a:srgbClr val="000000"/>
              </a:buClr>
              <a:buSzPct val="45000"/>
              <a:buFont typeface="Wingdings" charset="2"/>
              <a:buChar char=""/>
            </a:pPr>
            <a:r>
              <a:rPr lang="en-IN" sz="2600" b="0" strike="noStrike" spc="-1" dirty="0">
                <a:solidFill>
                  <a:srgbClr val="1C1C1C"/>
                </a:solidFill>
                <a:latin typeface="Noto Sans SemiBold"/>
              </a:rPr>
              <a:t>Transform dataset (text) into numeric tensors Usually referred as vectorization . like all other neural networks, deep-learning models don’t take input as raw text, they only work with numeric tensors.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Proposed methodology</a:t>
            </a:r>
          </a:p>
        </p:txBody>
      </p:sp>
      <p:pic>
        <p:nvPicPr>
          <p:cNvPr id="104" name="Picture 103"/>
          <p:cNvPicPr/>
          <p:nvPr/>
        </p:nvPicPr>
        <p:blipFill>
          <a:blip r:embed="rId2"/>
          <a:stretch/>
        </p:blipFill>
        <p:spPr>
          <a:xfrm>
            <a:off x="1152000" y="1800000"/>
            <a:ext cx="7794360" cy="46800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0" strike="noStrike" spc="-1">
                <a:solidFill>
                  <a:srgbClr val="FFFFFF"/>
                </a:solidFill>
                <a:latin typeface="Noto Sans Black"/>
              </a:rPr>
              <a:t>Proposed methodology</a:t>
            </a:r>
          </a:p>
        </p:txBody>
      </p:sp>
      <p:pic>
        <p:nvPicPr>
          <p:cNvPr id="106" name="Picture 105"/>
          <p:cNvPicPr/>
          <p:nvPr/>
        </p:nvPicPr>
        <p:blipFill>
          <a:blip r:embed="rId2"/>
          <a:stretch/>
        </p:blipFill>
        <p:spPr>
          <a:xfrm>
            <a:off x="1584000" y="2856240"/>
            <a:ext cx="7062480" cy="3623760"/>
          </a:xfrm>
          <a:prstGeom prst="rect">
            <a:avLst/>
          </a:prstGeom>
          <a:ln>
            <a:noFill/>
          </a:ln>
        </p:spPr>
      </p:pic>
      <p:sp>
        <p:nvSpPr>
          <p:cNvPr id="107" name="TextShape 2"/>
          <p:cNvSpPr txBox="1"/>
          <p:nvPr/>
        </p:nvSpPr>
        <p:spPr>
          <a:xfrm>
            <a:off x="648000" y="1656000"/>
            <a:ext cx="3960000" cy="355680"/>
          </a:xfrm>
          <a:prstGeom prst="rect">
            <a:avLst/>
          </a:prstGeom>
          <a:noFill/>
          <a:ln>
            <a:noFill/>
          </a:ln>
        </p:spPr>
        <p:txBody>
          <a:bodyPr lIns="90000" tIns="45000" rIns="90000" bIns="45000">
            <a:noAutofit/>
          </a:bodyPr>
          <a:lstStyle/>
          <a:p>
            <a:r>
              <a:rPr lang="en-IN" sz="1800" b="0" u="sng" strike="noStrike" spc="-1">
                <a:uFillTx/>
                <a:latin typeface="Noto Sans Regular"/>
              </a:rPr>
              <a:t>Embedding layer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379</Words>
  <Application>Microsoft Office PowerPoint</Application>
  <PresentationFormat>Custom</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Noto Sans Black</vt:lpstr>
      <vt:lpstr>Noto Sans Light</vt:lpstr>
      <vt:lpstr>Noto Sans Regular</vt:lpstr>
      <vt:lpstr>Noto Sans SemiBold</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
  <dc:description/>
  <cp:lastModifiedBy>Manjunath D</cp:lastModifiedBy>
  <cp:revision>6</cp:revision>
  <dcterms:created xsi:type="dcterms:W3CDTF">2022-03-27T20:38:11Z</dcterms:created>
  <dcterms:modified xsi:type="dcterms:W3CDTF">2022-05-20T17:09:46Z</dcterms:modified>
  <dc:language>en-IN</dc:language>
</cp:coreProperties>
</file>