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9" r:id="rId3"/>
    <p:sldId id="262" r:id="rId4"/>
    <p:sldId id="263" r:id="rId5"/>
    <p:sldId id="259" r:id="rId6"/>
    <p:sldId id="300" r:id="rId7"/>
    <p:sldId id="261" r:id="rId8"/>
    <p:sldId id="264" r:id="rId9"/>
    <p:sldId id="292" r:id="rId10"/>
    <p:sldId id="293" r:id="rId11"/>
    <p:sldId id="294" r:id="rId12"/>
    <p:sldId id="295" r:id="rId13"/>
    <p:sldId id="302" r:id="rId14"/>
    <p:sldId id="266" r:id="rId15"/>
    <p:sldId id="267" r:id="rId16"/>
    <p:sldId id="268" r:id="rId17"/>
    <p:sldId id="269" r:id="rId18"/>
    <p:sldId id="271" r:id="rId19"/>
    <p:sldId id="287" r:id="rId20"/>
    <p:sldId id="288" r:id="rId21"/>
    <p:sldId id="289" r:id="rId22"/>
    <p:sldId id="290" r:id="rId23"/>
    <p:sldId id="291" r:id="rId24"/>
    <p:sldId id="301" r:id="rId25"/>
    <p:sldId id="274" r:id="rId26"/>
    <p:sldId id="272" r:id="rId27"/>
    <p:sldId id="273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96" r:id="rId36"/>
    <p:sldId id="282" r:id="rId37"/>
    <p:sldId id="283" r:id="rId38"/>
    <p:sldId id="284" r:id="rId39"/>
    <p:sldId id="285" r:id="rId40"/>
    <p:sldId id="297" r:id="rId41"/>
    <p:sldId id="306" r:id="rId42"/>
    <p:sldId id="307" r:id="rId43"/>
    <p:sldId id="298" r:id="rId44"/>
    <p:sldId id="299" r:id="rId45"/>
    <p:sldId id="308" r:id="rId46"/>
    <p:sldId id="265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369" autoAdjust="0"/>
  </p:normalViewPr>
  <p:slideViewPr>
    <p:cSldViewPr>
      <p:cViewPr varScale="1">
        <p:scale>
          <a:sx n="97" d="100"/>
          <a:sy n="97" d="100"/>
        </p:scale>
        <p:origin x="-3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01EC-A10E-4EC5-A0FD-56212FEF196D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FE062-0E81-43AD-9BE8-3A2F4710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9499(v=sql.100).a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0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 the</a:t>
            </a:r>
            <a:r>
              <a:rPr lang="en-US" baseline="0" dirty="0" smtClean="0"/>
              <a:t> 2008 version of SQL Server Management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6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 to JLUSISDB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4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 database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current database to Inbred_RI_april_2008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7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tables are selected, but only two of the selections are visible.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5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p.probe_id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p_chr.chr_repl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p.start_bp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probe_start_bp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p.end_bp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probe_end_bp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p.start_bp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probe_offset.offset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probe_start_abs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p.end_bp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probe_offset.offset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probe_end_abs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p.gene_symbol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w_chr.chr_repl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w.start_bp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window_start_bp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w.end_bp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window_end_bp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trans.P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s_chr.chr_repl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snp_offset.offset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snp_abs_pos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coalesce(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snp.rsID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snp.identifier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snp.identifier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internal_snp_name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maf_missing.minor_allele_freq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maf_missing.missing_freq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	liver_trans_eqtl_2Mb_maf10_missing10 trans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clean_probeset_info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trans.EMMA_order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p.EMMA_order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window_info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w.window_id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trans.window_id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snp_info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snp.snp_ID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trans.snp_id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Inbred_RI_april_2008.dbo.chr_replace_names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w_chr.chr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Inbred_RI_april_2008.dbo.chr_replace_names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s_chr.chr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conditions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cond.condition_name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'liver'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snp_maf_missing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maf_missing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cond.ID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maf_missing.condition_id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snp.snp_id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maf_missing.snp_id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LEFT JOIN Inbred_RI_april_2008.dbo.chr_replace_names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p_chr.chr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LEFT JOIN Inbred_RI_april_2008.dbo.chr_offsets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probe_offset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probe_offset.chr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LEFT JOIN Inbred_RI_april_2008.dbo.chr_offsets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snp_offset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snp.chr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snp_offset.chr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6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 view definition looks like in the Query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1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IntelliSense</a:t>
            </a:r>
            <a:r>
              <a:rPr lang="en-US" baseline="0" dirty="0" smtClean="0"/>
              <a:t>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2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top 50 *</a:t>
            </a:r>
          </a:p>
          <a:p>
            <a:r>
              <a:rPr lang="en-US" dirty="0" smtClean="0"/>
              <a:t>from liver_trans_eqtl_2Mb_maf10_missing10_all_info</a:t>
            </a:r>
          </a:p>
          <a:p>
            <a:r>
              <a:rPr lang="en-US" dirty="0" smtClean="0"/>
              <a:t>where P &lt; 4.1e-6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6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order of results not guaranteed</a:t>
            </a:r>
            <a:r>
              <a:rPr lang="en-US" baseline="0" dirty="0" smtClean="0"/>
              <a:t> unless ORDER BY clause is specified</a:t>
            </a:r>
            <a:endParaRPr lang="en-US" dirty="0" smtClean="0"/>
          </a:p>
          <a:p>
            <a:r>
              <a:rPr lang="en-US" dirty="0" smtClean="0"/>
              <a:t>select top 50 *</a:t>
            </a:r>
          </a:p>
          <a:p>
            <a:r>
              <a:rPr lang="en-US" dirty="0" smtClean="0"/>
              <a:t>from liver_trans_eqtl_2Mb_maf10_missing10_all_info</a:t>
            </a:r>
          </a:p>
          <a:p>
            <a:r>
              <a:rPr lang="en-US" dirty="0" smtClean="0"/>
              <a:t>where P &lt; 4.1e-6</a:t>
            </a:r>
          </a:p>
          <a:p>
            <a:r>
              <a:rPr lang="en-US" dirty="0" smtClean="0"/>
              <a:t>order by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7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aggregate functions, aliases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probe_id</a:t>
            </a:r>
            <a:r>
              <a:rPr lang="en-US" dirty="0" smtClean="0"/>
              <a:t>, </a:t>
            </a:r>
            <a:r>
              <a:rPr lang="en-US" dirty="0" err="1" smtClean="0"/>
              <a:t>gene_symbol</a:t>
            </a:r>
            <a:r>
              <a:rPr lang="en-US" dirty="0" smtClean="0"/>
              <a:t>, min(p) as </a:t>
            </a:r>
            <a:r>
              <a:rPr lang="en-US" dirty="0" err="1" smtClean="0"/>
              <a:t>min_p</a:t>
            </a:r>
            <a:endParaRPr lang="en-US" dirty="0" smtClean="0"/>
          </a:p>
          <a:p>
            <a:r>
              <a:rPr lang="en-US" dirty="0" smtClean="0"/>
              <a:t>from liver_trans_eqtl_2Mb_maf10_missing10_all_info</a:t>
            </a:r>
          </a:p>
          <a:p>
            <a:r>
              <a:rPr lang="en-US" dirty="0" smtClean="0"/>
              <a:t>where P &lt; 4.1e-6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probe_id</a:t>
            </a:r>
            <a:r>
              <a:rPr lang="en-US" dirty="0" smtClean="0"/>
              <a:t>, </a:t>
            </a:r>
            <a:r>
              <a:rPr lang="en-US" dirty="0" err="1" smtClean="0"/>
              <a:t>gene_symbol</a:t>
            </a:r>
            <a:endParaRPr lang="en-US" dirty="0" smtClean="0"/>
          </a:p>
          <a:p>
            <a:r>
              <a:rPr lang="en-US" dirty="0" smtClean="0"/>
              <a:t>order by </a:t>
            </a:r>
            <a:r>
              <a:rPr lang="en-US" dirty="0" err="1" smtClean="0"/>
              <a:t>min_p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5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red squiggle, like Word’s Autocorrect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5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work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 example:</a:t>
            </a:r>
            <a:r>
              <a:rPr lang="en-US" baseline="0" dirty="0" smtClean="0"/>
              <a:t> association results depend on both </a:t>
            </a:r>
            <a:r>
              <a:rPr lang="en-US" baseline="0" dirty="0" err="1" smtClean="0"/>
              <a:t>snp_info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probe_info</a:t>
            </a:r>
            <a:r>
              <a:rPr lang="en-US" baseline="0" dirty="0" smtClean="0"/>
              <a:t> tables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Justification for views: data you need is in different (but related) tables; write the query once, then select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result from query can be treated as table</a:t>
            </a:r>
          </a:p>
          <a:p>
            <a:r>
              <a:rPr lang="en-US" dirty="0" smtClean="0"/>
              <a:t>select * from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probe_id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gene_symbol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snp_chr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snp_bp</a:t>
            </a:r>
            <a:r>
              <a:rPr lang="en-US" dirty="0" smtClean="0"/>
              <a:t>,</a:t>
            </a:r>
          </a:p>
          <a:p>
            <a:r>
              <a:rPr lang="en-US" dirty="0" smtClean="0"/>
              <a:t>	min(p) over (partition by </a:t>
            </a:r>
            <a:r>
              <a:rPr lang="en-US" dirty="0" err="1" smtClean="0"/>
              <a:t>probe_id</a:t>
            </a:r>
            <a:r>
              <a:rPr lang="en-US" dirty="0" smtClean="0"/>
              <a:t>, </a:t>
            </a:r>
            <a:r>
              <a:rPr lang="en-US" dirty="0" err="1" smtClean="0"/>
              <a:t>gene_symbol</a:t>
            </a:r>
            <a:r>
              <a:rPr lang="en-US" dirty="0" smtClean="0"/>
              <a:t>) </a:t>
            </a:r>
            <a:r>
              <a:rPr lang="en-US" dirty="0" err="1" smtClean="0"/>
              <a:t>min_p</a:t>
            </a:r>
            <a:r>
              <a:rPr lang="en-US" dirty="0" smtClean="0"/>
              <a:t>,</a:t>
            </a:r>
          </a:p>
          <a:p>
            <a:r>
              <a:rPr lang="en-US" dirty="0" smtClean="0"/>
              <a:t>	RANK() over (partition by </a:t>
            </a:r>
            <a:r>
              <a:rPr lang="en-US" dirty="0" err="1" smtClean="0"/>
              <a:t>probe_id</a:t>
            </a:r>
            <a:r>
              <a:rPr lang="en-US" dirty="0" smtClean="0"/>
              <a:t>, </a:t>
            </a:r>
            <a:r>
              <a:rPr lang="en-US" dirty="0" err="1" smtClean="0"/>
              <a:t>gene_symbol</a:t>
            </a:r>
            <a:r>
              <a:rPr lang="en-US" dirty="0" smtClean="0"/>
              <a:t> order by p) as </a:t>
            </a:r>
            <a:r>
              <a:rPr lang="en-US" dirty="0" err="1" smtClean="0"/>
              <a:t>rnk</a:t>
            </a:r>
            <a:endParaRPr lang="en-US" dirty="0" smtClean="0"/>
          </a:p>
          <a:p>
            <a:r>
              <a:rPr lang="en-US" dirty="0" smtClean="0"/>
              <a:t>from liver_trans_eqtl_2Mb_maf10_missing10_all_info</a:t>
            </a:r>
          </a:p>
          <a:p>
            <a:r>
              <a:rPr lang="en-US" dirty="0" smtClean="0"/>
              <a:t>where P &lt; 4.1e-6</a:t>
            </a:r>
          </a:p>
          <a:p>
            <a:r>
              <a:rPr lang="en-US" dirty="0" smtClean="0"/>
              <a:t>)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rnk</a:t>
            </a:r>
            <a:r>
              <a:rPr lang="en-US" dirty="0" smtClean="0"/>
              <a:t>= 1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min_p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6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alternate method to</a:t>
            </a:r>
            <a:r>
              <a:rPr lang="en-US" baseline="0" dirty="0" smtClean="0"/>
              <a:t> achieve same results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probe_id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gene_symbol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snp_chr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snp_bp</a:t>
            </a:r>
            <a:r>
              <a:rPr lang="en-US" dirty="0" smtClean="0"/>
              <a:t>,</a:t>
            </a:r>
          </a:p>
          <a:p>
            <a:r>
              <a:rPr lang="en-US" dirty="0" smtClean="0"/>
              <a:t>	min(p) over (partition by </a:t>
            </a:r>
            <a:r>
              <a:rPr lang="en-US" dirty="0" err="1" smtClean="0"/>
              <a:t>probe_id</a:t>
            </a:r>
            <a:r>
              <a:rPr lang="en-US" dirty="0" smtClean="0"/>
              <a:t>, </a:t>
            </a:r>
            <a:r>
              <a:rPr lang="en-US" dirty="0" err="1" smtClean="0"/>
              <a:t>gene_symbol</a:t>
            </a:r>
            <a:r>
              <a:rPr lang="en-US" dirty="0" smtClean="0"/>
              <a:t>) </a:t>
            </a:r>
            <a:r>
              <a:rPr lang="en-US" dirty="0" err="1" smtClean="0"/>
              <a:t>min_p</a:t>
            </a:r>
            <a:r>
              <a:rPr lang="en-US" dirty="0" smtClean="0"/>
              <a:t>,</a:t>
            </a:r>
          </a:p>
          <a:p>
            <a:r>
              <a:rPr lang="en-US" dirty="0" smtClean="0"/>
              <a:t>	RANK() over (partition by </a:t>
            </a:r>
            <a:r>
              <a:rPr lang="en-US" dirty="0" err="1" smtClean="0"/>
              <a:t>probe_id</a:t>
            </a:r>
            <a:r>
              <a:rPr lang="en-US" dirty="0" smtClean="0"/>
              <a:t>, </a:t>
            </a:r>
            <a:r>
              <a:rPr lang="en-US" dirty="0" err="1" smtClean="0"/>
              <a:t>gene_symbol</a:t>
            </a:r>
            <a:r>
              <a:rPr lang="en-US" dirty="0" smtClean="0"/>
              <a:t> order by p) as </a:t>
            </a:r>
            <a:r>
              <a:rPr lang="en-US" dirty="0" err="1" smtClean="0"/>
              <a:t>rnk</a:t>
            </a:r>
            <a:endParaRPr lang="en-US" dirty="0" smtClean="0"/>
          </a:p>
          <a:p>
            <a:r>
              <a:rPr lang="en-US" dirty="0" smtClean="0"/>
              <a:t>from liver_trans_eqtl_2Mb_maf10_missing10_all_info</a:t>
            </a:r>
          </a:p>
          <a:p>
            <a:r>
              <a:rPr lang="en-US" dirty="0" smtClean="0"/>
              <a:t>where P &lt; 4.1e-6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rnk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min_p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1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aggregate results from common table expression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min(p) over (partition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RANK() over (partition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p)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liver_trans_eqtl_2Mb_maf10_missing10_all_info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P &lt; 4.1e-6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n_snps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9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multiple aggregate functions on CTE results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min(p) over (partition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RANK() over (partition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p)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liver_trans_eqtl_2Mb_maf10_missing10_all_info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P &lt; 4.1e-6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MIN(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n_snps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search criteria using aggregate functions can only be used in HAVING clause, not WHERE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min(p) over (partition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RANK() over (partition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p)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liver_trans_eqtl_2Mb_maf10_missing10_all_info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P &lt; 4.1e-6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MIN(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n_snps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gene_symbol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snp_chr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snp_bp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 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5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95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5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http://msdn.microsoft.com/en-us/library/ms189499(v=sql.100).aspx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search criterion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search</a:t>
            </a:r>
            <a:r>
              <a:rPr lang="en-US" baseline="0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r>
              <a:rPr lang="en-US" baseline="0" dirty="0" smtClean="0"/>
              <a:t> results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E062-0E81-43AD-9BE8-3A2F471085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5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6B3D-451D-44B1-A19A-6170DB7AE26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21F9-B35E-4F54-A765-FA1E8495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qlauthority.com/2009/04/13/sql-server-introduction-to-joins-basic-of-joins/" TargetMode="External"/><Relationship Id="rId3" Type="http://schemas.openxmlformats.org/officeDocument/2006/relationships/hyperlink" Target="http://msdn.microsoft.com/en-us/library/ms189499(v=sql.100).aspx" TargetMode="External"/><Relationship Id="rId7" Type="http://schemas.openxmlformats.org/officeDocument/2006/relationships/hyperlink" Target="http://en.wikipedia.org/wiki/Join_(SQL)" TargetMode="External"/><Relationship Id="rId2" Type="http://schemas.openxmlformats.org/officeDocument/2006/relationships/hyperlink" Target="http://msdn.microsoft.com/en-us/library/bb510741(SQL.10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betaexperience/pd/SQLEXP08V2/enus/" TargetMode="External"/><Relationship Id="rId11" Type="http://schemas.openxmlformats.org/officeDocument/2006/relationships/hyperlink" Target="http://www.dpriver.com/pp/sqlformat.htm" TargetMode="External"/><Relationship Id="rId5" Type="http://schemas.openxmlformats.org/officeDocument/2006/relationships/hyperlink" Target="http://msdn.microsoft.com/en-us/library/ms365303(v=sql.100).aspx" TargetMode="External"/><Relationship Id="rId10" Type="http://schemas.openxmlformats.org/officeDocument/2006/relationships/hyperlink" Target="http://code.google.com/p/pyodbc/" TargetMode="External"/><Relationship Id="rId4" Type="http://schemas.openxmlformats.org/officeDocument/2006/relationships/hyperlink" Target="http://msdn.microsoft.com/en-us/library/bb934498(v=sql.100).aspx" TargetMode="External"/><Relationship Id="rId9" Type="http://schemas.openxmlformats.org/officeDocument/2006/relationships/hyperlink" Target="http://cran.r-project.org/web/packages/RODBC/RODBC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23, 2012</a:t>
            </a:r>
          </a:p>
          <a:p>
            <a:r>
              <a:rPr lang="en-US" dirty="0" smtClean="0"/>
              <a:t>Calvin 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1073"/>
            <a:ext cx="4876800" cy="61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</p:spPr>
      </p:pic>
    </p:spTree>
    <p:extLst>
      <p:ext uri="{BB962C8B-B14F-4D97-AF65-F5344CB8AC3E}">
        <p14:creationId xmlns:p14="http://schemas.microsoft.com/office/powerpoint/2010/main" val="5158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“Any sufficiently advanced technology is indistinguishable from magic.”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- Arthur C. Clarke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2585" y="514042"/>
            <a:ext cx="476253" cy="1524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3637" y="23812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Click here to run query!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28838" y="457200"/>
            <a:ext cx="381000" cy="56842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83918" y="788194"/>
            <a:ext cx="409576" cy="142875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6959" y="152400"/>
            <a:ext cx="194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>
                    <a:alpha val="50000"/>
                  </a:srgbClr>
                </a:solidFill>
              </a:rPr>
              <a:t>aggregate function</a:t>
            </a:r>
            <a:endParaRPr lang="en-US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3394" y="788194"/>
            <a:ext cx="515406" cy="142875"/>
          </a:xfrm>
          <a:prstGeom prst="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6297" y="108585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>
                    <a:alpha val="50000"/>
                  </a:srgbClr>
                </a:solidFill>
              </a:rPr>
              <a:t>alias</a:t>
            </a:r>
            <a:endParaRPr lang="en-US" dirty="0">
              <a:solidFill>
                <a:srgbClr val="00B05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developed by IBM in 1970s for manipulating structured data and retrieving said data</a:t>
            </a:r>
          </a:p>
          <a:p>
            <a:endParaRPr lang="en-US" dirty="0" smtClean="0"/>
          </a:p>
          <a:p>
            <a:r>
              <a:rPr lang="en-US" dirty="0" smtClean="0"/>
              <a:t>Several competing implementations from IBM, Oracle, PostgreSQL, Microsoft (we use this one, specifically SQL Server 2008)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Queries: statements that retrieve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923826"/>
            <a:ext cx="4191000" cy="99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05600" y="1905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810704"/>
            <a:ext cx="4191000" cy="125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7000" y="201105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table expression (CTE)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6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data in a relational database is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Tables have columns (fields) and rows (records)</a:t>
            </a:r>
          </a:p>
          <a:p>
            <a:endParaRPr lang="en-US" dirty="0" smtClean="0"/>
          </a:p>
          <a:p>
            <a:r>
              <a:rPr lang="en-US" dirty="0" smtClean="0"/>
              <a:t>Tables can be related (value in certain field from table A must exist in corresponding field from table B)</a:t>
            </a:r>
          </a:p>
          <a:p>
            <a:endParaRPr lang="en-US" dirty="0" smtClean="0"/>
          </a:p>
          <a:p>
            <a:r>
              <a:rPr lang="en-US" dirty="0" smtClean="0"/>
              <a:t>Views (stored queries which can be treated like tables)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2566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database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database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query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no 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SQL Server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requires RODBC package to be installed</a:t>
            </a:r>
          </a:p>
          <a:p>
            <a:pPr marL="0" indent="0">
              <a:buNone/>
            </a:pPr>
            <a:endParaRPr lang="en-US" sz="22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Lucida Console" pitchFamily="49" charset="0"/>
              </a:rPr>
              <a:t>library</a:t>
            </a:r>
            <a:r>
              <a:rPr lang="en-US" sz="2200" dirty="0" smtClean="0">
                <a:latin typeface="Lucida Console" pitchFamily="49" charset="0"/>
              </a:rPr>
              <a:t>(RODBC)</a:t>
            </a:r>
          </a:p>
          <a:p>
            <a:pPr marL="0" indent="0">
              <a:buNone/>
            </a:pPr>
            <a:r>
              <a:rPr lang="en-US" sz="2200" dirty="0" err="1" smtClean="0">
                <a:latin typeface="Lucida Console" pitchFamily="49" charset="0"/>
              </a:rPr>
              <a:t>ch</a:t>
            </a:r>
            <a:r>
              <a:rPr lang="en-US" sz="2200" dirty="0" smtClean="0">
                <a:latin typeface="Lucida Console" pitchFamily="49" charset="0"/>
              </a:rPr>
              <a:t> = </a:t>
            </a:r>
            <a:r>
              <a:rPr lang="en-US" sz="2200" dirty="0" err="1" smtClean="0">
                <a:latin typeface="Lucida Console" pitchFamily="49" charset="0"/>
              </a:rPr>
              <a:t>odbcConnect</a:t>
            </a:r>
            <a:r>
              <a:rPr lang="en-US" sz="2200" dirty="0" smtClean="0">
                <a:latin typeface="Lucida Console" pitchFamily="49" charset="0"/>
              </a:rPr>
              <a:t>('DSN=Inbred')</a:t>
            </a:r>
          </a:p>
          <a:p>
            <a:pPr marL="0" indent="0">
              <a:buNone/>
            </a:pPr>
            <a:endParaRPr lang="en-US" sz="2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DSN: data source name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use DTM ODBC Manager to see available DSNs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on Xenon</a:t>
            </a:r>
          </a:p>
        </p:txBody>
      </p:sp>
    </p:spTree>
    <p:extLst>
      <p:ext uri="{BB962C8B-B14F-4D97-AF65-F5344CB8AC3E}">
        <p14:creationId xmlns:p14="http://schemas.microsoft.com/office/powerpoint/2010/main" val="21417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SQL query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  <a:latin typeface="Lucida Console" pitchFamily="49" charset="0"/>
              </a:rPr>
              <a:t># results is a data frame</a:t>
            </a:r>
          </a:p>
          <a:p>
            <a:pPr marL="0" indent="0">
              <a:buNone/>
            </a:pPr>
            <a:r>
              <a:rPr lang="en-US" sz="2200" dirty="0" smtClean="0">
                <a:latin typeface="Lucida Console" pitchFamily="49" charset="0"/>
              </a:rPr>
              <a:t>results = </a:t>
            </a:r>
            <a:r>
              <a:rPr lang="en-US" sz="2200" dirty="0" err="1" smtClean="0">
                <a:latin typeface="Lucida Console" pitchFamily="49" charset="0"/>
              </a:rPr>
              <a:t>sqlQuery</a:t>
            </a:r>
            <a:r>
              <a:rPr lang="en-US" sz="2200" dirty="0" smtClean="0">
                <a:latin typeface="Lucida Console" pitchFamily="49" charset="0"/>
              </a:rPr>
              <a:t>(</a:t>
            </a:r>
            <a:r>
              <a:rPr lang="en-US" sz="2200" dirty="0" err="1" smtClean="0">
                <a:latin typeface="Lucida Console" pitchFamily="49" charset="0"/>
              </a:rPr>
              <a:t>ch</a:t>
            </a:r>
            <a:r>
              <a:rPr lang="en-US" sz="2200" dirty="0" smtClean="0">
                <a:latin typeface="Lucida Console" pitchFamily="49" charset="0"/>
              </a:rPr>
              <a:t>, 'select * from </a:t>
            </a:r>
            <a:r>
              <a:rPr lang="en-US" sz="2200" dirty="0" err="1" smtClean="0">
                <a:latin typeface="Lucida Console" pitchFamily="49" charset="0"/>
              </a:rPr>
              <a:t>snp_info</a:t>
            </a:r>
            <a:r>
              <a:rPr lang="en-US" sz="2200" dirty="0" smtClean="0">
                <a:latin typeface="Lucida Console" pitchFamily="49" charset="0"/>
              </a:rPr>
              <a:t>')</a:t>
            </a:r>
          </a:p>
          <a:p>
            <a:pPr marL="0" indent="0">
              <a:buNone/>
            </a:pPr>
            <a:endParaRPr lang="en-US" sz="22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or</a:t>
            </a:r>
          </a:p>
          <a:p>
            <a:pPr marL="0" indent="0">
              <a:buNone/>
            </a:pPr>
            <a:r>
              <a:rPr lang="en-US" sz="2200" dirty="0" smtClean="0">
                <a:latin typeface="Lucida Console" pitchFamily="49" charset="0"/>
              </a:rPr>
              <a:t>q = 'select * from </a:t>
            </a:r>
            <a:r>
              <a:rPr lang="en-US" sz="2200" dirty="0" err="1" smtClean="0">
                <a:latin typeface="Lucida Console" pitchFamily="49" charset="0"/>
              </a:rPr>
              <a:t>snp_info</a:t>
            </a:r>
            <a:r>
              <a:rPr lang="en-US" sz="2200" dirty="0">
                <a:latin typeface="Lucida Console" pitchFamily="49" charset="0"/>
              </a:rPr>
              <a:t>'</a:t>
            </a:r>
            <a:endParaRPr lang="en-US" sz="22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Lucida Console" pitchFamily="49" charset="0"/>
              </a:rPr>
              <a:t>results = </a:t>
            </a:r>
            <a:r>
              <a:rPr lang="en-US" sz="2200" dirty="0" err="1" smtClean="0">
                <a:latin typeface="Lucida Console" pitchFamily="49" charset="0"/>
              </a:rPr>
              <a:t>sqlQuery</a:t>
            </a:r>
            <a:r>
              <a:rPr lang="en-US" sz="2200" dirty="0" smtClean="0">
                <a:latin typeface="Lucida Console" pitchFamily="49" charset="0"/>
              </a:rPr>
              <a:t>(</a:t>
            </a:r>
            <a:r>
              <a:rPr lang="en-US" sz="2200" dirty="0" err="1" smtClean="0">
                <a:latin typeface="Lucida Console" pitchFamily="49" charset="0"/>
              </a:rPr>
              <a:t>ch</a:t>
            </a:r>
            <a:r>
              <a:rPr lang="en-US" sz="2200" dirty="0" smtClean="0">
                <a:latin typeface="Lucida Console" pitchFamily="49" charset="0"/>
              </a:rPr>
              <a:t>, q)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0665"/>
            <a:ext cx="4876800" cy="60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5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References/Resources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SQL Server Books Online T-SQL reference (main page):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://msdn.microsoft.com/en-us/library/bb510741(SQL.100).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/>
              <a:t>SQL Server Books Online T-SQL reference </a:t>
            </a:r>
            <a:r>
              <a:rPr lang="en-US" dirty="0" smtClean="0"/>
              <a:t>(SELECT statement): </a:t>
            </a:r>
            <a:r>
              <a:rPr lang="en-US" dirty="0">
                <a:hlinkClick r:id="rId3"/>
              </a:rPr>
              <a:t>http://msdn.microsoft.com/en-us/library/ms189499(v=sql.100).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r>
              <a:rPr lang="en-US" dirty="0"/>
              <a:t>Tutorial: SQL Server Management </a:t>
            </a:r>
            <a:r>
              <a:rPr lang="en-US" dirty="0" smtClean="0"/>
              <a:t>Studio: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://msdn.microsoft.com/en-us/library/bb934498(v=sql.100).aspx</a:t>
            </a:r>
            <a:endParaRPr lang="en-US" dirty="0" smtClean="0"/>
          </a:p>
          <a:p>
            <a:r>
              <a:rPr lang="en-US" dirty="0"/>
              <a:t>Tutorial: Writing Transact-SQL </a:t>
            </a:r>
            <a:r>
              <a:rPr lang="en-US" dirty="0" smtClean="0"/>
              <a:t>Statements: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://msdn.microsoft.com/en-us/library/ms365303(v=sql.100).aspx</a:t>
            </a:r>
            <a:endParaRPr lang="en-US" dirty="0" smtClean="0"/>
          </a:p>
          <a:p>
            <a:r>
              <a:rPr lang="en-US" dirty="0" smtClean="0"/>
              <a:t>SQL Server Express Edition (free, requires Windows):</a:t>
            </a:r>
            <a:r>
              <a:rPr lang="en-US" dirty="0" smtClean="0">
                <a:hlinkClick r:id="rId6"/>
              </a:rPr>
              <a:t> </a:t>
            </a:r>
            <a:r>
              <a:rPr lang="en-US" dirty="0">
                <a:hlinkClick r:id="rId6"/>
              </a:rPr>
              <a:t>http://www.microsoft.com/betaexperience/pd/SQLEXP08V2/enus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SQL joins: </a:t>
            </a:r>
            <a:r>
              <a:rPr lang="en-US" dirty="0">
                <a:hlinkClick r:id="rId7"/>
              </a:rPr>
              <a:t>http://en.wikipedia.org/wiki/Join_(SQL</a:t>
            </a:r>
            <a:r>
              <a:rPr lang="en-US" dirty="0" smtClean="0">
                <a:hlinkClick r:id="rId7"/>
              </a:rPr>
              <a:t>)</a:t>
            </a:r>
            <a:r>
              <a:rPr lang="en-US" dirty="0" smtClean="0"/>
              <a:t>; </a:t>
            </a:r>
            <a:r>
              <a:rPr lang="en-US" dirty="0">
                <a:hlinkClick r:id="rId8"/>
              </a:rPr>
              <a:t>http://blog.sqlauthority.com/2009/04/13/sql-server-introduction-to-joins-basic-of-joins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/>
              <a:t>RODBC: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cran.r-project.org/web/packages/RODBC/RODBC.pdf</a:t>
            </a:r>
            <a:endParaRPr lang="en-US" dirty="0" smtClean="0"/>
          </a:p>
          <a:p>
            <a:r>
              <a:rPr lang="en-US" dirty="0" err="1" smtClean="0"/>
              <a:t>pyodbc</a:t>
            </a:r>
            <a:r>
              <a:rPr lang="en-US" dirty="0" smtClean="0"/>
              <a:t>: </a:t>
            </a:r>
            <a:r>
              <a:rPr lang="en-US" dirty="0">
                <a:hlinkClick r:id="rId10"/>
              </a:rPr>
              <a:t>http://code.google.com/p/pyodbc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/>
              <a:t>Instant SQL Formatter (makes code easier to read): </a:t>
            </a:r>
            <a:r>
              <a:rPr lang="en-US" dirty="0">
                <a:hlinkClick r:id="rId11"/>
              </a:rPr>
              <a:t>http://www.dpriver.com/pp/sqlformat.htm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database</a:t>
            </a:r>
          </a:p>
          <a:p>
            <a:endParaRPr lang="en-US" dirty="0"/>
          </a:p>
          <a:p>
            <a:r>
              <a:rPr lang="en-US" dirty="0" smtClean="0"/>
              <a:t>Run query</a:t>
            </a:r>
          </a:p>
          <a:p>
            <a:endParaRPr lang="en-US" dirty="0"/>
          </a:p>
          <a:p>
            <a:r>
              <a:rPr lang="en-US" dirty="0" smtClean="0"/>
              <a:t>Fetch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SQL Server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requires </a:t>
            </a:r>
            <a:r>
              <a:rPr lang="en-US" sz="2200" dirty="0" err="1" smtClean="0">
                <a:solidFill>
                  <a:srgbClr val="C00000"/>
                </a:solidFill>
                <a:latin typeface="Lucida Console" pitchFamily="49" charset="0"/>
              </a:rPr>
              <a:t>pyodbc</a:t>
            </a:r>
            <a:endParaRPr lang="en-US" sz="2200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Lucida Console" pitchFamily="49" charset="0"/>
              </a:rPr>
              <a:t>import </a:t>
            </a:r>
            <a:r>
              <a:rPr lang="en-US" sz="2200" dirty="0" err="1" smtClean="0">
                <a:latin typeface="Lucida Console" pitchFamily="49" charset="0"/>
              </a:rPr>
              <a:t>pyodbc</a:t>
            </a:r>
            <a:endParaRPr lang="en-US" sz="22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en-US" sz="2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Lucida Console" pitchFamily="49" charset="0"/>
              </a:rPr>
              <a:t>c = </a:t>
            </a:r>
            <a:r>
              <a:rPr lang="en-US" sz="2200" dirty="0" err="1" smtClean="0">
                <a:latin typeface="Lucida Console" pitchFamily="49" charset="0"/>
              </a:rPr>
              <a:t>pyodbc.connect</a:t>
            </a:r>
            <a:r>
              <a:rPr lang="en-US" sz="2200" dirty="0" smtClean="0">
                <a:latin typeface="Lucida Console" pitchFamily="49" charset="0"/>
              </a:rPr>
              <a:t>(</a:t>
            </a:r>
            <a:r>
              <a:rPr lang="en-US" sz="2200" dirty="0">
                <a:latin typeface="Lucida Console" pitchFamily="49" charset="0"/>
              </a:rPr>
              <a:t>'DSN=Inbred'</a:t>
            </a:r>
            <a:r>
              <a:rPr lang="en-US" sz="2200" dirty="0" smtClean="0">
                <a:latin typeface="Lucida Console" pitchFamily="49" charset="0"/>
              </a:rPr>
              <a:t>)</a:t>
            </a:r>
            <a:endParaRPr lang="en-US" sz="2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SQL query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Lucida Console" pitchFamily="49" charset="0"/>
              </a:rPr>
              <a:t>q = 'select * from </a:t>
            </a:r>
            <a:r>
              <a:rPr lang="en-US" sz="2200" dirty="0" err="1">
                <a:latin typeface="Lucida Console" pitchFamily="49" charset="0"/>
              </a:rPr>
              <a:t>snp_info</a:t>
            </a:r>
            <a:r>
              <a:rPr lang="en-US" sz="2200" dirty="0">
                <a:latin typeface="Lucida Console" pitchFamily="49" charset="0"/>
              </a:rPr>
              <a:t>'</a:t>
            </a:r>
          </a:p>
          <a:p>
            <a:pPr marL="0" indent="0">
              <a:buNone/>
            </a:pPr>
            <a:endParaRPr lang="en-US" sz="22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Lucida Console" pitchFamily="49" charset="0"/>
              </a:rPr>
              <a:t># results is a list</a:t>
            </a:r>
            <a:endParaRPr lang="en-US" sz="2200" dirty="0">
              <a:solidFill>
                <a:srgbClr val="C0000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Lucida Console" pitchFamily="49" charset="0"/>
              </a:rPr>
              <a:t>results </a:t>
            </a:r>
            <a:r>
              <a:rPr lang="en-US" sz="2200" dirty="0">
                <a:latin typeface="Lucida Console" pitchFamily="49" charset="0"/>
              </a:rPr>
              <a:t>= </a:t>
            </a:r>
            <a:r>
              <a:rPr lang="en-US" sz="2200" dirty="0" err="1" smtClean="0">
                <a:latin typeface="Lucida Console" pitchFamily="49" charset="0"/>
              </a:rPr>
              <a:t>c.execute</a:t>
            </a:r>
            <a:r>
              <a:rPr lang="en-US" sz="2200" dirty="0" smtClean="0">
                <a:latin typeface="Lucida Console" pitchFamily="49" charset="0"/>
              </a:rPr>
              <a:t>(q).</a:t>
            </a:r>
            <a:r>
              <a:rPr lang="en-US" sz="2200" dirty="0" err="1" smtClean="0">
                <a:latin typeface="Lucida Console" pitchFamily="49" charset="0"/>
              </a:rPr>
              <a:t>fetchall</a:t>
            </a:r>
            <a:r>
              <a:rPr lang="en-US" sz="2200" dirty="0" smtClean="0">
                <a:latin typeface="Lucida Console" pitchFamily="49" charset="0"/>
              </a:rPr>
              <a:t>()</a:t>
            </a:r>
            <a:endParaRPr lang="en-US" sz="22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31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only statement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7200" dirty="0" smtClean="0"/>
              <a:t>SELECT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to retrieve data from tables</a:t>
            </a:r>
          </a:p>
          <a:p>
            <a:endParaRPr lang="en-US" dirty="0" smtClean="0"/>
          </a:p>
          <a:p>
            <a:r>
              <a:rPr lang="en-US" dirty="0" smtClean="0"/>
              <a:t>Can also be used to perform calculations on data from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Components of the SELECT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[ WITH &lt;</a:t>
            </a:r>
            <a:r>
              <a:rPr lang="en-US" dirty="0" err="1" smtClean="0"/>
              <a:t>common_table_expression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select_list</a:t>
            </a:r>
            <a:r>
              <a:rPr lang="en-US" dirty="0" smtClean="0"/>
              <a:t> [ INTO </a:t>
            </a:r>
            <a:r>
              <a:rPr lang="en-US" dirty="0" err="1" smtClean="0"/>
              <a:t>new_table</a:t>
            </a:r>
            <a:r>
              <a:rPr lang="en-US" dirty="0" smtClean="0"/>
              <a:t>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FROM </a:t>
            </a:r>
            <a:r>
              <a:rPr lang="en-US" dirty="0" err="1" smtClean="0"/>
              <a:t>table_source</a:t>
            </a:r>
            <a:r>
              <a:rPr lang="en-US" dirty="0" smtClean="0"/>
              <a:t> ] [ WHERE </a:t>
            </a:r>
            <a:r>
              <a:rPr lang="en-US" dirty="0" err="1" smtClean="0"/>
              <a:t>search_condition</a:t>
            </a:r>
            <a:r>
              <a:rPr lang="en-US" dirty="0" smtClean="0"/>
              <a:t>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GROUP BY </a:t>
            </a:r>
            <a:r>
              <a:rPr lang="en-US" dirty="0" err="1" smtClean="0"/>
              <a:t>group_by_expression</a:t>
            </a:r>
            <a:r>
              <a:rPr lang="en-US" dirty="0" smtClean="0"/>
              <a:t>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HAVING </a:t>
            </a:r>
            <a:r>
              <a:rPr lang="en-US" dirty="0" err="1" smtClean="0"/>
              <a:t>search_condition</a:t>
            </a:r>
            <a:r>
              <a:rPr lang="en-US" dirty="0" smtClean="0"/>
              <a:t>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ORDER BY </a:t>
            </a:r>
            <a:r>
              <a:rPr lang="en-US" dirty="0" err="1" smtClean="0"/>
              <a:t>order_expression</a:t>
            </a:r>
            <a:r>
              <a:rPr lang="en-US" dirty="0" smtClean="0"/>
              <a:t> [ ASC | DESC ]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-- parts in square brackets [] are optional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2105025" cy="43815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1840468"/>
            <a:ext cx="23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>
                    <a:alpha val="50000"/>
                  </a:srgbClr>
                </a:solidFill>
              </a:rPr>
              <a:t>the only required part</a:t>
            </a:r>
            <a:endParaRPr lang="en-US" dirty="0">
              <a:solidFill>
                <a:srgbClr val="FF0000">
                  <a:alpha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150" y="2819400"/>
            <a:ext cx="5962650" cy="1219200"/>
          </a:xfrm>
          <a:prstGeom prst="rect">
            <a:avLst/>
          </a:prstGeom>
          <a:noFill/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" y="4876800"/>
            <a:ext cx="5410201" cy="533400"/>
          </a:xfrm>
          <a:prstGeom prst="rect">
            <a:avLst/>
          </a:prstGeom>
          <a:noFill/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2225" y="4267200"/>
            <a:ext cx="23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>
                    <a:alpha val="50000"/>
                  </a:srgbClr>
                </a:solidFill>
              </a:rPr>
              <a:t>commonly used</a:t>
            </a:r>
            <a:endParaRPr lang="en-US" dirty="0">
              <a:solidFill>
                <a:srgbClr val="0070C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SELECT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8314783"/>
              </p:ext>
            </p:extLst>
          </p:nvPr>
        </p:nvGraphicFramePr>
        <p:xfrm>
          <a:off x="457200" y="1600200"/>
          <a:ext cx="44957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28"/>
                <a:gridCol w="950824"/>
                <a:gridCol w="1093723"/>
                <a:gridCol w="1093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ProbesetID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Snp_chr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Snp_bp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3013441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0.80984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3036178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0.0014957</a:t>
                      </a:r>
                      <a:endParaRPr lang="en-US" dirty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895600"/>
            <a:ext cx="8305800" cy="3429000"/>
          </a:xfrm>
        </p:spPr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-- </a:t>
            </a:r>
            <a:r>
              <a:rPr lang="en-US" i="1" dirty="0">
                <a:solidFill>
                  <a:srgbClr val="00B050"/>
                </a:solidFill>
              </a:rPr>
              <a:t>comments are preceded by two hyphens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-- * means all columns are returned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raw_pvalues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p &lt;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18288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raw_pvalues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953000" y="201346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0278844"/>
              </p:ext>
            </p:extLst>
          </p:nvPr>
        </p:nvGraphicFramePr>
        <p:xfrm>
          <a:off x="457201" y="5486400"/>
          <a:ext cx="44957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528"/>
                <a:gridCol w="950824"/>
                <a:gridCol w="1093723"/>
                <a:gridCol w="1093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ProbesetID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Snp_chr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Snp_bp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3013441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0.80984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3036178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0.0014957</a:t>
                      </a:r>
                      <a:endParaRPr lang="en-US" dirty="0"/>
                    </a:p>
                  </a:txBody>
                  <a:tcPr marL="44873" marR="448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SELECT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946775"/>
              </p:ext>
            </p:extLst>
          </p:nvPr>
        </p:nvGraphicFramePr>
        <p:xfrm>
          <a:off x="457200" y="1600200"/>
          <a:ext cx="44957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28"/>
                <a:gridCol w="950824"/>
                <a:gridCol w="1093723"/>
                <a:gridCol w="1093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ProbesetID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Snp_chr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Snp_bp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3013441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0.80984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3036178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0.0014957</a:t>
                      </a:r>
                      <a:endParaRPr lang="en-US" dirty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895600"/>
            <a:ext cx="8305800" cy="3429000"/>
          </a:xfrm>
        </p:spPr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-- </a:t>
            </a:r>
            <a:r>
              <a:rPr lang="en-US" i="1" dirty="0">
                <a:solidFill>
                  <a:srgbClr val="00B050"/>
                </a:solidFill>
              </a:rPr>
              <a:t>comments are preceded by two hyphens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-- * means all columns are returned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raw_pvalues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p &lt; 1e-2 AND </a:t>
            </a:r>
            <a:r>
              <a:rPr lang="en-US" dirty="0" err="1" smtClean="0"/>
              <a:t>snp_bp</a:t>
            </a:r>
            <a:r>
              <a:rPr lang="en-US" dirty="0" smtClean="0"/>
              <a:t> &gt; 3020000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18288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raw_pvalues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953000" y="2013466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9839646"/>
              </p:ext>
            </p:extLst>
          </p:nvPr>
        </p:nvGraphicFramePr>
        <p:xfrm>
          <a:off x="461683" y="5562600"/>
          <a:ext cx="44957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528"/>
                <a:gridCol w="950824"/>
                <a:gridCol w="1093723"/>
                <a:gridCol w="1093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ProbesetID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Snp_chr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Snp_bp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1415670_at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3036178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0.0014957</a:t>
                      </a:r>
                      <a:endParaRPr lang="en-US" dirty="0"/>
                    </a:p>
                  </a:txBody>
                  <a:tcPr marL="44873" marR="448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26940</TotalTime>
  <Words>788</Words>
  <Application>Microsoft Office PowerPoint</Application>
  <PresentationFormat>On-screen Show (4:3)</PresentationFormat>
  <Paragraphs>376</Paragraphs>
  <Slides>49</Slides>
  <Notes>38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Introduction to SQL</vt:lpstr>
      <vt:lpstr>PowerPoint Presentation</vt:lpstr>
      <vt:lpstr>What is SQL?</vt:lpstr>
      <vt:lpstr>How data in a relational database is organized</vt:lpstr>
      <vt:lpstr>The only statement you need to know</vt:lpstr>
      <vt:lpstr>Components of the SELECT statement</vt:lpstr>
      <vt:lpstr>Simple SELECT example</vt:lpstr>
      <vt:lpstr>Another simple SELECT example</vt:lpstr>
      <vt:lpstr>SQL Joins</vt:lpstr>
      <vt:lpstr>SQL Joins</vt:lpstr>
      <vt:lpstr>SQL Joins</vt:lpstr>
      <vt:lpstr>SQL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SQL from R</vt:lpstr>
      <vt:lpstr>Using SQL from R</vt:lpstr>
      <vt:lpstr>Using SQL from R</vt:lpstr>
      <vt:lpstr>Connecting to SQL Server from R</vt:lpstr>
      <vt:lpstr>Running a SQL query from R</vt:lpstr>
      <vt:lpstr>PowerPoint Presentation</vt:lpstr>
      <vt:lpstr>References/Resources</vt:lpstr>
      <vt:lpstr>Using SQL from Python</vt:lpstr>
      <vt:lpstr>Connecting to SQL Server from Python</vt:lpstr>
      <vt:lpstr>Running a SQL query from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Pan</dc:creator>
  <cp:lastModifiedBy>Calvin Pan</cp:lastModifiedBy>
  <cp:revision>76</cp:revision>
  <dcterms:created xsi:type="dcterms:W3CDTF">2011-12-17T17:47:47Z</dcterms:created>
  <dcterms:modified xsi:type="dcterms:W3CDTF">2012-02-23T18:39:17Z</dcterms:modified>
</cp:coreProperties>
</file>