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15"/>
  </p:notesMasterIdLst>
  <p:handoutMasterIdLst>
    <p:handoutMasterId r:id="rId16"/>
  </p:handoutMasterIdLst>
  <p:sldIdLst>
    <p:sldId id="256" r:id="rId2"/>
    <p:sldId id="369" r:id="rId3"/>
    <p:sldId id="390" r:id="rId4"/>
    <p:sldId id="380" r:id="rId5"/>
    <p:sldId id="383" r:id="rId6"/>
    <p:sldId id="389" r:id="rId7"/>
    <p:sldId id="391" r:id="rId8"/>
    <p:sldId id="392" r:id="rId9"/>
    <p:sldId id="395" r:id="rId10"/>
    <p:sldId id="396" r:id="rId11"/>
    <p:sldId id="393" r:id="rId12"/>
    <p:sldId id="367" r:id="rId13"/>
    <p:sldId id="33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9964" autoAdjust="0"/>
  </p:normalViewPr>
  <p:slideViewPr>
    <p:cSldViewPr snapToGrid="0" snapToObjects="1">
      <p:cViewPr>
        <p:scale>
          <a:sx n="70" d="100"/>
          <a:sy n="70" d="100"/>
        </p:scale>
        <p:origin x="1253" y="2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30/10/2015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30/10/2015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a:t>
            </a:fld>
            <a:endParaRPr lang="en-US"/>
          </a:p>
        </p:txBody>
      </p:sp>
    </p:spTree>
    <p:extLst>
      <p:ext uri="{BB962C8B-B14F-4D97-AF65-F5344CB8AC3E}">
        <p14:creationId xmlns:p14="http://schemas.microsoft.com/office/powerpoint/2010/main" val="108345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Indexes</a:t>
            </a:r>
            <a:r>
              <a:rPr lang="en-US" sz="1200" b="0" i="0" kern="1200" dirty="0" smtClean="0">
                <a:solidFill>
                  <a:schemeClr val="tx1"/>
                </a:solidFill>
                <a:effectLst/>
                <a:latin typeface="+mn-lt"/>
                <a:ea typeface="+mn-ea"/>
                <a:cs typeface="+mn-cs"/>
              </a:rPr>
              <a:t> - you can store large amounts of data and still be able to filter and search very quickly because of indexes. Of course, you could implement you own indexing, but why reinvent the wheel</a:t>
            </a:r>
          </a:p>
          <a:p>
            <a:r>
              <a:rPr lang="en-US" sz="1200" b="1" i="0" kern="1200" dirty="0" smtClean="0">
                <a:solidFill>
                  <a:schemeClr val="tx1"/>
                </a:solidFill>
                <a:effectLst/>
                <a:latin typeface="+mn-lt"/>
                <a:ea typeface="+mn-ea"/>
                <a:cs typeface="+mn-cs"/>
              </a:rPr>
              <a:t>data integrity</a:t>
            </a:r>
            <a:r>
              <a:rPr lang="en-US" sz="1200" b="0" i="0" kern="1200" dirty="0" smtClean="0">
                <a:solidFill>
                  <a:schemeClr val="tx1"/>
                </a:solidFill>
                <a:effectLst/>
                <a:latin typeface="+mn-lt"/>
                <a:ea typeface="+mn-ea"/>
                <a:cs typeface="+mn-cs"/>
              </a:rPr>
              <a:t> - using database features like cascading foreign keys can ensure data integrity across the system. You only need to declare relationship between data, and system takes care of the rest. Of course, once more, you could implement constraints in code, but it's more work. Consider, for example, deletion, where you would have to write code in object's destructor to track all dependent objects and act accordingly</a:t>
            </a:r>
          </a:p>
          <a:p>
            <a:r>
              <a:rPr lang="en-US" sz="1200" b="0" i="0" kern="1200" dirty="0" smtClean="0">
                <a:solidFill>
                  <a:schemeClr val="tx1"/>
                </a:solidFill>
                <a:effectLst/>
                <a:latin typeface="+mn-lt"/>
                <a:ea typeface="+mn-ea"/>
                <a:cs typeface="+mn-cs"/>
              </a:rPr>
              <a:t>ability to have </a:t>
            </a:r>
            <a:r>
              <a:rPr lang="en-US" sz="1200" b="1" i="0" kern="1200" dirty="0" smtClean="0">
                <a:solidFill>
                  <a:schemeClr val="tx1"/>
                </a:solidFill>
                <a:effectLst/>
                <a:latin typeface="+mn-lt"/>
                <a:ea typeface="+mn-ea"/>
                <a:cs typeface="+mn-cs"/>
              </a:rPr>
              <a:t>multiple applications</a:t>
            </a:r>
            <a:r>
              <a:rPr lang="en-US" sz="1200" b="0" i="0" kern="1200" dirty="0" smtClean="0">
                <a:solidFill>
                  <a:schemeClr val="tx1"/>
                </a:solidFill>
                <a:effectLst/>
                <a:latin typeface="+mn-lt"/>
                <a:ea typeface="+mn-ea"/>
                <a:cs typeface="+mn-cs"/>
              </a:rPr>
              <a:t> written in different programming languages, working on different operating systems, some even distributed across the network - all using the </a:t>
            </a:r>
            <a:r>
              <a:rPr lang="en-US" sz="1200" b="1" i="0" kern="1200" dirty="0" smtClean="0">
                <a:solidFill>
                  <a:schemeClr val="tx1"/>
                </a:solidFill>
                <a:effectLst/>
                <a:latin typeface="+mn-lt"/>
                <a:ea typeface="+mn-ea"/>
                <a:cs typeface="+mn-cs"/>
              </a:rPr>
              <a:t>same data</a:t>
            </a:r>
            <a:r>
              <a:rPr lang="en-US" sz="1200" b="0" i="0" kern="1200" dirty="0" smtClean="0">
                <a:solidFill>
                  <a:schemeClr val="tx1"/>
                </a:solidFill>
                <a:effectLst/>
                <a:latin typeface="+mn-lt"/>
                <a:ea typeface="+mn-ea"/>
                <a:cs typeface="+mn-cs"/>
              </a:rPr>
              <a:t> stored in a common database</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a:p>
        </p:txBody>
      </p:sp>
    </p:spTree>
    <p:extLst>
      <p:ext uri="{BB962C8B-B14F-4D97-AF65-F5344CB8AC3E}">
        <p14:creationId xmlns:p14="http://schemas.microsoft.com/office/powerpoint/2010/main" val="51515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695E4D3-92F1-F74E-BDA8-3EA24612ADAC}" type="datetime2">
              <a:rPr lang="en-US" smtClean="0"/>
              <a:pPr/>
              <a:t>Friday, October 30,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358C7B7-FC72-9D41-BEE1-BB86D4F232B4}" type="datetime2">
              <a:rPr lang="en-US" smtClean="0"/>
              <a:pPr/>
              <a:t>Friday, October 30,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556E821B-96E8-764D-BF74-9827494534E4}" type="datetime2">
              <a:rPr lang="en-US" smtClean="0"/>
              <a:pPr/>
              <a:t>Friday, October 30,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8D89BD2-8F64-7D49-B0EC-A10964D418B9}" type="datetime2">
              <a:rPr lang="en-US" smtClean="0"/>
              <a:pPr/>
              <a:t>Friday, October 30,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166F277-A6C8-D74E-AD9A-DEDC5E2BD837}" type="datetime2">
              <a:rPr lang="en-US" smtClean="0"/>
              <a:pPr/>
              <a:t>Friday, October 30,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68B6B04E-5C92-7445-BA45-A4E3769C0C5A}" type="datetime2">
              <a:rPr lang="en-US" smtClean="0"/>
              <a:pPr/>
              <a:t>Friday, October 30,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A48670BD-E6C9-264B-B690-760DD144ACC6}" type="datetime2">
              <a:rPr lang="en-US" smtClean="0"/>
              <a:pPr/>
              <a:t>Friday, October 30, 2015</a:t>
            </a:fld>
            <a:endParaRPr lang="en-US"/>
          </a:p>
        </p:txBody>
      </p:sp>
      <p:sp>
        <p:nvSpPr>
          <p:cNvPr id="8"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0675A36-41C1-3640-8C6B-1BC6AFC60484}" type="datetime2">
              <a:rPr lang="en-US" smtClean="0"/>
              <a:pPr/>
              <a:t>Friday, October 30, 2015</a:t>
            </a:fld>
            <a:endParaRPr lang="en-US"/>
          </a:p>
        </p:txBody>
      </p:sp>
      <p:sp>
        <p:nvSpPr>
          <p:cNvPr id="4"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37F365B-D897-1947-952A-6C45D93ACDC1}" type="datetime2">
              <a:rPr lang="en-US" smtClean="0"/>
              <a:pPr/>
              <a:t>Friday, October 30, 2015</a:t>
            </a:fld>
            <a:endParaRPr lang="en-US"/>
          </a:p>
        </p:txBody>
      </p:sp>
      <p:sp>
        <p:nvSpPr>
          <p:cNvPr id="3"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BEF7792-C4C4-FC44-A7F5-725EC2CD30B1}" type="datetime2">
              <a:rPr lang="en-US" smtClean="0"/>
              <a:pPr/>
              <a:t>Friday, October 30,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C13829E-7EE3-3944-BE84-808F00A9FAF3}" type="datetime2">
              <a:rPr lang="en-US" smtClean="0"/>
              <a:pPr/>
              <a:t>Friday, October 30,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92714F1E-B45D-F141-BCEC-0A4A490D9DB7}" type="datetime2">
              <a:rPr lang="en-US" smtClean="0"/>
              <a:pPr/>
              <a:t>Friday, October 30,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smtClean="0"/>
              <a:t>www.qsoftvietnam.com</a:t>
            </a:r>
            <a:endParaRPr lang="en-US"/>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3652" y="2719313"/>
            <a:ext cx="7772400" cy="1470025"/>
          </a:xfrm>
        </p:spPr>
        <p:txBody>
          <a:bodyPr>
            <a:noAutofit/>
          </a:bodyPr>
          <a:lstStyle/>
          <a:p>
            <a:pPr fontAlgn="auto">
              <a:spcAft>
                <a:spcPts val="0"/>
              </a:spcAft>
              <a:defRPr/>
            </a:pPr>
            <a:r>
              <a:rPr lang="en-US" sz="5400" b="1" dirty="0" smtClean="0">
                <a:solidFill>
                  <a:schemeClr val="accent6">
                    <a:lumMod val="75000"/>
                  </a:schemeClr>
                </a:solidFill>
                <a:latin typeface="Constantia" pitchFamily="18" charset="0"/>
              </a:rPr>
              <a:t>SQL </a:t>
            </a:r>
            <a:r>
              <a:rPr lang="en-US" sz="5400" b="1" dirty="0" smtClean="0">
                <a:solidFill>
                  <a:schemeClr val="accent6">
                    <a:lumMod val="75000"/>
                  </a:schemeClr>
                </a:solidFill>
                <a:latin typeface="Constantia" pitchFamily="18" charset="0"/>
              </a:rPr>
              <a:t>Overview</a:t>
            </a:r>
            <a:endParaRPr lang="en-US" sz="5400" b="1" dirty="0">
              <a:solidFill>
                <a:schemeClr val="accent6">
                  <a:lumMod val="75000"/>
                </a:schemeClr>
              </a:solidFill>
              <a:latin typeface="Constantia" pitchFamily="18" charset="0"/>
            </a:endParaRPr>
          </a:p>
        </p:txBody>
      </p:sp>
      <p:sp>
        <p:nvSpPr>
          <p:cNvPr id="7" name="TextBox 6"/>
          <p:cNvSpPr txBox="1"/>
          <p:nvPr/>
        </p:nvSpPr>
        <p:spPr>
          <a:xfrm>
            <a:off x="685800" y="1026190"/>
            <a:ext cx="6076600" cy="830997"/>
          </a:xfrm>
          <a:prstGeom prst="rect">
            <a:avLst/>
          </a:prstGeom>
          <a:noFill/>
        </p:spPr>
        <p:txBody>
          <a:bodyPr wrap="none" rtlCol="0">
            <a:spAutoFit/>
          </a:bodyPr>
          <a:lstStyle/>
          <a:p>
            <a:r>
              <a:rPr lang="en-US" sz="2400" b="1" dirty="0">
                <a:solidFill>
                  <a:schemeClr val="accent6">
                    <a:lumMod val="75000"/>
                  </a:schemeClr>
                </a:solidFill>
              </a:rPr>
              <a:t>CHƯƠNG TRÌNH ĐÀO TẠO NHÂN VIÊN </a:t>
            </a:r>
            <a:endParaRPr lang="en-US" sz="2400" b="1" dirty="0" smtClean="0">
              <a:solidFill>
                <a:schemeClr val="accent6">
                  <a:lumMod val="75000"/>
                </a:schemeClr>
              </a:solidFill>
            </a:endParaRPr>
          </a:p>
          <a:p>
            <a:r>
              <a:rPr lang="en-US" sz="2400" b="1" dirty="0" smtClean="0">
                <a:solidFill>
                  <a:schemeClr val="accent6">
                    <a:lumMod val="75000"/>
                  </a:schemeClr>
                </a:solidFill>
              </a:rPr>
              <a:t>MÔN </a:t>
            </a:r>
            <a:r>
              <a:rPr lang="en-US" sz="2400" b="1" dirty="0">
                <a:solidFill>
                  <a:schemeClr val="accent6">
                    <a:lumMod val="75000"/>
                  </a:schemeClr>
                </a:solidFill>
              </a:rPr>
              <a:t>HỌC: </a:t>
            </a:r>
            <a:r>
              <a:rPr lang="en-US" sz="2400" b="1" dirty="0" smtClean="0">
                <a:solidFill>
                  <a:schemeClr val="accent6">
                    <a:lumMod val="75000"/>
                  </a:schemeClr>
                </a:solidFill>
              </a:rPr>
              <a:t>SQL</a:t>
            </a:r>
            <a:endParaRPr lang="en-US" sz="2400" dirty="0"/>
          </a:p>
        </p:txBody>
      </p:sp>
      <p:sp>
        <p:nvSpPr>
          <p:cNvPr id="8" name="TextBox 7"/>
          <p:cNvSpPr txBox="1"/>
          <p:nvPr/>
        </p:nvSpPr>
        <p:spPr>
          <a:xfrm>
            <a:off x="3291187" y="6232112"/>
            <a:ext cx="2552879" cy="400110"/>
          </a:xfrm>
          <a:prstGeom prst="rect">
            <a:avLst/>
          </a:prstGeom>
          <a:noFill/>
        </p:spPr>
        <p:txBody>
          <a:bodyPr wrap="none" rtlCol="0">
            <a:spAutoFit/>
          </a:bodyPr>
          <a:lstStyle/>
          <a:p>
            <a:pPr algn="ctr"/>
            <a:r>
              <a:rPr lang="en-US" sz="2000" b="1" dirty="0" smtClean="0">
                <a:solidFill>
                  <a:schemeClr val="bg1">
                    <a:lumMod val="65000"/>
                  </a:schemeClr>
                </a:solidFill>
              </a:rPr>
              <a:t>HANOI – </a:t>
            </a:r>
            <a:r>
              <a:rPr lang="en-US" sz="2000" b="1" dirty="0" smtClean="0">
                <a:solidFill>
                  <a:schemeClr val="bg1">
                    <a:lumMod val="65000"/>
                  </a:schemeClr>
                </a:solidFill>
              </a:rPr>
              <a:t>NOV, </a:t>
            </a:r>
            <a:r>
              <a:rPr lang="en-US" sz="2000" b="1" dirty="0" smtClean="0">
                <a:solidFill>
                  <a:schemeClr val="bg1">
                    <a:lumMod val="65000"/>
                  </a:schemeClr>
                </a:solidFill>
              </a:rPr>
              <a:t>2015 </a:t>
            </a:r>
            <a:endParaRPr lang="en-US" sz="2000" b="1" dirty="0">
              <a:solidFill>
                <a:schemeClr val="bg1">
                  <a:lumMod val="65000"/>
                </a:schemeClr>
              </a:solidFill>
            </a:endParaRPr>
          </a:p>
        </p:txBody>
      </p:sp>
      <p:sp>
        <p:nvSpPr>
          <p:cNvPr id="9" name="TextBox 8"/>
          <p:cNvSpPr txBox="1"/>
          <p:nvPr/>
        </p:nvSpPr>
        <p:spPr>
          <a:xfrm>
            <a:off x="5387418" y="4086313"/>
            <a:ext cx="3899266" cy="400110"/>
          </a:xfrm>
          <a:prstGeom prst="rect">
            <a:avLst/>
          </a:prstGeom>
          <a:noFill/>
        </p:spPr>
        <p:txBody>
          <a:bodyPr wrap="square" rtlCol="0">
            <a:spAutoFit/>
          </a:bodyPr>
          <a:lstStyle/>
          <a:p>
            <a:r>
              <a:rPr lang="en-US" sz="2000" b="1" i="1" dirty="0" err="1" smtClean="0">
                <a:solidFill>
                  <a:srgbClr val="0E5EA5"/>
                </a:solidFill>
              </a:rPr>
              <a:t>Trình</a:t>
            </a:r>
            <a:r>
              <a:rPr lang="en-US" sz="2000" b="1" i="1" dirty="0" smtClean="0">
                <a:solidFill>
                  <a:srgbClr val="0E5EA5"/>
                </a:solidFill>
              </a:rPr>
              <a:t> </a:t>
            </a:r>
            <a:r>
              <a:rPr lang="en-US" sz="2000" b="1" i="1" dirty="0" err="1" smtClean="0">
                <a:solidFill>
                  <a:srgbClr val="0E5EA5"/>
                </a:solidFill>
              </a:rPr>
              <a:t>bày</a:t>
            </a:r>
            <a:r>
              <a:rPr lang="en-US" sz="2000" b="1" i="1" dirty="0" smtClean="0">
                <a:solidFill>
                  <a:srgbClr val="0E5EA5"/>
                </a:solidFill>
              </a:rPr>
              <a:t>: </a:t>
            </a:r>
            <a:r>
              <a:rPr lang="en-US" sz="2000" b="1" i="1" dirty="0" err="1" smtClean="0">
                <a:solidFill>
                  <a:srgbClr val="0E5EA5"/>
                </a:solidFill>
              </a:rPr>
              <a:t>Vũ</a:t>
            </a:r>
            <a:r>
              <a:rPr lang="en-US" sz="2000" b="1" i="1" dirty="0" smtClean="0">
                <a:solidFill>
                  <a:srgbClr val="0E5EA5"/>
                </a:solidFill>
              </a:rPr>
              <a:t> Quang </a:t>
            </a:r>
            <a:r>
              <a:rPr lang="en-US" sz="2000" b="1" i="1" dirty="0" err="1" smtClean="0">
                <a:solidFill>
                  <a:srgbClr val="0E5EA5"/>
                </a:solidFill>
              </a:rPr>
              <a:t>Sơn</a:t>
            </a:r>
            <a:endParaRPr lang="en-US" sz="2000" b="1" i="1" dirty="0">
              <a:solidFill>
                <a:srgbClr val="0E5EA5"/>
              </a:solidFill>
            </a:endParaRPr>
          </a:p>
        </p:txBody>
      </p:sp>
      <p:pic>
        <p:nvPicPr>
          <p:cNvPr id="13" name="Picture 53" descr="C:\Program Files\Common Files\Microsoft Shared\Clipart\cagcat50\pe01616_.wmf"/>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6972" y="2228437"/>
            <a:ext cx="4267200" cy="40036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54"/>
          <p:cNvSpPr txBox="1">
            <a:spLocks noChangeArrowheads="1"/>
          </p:cNvSpPr>
          <p:nvPr/>
        </p:nvSpPr>
        <p:spPr bwMode="auto">
          <a:xfrm rot="20216305">
            <a:off x="660372" y="2838037"/>
            <a:ext cx="3287713"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buFontTx/>
              <a:buNone/>
            </a:pPr>
            <a:r>
              <a:rPr kumimoji="0" lang="en-US" sz="8800" dirty="0">
                <a:solidFill>
                  <a:schemeClr val="accent2"/>
                </a:solidFill>
                <a:latin typeface="Comic Sans MS" panose="030F0702030302020204" pitchFamily="66" charset="0"/>
              </a:rPr>
              <a:t>SQL</a:t>
            </a:r>
          </a:p>
        </p:txBody>
      </p:sp>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V. MySQL Database</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000" dirty="0" smtClean="0">
                <a:latin typeface="Avenir Medium"/>
              </a:rPr>
              <a:t>SQL </a:t>
            </a:r>
            <a:r>
              <a:rPr lang="en-US" sz="3000" dirty="0" err="1" smtClean="0">
                <a:latin typeface="Avenir Medium"/>
              </a:rPr>
              <a:t>Subqueries</a:t>
            </a:r>
            <a:endParaRPr lang="en-US" sz="3000" dirty="0" smtClean="0">
              <a:latin typeface="Avenir Medium"/>
            </a:endParaRPr>
          </a:p>
          <a:p>
            <a:r>
              <a:rPr lang="en-US" sz="3000" dirty="0">
                <a:latin typeface="Avenir Medium"/>
              </a:rPr>
              <a:t>SQL </a:t>
            </a:r>
            <a:r>
              <a:rPr lang="en-US" sz="3000" dirty="0" smtClean="0">
                <a:latin typeface="Avenir Medium"/>
              </a:rPr>
              <a:t>Join</a:t>
            </a:r>
            <a:endParaRPr lang="en-US" sz="3000" dirty="0" smtClean="0">
              <a:latin typeface="Avenir Medium"/>
            </a:endParaRPr>
          </a:p>
          <a:p>
            <a:r>
              <a:rPr lang="en-US" sz="3000" dirty="0">
                <a:latin typeface="Avenir Medium"/>
              </a:rPr>
              <a:t>SQL </a:t>
            </a:r>
            <a:r>
              <a:rPr lang="en-US" sz="3000" dirty="0" smtClean="0">
                <a:latin typeface="Avenir Medium"/>
              </a:rPr>
              <a:t>Union</a:t>
            </a:r>
            <a:endParaRPr lang="en-US" sz="3000" dirty="0" smtClean="0">
              <a:latin typeface="Avenir Medium"/>
            </a:endParaRPr>
          </a:p>
          <a:p>
            <a:r>
              <a:rPr lang="en-US" sz="3000" dirty="0">
                <a:latin typeface="Avenir Medium"/>
              </a:rPr>
              <a:t>SQL </a:t>
            </a:r>
            <a:r>
              <a:rPr lang="en-US" sz="3000" dirty="0" smtClean="0">
                <a:latin typeface="Avenir Medium"/>
              </a:rPr>
              <a:t>Procedures</a:t>
            </a:r>
          </a:p>
          <a:p>
            <a:r>
              <a:rPr lang="en-US" sz="3000" dirty="0">
                <a:latin typeface="Avenir Medium"/>
              </a:rPr>
              <a:t>SQL </a:t>
            </a:r>
            <a:r>
              <a:rPr lang="en-US" sz="3000" dirty="0" smtClean="0">
                <a:latin typeface="Avenir Medium"/>
              </a:rPr>
              <a:t>View</a:t>
            </a:r>
          </a:p>
          <a:p>
            <a:r>
              <a:rPr lang="en-US" sz="3000" dirty="0" smtClean="0">
                <a:latin typeface="Avenir Medium"/>
              </a:rPr>
              <a:t>SQL Transactions</a:t>
            </a:r>
            <a:endParaRPr lang="en-US" sz="3000" dirty="0">
              <a:latin typeface="Avenir Medium"/>
            </a:endParaRPr>
          </a:p>
          <a:p>
            <a:endParaRPr lang="en-US" sz="3000" dirty="0" smtClean="0">
              <a:latin typeface="Avenir Medium"/>
            </a:endParaRPr>
          </a:p>
        </p:txBody>
      </p:sp>
      <p:pic>
        <p:nvPicPr>
          <p:cNvPr id="5" name="Picture 52" descr="E:\PFiles\MSOffice\Clipart\standard\stddir4\pe0197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226629" y="3905006"/>
            <a:ext cx="2634343" cy="2725834"/>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19430330">
            <a:off x="6800690" y="4188599"/>
            <a:ext cx="15063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000" b="1" dirty="0" smtClean="0">
                <a:latin typeface="Comic Sans MS" panose="030F0702030302020204" pitchFamily="66" charset="0"/>
              </a:rPr>
              <a:t>MySQL</a:t>
            </a:r>
            <a:endParaRPr kumimoji="0" lang="en-US" sz="2000" b="1" dirty="0">
              <a:latin typeface="Comic Sans MS" panose="030F0702030302020204" pitchFamily="66" charset="0"/>
            </a:endParaRPr>
          </a:p>
        </p:txBody>
      </p:sp>
    </p:spTree>
    <p:extLst>
      <p:ext uri="{BB962C8B-B14F-4D97-AF65-F5344CB8AC3E}">
        <p14:creationId xmlns:p14="http://schemas.microsoft.com/office/powerpoint/2010/main" val="10162425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VI. SQL Performance, Security</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000" dirty="0" smtClean="0">
                <a:latin typeface="Avenir Medium"/>
              </a:rPr>
              <a:t>SQL performance tuning</a:t>
            </a:r>
            <a:endParaRPr lang="en-US" sz="3000" dirty="0" smtClean="0">
              <a:latin typeface="Avenir Medium"/>
            </a:endParaRPr>
          </a:p>
          <a:p>
            <a:r>
              <a:rPr lang="en-US" sz="3000" dirty="0">
                <a:latin typeface="Avenir Medium"/>
              </a:rPr>
              <a:t>SQL </a:t>
            </a:r>
            <a:r>
              <a:rPr lang="en-US" sz="3000" dirty="0" smtClean="0">
                <a:latin typeface="Avenir Medium"/>
              </a:rPr>
              <a:t>security</a:t>
            </a:r>
            <a:endParaRPr lang="en-US" sz="3000" dirty="0" smtClean="0">
              <a:latin typeface="Avenir Medium"/>
            </a:endParaRPr>
          </a:p>
          <a:p>
            <a:endParaRPr lang="en-US" sz="3000" dirty="0" smtClean="0">
              <a:latin typeface="Avenir Medium"/>
            </a:endParaRPr>
          </a:p>
        </p:txBody>
      </p:sp>
      <p:pic>
        <p:nvPicPr>
          <p:cNvPr id="7" name="Picture 11" descr="E:\PFiles\MSOffice\Clipart\standard\stddir3\pe0159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70645" y="4299857"/>
            <a:ext cx="2897155" cy="225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9873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508000" y="1397000"/>
            <a:ext cx="8128000" cy="4064000"/>
          </a:xfrm>
          <a:prstGeom prst="rect">
            <a:avLst/>
          </a:prstGeom>
        </p:spPr>
      </p:pic>
    </p:spTree>
    <p:extLst>
      <p:ext uri="{BB962C8B-B14F-4D97-AF65-F5344CB8AC3E}">
        <p14:creationId xmlns:p14="http://schemas.microsoft.com/office/powerpoint/2010/main" val="29721451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a:t>
            </a:r>
            <a:r>
              <a:rPr lang="en-US" sz="6000" b="1" dirty="0" smtClean="0">
                <a:solidFill>
                  <a:schemeClr val="accent6">
                    <a:lumMod val="75000"/>
                  </a:schemeClr>
                </a:solidFill>
                <a:latin typeface="Constantia" pitchFamily="18" charset="0"/>
              </a:rPr>
              <a:t>YOU!</a:t>
            </a:r>
            <a:endParaRPr lang="en-US" sz="6000" b="1" dirty="0">
              <a:solidFill>
                <a:schemeClr val="accent6">
                  <a:lumMod val="75000"/>
                </a:schemeClr>
              </a:solidFill>
              <a:latin typeface="Constantia" pitchFamily="18" charset="0"/>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745811"/>
            <a:ext cx="8229600" cy="739014"/>
          </a:xfrm>
        </p:spPr>
        <p:txBody>
          <a:bodyPr/>
          <a:lstStyle/>
          <a:p>
            <a:r>
              <a:rPr lang="en-US" b="1" i="1" dirty="0" smtClean="0">
                <a:latin typeface="Avenir Medium"/>
              </a:rPr>
              <a:t>What</a:t>
            </a:r>
            <a:r>
              <a:rPr lang="en-US" dirty="0" smtClean="0">
                <a:latin typeface="Avenir Medium"/>
              </a:rPr>
              <a:t> is </a:t>
            </a:r>
            <a:r>
              <a:rPr lang="en-US" dirty="0" smtClean="0">
                <a:latin typeface="Avenir Medium"/>
              </a:rPr>
              <a:t>SQL</a:t>
            </a:r>
            <a:endParaRPr lang="en-US" dirty="0">
              <a:latin typeface="Avenir Medium"/>
            </a:endParaRPr>
          </a:p>
        </p:txBody>
      </p:sp>
      <p:sp>
        <p:nvSpPr>
          <p:cNvPr id="5" name="Rectangle 3"/>
          <p:cNvSpPr>
            <a:spLocks noGrp="1" noChangeArrowheads="1"/>
          </p:cNvSpPr>
          <p:nvPr>
            <p:ph idx="1"/>
          </p:nvPr>
        </p:nvSpPr>
        <p:spPr>
          <a:xfrm>
            <a:off x="457200" y="1807591"/>
            <a:ext cx="8451130" cy="4525963"/>
          </a:xfrm>
        </p:spPr>
        <p:txBody>
          <a:bodyPr/>
          <a:lstStyle/>
          <a:p>
            <a:pPr>
              <a:buFont typeface="Arial" pitchFamily="34" charset="0"/>
              <a:buChar char="•"/>
            </a:pPr>
            <a:r>
              <a:rPr lang="en-US" sz="3000" dirty="0" smtClean="0">
                <a:latin typeface="Avenir Medium"/>
              </a:rPr>
              <a:t>SQL: </a:t>
            </a:r>
            <a:r>
              <a:rPr lang="en-US" sz="3000" b="1" dirty="0" smtClean="0">
                <a:solidFill>
                  <a:srgbClr val="FF0000"/>
                </a:solidFill>
                <a:latin typeface="Avenir Medium"/>
              </a:rPr>
              <a:t>S</a:t>
            </a:r>
            <a:r>
              <a:rPr lang="en-US" sz="3000" dirty="0" smtClean="0">
                <a:latin typeface="Avenir Medium"/>
              </a:rPr>
              <a:t>tructured </a:t>
            </a:r>
            <a:r>
              <a:rPr lang="en-US" sz="3000" b="1" dirty="0" smtClean="0">
                <a:solidFill>
                  <a:srgbClr val="FF0000"/>
                </a:solidFill>
                <a:latin typeface="Avenir Medium"/>
              </a:rPr>
              <a:t>Q</a:t>
            </a:r>
            <a:r>
              <a:rPr lang="en-US" sz="3000" dirty="0" smtClean="0">
                <a:latin typeface="Avenir Medium"/>
              </a:rPr>
              <a:t>uery </a:t>
            </a:r>
            <a:r>
              <a:rPr lang="en-US" sz="3000" b="1" dirty="0" smtClean="0">
                <a:solidFill>
                  <a:srgbClr val="FF0000"/>
                </a:solidFill>
                <a:latin typeface="Avenir Medium"/>
              </a:rPr>
              <a:t>L</a:t>
            </a:r>
            <a:r>
              <a:rPr lang="en-US" sz="3000" dirty="0" smtClean="0">
                <a:latin typeface="Avenir Medium"/>
              </a:rPr>
              <a:t>anguage</a:t>
            </a:r>
            <a:endParaRPr lang="en-US" sz="3000" dirty="0" smtClean="0">
              <a:latin typeface="Avenir Medium"/>
            </a:endParaRPr>
          </a:p>
          <a:p>
            <a:pPr>
              <a:buNone/>
            </a:pPr>
            <a:endParaRPr lang="en-US" sz="3000" dirty="0" smtClean="0">
              <a:latin typeface="Avenir Medium"/>
            </a:endParaRPr>
          </a:p>
          <a:p>
            <a:pPr>
              <a:buFont typeface="Arial" pitchFamily="34" charset="0"/>
              <a:buChar char="•"/>
            </a:pPr>
            <a:r>
              <a:rPr lang="en-US" sz="3000" dirty="0">
                <a:latin typeface="Avenir Medium"/>
              </a:rPr>
              <a:t>SQL is </a:t>
            </a:r>
            <a:r>
              <a:rPr lang="en-US" sz="3000" dirty="0" smtClean="0">
                <a:latin typeface="Avenir Medium"/>
              </a:rPr>
              <a:t>a database interaction language a</a:t>
            </a:r>
            <a:r>
              <a:rPr lang="en-US" sz="3000" dirty="0" smtClean="0">
                <a:latin typeface="Avenir Medium"/>
              </a:rPr>
              <a:t>llows to </a:t>
            </a:r>
            <a:r>
              <a:rPr lang="en-US" sz="3000" dirty="0" smtClean="0">
                <a:solidFill>
                  <a:srgbClr val="00B050"/>
                </a:solidFill>
                <a:latin typeface="Avenir Medium"/>
              </a:rPr>
              <a:t>add, retrieve, edit, and delete information stored in databases</a:t>
            </a:r>
          </a:p>
          <a:p>
            <a:pPr>
              <a:buFont typeface="Arial" pitchFamily="34" charset="0"/>
              <a:buChar char="•"/>
            </a:pPr>
            <a:endParaRPr lang="en-US" sz="3000" dirty="0" smtClean="0">
              <a:latin typeface="Avenir Medium"/>
            </a:endParaRPr>
          </a:p>
          <a:p>
            <a:pPr>
              <a:buFont typeface="Wingdings" charset="0"/>
              <a:buNone/>
            </a:pPr>
            <a:endParaRPr lang="en-US" sz="1400" dirty="0">
              <a:latin typeface="Calibri" charset="0"/>
            </a:endParaRPr>
          </a:p>
          <a:p>
            <a:endParaRPr lang="en-US" sz="1400" dirty="0">
              <a:latin typeface="Calibri" charset="0"/>
            </a:endParaRPr>
          </a:p>
        </p:txBody>
      </p:sp>
      <p:pic>
        <p:nvPicPr>
          <p:cNvPr id="8" name="Picture 2" descr="C:\Program Files\Microsoft Office\Clipart\standard\stddir3\pe01486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76461" y="165290"/>
            <a:ext cx="1987411" cy="212581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5"/>
          <p:cNvSpPr txBox="1">
            <a:spLocks noChangeArrowheads="1"/>
          </p:cNvSpPr>
          <p:nvPr/>
        </p:nvSpPr>
        <p:spPr bwMode="auto">
          <a:xfrm rot="19883113">
            <a:off x="7946294" y="695981"/>
            <a:ext cx="7392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lang="en-US" sz="1600" b="1" dirty="0">
                <a:latin typeface="Comic Sans MS" panose="030F0702030302020204" pitchFamily="66" charset="0"/>
              </a:rPr>
              <a:t>SQL</a:t>
            </a:r>
          </a:p>
        </p:txBody>
      </p:sp>
    </p:spTree>
    <p:extLst>
      <p:ext uri="{BB962C8B-B14F-4D97-AF65-F5344CB8AC3E}">
        <p14:creationId xmlns:p14="http://schemas.microsoft.com/office/powerpoint/2010/main" val="41918402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745811"/>
            <a:ext cx="8229600" cy="739014"/>
          </a:xfrm>
        </p:spPr>
        <p:txBody>
          <a:bodyPr/>
          <a:lstStyle/>
          <a:p>
            <a:r>
              <a:rPr lang="en-US" b="1" i="1" dirty="0" smtClean="0">
                <a:latin typeface="Avenir Medium"/>
              </a:rPr>
              <a:t>What</a:t>
            </a:r>
            <a:r>
              <a:rPr lang="en-US" dirty="0" smtClean="0">
                <a:latin typeface="Avenir Medium"/>
              </a:rPr>
              <a:t> </a:t>
            </a:r>
            <a:r>
              <a:rPr lang="en-US" dirty="0" smtClean="0">
                <a:latin typeface="Avenir Medium"/>
              </a:rPr>
              <a:t>can SQL do?</a:t>
            </a:r>
            <a:endParaRPr lang="en-US" dirty="0">
              <a:latin typeface="Avenir Medium"/>
            </a:endParaRPr>
          </a:p>
        </p:txBody>
      </p:sp>
      <p:sp>
        <p:nvSpPr>
          <p:cNvPr id="5" name="Rectangle 3"/>
          <p:cNvSpPr>
            <a:spLocks noGrp="1" noChangeArrowheads="1"/>
          </p:cNvSpPr>
          <p:nvPr>
            <p:ph idx="1"/>
          </p:nvPr>
        </p:nvSpPr>
        <p:spPr>
          <a:xfrm>
            <a:off x="457199" y="1864152"/>
            <a:ext cx="8229602" cy="4525963"/>
          </a:xfrm>
        </p:spPr>
        <p:txBody>
          <a:bodyPr/>
          <a:lstStyle/>
          <a:p>
            <a:r>
              <a:rPr lang="en-US" sz="3000" dirty="0" smtClean="0">
                <a:latin typeface="Avenir Medium"/>
              </a:rPr>
              <a:t>Create, alter, drop</a:t>
            </a:r>
          </a:p>
          <a:p>
            <a:endParaRPr lang="en-US" sz="3000" dirty="0" smtClean="0">
              <a:latin typeface="Avenir Medium"/>
            </a:endParaRPr>
          </a:p>
          <a:p>
            <a:r>
              <a:rPr lang="en-US" sz="3000" dirty="0" smtClean="0">
                <a:latin typeface="Avenir Medium"/>
              </a:rPr>
              <a:t>Select, insert, update, delete</a:t>
            </a:r>
          </a:p>
          <a:p>
            <a:endParaRPr lang="en-US" sz="3000" dirty="0" smtClean="0">
              <a:latin typeface="Avenir Medium"/>
            </a:endParaRPr>
          </a:p>
          <a:p>
            <a:r>
              <a:rPr lang="en-US" sz="3000" dirty="0" smtClean="0">
                <a:latin typeface="Avenir Medium"/>
              </a:rPr>
              <a:t>Stored procedures, views</a:t>
            </a:r>
          </a:p>
          <a:p>
            <a:endParaRPr lang="en-US" sz="3000" dirty="0">
              <a:latin typeface="Avenir Medium"/>
            </a:endParaRPr>
          </a:p>
          <a:p>
            <a:r>
              <a:rPr lang="en-US" sz="3000" dirty="0" smtClean="0">
                <a:latin typeface="Avenir Medium"/>
              </a:rPr>
              <a:t>Set permissions</a:t>
            </a:r>
          </a:p>
          <a:p>
            <a:pPr>
              <a:buFont typeface="Wingdings" charset="0"/>
              <a:buNone/>
            </a:pPr>
            <a:endParaRPr lang="en-US" sz="1400" dirty="0">
              <a:latin typeface="Calibri" charset="0"/>
            </a:endParaRPr>
          </a:p>
          <a:p>
            <a:endParaRPr lang="en-US" sz="1400" dirty="0">
              <a:latin typeface="Calibri" charset="0"/>
            </a:endParaRPr>
          </a:p>
        </p:txBody>
      </p:sp>
      <p:pic>
        <p:nvPicPr>
          <p:cNvPr id="6" name="Picture 6" descr="C:\Program Files\Microsoft Office\Clipart\standard\stddir3\pe01586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10229" y="3914991"/>
            <a:ext cx="2591555" cy="2557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rot="965697">
            <a:off x="8209084" y="4284119"/>
            <a:ext cx="1015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
        <p:nvSpPr>
          <p:cNvPr id="10" name="Text Box 5"/>
          <p:cNvSpPr txBox="1">
            <a:spLocks noChangeArrowheads="1"/>
          </p:cNvSpPr>
          <p:nvPr/>
        </p:nvSpPr>
        <p:spPr bwMode="auto">
          <a:xfrm rot="20571124">
            <a:off x="6966409" y="4011346"/>
            <a:ext cx="1015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Tree>
    <p:extLst>
      <p:ext uri="{BB962C8B-B14F-4D97-AF65-F5344CB8AC3E}">
        <p14:creationId xmlns:p14="http://schemas.microsoft.com/office/powerpoint/2010/main" val="13503939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494164"/>
            <a:ext cx="8229600" cy="739014"/>
          </a:xfrm>
        </p:spPr>
        <p:txBody>
          <a:bodyPr/>
          <a:lstStyle/>
          <a:p>
            <a:r>
              <a:rPr lang="en-US" b="1" i="1" dirty="0" smtClean="0">
                <a:latin typeface="Avenir Medium"/>
              </a:rPr>
              <a:t>Why</a:t>
            </a:r>
            <a:r>
              <a:rPr lang="en-US" dirty="0" smtClean="0">
                <a:latin typeface="Avenir Medium"/>
              </a:rPr>
              <a:t> </a:t>
            </a:r>
            <a:r>
              <a:rPr lang="en-US" dirty="0" smtClean="0">
                <a:latin typeface="Avenir Medium"/>
              </a:rPr>
              <a:t>SQL</a:t>
            </a:r>
            <a:endParaRPr lang="en-US" dirty="0">
              <a:latin typeface="Avenir Medium"/>
            </a:endParaRPr>
          </a:p>
        </p:txBody>
      </p:sp>
      <p:sp>
        <p:nvSpPr>
          <p:cNvPr id="4" name="Rectangle 3"/>
          <p:cNvSpPr>
            <a:spLocks noGrp="1" noChangeArrowheads="1"/>
          </p:cNvSpPr>
          <p:nvPr>
            <p:ph idx="1"/>
          </p:nvPr>
        </p:nvSpPr>
        <p:spPr>
          <a:xfrm>
            <a:off x="457199" y="1566522"/>
            <a:ext cx="8507691" cy="4940266"/>
          </a:xfrm>
        </p:spPr>
        <p:txBody>
          <a:bodyPr/>
          <a:lstStyle/>
          <a:p>
            <a:r>
              <a:rPr lang="en-US" sz="3000" dirty="0" smtClean="0">
                <a:latin typeface="Avenir Medium"/>
              </a:rPr>
              <a:t>Easy </a:t>
            </a:r>
            <a:r>
              <a:rPr lang="en-US" sz="3000" dirty="0">
                <a:latin typeface="Avenir Medium"/>
              </a:rPr>
              <a:t>to </a:t>
            </a:r>
            <a:r>
              <a:rPr lang="en-US" sz="3000" dirty="0" smtClean="0">
                <a:latin typeface="Avenir Medium"/>
              </a:rPr>
              <a:t>learn</a:t>
            </a:r>
          </a:p>
          <a:p>
            <a:endParaRPr lang="en-US" sz="3000" dirty="0" smtClean="0">
              <a:latin typeface="Avenir Medium"/>
            </a:endParaRPr>
          </a:p>
          <a:p>
            <a:r>
              <a:rPr lang="en-US" sz="3000" dirty="0" smtClean="0">
                <a:latin typeface="Avenir Medium"/>
              </a:rPr>
              <a:t>Proven technology &gt; </a:t>
            </a:r>
            <a:r>
              <a:rPr lang="en-US" sz="3000" dirty="0">
                <a:latin typeface="Avenir Medium"/>
              </a:rPr>
              <a:t>20 years</a:t>
            </a:r>
            <a:r>
              <a:rPr lang="en-US" sz="3000" dirty="0" smtClean="0">
                <a:latin typeface="Avenir Medium"/>
              </a:rPr>
              <a:t> </a:t>
            </a:r>
          </a:p>
          <a:p>
            <a:endParaRPr lang="en-US" sz="3000" dirty="0" smtClean="0">
              <a:latin typeface="Avenir Medium"/>
            </a:endParaRPr>
          </a:p>
          <a:p>
            <a:r>
              <a:rPr lang="en-US" sz="3000" dirty="0" smtClean="0">
                <a:latin typeface="Avenir Medium"/>
              </a:rPr>
              <a:t>Scale </a:t>
            </a:r>
            <a:r>
              <a:rPr lang="en-US" sz="3000" dirty="0">
                <a:latin typeface="Avenir Medium"/>
              </a:rPr>
              <a:t>well</a:t>
            </a:r>
            <a:r>
              <a:rPr lang="en-US" sz="3000" dirty="0" smtClean="0">
                <a:latin typeface="Avenir Medium"/>
              </a:rPr>
              <a:t> but rapidly (indexes)</a:t>
            </a:r>
          </a:p>
          <a:p>
            <a:endParaRPr lang="en-US" sz="3000" dirty="0" smtClean="0">
              <a:latin typeface="Avenir Medium"/>
            </a:endParaRPr>
          </a:p>
          <a:p>
            <a:r>
              <a:rPr lang="en-US" sz="3000" dirty="0" smtClean="0">
                <a:latin typeface="Avenir Medium"/>
              </a:rPr>
              <a:t>Concurrent, data integrity, </a:t>
            </a:r>
            <a:r>
              <a:rPr lang="en-US" sz="3000" dirty="0">
                <a:latin typeface="Avenir Medium"/>
              </a:rPr>
              <a:t>multiple applications</a:t>
            </a:r>
            <a:endParaRPr lang="en-US" sz="3000" dirty="0">
              <a:latin typeface="Avenir Medium"/>
            </a:endParaRPr>
          </a:p>
          <a:p>
            <a:endParaRPr lang="en-US" sz="3000" dirty="0" smtClean="0">
              <a:latin typeface="Avenir Medium"/>
            </a:endParaRPr>
          </a:p>
          <a:p>
            <a:endParaRPr lang="en-US" sz="3000" dirty="0">
              <a:latin typeface="Avenir Medium"/>
            </a:endParaRPr>
          </a:p>
        </p:txBody>
      </p:sp>
      <p:pic>
        <p:nvPicPr>
          <p:cNvPr id="5" name="Picture 18" descr="C:\Program Files\Common Files\Microsoft Shared\Clipart\cagcat50\pe01605_.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36862" y="526822"/>
            <a:ext cx="3407138" cy="219915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9"/>
          <p:cNvSpPr txBox="1">
            <a:spLocks noChangeArrowheads="1"/>
          </p:cNvSpPr>
          <p:nvPr/>
        </p:nvSpPr>
        <p:spPr bwMode="auto">
          <a:xfrm rot="16200000">
            <a:off x="6521421" y="882445"/>
            <a:ext cx="844347" cy="30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400" b="1" dirty="0">
                <a:latin typeface="Comic Sans MS" panose="030F0702030302020204" pitchFamily="66" charset="0"/>
              </a:rPr>
              <a:t>SQL</a:t>
            </a: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Topics to Study</a:t>
            </a:r>
            <a:endParaRPr lang="en-US" dirty="0">
              <a:latin typeface="Avenir Medium"/>
            </a:endParaRPr>
          </a:p>
        </p:txBody>
      </p:sp>
      <p:sp>
        <p:nvSpPr>
          <p:cNvPr id="4" name="Rectangle 3"/>
          <p:cNvSpPr>
            <a:spLocks noGrp="1" noChangeArrowheads="1"/>
          </p:cNvSpPr>
          <p:nvPr>
            <p:ph idx="1"/>
          </p:nvPr>
        </p:nvSpPr>
        <p:spPr>
          <a:xfrm>
            <a:off x="457200" y="1631837"/>
            <a:ext cx="8229600" cy="4940266"/>
          </a:xfrm>
        </p:spPr>
        <p:txBody>
          <a:bodyPr/>
          <a:lstStyle/>
          <a:p>
            <a:pPr marL="571500" indent="-571500">
              <a:buFont typeface="Wingdings" charset="0"/>
              <a:buAutoNum type="romanUcPeriod"/>
            </a:pPr>
            <a:r>
              <a:rPr lang="en-US" sz="3000" b="1" dirty="0" smtClean="0">
                <a:latin typeface="Avenir Medium"/>
              </a:rPr>
              <a:t>SQL Design</a:t>
            </a:r>
          </a:p>
          <a:p>
            <a:pPr marL="571500" indent="-571500">
              <a:buFont typeface="Wingdings" charset="0"/>
              <a:buAutoNum type="romanUcPeriod"/>
            </a:pPr>
            <a:r>
              <a:rPr lang="en-US" sz="3000" b="1" dirty="0">
                <a:latin typeface="Avenir Medium"/>
              </a:rPr>
              <a:t>SQL </a:t>
            </a:r>
            <a:r>
              <a:rPr lang="en-US" sz="3000" b="1" dirty="0" smtClean="0">
                <a:latin typeface="Avenir Medium"/>
              </a:rPr>
              <a:t>Basic</a:t>
            </a:r>
            <a:endParaRPr lang="en-US" sz="3000" b="1" dirty="0" smtClean="0">
              <a:latin typeface="Avenir Medium"/>
            </a:endParaRPr>
          </a:p>
          <a:p>
            <a:pPr marL="571500" indent="-571500">
              <a:buFont typeface="Wingdings" charset="0"/>
              <a:buAutoNum type="romanUcPeriod"/>
            </a:pPr>
            <a:r>
              <a:rPr lang="en-US" sz="3000" b="1" dirty="0" smtClean="0">
                <a:latin typeface="Avenir Medium"/>
              </a:rPr>
              <a:t>SQL Advanced</a:t>
            </a:r>
            <a:endParaRPr lang="en-US" sz="3000" b="1" dirty="0" smtClean="0">
              <a:latin typeface="Avenir Medium"/>
            </a:endParaRPr>
          </a:p>
          <a:p>
            <a:pPr>
              <a:buFont typeface="Wingdings" charset="0"/>
              <a:buNone/>
            </a:pPr>
            <a:r>
              <a:rPr lang="en-US" sz="3000" b="1" dirty="0" smtClean="0">
                <a:latin typeface="Avenir Medium"/>
              </a:rPr>
              <a:t>IV. </a:t>
            </a:r>
            <a:r>
              <a:rPr lang="en-US" sz="3000" b="1" dirty="0" smtClean="0">
                <a:latin typeface="Avenir Medium"/>
              </a:rPr>
              <a:t> SQL Extra  </a:t>
            </a:r>
            <a:endParaRPr lang="en-US" sz="3000" b="1" dirty="0" smtClean="0">
              <a:latin typeface="Avenir Medium"/>
            </a:endParaRPr>
          </a:p>
          <a:p>
            <a:pPr>
              <a:buFont typeface="Wingdings" charset="0"/>
              <a:buNone/>
            </a:pPr>
            <a:r>
              <a:rPr lang="en-US" sz="3000" b="1" dirty="0" smtClean="0">
                <a:latin typeface="Avenir Medium"/>
              </a:rPr>
              <a:t>V. </a:t>
            </a:r>
            <a:r>
              <a:rPr lang="en-US" sz="3000" b="1" dirty="0" smtClean="0">
                <a:latin typeface="Avenir Medium"/>
              </a:rPr>
              <a:t>  </a:t>
            </a:r>
            <a:r>
              <a:rPr lang="en-US" sz="3000" b="1" dirty="0" smtClean="0">
                <a:latin typeface="Avenir Medium"/>
              </a:rPr>
              <a:t>MySQL </a:t>
            </a:r>
            <a:r>
              <a:rPr lang="en-US" sz="3000" b="1" dirty="0">
                <a:latin typeface="Avenir Medium"/>
              </a:rPr>
              <a:t>Database</a:t>
            </a:r>
          </a:p>
          <a:p>
            <a:pPr>
              <a:buFont typeface="Wingdings" charset="0"/>
              <a:buNone/>
            </a:pPr>
            <a:r>
              <a:rPr lang="en-US" sz="3000" b="1" dirty="0" smtClean="0">
                <a:latin typeface="Avenir Medium"/>
              </a:rPr>
              <a:t>VI</a:t>
            </a:r>
            <a:r>
              <a:rPr lang="en-US" sz="3000" b="1" dirty="0" smtClean="0">
                <a:latin typeface="Avenir Medium"/>
              </a:rPr>
              <a:t>. </a:t>
            </a:r>
            <a:r>
              <a:rPr lang="en-US" sz="3000" b="1" dirty="0" smtClean="0">
                <a:latin typeface="Avenir Medium"/>
              </a:rPr>
              <a:t> SQL Performance, Security</a:t>
            </a:r>
            <a:endParaRPr lang="en-US" sz="3000" b="1" dirty="0">
              <a:latin typeface="Avenir Medium"/>
            </a:endParaRPr>
          </a:p>
          <a:p>
            <a:endParaRPr lang="en-US" sz="1400" dirty="0">
              <a:latin typeface="Calibri" charset="0"/>
            </a:endParaRPr>
          </a:p>
        </p:txBody>
      </p:sp>
      <p:pic>
        <p:nvPicPr>
          <p:cNvPr id="5" name="Picture 6" descr="E:\PFiles\MSOffice\Clipart\standard\stddir4\pe0354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74833" y="1283622"/>
            <a:ext cx="3511967" cy="2526378"/>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18541360">
            <a:off x="6338873" y="2587999"/>
            <a:ext cx="1506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400" b="1" dirty="0">
                <a:latin typeface="Comic Sans MS" panose="030F0702030302020204" pitchFamily="66" charset="0"/>
              </a:rPr>
              <a:t>SQL</a:t>
            </a: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I. </a:t>
            </a:r>
            <a:r>
              <a:rPr lang="en-US" dirty="0" smtClean="0">
                <a:latin typeface="Avenir Medium"/>
              </a:rPr>
              <a:t>SQL DESIGN</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000" dirty="0" smtClean="0">
                <a:latin typeface="Avenir Medium"/>
              </a:rPr>
              <a:t>SQL</a:t>
            </a:r>
            <a:endParaRPr lang="en-US" sz="3000" dirty="0">
              <a:latin typeface="Avenir Medium"/>
            </a:endParaRPr>
          </a:p>
        </p:txBody>
      </p:sp>
      <p:pic>
        <p:nvPicPr>
          <p:cNvPr id="5" name="Picture 60" descr="E:\PFiles\MSOffice\Clipart\standard\stddir4\pe01935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21287" y="526822"/>
            <a:ext cx="2422713" cy="261914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21375478">
            <a:off x="7691088" y="965264"/>
            <a:ext cx="15063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600" b="1" dirty="0" smtClean="0">
                <a:latin typeface="Comic Sans MS" panose="030F0702030302020204" pitchFamily="66" charset="0"/>
              </a:rPr>
              <a:t>S    L</a:t>
            </a:r>
            <a:endParaRPr kumimoji="0" lang="en-US" sz="2600" b="1" dirty="0">
              <a:latin typeface="Comic Sans MS" panose="030F0702030302020204" pitchFamily="66" charset="0"/>
            </a:endParaRP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smtClean="0">
                <a:latin typeface="Avenir Medium"/>
              </a:rPr>
              <a:t>II</a:t>
            </a:r>
            <a:r>
              <a:rPr lang="en-US" dirty="0" smtClean="0">
                <a:latin typeface="Avenir Medium"/>
              </a:rPr>
              <a:t>. SQL </a:t>
            </a:r>
            <a:r>
              <a:rPr lang="en-US" dirty="0" smtClean="0">
                <a:latin typeface="Avenir Medium"/>
              </a:rPr>
              <a:t>Basic</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000" dirty="0" smtClean="0">
                <a:latin typeface="Avenir Medium"/>
              </a:rPr>
              <a:t>SQL Select</a:t>
            </a:r>
            <a:endParaRPr lang="en-US" sz="3000" dirty="0" smtClean="0">
              <a:latin typeface="Avenir Medium"/>
            </a:endParaRPr>
          </a:p>
          <a:p>
            <a:r>
              <a:rPr lang="en-US" sz="3000" dirty="0">
                <a:latin typeface="Avenir Medium"/>
              </a:rPr>
              <a:t>SQL Delete</a:t>
            </a:r>
            <a:endParaRPr lang="en-US" sz="3000" dirty="0" smtClean="0">
              <a:latin typeface="Avenir Medium"/>
            </a:endParaRPr>
          </a:p>
          <a:p>
            <a:r>
              <a:rPr lang="en-US" sz="3000" dirty="0">
                <a:latin typeface="Avenir Medium"/>
              </a:rPr>
              <a:t>SQL Update</a:t>
            </a:r>
            <a:endParaRPr lang="en-US" sz="3000" dirty="0" smtClean="0">
              <a:latin typeface="Avenir Medium"/>
            </a:endParaRPr>
          </a:p>
          <a:p>
            <a:r>
              <a:rPr lang="en-US" sz="3000" dirty="0">
                <a:latin typeface="Avenir Medium"/>
              </a:rPr>
              <a:t>SQL </a:t>
            </a:r>
            <a:r>
              <a:rPr lang="en-US" sz="3000" dirty="0" smtClean="0">
                <a:latin typeface="Avenir Medium"/>
              </a:rPr>
              <a:t>Alter</a:t>
            </a:r>
            <a:endParaRPr lang="en-US" sz="3000" dirty="0" smtClean="0">
              <a:latin typeface="Avenir Medium"/>
            </a:endParaRPr>
          </a:p>
        </p:txBody>
      </p:sp>
      <p:pic>
        <p:nvPicPr>
          <p:cNvPr id="5" name="Picture 12" descr="C:\Program Files\Microsoft Office\Clipart\standard\stddir4\pe01946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02771" y="3546619"/>
            <a:ext cx="3018745" cy="3108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rot="18848352">
            <a:off x="7542218" y="5316525"/>
            <a:ext cx="15063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000" b="1" dirty="0">
                <a:latin typeface="Comic Sans MS" panose="030F0702030302020204" pitchFamily="66" charset="0"/>
              </a:rPr>
              <a:t>SQL</a:t>
            </a:r>
          </a:p>
        </p:txBody>
      </p:sp>
    </p:spTree>
    <p:extLst>
      <p:ext uri="{BB962C8B-B14F-4D97-AF65-F5344CB8AC3E}">
        <p14:creationId xmlns:p14="http://schemas.microsoft.com/office/powerpoint/2010/main" val="3168328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III. SQL Advanced</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000" dirty="0" smtClean="0">
                <a:latin typeface="Avenir Medium"/>
              </a:rPr>
              <a:t>SQL </a:t>
            </a:r>
            <a:r>
              <a:rPr lang="en-US" sz="3000" dirty="0" err="1" smtClean="0">
                <a:latin typeface="Avenir Medium"/>
              </a:rPr>
              <a:t>Subqueries</a:t>
            </a:r>
            <a:endParaRPr lang="en-US" sz="3000" dirty="0" smtClean="0">
              <a:latin typeface="Avenir Medium"/>
            </a:endParaRPr>
          </a:p>
          <a:p>
            <a:r>
              <a:rPr lang="en-US" sz="3000" dirty="0">
                <a:latin typeface="Avenir Medium"/>
              </a:rPr>
              <a:t>SQL </a:t>
            </a:r>
            <a:r>
              <a:rPr lang="en-US" sz="3000" dirty="0" smtClean="0">
                <a:latin typeface="Avenir Medium"/>
              </a:rPr>
              <a:t>Join</a:t>
            </a:r>
            <a:endParaRPr lang="en-US" sz="3000" dirty="0" smtClean="0">
              <a:latin typeface="Avenir Medium"/>
            </a:endParaRPr>
          </a:p>
          <a:p>
            <a:r>
              <a:rPr lang="en-US" sz="3000" dirty="0">
                <a:latin typeface="Avenir Medium"/>
              </a:rPr>
              <a:t>SQL </a:t>
            </a:r>
            <a:r>
              <a:rPr lang="en-US" sz="3000" dirty="0" smtClean="0">
                <a:latin typeface="Avenir Medium"/>
              </a:rPr>
              <a:t>Union</a:t>
            </a:r>
            <a:endParaRPr lang="en-US" sz="3000" dirty="0" smtClean="0">
              <a:latin typeface="Avenir Medium"/>
            </a:endParaRPr>
          </a:p>
          <a:p>
            <a:r>
              <a:rPr lang="en-US" sz="3000" dirty="0">
                <a:latin typeface="Avenir Medium"/>
              </a:rPr>
              <a:t>SQL </a:t>
            </a:r>
            <a:r>
              <a:rPr lang="en-US" sz="3000" dirty="0" smtClean="0">
                <a:latin typeface="Avenir Medium"/>
              </a:rPr>
              <a:t>Procedures</a:t>
            </a:r>
          </a:p>
          <a:p>
            <a:r>
              <a:rPr lang="en-US" sz="3000" dirty="0">
                <a:latin typeface="Avenir Medium"/>
              </a:rPr>
              <a:t>SQL </a:t>
            </a:r>
            <a:r>
              <a:rPr lang="en-US" sz="3000" dirty="0" smtClean="0">
                <a:latin typeface="Avenir Medium"/>
              </a:rPr>
              <a:t>View</a:t>
            </a:r>
          </a:p>
          <a:p>
            <a:r>
              <a:rPr lang="en-US" sz="3000" dirty="0" smtClean="0">
                <a:latin typeface="Avenir Medium"/>
              </a:rPr>
              <a:t>SQL Transactions</a:t>
            </a:r>
            <a:endParaRPr lang="en-US" sz="3000" dirty="0">
              <a:latin typeface="Avenir Medium"/>
            </a:endParaRPr>
          </a:p>
          <a:p>
            <a:endParaRPr lang="en-US" sz="3000" dirty="0" smtClean="0">
              <a:latin typeface="Avenir Medium"/>
            </a:endParaRPr>
          </a:p>
        </p:txBody>
      </p:sp>
      <p:pic>
        <p:nvPicPr>
          <p:cNvPr id="5" name="Picture 69" descr="E:\PFiles\MSOffice\Clipart\standard\stddir4\pe03533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05413" y="3799114"/>
            <a:ext cx="3414045" cy="25368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21290841">
            <a:off x="5550132" y="4252347"/>
            <a:ext cx="15063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400" b="1" dirty="0">
                <a:latin typeface="Comic Sans MS" panose="030F0702030302020204" pitchFamily="66" charset="0"/>
              </a:rPr>
              <a:t>SQL</a:t>
            </a:r>
          </a:p>
        </p:txBody>
      </p:sp>
    </p:spTree>
    <p:extLst>
      <p:ext uri="{BB962C8B-B14F-4D97-AF65-F5344CB8AC3E}">
        <p14:creationId xmlns:p14="http://schemas.microsoft.com/office/powerpoint/2010/main" val="20795034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IV. SQL Extra</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000" dirty="0" smtClean="0">
                <a:latin typeface="Avenir Medium"/>
              </a:rPr>
              <a:t>SQL </a:t>
            </a:r>
            <a:r>
              <a:rPr lang="en-US" sz="3000" dirty="0" err="1" smtClean="0">
                <a:latin typeface="Avenir Medium"/>
              </a:rPr>
              <a:t>Subqueries</a:t>
            </a:r>
            <a:endParaRPr lang="en-US" sz="3000" dirty="0" smtClean="0">
              <a:latin typeface="Avenir Medium"/>
            </a:endParaRPr>
          </a:p>
          <a:p>
            <a:r>
              <a:rPr lang="en-US" sz="3000" dirty="0">
                <a:latin typeface="Avenir Medium"/>
              </a:rPr>
              <a:t>SQL </a:t>
            </a:r>
            <a:r>
              <a:rPr lang="en-US" sz="3000" dirty="0" smtClean="0">
                <a:latin typeface="Avenir Medium"/>
              </a:rPr>
              <a:t>Join</a:t>
            </a:r>
            <a:endParaRPr lang="en-US" sz="3000" dirty="0" smtClean="0">
              <a:latin typeface="Avenir Medium"/>
            </a:endParaRPr>
          </a:p>
          <a:p>
            <a:r>
              <a:rPr lang="en-US" sz="3000" dirty="0">
                <a:latin typeface="Avenir Medium"/>
              </a:rPr>
              <a:t>SQL </a:t>
            </a:r>
            <a:r>
              <a:rPr lang="en-US" sz="3000" dirty="0" smtClean="0">
                <a:latin typeface="Avenir Medium"/>
              </a:rPr>
              <a:t>Union</a:t>
            </a:r>
            <a:endParaRPr lang="en-US" sz="3000" dirty="0" smtClean="0">
              <a:latin typeface="Avenir Medium"/>
            </a:endParaRPr>
          </a:p>
          <a:p>
            <a:r>
              <a:rPr lang="en-US" sz="3000" dirty="0">
                <a:latin typeface="Avenir Medium"/>
              </a:rPr>
              <a:t>SQL </a:t>
            </a:r>
            <a:r>
              <a:rPr lang="en-US" sz="3000" dirty="0" smtClean="0">
                <a:latin typeface="Avenir Medium"/>
              </a:rPr>
              <a:t>Procedures</a:t>
            </a:r>
          </a:p>
          <a:p>
            <a:r>
              <a:rPr lang="en-US" sz="3000" dirty="0">
                <a:latin typeface="Avenir Medium"/>
              </a:rPr>
              <a:t>SQL </a:t>
            </a:r>
            <a:r>
              <a:rPr lang="en-US" sz="3000" dirty="0" smtClean="0">
                <a:latin typeface="Avenir Medium"/>
              </a:rPr>
              <a:t>View</a:t>
            </a:r>
          </a:p>
          <a:p>
            <a:r>
              <a:rPr lang="en-US" sz="3000" dirty="0" smtClean="0">
                <a:latin typeface="Avenir Medium"/>
              </a:rPr>
              <a:t>SQL Transactions</a:t>
            </a:r>
            <a:endParaRPr lang="en-US" sz="3000" dirty="0">
              <a:latin typeface="Avenir Medium"/>
            </a:endParaRPr>
          </a:p>
          <a:p>
            <a:endParaRPr lang="en-US" sz="3000" dirty="0" smtClean="0">
              <a:latin typeface="Avenir Medium"/>
            </a:endParaRPr>
          </a:p>
        </p:txBody>
      </p:sp>
      <p:pic>
        <p:nvPicPr>
          <p:cNvPr id="5" name="Picture 14" descr="C:\Program Files\Microsoft Office\Clipart\standard\stddir3\pe01628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52458" y="3923042"/>
            <a:ext cx="2804432" cy="2514318"/>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a:off x="6425961" y="4116188"/>
            <a:ext cx="15063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Tree>
    <p:extLst>
      <p:ext uri="{BB962C8B-B14F-4D97-AF65-F5344CB8AC3E}">
        <p14:creationId xmlns:p14="http://schemas.microsoft.com/office/powerpoint/2010/main" val="34074084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12055</TotalTime>
  <Words>215</Words>
  <Application>Microsoft Office PowerPoint</Application>
  <PresentationFormat>On-screen Show (4:3)</PresentationFormat>
  <Paragraphs>81</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Avenir Medium</vt:lpstr>
      <vt:lpstr>Calibri</vt:lpstr>
      <vt:lpstr>Comic Sans MS</vt:lpstr>
      <vt:lpstr>Constantia</vt:lpstr>
      <vt:lpstr>Lucida Sans</vt:lpstr>
      <vt:lpstr>Times New Roman</vt:lpstr>
      <vt:lpstr>Wingdings</vt:lpstr>
      <vt:lpstr>QSOFT VIETNAM</vt:lpstr>
      <vt:lpstr>SQL Overview</vt:lpstr>
      <vt:lpstr>What is SQL</vt:lpstr>
      <vt:lpstr>What can SQL do?</vt:lpstr>
      <vt:lpstr>Why SQL</vt:lpstr>
      <vt:lpstr>Topics to Study</vt:lpstr>
      <vt:lpstr>I. SQL DESIGN</vt:lpstr>
      <vt:lpstr>II. SQL Basic</vt:lpstr>
      <vt:lpstr>III. SQL Advanced</vt:lpstr>
      <vt:lpstr>IV. SQL Extra</vt:lpstr>
      <vt:lpstr>V. MySQL Database</vt:lpstr>
      <vt:lpstr>VI. SQL Performance, Security</vt:lpstr>
      <vt:lpstr>PowerPoint Presentation</vt:lpstr>
      <vt:lpstr>THANK YOU!</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1119</cp:revision>
  <cp:lastPrinted>2015-01-26T06:13:35Z</cp:lastPrinted>
  <dcterms:created xsi:type="dcterms:W3CDTF">2011-07-05T15:47:08Z</dcterms:created>
  <dcterms:modified xsi:type="dcterms:W3CDTF">2015-10-30T11:40:13Z</dcterms:modified>
</cp:coreProperties>
</file>