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16"/>
  </p:notesMasterIdLst>
  <p:handoutMasterIdLst>
    <p:handoutMasterId r:id="rId17"/>
  </p:handoutMasterIdLst>
  <p:sldIdLst>
    <p:sldId id="256" r:id="rId2"/>
    <p:sldId id="397" r:id="rId3"/>
    <p:sldId id="369" r:id="rId4"/>
    <p:sldId id="390" r:id="rId5"/>
    <p:sldId id="380" r:id="rId6"/>
    <p:sldId id="383" r:id="rId7"/>
    <p:sldId id="389" r:id="rId8"/>
    <p:sldId id="391" r:id="rId9"/>
    <p:sldId id="392" r:id="rId10"/>
    <p:sldId id="396" r:id="rId11"/>
    <p:sldId id="395" r:id="rId12"/>
    <p:sldId id="393" r:id="rId13"/>
    <p:sldId id="367" r:id="rId14"/>
    <p:sldId id="33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89964" autoAdjust="0"/>
  </p:normalViewPr>
  <p:slideViewPr>
    <p:cSldViewPr snapToGrid="0" snapToObjects="1">
      <p:cViewPr varScale="1">
        <p:scale>
          <a:sx n="80" d="100"/>
          <a:sy n="80" d="100"/>
        </p:scale>
        <p:origin x="110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03/11/2015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03/11/2015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Raymond_F._Boyce" TargetMode="External"/><Relationship Id="rId4" Type="http://schemas.openxmlformats.org/officeDocument/2006/relationships/hyperlink" Target="https://en.wikipedia.org/wiki/Donald_D._Chamberli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Raymond_F._Boyce" TargetMode="External"/><Relationship Id="rId4" Type="http://schemas.openxmlformats.org/officeDocument/2006/relationships/hyperlink" Target="https://en.wikipedia.org/wiki/Donald_D._Chamberli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a:t>
            </a:fld>
            <a:endParaRPr lang="en-US"/>
          </a:p>
        </p:txBody>
      </p:sp>
    </p:spTree>
    <p:extLst>
      <p:ext uri="{BB962C8B-B14F-4D97-AF65-F5344CB8AC3E}">
        <p14:creationId xmlns:p14="http://schemas.microsoft.com/office/powerpoint/2010/main" val="108345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hệ (thống) quản lý cơ sở dữ liệu quan hệ</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was initially developed at </a:t>
            </a:r>
            <a:r>
              <a:rPr lang="en-US" sz="1200" b="0" i="0" u="none" strike="noStrike" kern="1200" dirty="0" smtClean="0">
                <a:solidFill>
                  <a:schemeClr val="tx1"/>
                </a:solidFill>
                <a:effectLst/>
                <a:latin typeface="+mn-lt"/>
                <a:ea typeface="+mn-ea"/>
                <a:cs typeface="+mn-cs"/>
                <a:hlinkClick r:id="rId3" tooltip="IBM"/>
              </a:rPr>
              <a:t>IBM</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4" tooltip="Donald D. Chamberlin"/>
              </a:rPr>
              <a:t>Donald D. Chamberlin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Raymond F. Boyce"/>
              </a:rPr>
              <a:t>Raymond F. Boyce</a:t>
            </a:r>
            <a:r>
              <a:rPr lang="en-US" sz="1200" b="0" i="0" kern="1200" dirty="0" smtClean="0">
                <a:solidFill>
                  <a:schemeClr val="tx1"/>
                </a:solidFill>
                <a:effectLst/>
                <a:latin typeface="+mn-lt"/>
                <a:ea typeface="+mn-ea"/>
                <a:cs typeface="+mn-cs"/>
              </a:rPr>
              <a:t> in the early 1970s</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a:p>
        </p:txBody>
      </p:sp>
    </p:spTree>
    <p:extLst>
      <p:ext uri="{BB962C8B-B14F-4D97-AF65-F5344CB8AC3E}">
        <p14:creationId xmlns:p14="http://schemas.microsoft.com/office/powerpoint/2010/main" val="309737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hệ (thống) quản lý cơ sở dữ liệu quan hệ</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was initially developed at </a:t>
            </a:r>
            <a:r>
              <a:rPr lang="en-US" sz="1200" b="0" i="0" u="none" strike="noStrike" kern="1200" dirty="0" smtClean="0">
                <a:solidFill>
                  <a:schemeClr val="tx1"/>
                </a:solidFill>
                <a:effectLst/>
                <a:latin typeface="+mn-lt"/>
                <a:ea typeface="+mn-ea"/>
                <a:cs typeface="+mn-cs"/>
                <a:hlinkClick r:id="rId3" tooltip="IBM"/>
              </a:rPr>
              <a:t>IBM</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4" tooltip="Donald D. Chamberlin"/>
              </a:rPr>
              <a:t>Donald D. Chamberlin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Raymond F. Boyce"/>
              </a:rPr>
              <a:t>Raymond F. Boyce</a:t>
            </a:r>
            <a:r>
              <a:rPr lang="en-US" sz="1200" b="0" i="0" kern="1200" dirty="0" smtClean="0">
                <a:solidFill>
                  <a:schemeClr val="tx1"/>
                </a:solidFill>
                <a:effectLst/>
                <a:latin typeface="+mn-lt"/>
                <a:ea typeface="+mn-ea"/>
                <a:cs typeface="+mn-cs"/>
              </a:rPr>
              <a:t> in the early 1970s</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a:p>
        </p:txBody>
      </p:sp>
    </p:spTree>
    <p:extLst>
      <p:ext uri="{BB962C8B-B14F-4D97-AF65-F5344CB8AC3E}">
        <p14:creationId xmlns:p14="http://schemas.microsoft.com/office/powerpoint/2010/main" val="22506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Indexes</a:t>
            </a:r>
            <a:r>
              <a:rPr lang="en-US" sz="1200" b="0" i="0" kern="1200" dirty="0" smtClean="0">
                <a:solidFill>
                  <a:schemeClr val="tx1"/>
                </a:solidFill>
                <a:effectLst/>
                <a:latin typeface="+mn-lt"/>
                <a:ea typeface="+mn-ea"/>
                <a:cs typeface="+mn-cs"/>
              </a:rPr>
              <a:t> - you can store large amounts of data and still be able to filter and search very quickly because of indexes. Of course, you could implement you own indexing, but why reinvent the wheel</a:t>
            </a:r>
          </a:p>
          <a:p>
            <a:r>
              <a:rPr lang="en-US" sz="1200" b="1" i="0" kern="1200" dirty="0" smtClean="0">
                <a:solidFill>
                  <a:schemeClr val="tx1"/>
                </a:solidFill>
                <a:effectLst/>
                <a:latin typeface="+mn-lt"/>
                <a:ea typeface="+mn-ea"/>
                <a:cs typeface="+mn-cs"/>
              </a:rPr>
              <a:t>data integrity</a:t>
            </a:r>
            <a:r>
              <a:rPr lang="en-US" sz="1200" b="0" i="0" kern="1200" dirty="0" smtClean="0">
                <a:solidFill>
                  <a:schemeClr val="tx1"/>
                </a:solidFill>
                <a:effectLst/>
                <a:latin typeface="+mn-lt"/>
                <a:ea typeface="+mn-ea"/>
                <a:cs typeface="+mn-cs"/>
              </a:rPr>
              <a:t> - using database features like cascading foreign keys can ensure data integrity across the system. You only need to declare relationship between data, and system takes care of the rest. Of course, once more, you could implement constraints in code, but it's more work. Consider, for example, deletion, where you would have to write code in object's destructor to track all dependent objects and act accordingly</a:t>
            </a:r>
          </a:p>
          <a:p>
            <a:r>
              <a:rPr lang="en-US" sz="1200" b="0" i="0" kern="1200" dirty="0" smtClean="0">
                <a:solidFill>
                  <a:schemeClr val="tx1"/>
                </a:solidFill>
                <a:effectLst/>
                <a:latin typeface="+mn-lt"/>
                <a:ea typeface="+mn-ea"/>
                <a:cs typeface="+mn-cs"/>
              </a:rPr>
              <a:t>ability to have </a:t>
            </a:r>
            <a:r>
              <a:rPr lang="en-US" sz="1200" b="1" i="0" kern="1200" dirty="0" smtClean="0">
                <a:solidFill>
                  <a:schemeClr val="tx1"/>
                </a:solidFill>
                <a:effectLst/>
                <a:latin typeface="+mn-lt"/>
                <a:ea typeface="+mn-ea"/>
                <a:cs typeface="+mn-cs"/>
              </a:rPr>
              <a:t>multiple applications</a:t>
            </a:r>
            <a:r>
              <a:rPr lang="en-US" sz="1200" b="0" i="0" kern="1200" dirty="0" smtClean="0">
                <a:solidFill>
                  <a:schemeClr val="tx1"/>
                </a:solidFill>
                <a:effectLst/>
                <a:latin typeface="+mn-lt"/>
                <a:ea typeface="+mn-ea"/>
                <a:cs typeface="+mn-cs"/>
              </a:rPr>
              <a:t> written in different programming languages, working on different operating systems, some even distributed across the network - all using the </a:t>
            </a:r>
            <a:r>
              <a:rPr lang="en-US" sz="1200" b="1" i="0" kern="1200" dirty="0" smtClean="0">
                <a:solidFill>
                  <a:schemeClr val="tx1"/>
                </a:solidFill>
                <a:effectLst/>
                <a:latin typeface="+mn-lt"/>
                <a:ea typeface="+mn-ea"/>
                <a:cs typeface="+mn-cs"/>
              </a:rPr>
              <a:t>same data</a:t>
            </a:r>
            <a:r>
              <a:rPr lang="en-US" sz="1200" b="0" i="0" kern="1200" dirty="0" smtClean="0">
                <a:solidFill>
                  <a:schemeClr val="tx1"/>
                </a:solidFill>
                <a:effectLst/>
                <a:latin typeface="+mn-lt"/>
                <a:ea typeface="+mn-ea"/>
                <a:cs typeface="+mn-cs"/>
              </a:rPr>
              <a:t> stored in a common database</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a:p>
        </p:txBody>
      </p:sp>
    </p:spTree>
    <p:extLst>
      <p:ext uri="{BB962C8B-B14F-4D97-AF65-F5344CB8AC3E}">
        <p14:creationId xmlns:p14="http://schemas.microsoft.com/office/powerpoint/2010/main" val="51515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695E4D3-92F1-F74E-BDA8-3EA24612ADAC}"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358C7B7-FC72-9D41-BEE1-BB86D4F232B4}"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556E821B-96E8-764D-BF74-9827494534E4}"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8D89BD2-8F64-7D49-B0EC-A10964D418B9}"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166F277-A6C8-D74E-AD9A-DEDC5E2BD837}" type="datetime2">
              <a:rPr lang="en-US" smtClean="0"/>
              <a:pPr/>
              <a:t>Tuesday, November 03,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68B6B04E-5C92-7445-BA45-A4E3769C0C5A}" type="datetime2">
              <a:rPr lang="en-US" smtClean="0"/>
              <a:pPr/>
              <a:t>Tuesday, November 03,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A48670BD-E6C9-264B-B690-760DD144ACC6}" type="datetime2">
              <a:rPr lang="en-US" smtClean="0"/>
              <a:pPr/>
              <a:t>Tuesday, November 03, 2015</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0675A36-41C1-3640-8C6B-1BC6AFC60484}" type="datetime2">
              <a:rPr lang="en-US" smtClean="0"/>
              <a:pPr/>
              <a:t>Tuesday, November 03, 2015</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37F365B-D897-1947-952A-6C45D93ACDC1}" type="datetime2">
              <a:rPr lang="en-US" smtClean="0"/>
              <a:pPr/>
              <a:t>Tuesday, November 03, 2015</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BEF7792-C4C4-FC44-A7F5-725EC2CD30B1}" type="datetime2">
              <a:rPr lang="en-US" smtClean="0"/>
              <a:pPr/>
              <a:t>Tuesday, November 03,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C13829E-7EE3-3944-BE84-808F00A9FAF3}" type="datetime2">
              <a:rPr lang="en-US" smtClean="0"/>
              <a:pPr/>
              <a:t>Tuesday, November 03,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92714F1E-B45D-F141-BCEC-0A4A490D9DB7}" type="datetime2">
              <a:rPr lang="en-US" smtClean="0"/>
              <a:pPr/>
              <a:t>Tuesday, November 03,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3652" y="2719313"/>
            <a:ext cx="7772400" cy="1470025"/>
          </a:xfrm>
        </p:spPr>
        <p:txBody>
          <a:bodyPr>
            <a:noAutofit/>
          </a:bodyPr>
          <a:lstStyle/>
          <a:p>
            <a:pPr fontAlgn="auto">
              <a:spcAft>
                <a:spcPts val="0"/>
              </a:spcAft>
              <a:defRPr/>
            </a:pPr>
            <a:r>
              <a:rPr lang="en-US" sz="5400" b="1" dirty="0" smtClean="0">
                <a:solidFill>
                  <a:schemeClr val="accent6">
                    <a:lumMod val="75000"/>
                  </a:schemeClr>
                </a:solidFill>
                <a:latin typeface="Constantia" pitchFamily="18" charset="0"/>
              </a:rPr>
              <a:t>SQL Overview</a:t>
            </a:r>
            <a:endParaRPr lang="en-US" sz="5400" b="1" dirty="0">
              <a:solidFill>
                <a:schemeClr val="accent6">
                  <a:lumMod val="75000"/>
                </a:schemeClr>
              </a:solidFill>
              <a:latin typeface="Constantia" pitchFamily="18" charset="0"/>
            </a:endParaRPr>
          </a:p>
        </p:txBody>
      </p:sp>
      <p:sp>
        <p:nvSpPr>
          <p:cNvPr id="7" name="TextBox 6"/>
          <p:cNvSpPr txBox="1"/>
          <p:nvPr/>
        </p:nvSpPr>
        <p:spPr>
          <a:xfrm>
            <a:off x="685800" y="1026190"/>
            <a:ext cx="6076600" cy="830997"/>
          </a:xfrm>
          <a:prstGeom prst="rect">
            <a:avLst/>
          </a:prstGeom>
          <a:noFill/>
        </p:spPr>
        <p:txBody>
          <a:bodyPr wrap="none" rtlCol="0">
            <a:spAutoFit/>
          </a:bodyPr>
          <a:lstStyle/>
          <a:p>
            <a:r>
              <a:rPr lang="en-US" sz="2400" b="1" dirty="0">
                <a:solidFill>
                  <a:schemeClr val="accent6">
                    <a:lumMod val="75000"/>
                  </a:schemeClr>
                </a:solidFill>
              </a:rPr>
              <a:t>CHƯƠNG TRÌNH ĐÀO TẠO NHÂN VIÊN </a:t>
            </a:r>
            <a:endParaRPr lang="en-US" sz="2400" b="1" dirty="0" smtClean="0">
              <a:solidFill>
                <a:schemeClr val="accent6">
                  <a:lumMod val="75000"/>
                </a:schemeClr>
              </a:solidFill>
            </a:endParaRPr>
          </a:p>
          <a:p>
            <a:r>
              <a:rPr lang="en-US" sz="2400" b="1" dirty="0" smtClean="0">
                <a:solidFill>
                  <a:schemeClr val="accent6">
                    <a:lumMod val="75000"/>
                  </a:schemeClr>
                </a:solidFill>
              </a:rPr>
              <a:t>MÔN </a:t>
            </a:r>
            <a:r>
              <a:rPr lang="en-US" sz="2400" b="1" dirty="0">
                <a:solidFill>
                  <a:schemeClr val="accent6">
                    <a:lumMod val="75000"/>
                  </a:schemeClr>
                </a:solidFill>
              </a:rPr>
              <a:t>HỌC: </a:t>
            </a:r>
            <a:r>
              <a:rPr lang="en-US" sz="2400" b="1" dirty="0" smtClean="0">
                <a:solidFill>
                  <a:schemeClr val="accent6">
                    <a:lumMod val="75000"/>
                  </a:schemeClr>
                </a:solidFill>
              </a:rPr>
              <a:t>SQL</a:t>
            </a:r>
            <a:endParaRPr lang="en-US" sz="2400" dirty="0"/>
          </a:p>
        </p:txBody>
      </p:sp>
      <p:sp>
        <p:nvSpPr>
          <p:cNvPr id="8" name="TextBox 7"/>
          <p:cNvSpPr txBox="1"/>
          <p:nvPr/>
        </p:nvSpPr>
        <p:spPr>
          <a:xfrm>
            <a:off x="3291187" y="6232112"/>
            <a:ext cx="2552879" cy="400110"/>
          </a:xfrm>
          <a:prstGeom prst="rect">
            <a:avLst/>
          </a:prstGeom>
          <a:noFill/>
        </p:spPr>
        <p:txBody>
          <a:bodyPr wrap="none" rtlCol="0">
            <a:spAutoFit/>
          </a:bodyPr>
          <a:lstStyle/>
          <a:p>
            <a:pPr algn="ctr"/>
            <a:r>
              <a:rPr lang="en-US" sz="2000" b="1" dirty="0" smtClean="0">
                <a:solidFill>
                  <a:schemeClr val="bg1">
                    <a:lumMod val="65000"/>
                  </a:schemeClr>
                </a:solidFill>
              </a:rPr>
              <a:t>HANOI – NOV, 2015 </a:t>
            </a:r>
            <a:endParaRPr lang="en-US" sz="2000" b="1" dirty="0">
              <a:solidFill>
                <a:schemeClr val="bg1">
                  <a:lumMod val="65000"/>
                </a:schemeClr>
              </a:solidFill>
            </a:endParaRPr>
          </a:p>
        </p:txBody>
      </p:sp>
      <p:sp>
        <p:nvSpPr>
          <p:cNvPr id="9" name="TextBox 8"/>
          <p:cNvSpPr txBox="1"/>
          <p:nvPr/>
        </p:nvSpPr>
        <p:spPr>
          <a:xfrm>
            <a:off x="5387418" y="4086313"/>
            <a:ext cx="3899266" cy="400110"/>
          </a:xfrm>
          <a:prstGeom prst="rect">
            <a:avLst/>
          </a:prstGeom>
          <a:noFill/>
        </p:spPr>
        <p:txBody>
          <a:bodyPr wrap="square" rtlCol="0">
            <a:spAutoFit/>
          </a:bodyPr>
          <a:lstStyle/>
          <a:p>
            <a:r>
              <a:rPr lang="en-US" sz="2000" b="1" i="1" dirty="0" err="1" smtClean="0">
                <a:solidFill>
                  <a:srgbClr val="0E5EA5"/>
                </a:solidFill>
              </a:rPr>
              <a:t>Trình</a:t>
            </a:r>
            <a:r>
              <a:rPr lang="en-US" sz="2000" b="1" i="1" dirty="0" smtClean="0">
                <a:solidFill>
                  <a:srgbClr val="0E5EA5"/>
                </a:solidFill>
              </a:rPr>
              <a:t> </a:t>
            </a:r>
            <a:r>
              <a:rPr lang="en-US" sz="2000" b="1" i="1" dirty="0" err="1" smtClean="0">
                <a:solidFill>
                  <a:srgbClr val="0E5EA5"/>
                </a:solidFill>
              </a:rPr>
              <a:t>bày</a:t>
            </a:r>
            <a:r>
              <a:rPr lang="en-US" sz="2000" b="1" i="1" dirty="0" smtClean="0">
                <a:solidFill>
                  <a:srgbClr val="0E5EA5"/>
                </a:solidFill>
              </a:rPr>
              <a:t>: </a:t>
            </a:r>
            <a:r>
              <a:rPr lang="en-US" sz="2000" b="1" i="1" dirty="0" err="1" smtClean="0">
                <a:solidFill>
                  <a:srgbClr val="0E5EA5"/>
                </a:solidFill>
              </a:rPr>
              <a:t>Vũ</a:t>
            </a:r>
            <a:r>
              <a:rPr lang="en-US" sz="2000" b="1" i="1" dirty="0" smtClean="0">
                <a:solidFill>
                  <a:srgbClr val="0E5EA5"/>
                </a:solidFill>
              </a:rPr>
              <a:t> Quang </a:t>
            </a:r>
            <a:r>
              <a:rPr lang="en-US" sz="2000" b="1" i="1" dirty="0" err="1" smtClean="0">
                <a:solidFill>
                  <a:srgbClr val="0E5EA5"/>
                </a:solidFill>
              </a:rPr>
              <a:t>Sơn</a:t>
            </a:r>
            <a:endParaRPr lang="en-US" sz="2000" b="1" i="1" dirty="0">
              <a:solidFill>
                <a:srgbClr val="0E5EA5"/>
              </a:solidFill>
            </a:endParaRPr>
          </a:p>
        </p:txBody>
      </p:sp>
      <p:pic>
        <p:nvPicPr>
          <p:cNvPr id="13" name="Picture 53" descr="C:\Program Files\Common Files\Microsoft Shared\Clipart\cagcat50\pe01616_.wmf"/>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6972" y="2228437"/>
            <a:ext cx="4267200" cy="40036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54"/>
          <p:cNvSpPr txBox="1">
            <a:spLocks noChangeArrowheads="1"/>
          </p:cNvSpPr>
          <p:nvPr/>
        </p:nvSpPr>
        <p:spPr bwMode="auto">
          <a:xfrm rot="20216305">
            <a:off x="660372" y="2838037"/>
            <a:ext cx="3287713"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buFontTx/>
              <a:buNone/>
            </a:pPr>
            <a:r>
              <a:rPr kumimoji="0" lang="en-US" sz="8800" dirty="0">
                <a:solidFill>
                  <a:schemeClr val="accent2"/>
                </a:solidFill>
                <a:latin typeface="Comic Sans MS" panose="030F0702030302020204" pitchFamily="66" charset="0"/>
              </a:rPr>
              <a:t>SQL</a:t>
            </a: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952500" y="545878"/>
            <a:ext cx="8229600" cy="739014"/>
          </a:xfrm>
        </p:spPr>
        <p:txBody>
          <a:bodyPr/>
          <a:lstStyle/>
          <a:p>
            <a:r>
              <a:rPr lang="en-US" dirty="0" smtClean="0">
                <a:latin typeface="Avenir Medium"/>
              </a:rPr>
              <a:t>IV. SQL </a:t>
            </a:r>
            <a:r>
              <a:rPr lang="en-US" dirty="0" smtClean="0">
                <a:latin typeface="Avenir Medium"/>
              </a:rPr>
              <a:t>Advanced</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a:latin typeface="Avenir Medium"/>
              </a:rPr>
              <a:t>SQL Procedures</a:t>
            </a:r>
          </a:p>
          <a:p>
            <a:r>
              <a:rPr lang="en-US" sz="3000" dirty="0">
                <a:latin typeface="Avenir Medium"/>
              </a:rPr>
              <a:t>SQL View</a:t>
            </a:r>
          </a:p>
          <a:p>
            <a:r>
              <a:rPr lang="en-US" sz="3000" dirty="0">
                <a:latin typeface="Avenir Medium"/>
              </a:rPr>
              <a:t>SQL Transactions</a:t>
            </a:r>
          </a:p>
          <a:p>
            <a:r>
              <a:rPr lang="en-US" sz="3000" dirty="0">
                <a:latin typeface="Avenir Medium"/>
              </a:rPr>
              <a:t>SQL </a:t>
            </a:r>
            <a:r>
              <a:rPr lang="en-US" sz="3000" dirty="0" smtClean="0">
                <a:latin typeface="Avenir Medium"/>
              </a:rPr>
              <a:t>Scripts</a:t>
            </a:r>
          </a:p>
          <a:p>
            <a:pPr lvl="1"/>
            <a:r>
              <a:rPr lang="en-US" sz="2600" dirty="0" smtClean="0">
                <a:latin typeface="Avenir Medium"/>
              </a:rPr>
              <a:t>Using comments</a:t>
            </a:r>
          </a:p>
          <a:p>
            <a:pPr lvl="1"/>
            <a:r>
              <a:rPr lang="en-US" sz="2600" dirty="0" smtClean="0">
                <a:latin typeface="Avenir Medium"/>
              </a:rPr>
              <a:t>Variables</a:t>
            </a:r>
          </a:p>
          <a:p>
            <a:pPr lvl="1"/>
            <a:r>
              <a:rPr lang="en-US" sz="2600" dirty="0" smtClean="0">
                <a:latin typeface="Avenir Medium"/>
              </a:rPr>
              <a:t>Built-in Global Variables</a:t>
            </a:r>
          </a:p>
          <a:p>
            <a:pPr lvl="1"/>
            <a:r>
              <a:rPr lang="en-US" sz="2600" dirty="0" smtClean="0">
                <a:latin typeface="Avenir Medium"/>
              </a:rPr>
              <a:t>Flow Control</a:t>
            </a:r>
          </a:p>
          <a:p>
            <a:r>
              <a:rPr lang="en-US" sz="3200" dirty="0">
                <a:latin typeface="Avenir Medium"/>
              </a:rPr>
              <a:t>Indexes (create, drop index)</a:t>
            </a:r>
          </a:p>
          <a:p>
            <a:endParaRPr lang="en-US" sz="3000" dirty="0">
              <a:latin typeface="Avenir Medium"/>
            </a:endParaRPr>
          </a:p>
          <a:p>
            <a:endParaRPr lang="en-US" sz="3000" dirty="0" smtClean="0">
              <a:latin typeface="Avenir Medium"/>
            </a:endParaRPr>
          </a:p>
        </p:txBody>
      </p:sp>
      <p:pic>
        <p:nvPicPr>
          <p:cNvPr id="7" name="Picture 14" descr="C:\Program Files\Microsoft Office\Clipart\standard\stddir3\pe01628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339568" y="1408724"/>
            <a:ext cx="2804432" cy="251431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6713071" y="1601870"/>
            <a:ext cx="15063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1016242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676275" y="526822"/>
            <a:ext cx="8229600" cy="739014"/>
          </a:xfrm>
        </p:spPr>
        <p:txBody>
          <a:bodyPr/>
          <a:lstStyle/>
          <a:p>
            <a:r>
              <a:rPr lang="en-US" dirty="0" smtClean="0">
                <a:latin typeface="Avenir Medium"/>
              </a:rPr>
              <a:t>V. </a:t>
            </a:r>
            <a:r>
              <a:rPr lang="en-US" dirty="0">
                <a:latin typeface="Avenir Medium"/>
              </a:rPr>
              <a:t>MySQL </a:t>
            </a:r>
            <a:r>
              <a:rPr lang="en-US" dirty="0" smtClean="0">
                <a:latin typeface="Avenir Medium"/>
              </a:rPr>
              <a:t>&amp; Security</a:t>
            </a:r>
            <a:endParaRPr lang="en-US" dirty="0">
              <a:latin typeface="Avenir Medium"/>
            </a:endParaRPr>
          </a:p>
        </p:txBody>
      </p:sp>
      <p:sp>
        <p:nvSpPr>
          <p:cNvPr id="4" name="Rectangle 3"/>
          <p:cNvSpPr>
            <a:spLocks noGrp="1" noChangeArrowheads="1"/>
          </p:cNvSpPr>
          <p:nvPr>
            <p:ph idx="1"/>
          </p:nvPr>
        </p:nvSpPr>
        <p:spPr>
          <a:xfrm>
            <a:off x="457200" y="1381464"/>
            <a:ext cx="8229600" cy="5381285"/>
          </a:xfrm>
        </p:spPr>
        <p:txBody>
          <a:bodyPr/>
          <a:lstStyle/>
          <a:p>
            <a:r>
              <a:rPr lang="vi-VN" sz="2800" dirty="0" smtClean="0">
                <a:latin typeface="Avenir Medium"/>
              </a:rPr>
              <a:t>Definition</a:t>
            </a:r>
            <a:r>
              <a:rPr lang="en-US" sz="2800" dirty="0" smtClean="0">
                <a:latin typeface="Avenir Medium"/>
              </a:rPr>
              <a:t>, </a:t>
            </a:r>
            <a:r>
              <a:rPr lang="vi-VN" sz="2800" dirty="0" smtClean="0">
                <a:latin typeface="Avenir Medium"/>
              </a:rPr>
              <a:t>Usages</a:t>
            </a:r>
            <a:r>
              <a:rPr lang="en-US" sz="2800" dirty="0">
                <a:latin typeface="Avenir Medium"/>
              </a:rPr>
              <a:t> </a:t>
            </a:r>
            <a:r>
              <a:rPr lang="en-US" sz="2800" dirty="0" smtClean="0">
                <a:latin typeface="Avenir Medium"/>
              </a:rPr>
              <a:t>and C</a:t>
            </a:r>
            <a:r>
              <a:rPr lang="vi-VN" sz="2800" dirty="0" smtClean="0">
                <a:latin typeface="Avenir Medium"/>
              </a:rPr>
              <a:t>ompares with PostgreSQL, Sqlite, MSSQL</a:t>
            </a:r>
            <a:r>
              <a:rPr lang="en-US" sz="2800" dirty="0" smtClean="0">
                <a:latin typeface="Avenir Medium"/>
              </a:rPr>
              <a:t>, etc.</a:t>
            </a:r>
          </a:p>
          <a:p>
            <a:r>
              <a:rPr lang="en-US" sz="2800" dirty="0">
                <a:latin typeface="Avenir Medium"/>
              </a:rPr>
              <a:t>SQL Security Concepts</a:t>
            </a:r>
          </a:p>
          <a:p>
            <a:pPr lvl="1"/>
            <a:r>
              <a:rPr lang="en-US" sz="2400" dirty="0">
                <a:latin typeface="Avenir Medium"/>
              </a:rPr>
              <a:t>User-Ids, Security Objects, Privileges</a:t>
            </a:r>
          </a:p>
          <a:p>
            <a:r>
              <a:rPr lang="en-US" sz="2800" dirty="0">
                <a:latin typeface="Avenir Medium"/>
              </a:rPr>
              <a:t>Views and SQL Security</a:t>
            </a:r>
          </a:p>
          <a:p>
            <a:r>
              <a:rPr lang="en-US" sz="2800" dirty="0">
                <a:latin typeface="Avenir Medium"/>
              </a:rPr>
              <a:t>Granting Privileges (GRANT)</a:t>
            </a:r>
          </a:p>
          <a:p>
            <a:pPr lvl="1"/>
            <a:r>
              <a:rPr lang="en-US" sz="2400" dirty="0">
                <a:latin typeface="Avenir Medium"/>
              </a:rPr>
              <a:t>Column Privileges</a:t>
            </a:r>
          </a:p>
          <a:p>
            <a:pPr lvl="1"/>
            <a:r>
              <a:rPr lang="en-US" sz="2400" dirty="0">
                <a:latin typeface="Avenir Medium"/>
              </a:rPr>
              <a:t>Passing Privileges (GRANT OPTION)</a:t>
            </a:r>
          </a:p>
          <a:p>
            <a:r>
              <a:rPr lang="en-US" sz="2800" dirty="0">
                <a:latin typeface="Avenir Medium"/>
              </a:rPr>
              <a:t>Revoking Privileges (REVOKE)</a:t>
            </a:r>
          </a:p>
          <a:p>
            <a:pPr lvl="1"/>
            <a:r>
              <a:rPr lang="en-US" sz="2400" dirty="0">
                <a:latin typeface="Avenir Medium"/>
              </a:rPr>
              <a:t>REVOKE and the GRANT OPTION</a:t>
            </a:r>
          </a:p>
          <a:p>
            <a:pPr lvl="1"/>
            <a:r>
              <a:rPr lang="en-US" sz="2400" dirty="0">
                <a:latin typeface="Avenir Medium"/>
              </a:rPr>
              <a:t>REVOKE and the ANSI/ISO Standard</a:t>
            </a:r>
          </a:p>
          <a:p>
            <a:endParaRPr lang="en-US" sz="2800" dirty="0" smtClean="0">
              <a:latin typeface="Avenir Medium"/>
            </a:endParaRPr>
          </a:p>
          <a:p>
            <a:endParaRPr lang="en-US" sz="3000" dirty="0" smtClean="0">
              <a:latin typeface="Avenir Medium"/>
            </a:endParaRPr>
          </a:p>
        </p:txBody>
      </p:sp>
      <p:pic>
        <p:nvPicPr>
          <p:cNvPr id="7" name="Picture 11" descr="E:\PFiles\MSOffice\Clipart\standard\stddir3\pe0159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67500" y="0"/>
            <a:ext cx="2476500" cy="1926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408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609600" y="434042"/>
            <a:ext cx="8229600" cy="739014"/>
          </a:xfrm>
        </p:spPr>
        <p:txBody>
          <a:bodyPr/>
          <a:lstStyle/>
          <a:p>
            <a:r>
              <a:rPr lang="en-US" dirty="0" smtClean="0">
                <a:latin typeface="Avenir Medium"/>
              </a:rPr>
              <a:t>VI. </a:t>
            </a:r>
            <a:r>
              <a:rPr lang="en-US" dirty="0">
                <a:latin typeface="Avenir Medium"/>
              </a:rPr>
              <a:t>SQL </a:t>
            </a:r>
            <a:r>
              <a:rPr lang="vi-VN" dirty="0">
                <a:latin typeface="Avenir Medium"/>
              </a:rPr>
              <a:t>Performance</a:t>
            </a:r>
            <a:endParaRPr lang="en-US" dirty="0">
              <a:latin typeface="Avenir Medium"/>
            </a:endParaRPr>
          </a:p>
        </p:txBody>
      </p:sp>
      <p:sp>
        <p:nvSpPr>
          <p:cNvPr id="4" name="Rectangle 3"/>
          <p:cNvSpPr>
            <a:spLocks noGrp="1" noChangeArrowheads="1"/>
          </p:cNvSpPr>
          <p:nvPr>
            <p:ph idx="1"/>
          </p:nvPr>
        </p:nvSpPr>
        <p:spPr>
          <a:xfrm>
            <a:off x="457200" y="1314789"/>
            <a:ext cx="8229600" cy="5324135"/>
          </a:xfrm>
        </p:spPr>
        <p:txBody>
          <a:bodyPr/>
          <a:lstStyle/>
          <a:p>
            <a:r>
              <a:rPr lang="en-US" sz="2800" dirty="0" smtClean="0">
                <a:latin typeface="Avenir Medium"/>
              </a:rPr>
              <a:t>Overview</a:t>
            </a:r>
          </a:p>
          <a:p>
            <a:r>
              <a:rPr lang="en-US" sz="2800" dirty="0" smtClean="0">
                <a:latin typeface="Avenir Medium"/>
              </a:rPr>
              <a:t>EXPLAIN SQL</a:t>
            </a:r>
          </a:p>
          <a:p>
            <a:r>
              <a:rPr lang="en-US" sz="2800" dirty="0" smtClean="0">
                <a:latin typeface="Avenir Medium"/>
              </a:rPr>
              <a:t>Optimize Schema and Data Types</a:t>
            </a:r>
          </a:p>
          <a:p>
            <a:r>
              <a:rPr lang="en-US" sz="2800" dirty="0" smtClean="0">
                <a:latin typeface="Avenir Medium"/>
              </a:rPr>
              <a:t>Indexing for High Performance</a:t>
            </a:r>
          </a:p>
          <a:p>
            <a:r>
              <a:rPr lang="en-US" sz="2800" dirty="0" smtClean="0">
                <a:latin typeface="Avenir Medium"/>
              </a:rPr>
              <a:t>Query Performance Optimization</a:t>
            </a:r>
          </a:p>
          <a:p>
            <a:r>
              <a:rPr lang="en-US" sz="2800" dirty="0" smtClean="0">
                <a:latin typeface="Avenir Medium"/>
              </a:rPr>
              <a:t>Best practices</a:t>
            </a:r>
          </a:p>
          <a:p>
            <a:endParaRPr lang="en-US" sz="2800" dirty="0" smtClean="0">
              <a:latin typeface="Avenir Medium"/>
            </a:endParaRPr>
          </a:p>
          <a:p>
            <a:endParaRPr lang="en-US" sz="3000" dirty="0" smtClean="0">
              <a:latin typeface="Avenir Medium"/>
            </a:endParaRPr>
          </a:p>
        </p:txBody>
      </p:sp>
      <p:pic>
        <p:nvPicPr>
          <p:cNvPr id="8" name="Picture 52" descr="E:\PFiles\MSOffice\Clipart\standard\stddir4\pe0197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90607" y="3823283"/>
            <a:ext cx="2634343" cy="2725834"/>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5"/>
          <p:cNvSpPr txBox="1">
            <a:spLocks noChangeArrowheads="1"/>
          </p:cNvSpPr>
          <p:nvPr/>
        </p:nvSpPr>
        <p:spPr bwMode="auto">
          <a:xfrm rot="19430330">
            <a:off x="7198019" y="4021150"/>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smtClean="0">
                <a:latin typeface="Comic Sans MS" panose="030F0702030302020204" pitchFamily="66" charset="0"/>
              </a:rPr>
              <a:t>SQL</a:t>
            </a:r>
            <a:endParaRPr kumimoji="0" lang="en-US" sz="2000" b="1" dirty="0">
              <a:latin typeface="Comic Sans MS" panose="030F0702030302020204" pitchFamily="66" charset="0"/>
            </a:endParaRPr>
          </a:p>
        </p:txBody>
      </p:sp>
    </p:spTree>
    <p:extLst>
      <p:ext uri="{BB962C8B-B14F-4D97-AF65-F5344CB8AC3E}">
        <p14:creationId xmlns:p14="http://schemas.microsoft.com/office/powerpoint/2010/main" val="3175987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508000" y="1397000"/>
            <a:ext cx="8128000" cy="4064000"/>
          </a:xfrm>
          <a:prstGeom prst="rect">
            <a:avLst/>
          </a:prstGeom>
        </p:spPr>
      </p:pic>
    </p:spTree>
    <p:extLst>
      <p:ext uri="{BB962C8B-B14F-4D97-AF65-F5344CB8AC3E}">
        <p14:creationId xmlns:p14="http://schemas.microsoft.com/office/powerpoint/2010/main" val="2972145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a:t>
            </a:r>
            <a:r>
              <a:rPr lang="en-US" sz="6000" b="1" dirty="0" smtClean="0">
                <a:solidFill>
                  <a:schemeClr val="accent6">
                    <a:lumMod val="75000"/>
                  </a:schemeClr>
                </a:solidFill>
                <a:latin typeface="Constantia" pitchFamily="18" charset="0"/>
              </a:rPr>
              <a:t>YOU!</a:t>
            </a:r>
            <a:endParaRPr lang="en-US" sz="6000" b="1" dirty="0">
              <a:solidFill>
                <a:schemeClr val="accent6">
                  <a:lumMod val="75000"/>
                </a:schemeClr>
              </a:solidFill>
              <a:latin typeface="Constantia" pitchFamily="18" charset="0"/>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0" descr="E:\PFiles\MSOffice\Clipart\standard\stddir3\pe01589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78206" y="367917"/>
            <a:ext cx="3465794" cy="1807591"/>
          </a:xfrm>
          <a:prstGeom prst="rect">
            <a:avLst/>
          </a:prstGeom>
          <a:noFill/>
          <a:extLst>
            <a:ext uri="{909E8E84-426E-40DD-AFC4-6F175D3DCCD1}">
              <a14:hiddenFill xmlns:a14="http://schemas.microsoft.com/office/drawing/2010/main">
                <a:solidFill>
                  <a:srgbClr val="FFFFFF"/>
                </a:solidFill>
              </a14:hiddenFill>
            </a:ext>
          </a:extLst>
        </p:spPr>
      </p:pic>
      <p:sp>
        <p:nvSpPr>
          <p:cNvPr id="8193" name="Rectangle 2"/>
          <p:cNvSpPr>
            <a:spLocks noGrp="1" noChangeArrowheads="1"/>
          </p:cNvSpPr>
          <p:nvPr>
            <p:ph type="title"/>
          </p:nvPr>
        </p:nvSpPr>
        <p:spPr>
          <a:xfrm>
            <a:off x="-504825" y="821368"/>
            <a:ext cx="8229600" cy="739014"/>
          </a:xfrm>
        </p:spPr>
        <p:txBody>
          <a:bodyPr/>
          <a:lstStyle/>
          <a:p>
            <a:r>
              <a:rPr lang="en-US" b="1" i="1" dirty="0" smtClean="0">
                <a:latin typeface="Avenir Medium"/>
              </a:rPr>
              <a:t>History</a:t>
            </a:r>
            <a:r>
              <a:rPr lang="en-US" dirty="0" smtClean="0">
                <a:latin typeface="Avenir Medium"/>
              </a:rPr>
              <a:t> of SQL</a:t>
            </a:r>
            <a:endParaRPr lang="en-US" dirty="0">
              <a:latin typeface="Avenir Medium"/>
            </a:endParaRPr>
          </a:p>
        </p:txBody>
      </p:sp>
      <p:sp>
        <p:nvSpPr>
          <p:cNvPr id="5" name="Rectangle 3"/>
          <p:cNvSpPr>
            <a:spLocks noGrp="1" noChangeArrowheads="1"/>
          </p:cNvSpPr>
          <p:nvPr>
            <p:ph idx="1"/>
          </p:nvPr>
        </p:nvSpPr>
        <p:spPr>
          <a:xfrm>
            <a:off x="457200" y="2332037"/>
            <a:ext cx="8606672" cy="4525963"/>
          </a:xfrm>
        </p:spPr>
        <p:txBody>
          <a:bodyPr/>
          <a:lstStyle/>
          <a:p>
            <a:pPr>
              <a:buFont typeface="Arial" pitchFamily="34" charset="0"/>
              <a:buChar char="•"/>
            </a:pPr>
            <a:r>
              <a:rPr lang="en-US" sz="3000" dirty="0" smtClean="0">
                <a:latin typeface="Avenir Medium"/>
              </a:rPr>
              <a:t>IBM </a:t>
            </a:r>
            <a:r>
              <a:rPr lang="en-US" sz="3000" dirty="0">
                <a:latin typeface="Avenir Medium"/>
              </a:rPr>
              <a:t>by Donald D. Chamberlin and Raymond F. Boyce </a:t>
            </a:r>
            <a:r>
              <a:rPr lang="en-US" sz="3000" dirty="0" smtClean="0">
                <a:latin typeface="Avenir Medium"/>
              </a:rPr>
              <a:t>early 1970s called </a:t>
            </a:r>
            <a:r>
              <a:rPr lang="en-US" sz="3000" dirty="0">
                <a:latin typeface="Avenir Medium"/>
              </a:rPr>
              <a:t>SEQUEL (</a:t>
            </a:r>
            <a:r>
              <a:rPr lang="en-US" sz="3000" b="1" dirty="0">
                <a:solidFill>
                  <a:srgbClr val="FF0000"/>
                </a:solidFill>
                <a:latin typeface="Avenir Medium"/>
              </a:rPr>
              <a:t>S</a:t>
            </a:r>
            <a:r>
              <a:rPr lang="en-US" sz="3000" dirty="0">
                <a:latin typeface="Avenir Medium"/>
              </a:rPr>
              <a:t>tructured </a:t>
            </a:r>
            <a:r>
              <a:rPr lang="en-US" sz="3000" b="1" dirty="0">
                <a:solidFill>
                  <a:srgbClr val="FF0000"/>
                </a:solidFill>
                <a:latin typeface="Avenir Medium"/>
              </a:rPr>
              <a:t>E</a:t>
            </a:r>
            <a:r>
              <a:rPr lang="en-US" sz="3000" dirty="0">
                <a:latin typeface="Avenir Medium"/>
              </a:rPr>
              <a:t>nglish </a:t>
            </a:r>
            <a:r>
              <a:rPr lang="en-US" sz="3000" b="1" dirty="0" err="1" smtClean="0">
                <a:solidFill>
                  <a:srgbClr val="FF0000"/>
                </a:solidFill>
                <a:latin typeface="Avenir Medium"/>
              </a:rPr>
              <a:t>QUE</a:t>
            </a:r>
            <a:r>
              <a:rPr lang="en-US" sz="3000" dirty="0" err="1" smtClean="0">
                <a:latin typeface="Avenir Medium"/>
              </a:rPr>
              <a:t>ry</a:t>
            </a:r>
            <a:r>
              <a:rPr lang="en-US" sz="3000" dirty="0" smtClean="0">
                <a:latin typeface="Avenir Medium"/>
              </a:rPr>
              <a:t> </a:t>
            </a:r>
            <a:r>
              <a:rPr lang="en-US" sz="3000" b="1" dirty="0">
                <a:solidFill>
                  <a:srgbClr val="FF0000"/>
                </a:solidFill>
                <a:latin typeface="Avenir Medium"/>
              </a:rPr>
              <a:t>L</a:t>
            </a:r>
            <a:r>
              <a:rPr lang="en-US" sz="3000" dirty="0">
                <a:latin typeface="Avenir Medium"/>
              </a:rPr>
              <a:t>anguage</a:t>
            </a:r>
            <a:r>
              <a:rPr lang="en-US" sz="3000" dirty="0" smtClean="0">
                <a:latin typeface="Avenir Medium"/>
              </a:rPr>
              <a:t>).</a:t>
            </a:r>
          </a:p>
          <a:p>
            <a:pPr>
              <a:buFont typeface="Arial" pitchFamily="34" charset="0"/>
              <a:buChar char="•"/>
            </a:pPr>
            <a:endParaRPr lang="en-US" sz="3000" dirty="0" smtClean="0">
              <a:latin typeface="Avenir Medium"/>
            </a:endParaRPr>
          </a:p>
          <a:p>
            <a:pPr>
              <a:buFont typeface="Arial" pitchFamily="34" charset="0"/>
              <a:buChar char="•"/>
            </a:pPr>
            <a:r>
              <a:rPr lang="en-US" sz="3000" dirty="0" smtClean="0">
                <a:latin typeface="Avenir Medium"/>
              </a:rPr>
              <a:t>RDBMS</a:t>
            </a:r>
            <a:r>
              <a:rPr lang="en-US" sz="3000" dirty="0">
                <a:latin typeface="Avenir Medium"/>
              </a:rPr>
              <a:t>: Standard </a:t>
            </a:r>
            <a:r>
              <a:rPr lang="en-US" sz="3000" dirty="0" smtClean="0">
                <a:latin typeface="Avenir Medium"/>
              </a:rPr>
              <a:t>(ANSI - 1986, ISO </a:t>
            </a:r>
            <a:r>
              <a:rPr lang="en-US" sz="3000" dirty="0">
                <a:latin typeface="Avenir Medium"/>
              </a:rPr>
              <a:t>-</a:t>
            </a:r>
            <a:r>
              <a:rPr lang="en-US" sz="3000" dirty="0" smtClean="0">
                <a:latin typeface="Avenir Medium"/>
              </a:rPr>
              <a:t> 1987) </a:t>
            </a:r>
            <a:r>
              <a:rPr lang="en-US" sz="3000" dirty="0">
                <a:latin typeface="Avenir Medium"/>
              </a:rPr>
              <a:t>for </a:t>
            </a:r>
            <a:r>
              <a:rPr lang="en-US" sz="3000" b="1" dirty="0">
                <a:solidFill>
                  <a:srgbClr val="FF0000"/>
                </a:solidFill>
                <a:latin typeface="Avenir Medium"/>
              </a:rPr>
              <a:t>R</a:t>
            </a:r>
            <a:r>
              <a:rPr lang="en-US" sz="3000" dirty="0">
                <a:latin typeface="Avenir Medium"/>
              </a:rPr>
              <a:t>elational </a:t>
            </a:r>
            <a:r>
              <a:rPr lang="en-US" sz="3000" b="1" dirty="0" err="1">
                <a:solidFill>
                  <a:srgbClr val="FF0000"/>
                </a:solidFill>
                <a:latin typeface="Avenir Medium"/>
              </a:rPr>
              <a:t>D</a:t>
            </a:r>
            <a:r>
              <a:rPr lang="en-US" sz="3000" dirty="0" err="1">
                <a:latin typeface="Avenir Medium"/>
              </a:rPr>
              <a:t>ata</a:t>
            </a:r>
            <a:r>
              <a:rPr lang="en-US" sz="3000" b="1" dirty="0" err="1">
                <a:solidFill>
                  <a:srgbClr val="FF0000"/>
                </a:solidFill>
                <a:latin typeface="Avenir Medium"/>
              </a:rPr>
              <a:t>B</a:t>
            </a:r>
            <a:r>
              <a:rPr lang="en-US" sz="3000" dirty="0" err="1">
                <a:latin typeface="Avenir Medium"/>
              </a:rPr>
              <a:t>ase</a:t>
            </a:r>
            <a:r>
              <a:rPr lang="en-US" sz="3000" dirty="0">
                <a:latin typeface="Avenir Medium"/>
              </a:rPr>
              <a:t> </a:t>
            </a:r>
            <a:r>
              <a:rPr lang="en-US" sz="3000" b="1" dirty="0">
                <a:solidFill>
                  <a:srgbClr val="FF0000"/>
                </a:solidFill>
                <a:latin typeface="Avenir Medium"/>
              </a:rPr>
              <a:t>M</a:t>
            </a:r>
            <a:r>
              <a:rPr lang="en-US" sz="3000" dirty="0">
                <a:latin typeface="Avenir Medium"/>
              </a:rPr>
              <a:t>anagement </a:t>
            </a:r>
            <a:r>
              <a:rPr lang="en-US" sz="3000" b="1" dirty="0" smtClean="0">
                <a:solidFill>
                  <a:srgbClr val="FF0000"/>
                </a:solidFill>
                <a:latin typeface="Avenir Medium"/>
              </a:rPr>
              <a:t>S</a:t>
            </a:r>
            <a:r>
              <a:rPr lang="en-US" sz="3000" dirty="0" smtClean="0">
                <a:latin typeface="Avenir Medium"/>
              </a:rPr>
              <a:t>ystems</a:t>
            </a:r>
            <a:endParaRPr lang="en-US" sz="3000" dirty="0">
              <a:latin typeface="Avenir Medium"/>
            </a:endParaRPr>
          </a:p>
        </p:txBody>
      </p:sp>
      <p:sp>
        <p:nvSpPr>
          <p:cNvPr id="9" name="Text Box 5"/>
          <p:cNvSpPr txBox="1">
            <a:spLocks noChangeArrowheads="1"/>
          </p:cNvSpPr>
          <p:nvPr/>
        </p:nvSpPr>
        <p:spPr bwMode="auto">
          <a:xfrm rot="20496999">
            <a:off x="7984394" y="695979"/>
            <a:ext cx="7392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lang="en-US" sz="1600" b="1" dirty="0">
                <a:latin typeface="Comic Sans MS" panose="030F0702030302020204" pitchFamily="66" charset="0"/>
              </a:rPr>
              <a:t>SQL</a:t>
            </a:r>
          </a:p>
        </p:txBody>
      </p:sp>
    </p:spTree>
    <p:extLst>
      <p:ext uri="{BB962C8B-B14F-4D97-AF65-F5344CB8AC3E}">
        <p14:creationId xmlns:p14="http://schemas.microsoft.com/office/powerpoint/2010/main" val="26820961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is SQL</a:t>
            </a:r>
            <a:endParaRPr lang="en-US" dirty="0">
              <a:latin typeface="Avenir Medium"/>
            </a:endParaRPr>
          </a:p>
        </p:txBody>
      </p:sp>
      <p:sp>
        <p:nvSpPr>
          <p:cNvPr id="5" name="Rectangle 3"/>
          <p:cNvSpPr>
            <a:spLocks noGrp="1" noChangeArrowheads="1"/>
          </p:cNvSpPr>
          <p:nvPr>
            <p:ph idx="1"/>
          </p:nvPr>
        </p:nvSpPr>
        <p:spPr>
          <a:xfrm>
            <a:off x="457200" y="1807591"/>
            <a:ext cx="8606672" cy="4525963"/>
          </a:xfrm>
        </p:spPr>
        <p:txBody>
          <a:bodyPr/>
          <a:lstStyle/>
          <a:p>
            <a:pPr>
              <a:buFont typeface="Arial" pitchFamily="34" charset="0"/>
              <a:buChar char="•"/>
            </a:pPr>
            <a:r>
              <a:rPr lang="en-US" sz="3000" dirty="0" smtClean="0">
                <a:latin typeface="Avenir Medium"/>
              </a:rPr>
              <a:t>SQL: </a:t>
            </a:r>
            <a:r>
              <a:rPr lang="en-US" sz="3000" b="1" dirty="0" smtClean="0">
                <a:solidFill>
                  <a:srgbClr val="FF0000"/>
                </a:solidFill>
                <a:latin typeface="Avenir Medium"/>
              </a:rPr>
              <a:t>S</a:t>
            </a:r>
            <a:r>
              <a:rPr lang="en-US" sz="3000" dirty="0" smtClean="0">
                <a:latin typeface="Avenir Medium"/>
              </a:rPr>
              <a:t>tructured </a:t>
            </a:r>
            <a:r>
              <a:rPr lang="en-US" sz="3000" b="1" dirty="0" smtClean="0">
                <a:solidFill>
                  <a:srgbClr val="FF0000"/>
                </a:solidFill>
                <a:latin typeface="Avenir Medium"/>
              </a:rPr>
              <a:t>Q</a:t>
            </a:r>
            <a:r>
              <a:rPr lang="en-US" sz="3000" dirty="0" smtClean="0">
                <a:latin typeface="Avenir Medium"/>
              </a:rPr>
              <a:t>uery </a:t>
            </a:r>
            <a:r>
              <a:rPr lang="en-US" sz="3000" b="1" dirty="0" smtClean="0">
                <a:solidFill>
                  <a:srgbClr val="FF0000"/>
                </a:solidFill>
                <a:latin typeface="Avenir Medium"/>
              </a:rPr>
              <a:t>L</a:t>
            </a:r>
            <a:r>
              <a:rPr lang="en-US" sz="3000" dirty="0" smtClean="0">
                <a:latin typeface="Avenir Medium"/>
              </a:rPr>
              <a:t>anguage</a:t>
            </a:r>
          </a:p>
          <a:p>
            <a:pPr>
              <a:buNone/>
            </a:pPr>
            <a:endParaRPr lang="en-US" sz="3000" dirty="0" smtClean="0">
              <a:latin typeface="Avenir Medium"/>
            </a:endParaRPr>
          </a:p>
          <a:p>
            <a:pPr>
              <a:buFont typeface="Arial" pitchFamily="34" charset="0"/>
              <a:buChar char="•"/>
            </a:pPr>
            <a:r>
              <a:rPr lang="en-US" sz="3000" dirty="0">
                <a:latin typeface="Avenir Medium"/>
              </a:rPr>
              <a:t>SQL is </a:t>
            </a:r>
            <a:r>
              <a:rPr lang="en-US" sz="3000" dirty="0" smtClean="0">
                <a:latin typeface="Avenir Medium"/>
              </a:rPr>
              <a:t>a database interaction language allows to </a:t>
            </a:r>
            <a:r>
              <a:rPr lang="en-US" sz="3000" dirty="0" smtClean="0">
                <a:solidFill>
                  <a:srgbClr val="00B050"/>
                </a:solidFill>
                <a:latin typeface="Avenir Medium"/>
              </a:rPr>
              <a:t>add, retrieve, edit, and delete information stored in databases</a:t>
            </a:r>
            <a:endParaRPr lang="en-US" sz="3000" dirty="0" smtClean="0">
              <a:latin typeface="Avenir Medium"/>
            </a:endParaRPr>
          </a:p>
          <a:p>
            <a:pPr>
              <a:buFont typeface="Wingdings" charset="0"/>
              <a:buNone/>
            </a:pPr>
            <a:endParaRPr lang="en-US" sz="1400" dirty="0">
              <a:latin typeface="Calibri" charset="0"/>
            </a:endParaRPr>
          </a:p>
          <a:p>
            <a:endParaRPr lang="en-US" sz="1400" dirty="0">
              <a:latin typeface="Calibri" charset="0"/>
            </a:endParaRPr>
          </a:p>
        </p:txBody>
      </p:sp>
      <p:pic>
        <p:nvPicPr>
          <p:cNvPr id="8" name="Picture 2" descr="C:\Program Files\Microsoft Office\Clipart\standard\stddir3\pe01486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76461" y="165290"/>
            <a:ext cx="1987411" cy="212581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5"/>
          <p:cNvSpPr txBox="1">
            <a:spLocks noChangeArrowheads="1"/>
          </p:cNvSpPr>
          <p:nvPr/>
        </p:nvSpPr>
        <p:spPr bwMode="auto">
          <a:xfrm rot="19883113">
            <a:off x="7946294" y="695981"/>
            <a:ext cx="7392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lang="en-US" sz="1600" b="1" dirty="0">
                <a:latin typeface="Comic Sans MS" panose="030F0702030302020204" pitchFamily="66" charset="0"/>
              </a:rPr>
              <a:t>SQL</a:t>
            </a:r>
          </a:p>
        </p:txBody>
      </p:sp>
    </p:spTree>
    <p:extLst>
      <p:ext uri="{BB962C8B-B14F-4D97-AF65-F5344CB8AC3E}">
        <p14:creationId xmlns:p14="http://schemas.microsoft.com/office/powerpoint/2010/main" val="41918402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can SQL do?</a:t>
            </a:r>
            <a:endParaRPr lang="en-US" dirty="0">
              <a:latin typeface="Avenir Medium"/>
            </a:endParaRPr>
          </a:p>
        </p:txBody>
      </p:sp>
      <p:sp>
        <p:nvSpPr>
          <p:cNvPr id="5" name="Rectangle 3"/>
          <p:cNvSpPr>
            <a:spLocks noGrp="1" noChangeArrowheads="1"/>
          </p:cNvSpPr>
          <p:nvPr>
            <p:ph idx="1"/>
          </p:nvPr>
        </p:nvSpPr>
        <p:spPr>
          <a:xfrm>
            <a:off x="457199" y="1864152"/>
            <a:ext cx="8229602" cy="4525963"/>
          </a:xfrm>
        </p:spPr>
        <p:txBody>
          <a:bodyPr/>
          <a:lstStyle/>
          <a:p>
            <a:r>
              <a:rPr lang="en-US" sz="3000" dirty="0" smtClean="0">
                <a:latin typeface="Avenir Medium"/>
              </a:rPr>
              <a:t>Create, alter, drop</a:t>
            </a:r>
          </a:p>
          <a:p>
            <a:endParaRPr lang="en-US" sz="3000" dirty="0" smtClean="0">
              <a:latin typeface="Avenir Medium"/>
            </a:endParaRPr>
          </a:p>
          <a:p>
            <a:r>
              <a:rPr lang="en-US" sz="3000" dirty="0" smtClean="0">
                <a:latin typeface="Avenir Medium"/>
              </a:rPr>
              <a:t>Select, insert, update, delete</a:t>
            </a:r>
          </a:p>
          <a:p>
            <a:endParaRPr lang="en-US" sz="3000" dirty="0" smtClean="0">
              <a:latin typeface="Avenir Medium"/>
            </a:endParaRPr>
          </a:p>
          <a:p>
            <a:r>
              <a:rPr lang="en-US" sz="3000" dirty="0" smtClean="0">
                <a:latin typeface="Avenir Medium"/>
              </a:rPr>
              <a:t>Stored procedures, views</a:t>
            </a:r>
          </a:p>
          <a:p>
            <a:endParaRPr lang="en-US" sz="3000" dirty="0">
              <a:latin typeface="Avenir Medium"/>
            </a:endParaRPr>
          </a:p>
          <a:p>
            <a:r>
              <a:rPr lang="en-US" sz="3000" dirty="0" smtClean="0">
                <a:latin typeface="Avenir Medium"/>
              </a:rPr>
              <a:t>Set permissions</a:t>
            </a:r>
          </a:p>
          <a:p>
            <a:pPr>
              <a:buFont typeface="Wingdings" charset="0"/>
              <a:buNone/>
            </a:pPr>
            <a:endParaRPr lang="en-US" sz="1400" dirty="0">
              <a:latin typeface="Calibri" charset="0"/>
            </a:endParaRPr>
          </a:p>
          <a:p>
            <a:endParaRPr lang="en-US" sz="1400" dirty="0">
              <a:latin typeface="Calibri" charset="0"/>
            </a:endParaRPr>
          </a:p>
        </p:txBody>
      </p:sp>
      <p:pic>
        <p:nvPicPr>
          <p:cNvPr id="6" name="Picture 6" descr="C:\Program Files\Microsoft Office\Clipart\standard\stddir3\pe0158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10229" y="3914991"/>
            <a:ext cx="2591555" cy="2557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965697">
            <a:off x="8209084" y="4284119"/>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
        <p:nvSpPr>
          <p:cNvPr id="10" name="Text Box 5"/>
          <p:cNvSpPr txBox="1">
            <a:spLocks noChangeArrowheads="1"/>
          </p:cNvSpPr>
          <p:nvPr/>
        </p:nvSpPr>
        <p:spPr bwMode="auto">
          <a:xfrm rot="20571124">
            <a:off x="6966409" y="4011346"/>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13503939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494164"/>
            <a:ext cx="8229600" cy="739014"/>
          </a:xfrm>
        </p:spPr>
        <p:txBody>
          <a:bodyPr/>
          <a:lstStyle/>
          <a:p>
            <a:r>
              <a:rPr lang="en-US" b="1" i="1" dirty="0" smtClean="0">
                <a:latin typeface="Avenir Medium"/>
              </a:rPr>
              <a:t>Why</a:t>
            </a:r>
            <a:r>
              <a:rPr lang="en-US" dirty="0" smtClean="0">
                <a:latin typeface="Avenir Medium"/>
              </a:rPr>
              <a:t> SQL</a:t>
            </a:r>
            <a:endParaRPr lang="en-US" dirty="0">
              <a:latin typeface="Avenir Medium"/>
            </a:endParaRPr>
          </a:p>
        </p:txBody>
      </p:sp>
      <p:sp>
        <p:nvSpPr>
          <p:cNvPr id="4" name="Rectangle 3"/>
          <p:cNvSpPr>
            <a:spLocks noGrp="1" noChangeArrowheads="1"/>
          </p:cNvSpPr>
          <p:nvPr>
            <p:ph idx="1"/>
          </p:nvPr>
        </p:nvSpPr>
        <p:spPr>
          <a:xfrm>
            <a:off x="457199" y="1566522"/>
            <a:ext cx="8507691" cy="4940266"/>
          </a:xfrm>
        </p:spPr>
        <p:txBody>
          <a:bodyPr/>
          <a:lstStyle/>
          <a:p>
            <a:r>
              <a:rPr lang="en-US" sz="3000" dirty="0" smtClean="0">
                <a:latin typeface="Avenir Medium"/>
              </a:rPr>
              <a:t>Easy </a:t>
            </a:r>
            <a:r>
              <a:rPr lang="en-US" sz="3000" dirty="0">
                <a:latin typeface="Avenir Medium"/>
              </a:rPr>
              <a:t>to </a:t>
            </a:r>
            <a:r>
              <a:rPr lang="en-US" sz="3000" dirty="0" smtClean="0">
                <a:latin typeface="Avenir Medium"/>
              </a:rPr>
              <a:t>learn</a:t>
            </a:r>
          </a:p>
          <a:p>
            <a:endParaRPr lang="en-US" sz="3000" dirty="0" smtClean="0">
              <a:latin typeface="Avenir Medium"/>
            </a:endParaRPr>
          </a:p>
          <a:p>
            <a:r>
              <a:rPr lang="en-US" sz="3000" dirty="0" smtClean="0">
                <a:latin typeface="Avenir Medium"/>
              </a:rPr>
              <a:t>Proven technology &gt; </a:t>
            </a:r>
            <a:r>
              <a:rPr lang="en-US" sz="3000" dirty="0">
                <a:latin typeface="Avenir Medium"/>
              </a:rPr>
              <a:t>3</a:t>
            </a:r>
            <a:r>
              <a:rPr lang="en-US" sz="3000" dirty="0" smtClean="0">
                <a:latin typeface="Avenir Medium"/>
              </a:rPr>
              <a:t>0 </a:t>
            </a:r>
            <a:r>
              <a:rPr lang="en-US" sz="3000" dirty="0">
                <a:latin typeface="Avenir Medium"/>
              </a:rPr>
              <a:t>years</a:t>
            </a:r>
            <a:r>
              <a:rPr lang="en-US" sz="3000" dirty="0" smtClean="0">
                <a:latin typeface="Avenir Medium"/>
              </a:rPr>
              <a:t> </a:t>
            </a:r>
          </a:p>
          <a:p>
            <a:endParaRPr lang="en-US" sz="3000" dirty="0" smtClean="0">
              <a:latin typeface="Avenir Medium"/>
            </a:endParaRPr>
          </a:p>
          <a:p>
            <a:r>
              <a:rPr lang="en-US" sz="3000" dirty="0" smtClean="0">
                <a:latin typeface="Avenir Medium"/>
              </a:rPr>
              <a:t>Scale </a:t>
            </a:r>
            <a:r>
              <a:rPr lang="en-US" sz="3000" dirty="0">
                <a:latin typeface="Avenir Medium"/>
              </a:rPr>
              <a:t>well</a:t>
            </a:r>
            <a:r>
              <a:rPr lang="en-US" sz="3000" dirty="0" smtClean="0">
                <a:latin typeface="Avenir Medium"/>
              </a:rPr>
              <a:t> but rapidly (indexes)</a:t>
            </a:r>
          </a:p>
          <a:p>
            <a:endParaRPr lang="en-US" sz="3000" dirty="0" smtClean="0">
              <a:latin typeface="Avenir Medium"/>
            </a:endParaRPr>
          </a:p>
          <a:p>
            <a:r>
              <a:rPr lang="en-US" sz="3000" dirty="0" smtClean="0">
                <a:latin typeface="Avenir Medium"/>
              </a:rPr>
              <a:t>Concurrent, data integrity, </a:t>
            </a:r>
            <a:r>
              <a:rPr lang="en-US" sz="3000" dirty="0">
                <a:latin typeface="Avenir Medium"/>
              </a:rPr>
              <a:t>multiple applications</a:t>
            </a:r>
          </a:p>
          <a:p>
            <a:endParaRPr lang="en-US" sz="3000" dirty="0" smtClean="0">
              <a:latin typeface="Avenir Medium"/>
            </a:endParaRPr>
          </a:p>
          <a:p>
            <a:endParaRPr lang="en-US" sz="3000" dirty="0">
              <a:latin typeface="Avenir Medium"/>
            </a:endParaRPr>
          </a:p>
        </p:txBody>
      </p:sp>
      <p:pic>
        <p:nvPicPr>
          <p:cNvPr id="5" name="Picture 18" descr="C:\Program Files\Common Files\Microsoft Shared\Clipart\cagcat50\pe01605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6862" y="526822"/>
            <a:ext cx="3407138" cy="2199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9"/>
          <p:cNvSpPr txBox="1">
            <a:spLocks noChangeArrowheads="1"/>
          </p:cNvSpPr>
          <p:nvPr/>
        </p:nvSpPr>
        <p:spPr bwMode="auto">
          <a:xfrm rot="16200000">
            <a:off x="6521421" y="882445"/>
            <a:ext cx="844347" cy="30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Topics to Study</a:t>
            </a:r>
            <a:endParaRPr lang="en-US" dirty="0">
              <a:latin typeface="Avenir Medium"/>
            </a:endParaRPr>
          </a:p>
        </p:txBody>
      </p:sp>
      <p:sp>
        <p:nvSpPr>
          <p:cNvPr id="4" name="Rectangle 3"/>
          <p:cNvSpPr>
            <a:spLocks noGrp="1" noChangeArrowheads="1"/>
          </p:cNvSpPr>
          <p:nvPr>
            <p:ph idx="1"/>
          </p:nvPr>
        </p:nvSpPr>
        <p:spPr>
          <a:xfrm>
            <a:off x="457200" y="1631837"/>
            <a:ext cx="8229600" cy="4940266"/>
          </a:xfrm>
        </p:spPr>
        <p:txBody>
          <a:bodyPr/>
          <a:lstStyle/>
          <a:p>
            <a:pPr marL="571500" indent="-571500">
              <a:buFont typeface="Wingdings" charset="0"/>
              <a:buAutoNum type="romanUcPeriod"/>
            </a:pPr>
            <a:r>
              <a:rPr lang="en-US" sz="3000" b="1" dirty="0" smtClean="0">
                <a:latin typeface="Avenir Medium"/>
              </a:rPr>
              <a:t>Database Structure</a:t>
            </a:r>
          </a:p>
          <a:p>
            <a:pPr marL="571500" indent="-571500">
              <a:buFont typeface="Wingdings" charset="0"/>
              <a:buAutoNum type="romanUcPeriod"/>
            </a:pPr>
            <a:r>
              <a:rPr lang="en-US" sz="3000" b="1" dirty="0">
                <a:latin typeface="Avenir Medium"/>
              </a:rPr>
              <a:t>SQL </a:t>
            </a:r>
            <a:r>
              <a:rPr lang="en-US" sz="3000" b="1" dirty="0" smtClean="0">
                <a:latin typeface="Avenir Medium"/>
              </a:rPr>
              <a:t>Basic</a:t>
            </a:r>
          </a:p>
          <a:p>
            <a:pPr marL="571500" indent="-571500">
              <a:buFont typeface="Wingdings" charset="0"/>
              <a:buAutoNum type="romanUcPeriod"/>
            </a:pPr>
            <a:r>
              <a:rPr lang="en-US" sz="3000" b="1" dirty="0" smtClean="0">
                <a:latin typeface="Avenir Medium"/>
              </a:rPr>
              <a:t>SQL </a:t>
            </a:r>
            <a:r>
              <a:rPr lang="en-US" sz="3000" b="1" dirty="0" smtClean="0">
                <a:latin typeface="Avenir Medium"/>
              </a:rPr>
              <a:t>Intermediate</a:t>
            </a:r>
            <a:endParaRPr lang="en-US" sz="3000" b="1" dirty="0" smtClean="0">
              <a:latin typeface="Avenir Medium"/>
            </a:endParaRPr>
          </a:p>
          <a:p>
            <a:pPr>
              <a:buFont typeface="Wingdings" charset="0"/>
              <a:buNone/>
            </a:pPr>
            <a:r>
              <a:rPr lang="en-US" sz="3000" b="1" dirty="0" smtClean="0">
                <a:latin typeface="Avenir Medium"/>
              </a:rPr>
              <a:t>IV. </a:t>
            </a:r>
            <a:r>
              <a:rPr lang="en-US" sz="3000" b="1" dirty="0" smtClean="0">
                <a:latin typeface="Avenir Medium"/>
              </a:rPr>
              <a:t>SQL Advanced</a:t>
            </a:r>
            <a:endParaRPr lang="en-US" sz="3000" b="1" dirty="0" smtClean="0">
              <a:latin typeface="Avenir Medium"/>
            </a:endParaRPr>
          </a:p>
          <a:p>
            <a:pPr>
              <a:buFont typeface="Wingdings" charset="0"/>
              <a:buNone/>
            </a:pPr>
            <a:r>
              <a:rPr lang="en-US" sz="3000" b="1" dirty="0" smtClean="0">
                <a:latin typeface="Avenir Medium"/>
              </a:rPr>
              <a:t>V. </a:t>
            </a:r>
            <a:r>
              <a:rPr lang="en-US" sz="3000" b="1" dirty="0" smtClean="0">
                <a:latin typeface="Avenir Medium"/>
              </a:rPr>
              <a:t> </a:t>
            </a:r>
            <a:r>
              <a:rPr lang="en-US" sz="3000" b="1" dirty="0" smtClean="0">
                <a:latin typeface="Avenir Medium"/>
              </a:rPr>
              <a:t>MySQL </a:t>
            </a:r>
            <a:r>
              <a:rPr lang="en-US" sz="3000" b="1" dirty="0">
                <a:latin typeface="Avenir Medium"/>
              </a:rPr>
              <a:t>&amp; Security </a:t>
            </a:r>
            <a:endParaRPr lang="en-US" sz="3000" b="1" dirty="0" smtClean="0">
              <a:latin typeface="Avenir Medium"/>
            </a:endParaRPr>
          </a:p>
          <a:p>
            <a:pPr>
              <a:buFont typeface="Wingdings" charset="0"/>
              <a:buNone/>
            </a:pPr>
            <a:r>
              <a:rPr lang="en-US" sz="3000" b="1" dirty="0" smtClean="0">
                <a:latin typeface="Avenir Medium"/>
              </a:rPr>
              <a:t>VI</a:t>
            </a:r>
            <a:r>
              <a:rPr lang="en-US" sz="3000" b="1" dirty="0">
                <a:latin typeface="Avenir Medium"/>
              </a:rPr>
              <a:t>. SQL </a:t>
            </a:r>
            <a:r>
              <a:rPr lang="en-US" sz="3000" b="1" dirty="0" smtClean="0">
                <a:latin typeface="Avenir Medium"/>
              </a:rPr>
              <a:t>Performance</a:t>
            </a:r>
            <a:endParaRPr lang="en-US" sz="3000" b="1" dirty="0">
              <a:latin typeface="Avenir Medium"/>
            </a:endParaRPr>
          </a:p>
          <a:p>
            <a:endParaRPr lang="en-US" sz="1400" dirty="0">
              <a:latin typeface="Calibri" charset="0"/>
            </a:endParaRPr>
          </a:p>
        </p:txBody>
      </p:sp>
      <p:pic>
        <p:nvPicPr>
          <p:cNvPr id="5" name="Picture 6" descr="E:\PFiles\MSOffice\Clipart\standard\stddir4\pe0354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74833" y="1283622"/>
            <a:ext cx="3511967" cy="252637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18541360">
            <a:off x="6338873" y="2587999"/>
            <a:ext cx="1506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762000" y="544728"/>
            <a:ext cx="8229600" cy="739014"/>
          </a:xfrm>
        </p:spPr>
        <p:txBody>
          <a:bodyPr/>
          <a:lstStyle/>
          <a:p>
            <a:r>
              <a:rPr lang="en-US" dirty="0" smtClean="0">
                <a:latin typeface="Avenir Medium"/>
              </a:rPr>
              <a:t>I. Database Structure</a:t>
            </a:r>
            <a:endParaRPr lang="en-US" dirty="0">
              <a:latin typeface="Avenir Medium"/>
            </a:endParaRPr>
          </a:p>
        </p:txBody>
      </p:sp>
      <p:sp>
        <p:nvSpPr>
          <p:cNvPr id="4" name="Rectangle 3"/>
          <p:cNvSpPr>
            <a:spLocks noGrp="1" noChangeArrowheads="1"/>
          </p:cNvSpPr>
          <p:nvPr>
            <p:ph idx="1"/>
          </p:nvPr>
        </p:nvSpPr>
        <p:spPr>
          <a:xfrm>
            <a:off x="285750" y="1287603"/>
            <a:ext cx="8229600" cy="5570397"/>
          </a:xfrm>
        </p:spPr>
        <p:txBody>
          <a:bodyPr/>
          <a:lstStyle/>
          <a:p>
            <a:r>
              <a:rPr lang="en-US" sz="2800" dirty="0" smtClean="0">
                <a:latin typeface="Avenir Medium"/>
              </a:rPr>
              <a:t>The Data Definition Language (DDL)</a:t>
            </a:r>
          </a:p>
          <a:p>
            <a:r>
              <a:rPr lang="en-US" sz="2800" dirty="0" smtClean="0">
                <a:latin typeface="Avenir Medium"/>
              </a:rPr>
              <a:t>Creating a Database</a:t>
            </a:r>
          </a:p>
          <a:p>
            <a:r>
              <a:rPr lang="en-US" sz="2800" dirty="0" smtClean="0">
                <a:latin typeface="Avenir Medium"/>
              </a:rPr>
              <a:t>Table Definitions (create, drop, alter)</a:t>
            </a:r>
          </a:p>
          <a:p>
            <a:r>
              <a:rPr lang="en-US" sz="2800" dirty="0" smtClean="0">
                <a:latin typeface="Avenir Medium"/>
              </a:rPr>
              <a:t>Constraint Definitions (assertions, domains)</a:t>
            </a:r>
          </a:p>
          <a:p>
            <a:r>
              <a:rPr lang="en-US" sz="2800" dirty="0" smtClean="0">
                <a:latin typeface="Avenir Medium"/>
              </a:rPr>
              <a:t>Aliases and Synonyms (create, drop alias)</a:t>
            </a:r>
          </a:p>
          <a:p>
            <a:r>
              <a:rPr lang="en-US" sz="2800" dirty="0" smtClean="0">
                <a:latin typeface="Avenir Medium"/>
              </a:rPr>
              <a:t>Database </a:t>
            </a:r>
            <a:r>
              <a:rPr lang="vi-VN" sz="2800" dirty="0" smtClean="0">
                <a:latin typeface="Avenir Medium"/>
              </a:rPr>
              <a:t>Structure</a:t>
            </a:r>
          </a:p>
          <a:p>
            <a:pPr lvl="1">
              <a:buFont typeface="Courier New" panose="02070309020205020404" pitchFamily="49" charset="0"/>
              <a:buChar char="o"/>
            </a:pPr>
            <a:r>
              <a:rPr lang="vi-VN" sz="2400" dirty="0" smtClean="0">
                <a:latin typeface="Avenir Medium"/>
              </a:rPr>
              <a:t>Single-database Architecture</a:t>
            </a:r>
          </a:p>
          <a:p>
            <a:pPr lvl="1">
              <a:buFont typeface="Courier New" panose="02070309020205020404" pitchFamily="49" charset="0"/>
              <a:buChar char="o"/>
            </a:pPr>
            <a:r>
              <a:rPr lang="vi-VN" sz="2400" dirty="0" smtClean="0">
                <a:latin typeface="Avenir Medium"/>
              </a:rPr>
              <a:t>Multi-database Architecture</a:t>
            </a:r>
          </a:p>
          <a:p>
            <a:pPr lvl="1">
              <a:buFont typeface="Courier New" panose="02070309020205020404" pitchFamily="49" charset="0"/>
              <a:buChar char="o"/>
            </a:pPr>
            <a:r>
              <a:rPr lang="vi-VN" sz="2400" dirty="0" smtClean="0">
                <a:latin typeface="Avenir Medium"/>
              </a:rPr>
              <a:t>Multi-location Architecture</a:t>
            </a:r>
          </a:p>
          <a:p>
            <a:pPr lvl="1">
              <a:buFont typeface="Courier New" panose="02070309020205020404" pitchFamily="49" charset="0"/>
              <a:buChar char="o"/>
            </a:pPr>
            <a:r>
              <a:rPr lang="vi-VN" sz="2400" dirty="0" smtClean="0">
                <a:latin typeface="Avenir Medium"/>
              </a:rPr>
              <a:t>Databases on Multiple Servers</a:t>
            </a:r>
            <a:endParaRPr lang="en-US" sz="2400" dirty="0">
              <a:latin typeface="Avenir Medium"/>
            </a:endParaRPr>
          </a:p>
        </p:txBody>
      </p:sp>
      <p:pic>
        <p:nvPicPr>
          <p:cNvPr id="5" name="Picture 60" descr="E:\PFiles\MSOffice\Clipart\standard\stddir4\pe01935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21287" y="12472"/>
            <a:ext cx="2422713" cy="261914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375478">
            <a:off x="7691088" y="450914"/>
            <a:ext cx="15063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600" b="1" dirty="0" smtClean="0">
                <a:latin typeface="Comic Sans MS" panose="030F0702030302020204" pitchFamily="66" charset="0"/>
              </a:rPr>
              <a:t>S    L</a:t>
            </a:r>
            <a:endParaRPr kumimoji="0" lang="en-US" sz="2600" b="1" dirty="0">
              <a:latin typeface="Comic Sans MS" panose="030F0702030302020204" pitchFamily="66" charset="0"/>
            </a:endParaRP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1638300" y="529769"/>
            <a:ext cx="8229600" cy="739014"/>
          </a:xfrm>
        </p:spPr>
        <p:txBody>
          <a:bodyPr/>
          <a:lstStyle/>
          <a:p>
            <a:r>
              <a:rPr lang="en-US" dirty="0" smtClean="0">
                <a:latin typeface="Avenir Medium"/>
              </a:rPr>
              <a:t>II. SQL Basic</a:t>
            </a:r>
            <a:endParaRPr lang="en-US" dirty="0">
              <a:latin typeface="Avenir Medium"/>
            </a:endParaRPr>
          </a:p>
        </p:txBody>
      </p:sp>
      <p:sp>
        <p:nvSpPr>
          <p:cNvPr id="4" name="Rectangle 3"/>
          <p:cNvSpPr>
            <a:spLocks noGrp="1" noChangeArrowheads="1"/>
          </p:cNvSpPr>
          <p:nvPr>
            <p:ph idx="1"/>
          </p:nvPr>
        </p:nvSpPr>
        <p:spPr>
          <a:xfrm>
            <a:off x="457200" y="1381465"/>
            <a:ext cx="8229600" cy="5295560"/>
          </a:xfrm>
        </p:spPr>
        <p:txBody>
          <a:bodyPr/>
          <a:lstStyle/>
          <a:p>
            <a:r>
              <a:rPr lang="vi-VN" sz="2800" dirty="0" smtClean="0">
                <a:latin typeface="Avenir Medium"/>
              </a:rPr>
              <a:t>Statements</a:t>
            </a:r>
          </a:p>
          <a:p>
            <a:r>
              <a:rPr lang="vi-VN" sz="2800" dirty="0" smtClean="0">
                <a:latin typeface="Avenir Medium"/>
              </a:rPr>
              <a:t>Data Types, Constants</a:t>
            </a:r>
          </a:p>
          <a:p>
            <a:r>
              <a:rPr lang="vi-VN" sz="2800" dirty="0" smtClean="0">
                <a:latin typeface="Avenir Medium"/>
              </a:rPr>
              <a:t>Expressions, Built-in </a:t>
            </a:r>
            <a:r>
              <a:rPr lang="en-US" sz="2800" dirty="0" smtClean="0">
                <a:latin typeface="Avenir Medium"/>
              </a:rPr>
              <a:t>F</a:t>
            </a:r>
            <a:r>
              <a:rPr lang="vi-VN" sz="2800" dirty="0" smtClean="0">
                <a:latin typeface="Avenir Medium"/>
              </a:rPr>
              <a:t>unctions</a:t>
            </a:r>
          </a:p>
          <a:p>
            <a:r>
              <a:rPr lang="vi-VN" sz="2800" dirty="0" smtClean="0">
                <a:latin typeface="Avenir Medium"/>
              </a:rPr>
              <a:t>Missing Data (Null Values)</a:t>
            </a:r>
          </a:p>
          <a:p>
            <a:r>
              <a:rPr lang="vi-VN" sz="2800" dirty="0" smtClean="0">
                <a:latin typeface="Avenir Medium"/>
              </a:rPr>
              <a:t>Simple Queries</a:t>
            </a:r>
          </a:p>
          <a:p>
            <a:pPr lvl="1">
              <a:buFont typeface="Courier New" panose="02070309020205020404" pitchFamily="49" charset="0"/>
              <a:buChar char="o"/>
            </a:pPr>
            <a:r>
              <a:rPr lang="vi-VN" sz="2400" dirty="0" smtClean="0">
                <a:latin typeface="Avenir Medium"/>
              </a:rPr>
              <a:t>select, from, distinct, where</a:t>
            </a:r>
            <a:r>
              <a:rPr lang="en-US" sz="2400" dirty="0" smtClean="0">
                <a:latin typeface="Avenir Medium"/>
              </a:rPr>
              <a:t>, limit</a:t>
            </a:r>
            <a:endParaRPr lang="vi-VN" sz="2400" dirty="0" smtClean="0">
              <a:latin typeface="Avenir Medium"/>
            </a:endParaRPr>
          </a:p>
          <a:p>
            <a:pPr lvl="1">
              <a:buFont typeface="Courier New" panose="02070309020205020404" pitchFamily="49" charset="0"/>
              <a:buChar char="o"/>
            </a:pPr>
            <a:r>
              <a:rPr lang="vi-VN" sz="2400" dirty="0">
                <a:latin typeface="Avenir Medium"/>
              </a:rPr>
              <a:t>Search </a:t>
            </a:r>
            <a:r>
              <a:rPr lang="en-US" sz="2400" dirty="0" smtClean="0">
                <a:latin typeface="Avenir Medium"/>
              </a:rPr>
              <a:t>C</a:t>
            </a:r>
            <a:r>
              <a:rPr lang="vi-VN" sz="2400" dirty="0" smtClean="0">
                <a:latin typeface="Avenir Medium"/>
              </a:rPr>
              <a:t>onditions </a:t>
            </a:r>
            <a:r>
              <a:rPr lang="vi-VN" sz="2400" dirty="0">
                <a:latin typeface="Avenir Medium"/>
              </a:rPr>
              <a:t>(=, &lt;&gt;, &lt;, &lt;=, &gt;, </a:t>
            </a:r>
            <a:r>
              <a:rPr lang="vi-VN" sz="2400" dirty="0" smtClean="0">
                <a:latin typeface="Avenir Medium"/>
              </a:rPr>
              <a:t>&gt;=, between</a:t>
            </a:r>
            <a:r>
              <a:rPr lang="vi-VN" sz="2400" dirty="0">
                <a:latin typeface="Avenir Medium"/>
              </a:rPr>
              <a:t>, in, like, is null, and, or, </a:t>
            </a:r>
            <a:r>
              <a:rPr lang="vi-VN" sz="2400" dirty="0" smtClean="0">
                <a:latin typeface="Avenir Medium"/>
              </a:rPr>
              <a:t>not)</a:t>
            </a:r>
          </a:p>
          <a:p>
            <a:pPr lvl="1">
              <a:buFont typeface="Courier New" panose="02070309020205020404" pitchFamily="49" charset="0"/>
              <a:buChar char="o"/>
            </a:pPr>
            <a:r>
              <a:rPr lang="vi-VN" sz="2400" dirty="0" smtClean="0">
                <a:latin typeface="Avenir Medium"/>
              </a:rPr>
              <a:t>Sorting (Order </a:t>
            </a:r>
            <a:r>
              <a:rPr lang="en-US" sz="2400" dirty="0" smtClean="0">
                <a:latin typeface="Avenir Medium"/>
              </a:rPr>
              <a:t>B</a:t>
            </a:r>
            <a:r>
              <a:rPr lang="vi-VN" sz="2400" dirty="0" smtClean="0">
                <a:latin typeface="Avenir Medium"/>
              </a:rPr>
              <a:t>y)</a:t>
            </a:r>
          </a:p>
          <a:p>
            <a:r>
              <a:rPr lang="vi-VN" sz="3000" dirty="0">
                <a:latin typeface="Avenir Medium"/>
              </a:rPr>
              <a:t>Column Functions</a:t>
            </a:r>
          </a:p>
          <a:p>
            <a:pPr lvl="1">
              <a:buFont typeface="Courier New" panose="02070309020205020404" pitchFamily="49" charset="0"/>
              <a:buChar char="o"/>
            </a:pPr>
            <a:r>
              <a:rPr lang="vi-VN" sz="2600" dirty="0">
                <a:latin typeface="Avenir Medium"/>
              </a:rPr>
              <a:t>SUM, AVG, MIN, MAX, COUNT</a:t>
            </a:r>
          </a:p>
          <a:p>
            <a:pPr>
              <a:buFont typeface="Courier New" panose="02070309020205020404" pitchFamily="49" charset="0"/>
              <a:buChar char="o"/>
            </a:pPr>
            <a:endParaRPr lang="vi-VN" sz="2800" dirty="0" smtClean="0">
              <a:latin typeface="Avenir Medium"/>
            </a:endParaRPr>
          </a:p>
          <a:p>
            <a:pPr lvl="1"/>
            <a:endParaRPr lang="en-US" sz="2600" dirty="0" smtClean="0">
              <a:latin typeface="Avenir Medium"/>
            </a:endParaRPr>
          </a:p>
        </p:txBody>
      </p:sp>
      <p:pic>
        <p:nvPicPr>
          <p:cNvPr id="5" name="Picture 12" descr="C:\Program Files\Microsoft Office\Clipart\standard\stddir4\pe0194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34780" y="-6206"/>
            <a:ext cx="3018745"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18848352">
            <a:off x="7574227" y="1763700"/>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a:latin typeface="Comic Sans MS" panose="030F0702030302020204" pitchFamily="66" charset="0"/>
              </a:rPr>
              <a:t>SQL</a:t>
            </a:r>
          </a:p>
        </p:txBody>
      </p:sp>
    </p:spTree>
    <p:extLst>
      <p:ext uri="{BB962C8B-B14F-4D97-AF65-F5344CB8AC3E}">
        <p14:creationId xmlns:p14="http://schemas.microsoft.com/office/powerpoint/2010/main" val="3168328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659272" y="482824"/>
            <a:ext cx="8229600" cy="739014"/>
          </a:xfrm>
        </p:spPr>
        <p:txBody>
          <a:bodyPr/>
          <a:lstStyle/>
          <a:p>
            <a:r>
              <a:rPr lang="en-US" dirty="0" smtClean="0">
                <a:latin typeface="Avenir Medium"/>
              </a:rPr>
              <a:t>III. </a:t>
            </a:r>
            <a:r>
              <a:rPr lang="vi-VN" dirty="0" smtClean="0">
                <a:latin typeface="Avenir Medium"/>
              </a:rPr>
              <a:t>SQL </a:t>
            </a:r>
            <a:r>
              <a:rPr lang="en-US" dirty="0" smtClean="0">
                <a:latin typeface="Avenir Medium"/>
              </a:rPr>
              <a:t>Intermediate</a:t>
            </a:r>
            <a:endParaRPr lang="en-US" dirty="0">
              <a:latin typeface="Avenir Medium"/>
            </a:endParaRPr>
          </a:p>
        </p:txBody>
      </p:sp>
      <p:sp>
        <p:nvSpPr>
          <p:cNvPr id="4" name="Rectangle 3"/>
          <p:cNvSpPr>
            <a:spLocks noGrp="1" noChangeArrowheads="1"/>
          </p:cNvSpPr>
          <p:nvPr>
            <p:ph idx="1"/>
          </p:nvPr>
        </p:nvSpPr>
        <p:spPr>
          <a:xfrm>
            <a:off x="457200" y="1295740"/>
            <a:ext cx="8229600" cy="5409860"/>
          </a:xfrm>
        </p:spPr>
        <p:txBody>
          <a:bodyPr/>
          <a:lstStyle/>
          <a:p>
            <a:r>
              <a:rPr lang="vi-VN" sz="3000" dirty="0" smtClean="0">
                <a:latin typeface="Avenir Medium"/>
              </a:rPr>
              <a:t>Database Updates</a:t>
            </a:r>
          </a:p>
          <a:p>
            <a:pPr lvl="1"/>
            <a:r>
              <a:rPr lang="en-US" sz="2600" dirty="0" smtClean="0">
                <a:latin typeface="Avenir Medium"/>
              </a:rPr>
              <a:t>Single/multi </a:t>
            </a:r>
            <a:r>
              <a:rPr lang="en-US" sz="2600" dirty="0" err="1" smtClean="0">
                <a:latin typeface="Avenir Medium"/>
              </a:rPr>
              <a:t>i</a:t>
            </a:r>
            <a:r>
              <a:rPr lang="vi-VN" sz="2600" dirty="0" smtClean="0">
                <a:latin typeface="Avenir Medium"/>
              </a:rPr>
              <a:t>nsert, delete, up</a:t>
            </a:r>
            <a:r>
              <a:rPr lang="en-US" sz="2600" dirty="0" smtClean="0">
                <a:latin typeface="Avenir Medium"/>
              </a:rPr>
              <a:t>d</a:t>
            </a:r>
            <a:r>
              <a:rPr lang="vi-VN" sz="2600" dirty="0" smtClean="0">
                <a:latin typeface="Avenir Medium"/>
              </a:rPr>
              <a:t>ate</a:t>
            </a:r>
            <a:endParaRPr lang="en-US" sz="2600" dirty="0" smtClean="0">
              <a:latin typeface="Avenir Medium"/>
            </a:endParaRPr>
          </a:p>
          <a:p>
            <a:r>
              <a:rPr lang="en-US" sz="3000" dirty="0" err="1" smtClean="0">
                <a:latin typeface="Avenir Medium"/>
              </a:rPr>
              <a:t>Subqueries</a:t>
            </a:r>
            <a:endParaRPr lang="vi-VN" sz="3000" dirty="0">
              <a:latin typeface="Avenir Medium"/>
            </a:endParaRPr>
          </a:p>
          <a:p>
            <a:r>
              <a:rPr lang="vi-VN" sz="3000" dirty="0" smtClean="0">
                <a:latin typeface="Avenir Medium"/>
              </a:rPr>
              <a:t>Joins</a:t>
            </a:r>
            <a:r>
              <a:rPr lang="en-US" sz="3000" dirty="0">
                <a:latin typeface="Avenir Medium"/>
              </a:rPr>
              <a:t>, </a:t>
            </a:r>
            <a:r>
              <a:rPr lang="en-US" sz="3000" dirty="0" smtClean="0">
                <a:latin typeface="Avenir Medium"/>
              </a:rPr>
              <a:t>Union, Wildcard</a:t>
            </a:r>
            <a:endParaRPr lang="vi-VN" sz="3000" dirty="0" smtClean="0">
              <a:latin typeface="Avenir Medium"/>
            </a:endParaRPr>
          </a:p>
          <a:p>
            <a:r>
              <a:rPr lang="vi-VN" sz="3000" dirty="0" smtClean="0">
                <a:latin typeface="Avenir Medium"/>
              </a:rPr>
              <a:t>Grouped Queries (Group </a:t>
            </a:r>
            <a:r>
              <a:rPr lang="en-US" sz="3000" dirty="0" smtClean="0">
                <a:latin typeface="Avenir Medium"/>
              </a:rPr>
              <a:t>B</a:t>
            </a:r>
            <a:r>
              <a:rPr lang="vi-VN" sz="3000" dirty="0" smtClean="0">
                <a:latin typeface="Avenir Medium"/>
              </a:rPr>
              <a:t>y)</a:t>
            </a:r>
          </a:p>
          <a:p>
            <a:r>
              <a:rPr lang="vi-VN" sz="3000" dirty="0" smtClean="0">
                <a:latin typeface="Avenir Medium"/>
              </a:rPr>
              <a:t>Group </a:t>
            </a:r>
            <a:r>
              <a:rPr lang="en-US" sz="3000" dirty="0" smtClean="0">
                <a:latin typeface="Avenir Medium"/>
              </a:rPr>
              <a:t>S</a:t>
            </a:r>
            <a:r>
              <a:rPr lang="vi-VN" sz="3000" dirty="0" smtClean="0">
                <a:latin typeface="Avenir Medium"/>
              </a:rPr>
              <a:t>earch </a:t>
            </a:r>
            <a:r>
              <a:rPr lang="en-US" sz="3000" dirty="0" smtClean="0">
                <a:latin typeface="Avenir Medium"/>
              </a:rPr>
              <a:t>C</a:t>
            </a:r>
            <a:r>
              <a:rPr lang="vi-VN" sz="3000" dirty="0" smtClean="0">
                <a:latin typeface="Avenir Medium"/>
              </a:rPr>
              <a:t>onditions (Having)</a:t>
            </a:r>
            <a:endParaRPr lang="en-US" sz="2600" dirty="0" smtClean="0">
              <a:latin typeface="Avenir Medium"/>
            </a:endParaRPr>
          </a:p>
          <a:p>
            <a:endParaRPr lang="en-US" sz="3000" dirty="0" smtClean="0">
              <a:latin typeface="Avenir Medium"/>
            </a:endParaRPr>
          </a:p>
        </p:txBody>
      </p:sp>
      <p:pic>
        <p:nvPicPr>
          <p:cNvPr id="5" name="Picture 69" descr="E:\PFiles\MSOffice\Clipart\standard\stddir4\pe03533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14484" y="4681207"/>
            <a:ext cx="2929516" cy="217679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290841">
            <a:off x="6423087" y="5025532"/>
            <a:ext cx="12925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200" b="1" dirty="0">
                <a:latin typeface="Comic Sans MS" panose="030F0702030302020204" pitchFamily="66" charset="0"/>
              </a:rPr>
              <a:t>SQL</a:t>
            </a:r>
          </a:p>
        </p:txBody>
      </p:sp>
    </p:spTree>
    <p:extLst>
      <p:ext uri="{BB962C8B-B14F-4D97-AF65-F5344CB8AC3E}">
        <p14:creationId xmlns:p14="http://schemas.microsoft.com/office/powerpoint/2010/main" val="20795034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12479</TotalTime>
  <Words>484</Words>
  <Application>Microsoft Office PowerPoint</Application>
  <PresentationFormat>On-screen Show (4:3)</PresentationFormat>
  <Paragraphs>119</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 Medium</vt:lpstr>
      <vt:lpstr>Calibri</vt:lpstr>
      <vt:lpstr>Comic Sans MS</vt:lpstr>
      <vt:lpstr>Constantia</vt:lpstr>
      <vt:lpstr>Courier New</vt:lpstr>
      <vt:lpstr>Lucida Sans</vt:lpstr>
      <vt:lpstr>Times New Roman</vt:lpstr>
      <vt:lpstr>Wingdings</vt:lpstr>
      <vt:lpstr>QSOFT VIETNAM</vt:lpstr>
      <vt:lpstr>SQL Overview</vt:lpstr>
      <vt:lpstr>History of SQL</vt:lpstr>
      <vt:lpstr>What is SQL</vt:lpstr>
      <vt:lpstr>What can SQL do?</vt:lpstr>
      <vt:lpstr>Why SQL</vt:lpstr>
      <vt:lpstr>Topics to Study</vt:lpstr>
      <vt:lpstr>I. Database Structure</vt:lpstr>
      <vt:lpstr>II. SQL Basic</vt:lpstr>
      <vt:lpstr>III. SQL Intermediate</vt:lpstr>
      <vt:lpstr>IV. SQL Advanced</vt:lpstr>
      <vt:lpstr>V. MySQL &amp; Security</vt:lpstr>
      <vt:lpstr>VI. SQL Performance</vt:lpstr>
      <vt:lpstr>PowerPoint Presentation</vt:lpstr>
      <vt:lpstr>THANK YOU!</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1303</cp:revision>
  <cp:lastPrinted>2015-01-26T06:13:35Z</cp:lastPrinted>
  <dcterms:created xsi:type="dcterms:W3CDTF">2011-07-05T15:47:08Z</dcterms:created>
  <dcterms:modified xsi:type="dcterms:W3CDTF">2015-11-03T04:11:37Z</dcterms:modified>
</cp:coreProperties>
</file>