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95" r:id="rId1"/>
  </p:sldMasterIdLst>
  <p:notesMasterIdLst>
    <p:notesMasterId r:id="rId18"/>
  </p:notesMasterIdLst>
  <p:handoutMasterIdLst>
    <p:handoutMasterId r:id="rId19"/>
  </p:handoutMasterIdLst>
  <p:sldIdLst>
    <p:sldId id="256" r:id="rId2"/>
    <p:sldId id="397" r:id="rId3"/>
    <p:sldId id="398" r:id="rId4"/>
    <p:sldId id="390" r:id="rId5"/>
    <p:sldId id="399" r:id="rId6"/>
    <p:sldId id="369" r:id="rId7"/>
    <p:sldId id="38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367" r:id="rId16"/>
    <p:sldId id="33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E5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13" autoAdjust="0"/>
    <p:restoredTop sz="89964" autoAdjust="0"/>
  </p:normalViewPr>
  <p:slideViewPr>
    <p:cSldViewPr snapToGrid="0" snapToObjects="1">
      <p:cViewPr varScale="1">
        <p:scale>
          <a:sx n="80" d="100"/>
          <a:sy n="80" d="100"/>
        </p:scale>
        <p:origin x="110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239D8-9946-CA43-8D24-8F75F9EC746F}" type="datetimeFigureOut">
              <a:rPr lang="en-US" smtClean="0"/>
              <a:pPr/>
              <a:t>23/11/2015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555D0-D576-144C-A110-33DEAAC5A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71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3C4F2-547F-4EAC-A4FB-1991884D518B}" type="datetimeFigureOut">
              <a:rPr lang="en-US" smtClean="0"/>
              <a:pPr/>
              <a:t>23/11/2015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45946-0CF3-4C0F-AF5C-F563F65A0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18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53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general, it’s a good idea to create an index for columns that are used frequently</a:t>
            </a:r>
          </a:p>
          <a:p>
            <a:r>
              <a:rPr lang="en-US" dirty="0" smtClean="0"/>
              <a:t>in search conditions. Indexing is also more appropriate when queries against a table</a:t>
            </a:r>
          </a:p>
          <a:p>
            <a:r>
              <a:rPr lang="en-US" dirty="0" smtClean="0"/>
              <a:t>are more frequent than inserts and updates. Most DBMS products always establish an</a:t>
            </a:r>
          </a:p>
          <a:p>
            <a:r>
              <a:rPr lang="en-US" dirty="0" smtClean="0"/>
              <a:t>index for the primary key of a table, because they anticipate that access to the table will</a:t>
            </a:r>
          </a:p>
          <a:p>
            <a:r>
              <a:rPr lang="en-US" dirty="0" smtClean="0"/>
              <a:t>most frequently be via the primary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94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78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53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DBMS products always establish an</a:t>
            </a:r>
            <a:r>
              <a:rPr lang="en-US" baseline="0" dirty="0" smtClean="0"/>
              <a:t> </a:t>
            </a:r>
            <a:r>
              <a:rPr lang="en-US" dirty="0" smtClean="0"/>
              <a:t>index for the primary key of a table, because they anticipate that access to the table will</a:t>
            </a:r>
          </a:p>
          <a:p>
            <a:r>
              <a:rPr lang="en-US" dirty="0" smtClean="0"/>
              <a:t>most frequently be via the primary key.</a:t>
            </a:r>
          </a:p>
          <a:p>
            <a:endParaRPr lang="en-US" dirty="0" smtClean="0"/>
          </a:p>
          <a:p>
            <a:r>
              <a:rPr lang="en-US" dirty="0" smtClean="0"/>
              <a:t>Most DBMS products also automatically establish an index for any column (or</a:t>
            </a:r>
          </a:p>
          <a:p>
            <a:r>
              <a:rPr lang="en-US" dirty="0" smtClean="0"/>
              <a:t>column combination) defined with a uniqueness constraint. The DBMS must check the</a:t>
            </a:r>
          </a:p>
          <a:p>
            <a:r>
              <a:rPr lang="en-US" dirty="0" smtClean="0"/>
              <a:t>value of such a column in any new row to be inserted, or in any update to an existing</a:t>
            </a:r>
          </a:p>
          <a:p>
            <a:r>
              <a:rPr lang="en-US" dirty="0" smtClean="0"/>
              <a:t>row, to make certain that the value does not duplicate a value already contained in the</a:t>
            </a:r>
          </a:p>
          <a:p>
            <a:r>
              <a:rPr lang="en-US" dirty="0" smtClean="0"/>
              <a:t>table. Without an index on the column(s), the DBMS would have to sequentially search</a:t>
            </a:r>
          </a:p>
          <a:p>
            <a:r>
              <a:rPr lang="en-US" dirty="0" smtClean="0"/>
              <a:t>through every row of the table to check the constraint. With an index, the DBMS can</a:t>
            </a:r>
          </a:p>
          <a:p>
            <a:r>
              <a:rPr lang="en-US" dirty="0" smtClean="0"/>
              <a:t>simply use the index to find a row (if it exists) with the value in question, which is a</a:t>
            </a:r>
          </a:p>
          <a:p>
            <a:r>
              <a:rPr lang="en-US" dirty="0" smtClean="0"/>
              <a:t>much faster operation than a sequential 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64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of the physical storage structures that is provided by most SQL-based database</a:t>
            </a:r>
          </a:p>
          <a:p>
            <a:r>
              <a:rPr lang="en-US" dirty="0" smtClean="0"/>
              <a:t>management systems is an index, which is a structure that provides rapid access to the</a:t>
            </a:r>
          </a:p>
          <a:p>
            <a:r>
              <a:rPr lang="en-US" dirty="0" smtClean="0"/>
              <a:t>rows of a table based on the values of one or more columns.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72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of the indexes provides access based on the DESCRIPTION column. The other provides access based</a:t>
            </a:r>
          </a:p>
          <a:p>
            <a:r>
              <a:rPr lang="en-US" dirty="0" smtClean="0"/>
              <a:t>on the primary key of the table, which is a combination of the MFR_ID and PRODUCT_ID columns.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93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there were no index for the DESCRIPTION column, the DBMS would be forced to</a:t>
            </a:r>
          </a:p>
          <a:p>
            <a:r>
              <a:rPr lang="en-US" dirty="0" smtClean="0"/>
              <a:t>process the query by sequentially scanning the PRODUCTS table, row by row, examining</a:t>
            </a:r>
          </a:p>
          <a:p>
            <a:r>
              <a:rPr lang="en-US" dirty="0" smtClean="0"/>
              <a:t>the DESCRIPTION column in each row. To make sure it had found all of the rows that</a:t>
            </a:r>
          </a:p>
          <a:p>
            <a:r>
              <a:rPr lang="en-US" dirty="0" smtClean="0"/>
              <a:t>satisfied the search condition, it would have to examine every row in the table. For a</a:t>
            </a:r>
          </a:p>
          <a:p>
            <a:r>
              <a:rPr lang="en-US" dirty="0" smtClean="0"/>
              <a:t>large table with thousands or millions of rows, the scan of the table could take minutes</a:t>
            </a:r>
          </a:p>
          <a:p>
            <a:r>
              <a:rPr lang="en-US" dirty="0" smtClean="0"/>
              <a:t>or hours.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11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index stores data</a:t>
            </a:r>
            <a:r>
              <a:rPr lang="en-US" baseline="0" dirty="0" smtClean="0"/>
              <a:t> </a:t>
            </a:r>
            <a:r>
              <a:rPr lang="en-US" dirty="0" smtClean="0"/>
              <a:t>values and pointers to the rows where those data values occur. In the index the data values</a:t>
            </a:r>
          </a:p>
          <a:p>
            <a:r>
              <a:rPr lang="en-US" dirty="0" smtClean="0"/>
              <a:t>are arranged in ascending or descending order, so that the DBMS can quickly search</a:t>
            </a:r>
          </a:p>
          <a:p>
            <a:r>
              <a:rPr lang="en-US" dirty="0" smtClean="0"/>
              <a:t>the index to find a particular value. It can then follow the pointer to locate the row</a:t>
            </a:r>
          </a:p>
          <a:p>
            <a:r>
              <a:rPr lang="en-US" dirty="0" smtClean="0"/>
              <a:t>containing the value.</a:t>
            </a:r>
          </a:p>
          <a:p>
            <a:r>
              <a:rPr lang="en-US" dirty="0" smtClean="0"/>
              <a:t>The presence or absence of an index is completely transparent to the SQL user who</a:t>
            </a:r>
          </a:p>
          <a:p>
            <a:r>
              <a:rPr lang="en-US" dirty="0" smtClean="0"/>
              <a:t>accesses a table. </a:t>
            </a:r>
          </a:p>
          <a:p>
            <a:r>
              <a:rPr lang="en-US" dirty="0" smtClean="0"/>
              <a:t>With an index for the DESCRIPTION column, the DBMS can locate the requested</a:t>
            </a:r>
          </a:p>
          <a:p>
            <a:r>
              <a:rPr lang="en-US" dirty="0" smtClean="0"/>
              <a:t>data with much less effort. It searches the index to find the requested value (“Size 4</a:t>
            </a:r>
          </a:p>
          <a:p>
            <a:r>
              <a:rPr lang="en-US" dirty="0" smtClean="0"/>
              <a:t>widget”) and then follows the pointer to find the requested row(s) of the table.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2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dirty="0" smtClean="0"/>
              <a:t>index search is very rapid because the index is sorted and its rows are very small.</a:t>
            </a:r>
          </a:p>
          <a:p>
            <a:r>
              <a:rPr lang="en-US" dirty="0" smtClean="0"/>
              <a:t>Moving from the index to the row(s) is also very rapid because the index tells the</a:t>
            </a:r>
          </a:p>
          <a:p>
            <a:r>
              <a:rPr lang="en-US" dirty="0" smtClean="0"/>
              <a:t>DBMS where on the disk the row(s) are located.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57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dirty="0" smtClean="0"/>
              <a:t>index search is very rapid because the index is sorted and its rows are very small.</a:t>
            </a:r>
          </a:p>
          <a:p>
            <a:r>
              <a:rPr lang="en-US" dirty="0" smtClean="0"/>
              <a:t>Moving from the index to the row(s) is also very rapid because the index tells the</a:t>
            </a:r>
          </a:p>
          <a:p>
            <a:r>
              <a:rPr lang="en-US" dirty="0" smtClean="0"/>
              <a:t>DBMS where on the disk the row(s) are located.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76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60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disadvantage of having an index is that it consumes additional disk</a:t>
            </a:r>
          </a:p>
          <a:p>
            <a:r>
              <a:rPr lang="en-US" dirty="0" smtClean="0"/>
              <a:t>space. Another disadvantage is that the index must be updated every time a row is</a:t>
            </a:r>
          </a:p>
          <a:p>
            <a:r>
              <a:rPr lang="en-US" dirty="0" smtClean="0"/>
              <a:t>added to the table and every time the indexed column is updated in an existing row.</a:t>
            </a:r>
          </a:p>
          <a:p>
            <a:r>
              <a:rPr lang="en-US" dirty="0" smtClean="0"/>
              <a:t>This imposes additional overhead on INSERT and UPDATE statements for the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07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95E4D3-92F1-F74E-BDA8-3EA24612ADAC}" type="datetime2">
              <a:rPr lang="en-US" smtClean="0"/>
              <a:pPr/>
              <a:t>Monday, November 23,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58C7B7-FC72-9D41-BEE1-BB86D4F232B4}" type="datetime2">
              <a:rPr lang="en-US" smtClean="0"/>
              <a:pPr/>
              <a:t>Monday, November 23,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7682"/>
            <a:ext cx="2057400" cy="54255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7682"/>
            <a:ext cx="6019800" cy="5425599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6E821B-96E8-764D-BF74-9827494534E4}" type="datetime2">
              <a:rPr lang="en-US" smtClean="0"/>
              <a:pPr/>
              <a:t>Monday, November 23,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2186"/>
            <a:ext cx="8229600" cy="739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0900"/>
            <a:ext cx="8229600" cy="4157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D89BD2-8F64-7D49-B0EC-A10964D418B9}" type="datetime2">
              <a:rPr lang="en-US" smtClean="0"/>
              <a:pPr/>
              <a:t>Monday, November 23,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66F277-A6C8-D74E-AD9A-DEDC5E2BD837}" type="datetime2">
              <a:rPr lang="en-US" smtClean="0"/>
              <a:pPr/>
              <a:t>Monday, November 23,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5"/>
            <a:ext cx="8229600" cy="6325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6600"/>
            <a:ext cx="4038600" cy="41195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06600"/>
            <a:ext cx="4038600" cy="4119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B6B04E-5C92-7445-BA45-A4E3769C0C5A}" type="datetime2">
              <a:rPr lang="en-US" smtClean="0"/>
              <a:pPr/>
              <a:t>Monday, November 23, 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4"/>
            <a:ext cx="8229600" cy="85875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121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48001"/>
            <a:ext cx="4040188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121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48001"/>
            <a:ext cx="4041775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8670BD-E6C9-264B-B690-760DD144ACC6}" type="datetime2">
              <a:rPr lang="en-US" smtClean="0"/>
              <a:pPr/>
              <a:t>Monday, November 23, 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7824"/>
            <a:ext cx="8229600" cy="858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675A36-41C1-3640-8C6B-1BC6AFC60484}" type="datetime2">
              <a:rPr lang="en-US" smtClean="0"/>
              <a:pPr/>
              <a:t>Monday, November 23, 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7F365B-D897-1947-952A-6C45D93ACDC1}" type="datetime2">
              <a:rPr lang="en-US" smtClean="0"/>
              <a:pPr/>
              <a:t>Monday, November 23, 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5100"/>
            <a:ext cx="3008313" cy="787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EF7792-C4C4-FC44-A7F5-725EC2CD30B1}" type="datetime2">
              <a:rPr lang="en-US" smtClean="0"/>
              <a:pPr/>
              <a:t>Monday, November 23, 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33499"/>
            <a:ext cx="5486400" cy="33940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13829E-7EE3-3944-BE84-808F00A9FAF3}" type="datetime2">
              <a:rPr lang="en-US" smtClean="0"/>
              <a:pPr/>
              <a:t>Monday, November 23, 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97825"/>
            <a:ext cx="8229600" cy="59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92302"/>
            <a:ext cx="8229600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45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92714F1E-B45D-F141-BCEC-0A4A490D9DB7}" type="datetime2">
              <a:rPr lang="en-US" smtClean="0"/>
              <a:pPr/>
              <a:t>Monday, November 23,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00" y="6546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6" r:id="rId1"/>
    <p:sldLayoutId id="2147485497" r:id="rId2"/>
    <p:sldLayoutId id="2147485498" r:id="rId3"/>
    <p:sldLayoutId id="2147485499" r:id="rId4"/>
    <p:sldLayoutId id="2147485500" r:id="rId5"/>
    <p:sldLayoutId id="2147485501" r:id="rId6"/>
    <p:sldLayoutId id="2147485502" r:id="rId7"/>
    <p:sldLayoutId id="2147485503" r:id="rId8"/>
    <p:sldLayoutId id="2147485504" r:id="rId9"/>
    <p:sldLayoutId id="2147485505" r:id="rId10"/>
    <p:sldLayoutId id="2147485506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426" y="2340624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SQL Performance</a:t>
            </a:r>
            <a:endParaRPr lang="en-US" sz="5400" b="1" dirty="0">
              <a:solidFill>
                <a:schemeClr val="accent6">
                  <a:lumMod val="75000"/>
                </a:schemeClr>
              </a:solidFill>
              <a:latin typeface="Constant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026190"/>
            <a:ext cx="6076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CHƯƠNG TRÌNH ĐÀO TẠO NHÂN VIÊN 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MÔN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HỌC: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SQL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291187" y="6232112"/>
            <a:ext cx="2552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HANOI – NOV, 2015 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866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4164"/>
            <a:ext cx="8229600" cy="739014"/>
          </a:xfrm>
        </p:spPr>
        <p:txBody>
          <a:bodyPr/>
          <a:lstStyle/>
          <a:p>
            <a:r>
              <a:rPr lang="en-US" b="1" i="1" dirty="0" smtClean="0">
                <a:latin typeface="Avenir Medium"/>
              </a:rPr>
              <a:t>Disadvantage</a:t>
            </a:r>
            <a:r>
              <a:rPr lang="en-US" dirty="0" smtClean="0">
                <a:latin typeface="Avenir Medium"/>
              </a:rPr>
              <a:t> of Index!</a:t>
            </a:r>
            <a:endParaRPr lang="en-US" dirty="0">
              <a:latin typeface="Avenir Medium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566522"/>
            <a:ext cx="8507691" cy="4940266"/>
          </a:xfrm>
        </p:spPr>
        <p:txBody>
          <a:bodyPr/>
          <a:lstStyle/>
          <a:p>
            <a:r>
              <a:rPr lang="en-US" sz="3000" dirty="0" smtClean="0">
                <a:latin typeface="Avenir Medium"/>
              </a:rPr>
              <a:t>Consumes </a:t>
            </a:r>
            <a:r>
              <a:rPr lang="en-US" sz="3000" dirty="0">
                <a:latin typeface="Avenir Medium"/>
              </a:rPr>
              <a:t>additional </a:t>
            </a:r>
            <a:r>
              <a:rPr lang="en-US" sz="3000" dirty="0" smtClean="0">
                <a:latin typeface="Avenir Medium"/>
              </a:rPr>
              <a:t>disk space.</a:t>
            </a:r>
          </a:p>
          <a:p>
            <a:endParaRPr lang="en-US" sz="3000" dirty="0">
              <a:latin typeface="Avenir Medium"/>
            </a:endParaRPr>
          </a:p>
          <a:p>
            <a:r>
              <a:rPr lang="en-US" sz="3000" dirty="0" smtClean="0">
                <a:latin typeface="Avenir Medium"/>
              </a:rPr>
              <a:t>Index </a:t>
            </a:r>
            <a:r>
              <a:rPr lang="en-US" sz="3000" dirty="0">
                <a:latin typeface="Avenir Medium"/>
              </a:rPr>
              <a:t>must be updated every time </a:t>
            </a:r>
            <a:r>
              <a:rPr lang="en-US" sz="3000" dirty="0" smtClean="0">
                <a:latin typeface="Avenir Medium"/>
              </a:rPr>
              <a:t>on </a:t>
            </a:r>
            <a:r>
              <a:rPr lang="en-US" sz="3000" dirty="0">
                <a:latin typeface="Avenir Medium"/>
              </a:rPr>
              <a:t>INSERT and UPDATE statements </a:t>
            </a:r>
            <a:endParaRPr lang="en-US" sz="3000" dirty="0" smtClean="0">
              <a:latin typeface="Avenir Medium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 size 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 = 1,024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bytes</a:t>
            </a: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61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4164"/>
            <a:ext cx="8229600" cy="739014"/>
          </a:xfrm>
        </p:spPr>
        <p:txBody>
          <a:bodyPr/>
          <a:lstStyle/>
          <a:p>
            <a:r>
              <a:rPr lang="en-US" b="1" i="1" dirty="0" smtClean="0">
                <a:latin typeface="Avenir Medium"/>
              </a:rPr>
              <a:t>When </a:t>
            </a:r>
            <a:r>
              <a:rPr lang="en-US" dirty="0" smtClean="0">
                <a:latin typeface="Avenir Medium"/>
              </a:rPr>
              <a:t>use</a:t>
            </a:r>
            <a:r>
              <a:rPr lang="en-US" dirty="0" smtClean="0">
                <a:latin typeface="Avenir Medium"/>
              </a:rPr>
              <a:t> Index?</a:t>
            </a:r>
            <a:endParaRPr lang="en-US" dirty="0">
              <a:latin typeface="Avenir Medium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566522"/>
            <a:ext cx="8507691" cy="4940266"/>
          </a:xfrm>
        </p:spPr>
        <p:txBody>
          <a:bodyPr/>
          <a:lstStyle/>
          <a:p>
            <a:r>
              <a:rPr lang="en-US" sz="3000" dirty="0" smtClean="0">
                <a:latin typeface="Avenir Medium"/>
              </a:rPr>
              <a:t>For </a:t>
            </a:r>
            <a:r>
              <a:rPr lang="en-US" sz="3000" dirty="0">
                <a:latin typeface="Avenir Medium"/>
              </a:rPr>
              <a:t>columns that are used </a:t>
            </a:r>
            <a:r>
              <a:rPr lang="en-US" sz="3000" dirty="0" smtClean="0">
                <a:latin typeface="Avenir Medium"/>
              </a:rPr>
              <a:t>frequently in </a:t>
            </a:r>
            <a:r>
              <a:rPr lang="en-US" sz="3000" dirty="0">
                <a:latin typeface="Avenir Medium"/>
              </a:rPr>
              <a:t>search conditions</a:t>
            </a:r>
            <a:r>
              <a:rPr lang="en-US" sz="3000" dirty="0" smtClean="0">
                <a:latin typeface="Avenir Medium"/>
              </a:rPr>
              <a:t>.</a:t>
            </a:r>
          </a:p>
          <a:p>
            <a:endParaRPr lang="en-US" sz="3000" dirty="0" smtClean="0">
              <a:latin typeface="Avenir Medium"/>
            </a:endParaRPr>
          </a:p>
          <a:p>
            <a:r>
              <a:rPr lang="en-US" sz="3000" dirty="0" smtClean="0">
                <a:latin typeface="Avenir Medium"/>
              </a:rPr>
              <a:t>Queries are </a:t>
            </a:r>
            <a:r>
              <a:rPr lang="en-US" sz="3000" dirty="0">
                <a:latin typeface="Avenir Medium"/>
              </a:rPr>
              <a:t>more frequent than inserts and updates. </a:t>
            </a:r>
            <a:r>
              <a:rPr lang="en-US" sz="3000" dirty="0" smtClean="0">
                <a:latin typeface="Avenir Medium"/>
              </a:rPr>
              <a:t>(</a:t>
            </a:r>
            <a:r>
              <a:rPr lang="en-US" sz="3200" dirty="0"/>
              <a:t>reads </a:t>
            </a:r>
            <a:r>
              <a:rPr lang="en-US" sz="3200" dirty="0" smtClean="0"/>
              <a:t>= 100x </a:t>
            </a:r>
            <a:r>
              <a:rPr lang="en-US" sz="3200" dirty="0"/>
              <a:t>or </a:t>
            </a:r>
            <a:r>
              <a:rPr lang="en-US" sz="3200" dirty="0" smtClean="0"/>
              <a:t>1000x writes)</a:t>
            </a:r>
            <a:endParaRPr lang="en-US" sz="3000" dirty="0" smtClean="0">
              <a:latin typeface="Avenir Medium"/>
            </a:endParaRPr>
          </a:p>
          <a:p>
            <a:endParaRPr lang="en-US" sz="3000" dirty="0">
              <a:latin typeface="Avenir Medium"/>
            </a:endParaRPr>
          </a:p>
          <a:p>
            <a:r>
              <a:rPr lang="en-US" sz="3000" dirty="0" smtClean="0">
                <a:latin typeface="Avenir Medium"/>
              </a:rPr>
              <a:t>The total records are large enough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 size 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 = 1,024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bytes</a:t>
            </a: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3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4164"/>
            <a:ext cx="8229600" cy="739014"/>
          </a:xfrm>
        </p:spPr>
        <p:txBody>
          <a:bodyPr/>
          <a:lstStyle/>
          <a:p>
            <a:r>
              <a:rPr lang="en-US" b="1" i="1" dirty="0" smtClean="0">
                <a:latin typeface="Avenir Medium"/>
              </a:rPr>
              <a:t>How </a:t>
            </a:r>
            <a:r>
              <a:rPr lang="en-US" dirty="0" smtClean="0">
                <a:latin typeface="Avenir Medium"/>
              </a:rPr>
              <a:t>to use</a:t>
            </a:r>
            <a:r>
              <a:rPr lang="en-US" dirty="0" smtClean="0">
                <a:latin typeface="Avenir Medium"/>
              </a:rPr>
              <a:t> Index?</a:t>
            </a:r>
            <a:endParaRPr lang="en-US" dirty="0">
              <a:latin typeface="Avenir Medium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 size 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 = 1,024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bytes</a:t>
            </a: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050"/>
            <a:ext cx="91440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4164"/>
            <a:ext cx="8229600" cy="739014"/>
          </a:xfrm>
        </p:spPr>
        <p:txBody>
          <a:bodyPr/>
          <a:lstStyle/>
          <a:p>
            <a:r>
              <a:rPr lang="en-US" b="1" i="1" dirty="0" smtClean="0">
                <a:latin typeface="Avenir Medium"/>
              </a:rPr>
              <a:t>How </a:t>
            </a:r>
            <a:r>
              <a:rPr lang="en-US" dirty="0" smtClean="0">
                <a:latin typeface="Avenir Medium"/>
              </a:rPr>
              <a:t>to use</a:t>
            </a:r>
            <a:r>
              <a:rPr lang="en-US" dirty="0" smtClean="0">
                <a:latin typeface="Avenir Medium"/>
              </a:rPr>
              <a:t> Index?</a:t>
            </a:r>
            <a:endParaRPr lang="en-US" dirty="0">
              <a:latin typeface="Avenir Medium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 size 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 = 1,024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bytes</a:t>
            </a: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2462212"/>
            <a:ext cx="7596152" cy="144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1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4164"/>
            <a:ext cx="8229600" cy="739014"/>
          </a:xfrm>
        </p:spPr>
        <p:txBody>
          <a:bodyPr/>
          <a:lstStyle/>
          <a:p>
            <a:r>
              <a:rPr lang="en-US" b="1" i="1" dirty="0" smtClean="0">
                <a:latin typeface="Avenir Medium"/>
              </a:rPr>
              <a:t>Fun Fact </a:t>
            </a:r>
            <a:r>
              <a:rPr lang="en-US" dirty="0" smtClean="0">
                <a:latin typeface="Avenir Medium"/>
              </a:rPr>
              <a:t>of</a:t>
            </a:r>
            <a:r>
              <a:rPr lang="en-US" dirty="0" smtClean="0">
                <a:latin typeface="Avenir Medium"/>
              </a:rPr>
              <a:t> Index ;)</a:t>
            </a:r>
            <a:endParaRPr lang="en-US" dirty="0">
              <a:latin typeface="Avenir Medium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 size 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 = 1,024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bytes</a:t>
            </a: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" y="1487805"/>
            <a:ext cx="7787640" cy="2084070"/>
          </a:xfrm>
          <a:prstGeom prst="rect">
            <a:avLst/>
          </a:prstGeom>
        </p:spPr>
      </p:pic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957047"/>
            <a:ext cx="8507691" cy="4940266"/>
          </a:xfrm>
        </p:spPr>
        <p:txBody>
          <a:bodyPr/>
          <a:lstStyle/>
          <a:p>
            <a:endParaRPr lang="en-US" sz="3000" dirty="0" smtClean="0">
              <a:latin typeface="Avenir Medium"/>
            </a:endParaRPr>
          </a:p>
          <a:p>
            <a:endParaRPr lang="en-US" sz="3000" dirty="0">
              <a:latin typeface="Avenir Medium"/>
            </a:endParaRPr>
          </a:p>
          <a:p>
            <a:endParaRPr lang="en-US" sz="3000" dirty="0" smtClean="0">
              <a:latin typeface="Avenir Medium"/>
            </a:endParaRPr>
          </a:p>
          <a:p>
            <a:endParaRPr lang="en-US" sz="3000" dirty="0" smtClean="0">
              <a:latin typeface="Avenir Medium"/>
            </a:endParaRPr>
          </a:p>
          <a:p>
            <a:r>
              <a:rPr lang="en-US" sz="3200" dirty="0"/>
              <a:t>Most DBMS </a:t>
            </a:r>
            <a:r>
              <a:rPr lang="en-US" sz="3200" dirty="0" smtClean="0"/>
              <a:t>always </a:t>
            </a:r>
            <a:r>
              <a:rPr lang="en-US" sz="3200" dirty="0"/>
              <a:t>establish an index for </a:t>
            </a:r>
            <a:r>
              <a:rPr lang="en-US" sz="3200" dirty="0" smtClean="0"/>
              <a:t>primary </a:t>
            </a:r>
            <a:r>
              <a:rPr lang="en-US" sz="3200" dirty="0"/>
              <a:t>key </a:t>
            </a:r>
            <a:r>
              <a:rPr lang="en-US" sz="3200" dirty="0" smtClean="0"/>
              <a:t>and column </a:t>
            </a:r>
            <a:r>
              <a:rPr lang="en-US" sz="3200" dirty="0"/>
              <a:t>defined with a uniqueness </a:t>
            </a:r>
            <a:r>
              <a:rPr lang="en-US" sz="3200" dirty="0" smtClean="0"/>
              <a:t>constraint</a:t>
            </a:r>
          </a:p>
        </p:txBody>
      </p:sp>
    </p:spTree>
    <p:extLst>
      <p:ext uri="{BB962C8B-B14F-4D97-AF65-F5344CB8AC3E}">
        <p14:creationId xmlns:p14="http://schemas.microsoft.com/office/powerpoint/2010/main" val="222942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0" y="1397000"/>
            <a:ext cx="8128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4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4656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THANK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YOU!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97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-504825" y="821368"/>
            <a:ext cx="8229600" cy="739014"/>
          </a:xfrm>
        </p:spPr>
        <p:txBody>
          <a:bodyPr/>
          <a:lstStyle/>
          <a:p>
            <a:r>
              <a:rPr lang="en-US" b="1" i="1" dirty="0" smtClean="0">
                <a:latin typeface="Avenir Medium"/>
              </a:rPr>
              <a:t>What </a:t>
            </a:r>
            <a:r>
              <a:rPr lang="en-US" i="1" dirty="0" smtClean="0">
                <a:latin typeface="Avenir Medium"/>
              </a:rPr>
              <a:t>is </a:t>
            </a:r>
            <a:r>
              <a:rPr lang="en-US" i="1" dirty="0" smtClean="0">
                <a:latin typeface="Avenir Medium"/>
              </a:rPr>
              <a:t>Index?</a:t>
            </a:r>
            <a:endParaRPr lang="en-US" dirty="0">
              <a:latin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2103437"/>
            <a:ext cx="8606672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Avenir Medium"/>
              </a:rPr>
              <a:t>A </a:t>
            </a:r>
            <a:r>
              <a:rPr lang="en-US" sz="3000" dirty="0">
                <a:latin typeface="Avenir Medium"/>
              </a:rPr>
              <a:t>structure </a:t>
            </a:r>
            <a:r>
              <a:rPr lang="en-US" sz="3000" dirty="0" smtClean="0">
                <a:latin typeface="Avenir Medium"/>
              </a:rPr>
              <a:t>provides </a:t>
            </a:r>
            <a:r>
              <a:rPr lang="en-US" sz="3000" b="1" dirty="0">
                <a:solidFill>
                  <a:srgbClr val="0000FF"/>
                </a:solidFill>
                <a:latin typeface="Avenir Medium"/>
              </a:rPr>
              <a:t>rapid</a:t>
            </a:r>
            <a:r>
              <a:rPr lang="en-US" sz="3000" dirty="0">
                <a:latin typeface="Avenir Medium"/>
              </a:rPr>
              <a:t> access to </a:t>
            </a:r>
            <a:r>
              <a:rPr lang="en-US" sz="3000" dirty="0">
                <a:latin typeface="Avenir Medium"/>
              </a:rPr>
              <a:t>table rows </a:t>
            </a:r>
            <a:r>
              <a:rPr lang="en-US" sz="3000" dirty="0" smtClean="0">
                <a:latin typeface="Avenir Medium"/>
              </a:rPr>
              <a:t>based </a:t>
            </a:r>
            <a:r>
              <a:rPr lang="en-US" sz="3000" dirty="0">
                <a:latin typeface="Avenir Medium"/>
              </a:rPr>
              <a:t>on the values of one or more columns</a:t>
            </a:r>
            <a:r>
              <a:rPr lang="en-US" sz="3000" dirty="0" smtClean="0">
                <a:latin typeface="Avenir Mediu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209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675"/>
            <a:ext cx="9144000" cy="692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0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45811"/>
            <a:ext cx="8229600" cy="739014"/>
          </a:xfrm>
        </p:spPr>
        <p:txBody>
          <a:bodyPr/>
          <a:lstStyle/>
          <a:p>
            <a:r>
              <a:rPr lang="en-US" b="1" i="1" dirty="0" smtClean="0">
                <a:latin typeface="Avenir Medium"/>
              </a:rPr>
              <a:t>How</a:t>
            </a:r>
            <a:r>
              <a:rPr lang="en-US" dirty="0" smtClean="0">
                <a:latin typeface="Avenir Medium"/>
              </a:rPr>
              <a:t> index work?</a:t>
            </a:r>
            <a:endParaRPr lang="en-US" dirty="0">
              <a:latin typeface="Avenir 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65" y="2203580"/>
            <a:ext cx="8363070" cy="203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9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45811"/>
            <a:ext cx="8229600" cy="739014"/>
          </a:xfrm>
        </p:spPr>
        <p:txBody>
          <a:bodyPr/>
          <a:lstStyle/>
          <a:p>
            <a:r>
              <a:rPr lang="en-US" b="1" i="1" dirty="0" smtClean="0">
                <a:latin typeface="Avenir Medium"/>
              </a:rPr>
              <a:t>Without</a:t>
            </a:r>
            <a:r>
              <a:rPr lang="en-US" dirty="0" smtClean="0">
                <a:latin typeface="Avenir Medium"/>
              </a:rPr>
              <a:t> Index?</a:t>
            </a:r>
            <a:endParaRPr lang="en-US" dirty="0">
              <a:latin typeface="Avenir Medium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90524" y="1743074"/>
            <a:ext cx="8610601" cy="4763713"/>
          </a:xfrm>
        </p:spPr>
        <p:txBody>
          <a:bodyPr/>
          <a:lstStyle/>
          <a:p>
            <a:r>
              <a:rPr lang="en-US" sz="3000" dirty="0">
                <a:latin typeface="Avenir Medium"/>
              </a:rPr>
              <a:t>If </a:t>
            </a:r>
            <a:r>
              <a:rPr lang="en-US" sz="3000" b="1" dirty="0" smtClean="0">
                <a:solidFill>
                  <a:srgbClr val="FF0000"/>
                </a:solidFill>
                <a:latin typeface="Avenir Medium"/>
              </a:rPr>
              <a:t>no</a:t>
            </a:r>
            <a:r>
              <a:rPr lang="en-US" sz="3000" dirty="0" smtClean="0">
                <a:latin typeface="Avenir Medium"/>
              </a:rPr>
              <a:t> </a:t>
            </a:r>
            <a:r>
              <a:rPr lang="en-US" sz="3000" dirty="0">
                <a:latin typeface="Avenir Medium"/>
              </a:rPr>
              <a:t>index for </a:t>
            </a:r>
            <a:r>
              <a:rPr lang="en-US" sz="3000" dirty="0" smtClean="0">
                <a:latin typeface="Avenir Medium"/>
              </a:rPr>
              <a:t>DESCRIPTION </a:t>
            </a:r>
            <a:r>
              <a:rPr lang="en-US" sz="3000" dirty="0">
                <a:latin typeface="Avenir Medium"/>
              </a:rPr>
              <a:t>column, </a:t>
            </a:r>
            <a:r>
              <a:rPr lang="en-US" sz="3000" dirty="0" smtClean="0">
                <a:latin typeface="Avenir Medium"/>
              </a:rPr>
              <a:t>DBMS scan </a:t>
            </a:r>
            <a:r>
              <a:rPr lang="en-US" sz="3000" b="1" dirty="0">
                <a:solidFill>
                  <a:srgbClr val="FF0000"/>
                </a:solidFill>
                <a:latin typeface="Avenir Medium"/>
              </a:rPr>
              <a:t>all </a:t>
            </a:r>
            <a:r>
              <a:rPr lang="en-US" sz="3000" b="1" dirty="0" smtClean="0">
                <a:solidFill>
                  <a:srgbClr val="FF0000"/>
                </a:solidFill>
                <a:latin typeface="Avenir Medium"/>
              </a:rPr>
              <a:t>rows </a:t>
            </a:r>
            <a:r>
              <a:rPr lang="en-US" sz="3000" dirty="0" smtClean="0">
                <a:latin typeface="Avenir Medium"/>
              </a:rPr>
              <a:t>of PRODUCTS table, row by row.</a:t>
            </a:r>
          </a:p>
          <a:p>
            <a:endParaRPr lang="en-US" sz="3000" dirty="0" smtClean="0">
              <a:latin typeface="Avenir Medium"/>
            </a:endParaRPr>
          </a:p>
          <a:p>
            <a:r>
              <a:rPr lang="en-US" sz="3000" dirty="0" smtClean="0">
                <a:latin typeface="Avenir Medium"/>
              </a:rPr>
              <a:t>Large </a:t>
            </a:r>
            <a:r>
              <a:rPr lang="en-US" sz="3000" dirty="0">
                <a:latin typeface="Avenir Medium"/>
              </a:rPr>
              <a:t>table with thousands or millions of rows, the scan </a:t>
            </a:r>
            <a:r>
              <a:rPr lang="en-US" sz="3000" dirty="0" smtClean="0">
                <a:latin typeface="Avenir Medium"/>
              </a:rPr>
              <a:t>could </a:t>
            </a:r>
            <a:r>
              <a:rPr lang="en-US" sz="3000" dirty="0">
                <a:latin typeface="Avenir Medium"/>
              </a:rPr>
              <a:t>take </a:t>
            </a:r>
            <a:r>
              <a:rPr lang="en-US" sz="3000" b="1" dirty="0" smtClean="0">
                <a:solidFill>
                  <a:srgbClr val="FF0000"/>
                </a:solidFill>
                <a:latin typeface="Avenir Medium"/>
              </a:rPr>
              <a:t>minutes or </a:t>
            </a:r>
            <a:r>
              <a:rPr lang="en-US" sz="3000" b="1" dirty="0">
                <a:solidFill>
                  <a:srgbClr val="FF0000"/>
                </a:solidFill>
                <a:latin typeface="Avenir Medium"/>
              </a:rPr>
              <a:t>hours</a:t>
            </a:r>
            <a:r>
              <a:rPr lang="en-US" sz="3000" dirty="0">
                <a:latin typeface="Avenir Medium"/>
              </a:rPr>
              <a:t>.</a:t>
            </a:r>
          </a:p>
          <a:p>
            <a:endParaRPr lang="en-US" sz="3000" dirty="0" smtClean="0">
              <a:latin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02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45811"/>
            <a:ext cx="8229600" cy="739014"/>
          </a:xfrm>
        </p:spPr>
        <p:txBody>
          <a:bodyPr/>
          <a:lstStyle/>
          <a:p>
            <a:r>
              <a:rPr lang="en-US" b="1" i="1" dirty="0" smtClean="0">
                <a:latin typeface="Avenir Medium"/>
              </a:rPr>
              <a:t>With </a:t>
            </a:r>
            <a:r>
              <a:rPr lang="en-US" dirty="0" smtClean="0">
                <a:latin typeface="Avenir Medium"/>
              </a:rPr>
              <a:t>Index?</a:t>
            </a:r>
            <a:endParaRPr lang="en-US" dirty="0">
              <a:latin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07591"/>
            <a:ext cx="8606672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Avenir Medium"/>
              </a:rPr>
              <a:t>Stores data values </a:t>
            </a:r>
            <a:r>
              <a:rPr lang="en-US" sz="3000" dirty="0">
                <a:latin typeface="Avenir Medium"/>
              </a:rPr>
              <a:t>and pointers to the </a:t>
            </a:r>
            <a:r>
              <a:rPr lang="en-US" sz="3000" dirty="0" smtClean="0">
                <a:latin typeface="Avenir Medium"/>
              </a:rPr>
              <a:t>rows</a:t>
            </a:r>
          </a:p>
          <a:p>
            <a:pPr>
              <a:buFont typeface="Arial" pitchFamily="34" charset="0"/>
              <a:buChar char="•"/>
            </a:pPr>
            <a:endParaRPr lang="en-US" sz="3000" dirty="0" smtClean="0">
              <a:latin typeface="Avenir Medium"/>
            </a:endParaRP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Avenir Medium"/>
              </a:rPr>
              <a:t>Data values are </a:t>
            </a:r>
            <a:r>
              <a:rPr lang="en-US" sz="3000" dirty="0">
                <a:latin typeface="Avenir Medium"/>
              </a:rPr>
              <a:t>arranged in </a:t>
            </a:r>
            <a:r>
              <a:rPr lang="en-US" sz="3000" dirty="0" err="1" smtClean="0">
                <a:latin typeface="Avenir Medium"/>
              </a:rPr>
              <a:t>Asc</a:t>
            </a:r>
            <a:r>
              <a:rPr lang="en-US" sz="3000" dirty="0" smtClean="0">
                <a:latin typeface="Avenir Medium"/>
              </a:rPr>
              <a:t> </a:t>
            </a:r>
            <a:r>
              <a:rPr lang="en-US" sz="3000" dirty="0">
                <a:latin typeface="Avenir Medium"/>
              </a:rPr>
              <a:t>or </a:t>
            </a:r>
            <a:r>
              <a:rPr lang="en-US" sz="3000" dirty="0" err="1" smtClean="0">
                <a:latin typeface="Avenir Medium"/>
              </a:rPr>
              <a:t>Desc</a:t>
            </a:r>
            <a:r>
              <a:rPr lang="en-US" sz="3000" dirty="0" smtClean="0">
                <a:latin typeface="Avenir Medium"/>
              </a:rPr>
              <a:t> order so DBMS </a:t>
            </a:r>
            <a:r>
              <a:rPr lang="en-US" sz="3000" dirty="0">
                <a:latin typeface="Avenir Medium"/>
              </a:rPr>
              <a:t>can </a:t>
            </a:r>
            <a:r>
              <a:rPr lang="en-US" sz="3000" dirty="0" smtClean="0">
                <a:latin typeface="Avenir Medium"/>
              </a:rPr>
              <a:t>search quickly</a:t>
            </a:r>
          </a:p>
          <a:p>
            <a:pPr>
              <a:buFont typeface="Arial" pitchFamily="34" charset="0"/>
              <a:buChar char="•"/>
            </a:pPr>
            <a:endParaRPr lang="en-US" sz="3000" dirty="0" smtClean="0">
              <a:latin typeface="Avenir Medium"/>
            </a:endParaRP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Avenir Medium"/>
              </a:rPr>
              <a:t>Follow </a:t>
            </a:r>
            <a:r>
              <a:rPr lang="en-US" sz="3000" dirty="0">
                <a:latin typeface="Avenir Medium"/>
              </a:rPr>
              <a:t>the pointer to locate the </a:t>
            </a:r>
            <a:r>
              <a:rPr lang="en-US" sz="3000" dirty="0" smtClean="0">
                <a:latin typeface="Avenir Medium"/>
              </a:rPr>
              <a:t>row</a:t>
            </a:r>
          </a:p>
          <a:p>
            <a:pPr>
              <a:buFont typeface="Arial" pitchFamily="34" charset="0"/>
              <a:buChar char="•"/>
            </a:pPr>
            <a:endParaRPr lang="en-US" sz="3000" dirty="0">
              <a:latin typeface="Avenir Medium"/>
            </a:endParaRP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Avenir Medium"/>
              </a:rPr>
              <a:t>Completely </a:t>
            </a:r>
            <a:r>
              <a:rPr lang="en-US" sz="3000" dirty="0">
                <a:latin typeface="Avenir Medium"/>
              </a:rPr>
              <a:t>transparent to </a:t>
            </a:r>
            <a:r>
              <a:rPr lang="en-US" sz="3000" dirty="0" smtClean="0">
                <a:latin typeface="Avenir Medium"/>
              </a:rPr>
              <a:t>SQL user</a:t>
            </a:r>
            <a:endParaRPr lang="en-US" sz="1400" dirty="0">
              <a:latin typeface="Calibri" charset="0"/>
            </a:endParaRPr>
          </a:p>
          <a:p>
            <a:endParaRPr lang="en-US" sz="1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84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4164"/>
            <a:ext cx="8229600" cy="739014"/>
          </a:xfrm>
        </p:spPr>
        <p:txBody>
          <a:bodyPr/>
          <a:lstStyle/>
          <a:p>
            <a:r>
              <a:rPr lang="en-US" b="1" i="1" dirty="0" smtClean="0">
                <a:latin typeface="Avenir Medium"/>
              </a:rPr>
              <a:t>Why</a:t>
            </a:r>
            <a:r>
              <a:rPr lang="en-US" dirty="0" smtClean="0">
                <a:latin typeface="Avenir Medium"/>
              </a:rPr>
              <a:t> </a:t>
            </a:r>
            <a:r>
              <a:rPr lang="en-US" dirty="0" smtClean="0">
                <a:latin typeface="Avenir Medium"/>
              </a:rPr>
              <a:t>Index fast?</a:t>
            </a:r>
            <a:endParaRPr lang="en-US" dirty="0">
              <a:latin typeface="Avenir Medium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566522"/>
            <a:ext cx="8507691" cy="4940266"/>
          </a:xfrm>
        </p:spPr>
        <p:txBody>
          <a:bodyPr/>
          <a:lstStyle/>
          <a:p>
            <a:r>
              <a:rPr lang="en-US" sz="3000" dirty="0" smtClean="0">
                <a:latin typeface="Avenir Medium"/>
              </a:rPr>
              <a:t>The index </a:t>
            </a:r>
            <a:r>
              <a:rPr lang="en-US" sz="3000" dirty="0">
                <a:latin typeface="Avenir Medium"/>
              </a:rPr>
              <a:t>is sorted and its </a:t>
            </a:r>
            <a:r>
              <a:rPr lang="en-US" sz="3000" dirty="0" smtClean="0">
                <a:latin typeface="Avenir Medium"/>
              </a:rPr>
              <a:t>rows (</a:t>
            </a:r>
            <a:r>
              <a:rPr lang="en-US" sz="3000" dirty="0" err="1" smtClean="0">
                <a:latin typeface="Avenir Medium"/>
              </a:rPr>
              <a:t>data+pointer</a:t>
            </a:r>
            <a:r>
              <a:rPr lang="en-US" sz="3000" dirty="0">
                <a:latin typeface="Avenir Medium"/>
              </a:rPr>
              <a:t>)</a:t>
            </a:r>
            <a:r>
              <a:rPr lang="en-US" sz="3000" dirty="0" smtClean="0">
                <a:latin typeface="Avenir Medium"/>
              </a:rPr>
              <a:t> </a:t>
            </a:r>
            <a:r>
              <a:rPr lang="en-US" sz="3000" dirty="0">
                <a:latin typeface="Avenir Medium"/>
              </a:rPr>
              <a:t>are very small</a:t>
            </a:r>
            <a:r>
              <a:rPr lang="en-US" sz="3000" dirty="0" smtClean="0">
                <a:latin typeface="Avenir Medium"/>
              </a:rPr>
              <a:t>.</a:t>
            </a:r>
          </a:p>
          <a:p>
            <a:endParaRPr lang="en-US" sz="3000" dirty="0">
              <a:latin typeface="Avenir Medium"/>
            </a:endParaRPr>
          </a:p>
          <a:p>
            <a:r>
              <a:rPr lang="en-US" sz="3000" dirty="0">
                <a:latin typeface="Avenir Medium"/>
              </a:rPr>
              <a:t>Moving from </a:t>
            </a:r>
            <a:r>
              <a:rPr lang="en-US" sz="3000" dirty="0" smtClean="0">
                <a:latin typeface="Avenir Medium"/>
              </a:rPr>
              <a:t>index </a:t>
            </a:r>
            <a:r>
              <a:rPr lang="en-US" sz="3000" dirty="0">
                <a:latin typeface="Avenir Medium"/>
              </a:rPr>
              <a:t>to </a:t>
            </a:r>
            <a:r>
              <a:rPr lang="en-US" sz="3000" dirty="0" smtClean="0">
                <a:latin typeface="Avenir Medium"/>
              </a:rPr>
              <a:t>row(s</a:t>
            </a:r>
            <a:r>
              <a:rPr lang="en-US" sz="3000" dirty="0">
                <a:latin typeface="Avenir Medium"/>
              </a:rPr>
              <a:t>) is </a:t>
            </a:r>
            <a:r>
              <a:rPr lang="en-US" sz="3000" dirty="0" smtClean="0">
                <a:latin typeface="Avenir Medium"/>
              </a:rPr>
              <a:t>also very rapid</a:t>
            </a:r>
            <a:endParaRPr lang="en-US" sz="3000" dirty="0">
              <a:latin typeface="Avenir Medium"/>
            </a:endParaRPr>
          </a:p>
          <a:p>
            <a:endParaRPr lang="en-US" sz="3000" dirty="0" smtClean="0">
              <a:latin typeface="Avenir Medium"/>
            </a:endParaRPr>
          </a:p>
          <a:p>
            <a:pPr marL="0" indent="0">
              <a:buNone/>
            </a:pPr>
            <a:endParaRPr lang="en-US" sz="3000" dirty="0">
              <a:latin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4893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4164"/>
            <a:ext cx="8229600" cy="739014"/>
          </a:xfrm>
        </p:spPr>
        <p:txBody>
          <a:bodyPr/>
          <a:lstStyle/>
          <a:p>
            <a:r>
              <a:rPr lang="en-US" b="1" i="1" dirty="0" smtClean="0">
                <a:latin typeface="Avenir Medium"/>
              </a:rPr>
              <a:t>How</a:t>
            </a:r>
            <a:r>
              <a:rPr lang="en-US" dirty="0" smtClean="0">
                <a:latin typeface="Avenir Medium"/>
              </a:rPr>
              <a:t> fast is Index?</a:t>
            </a:r>
            <a:endParaRPr lang="en-US" dirty="0">
              <a:latin typeface="Avenir Medium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566522"/>
            <a:ext cx="8507691" cy="4940266"/>
          </a:xfrm>
        </p:spPr>
        <p:txBody>
          <a:bodyPr/>
          <a:lstStyle/>
          <a:p>
            <a:r>
              <a:rPr lang="en-US" sz="3000" dirty="0" smtClean="0">
                <a:latin typeface="Avenir Medium"/>
              </a:rPr>
              <a:t>non-unique: </a:t>
            </a:r>
            <a:r>
              <a:rPr lang="en-US" sz="3000" b="1" dirty="0" smtClean="0">
                <a:solidFill>
                  <a:srgbClr val="FF0000"/>
                </a:solidFill>
                <a:latin typeface="Avenir Medium"/>
              </a:rPr>
              <a:t>N</a:t>
            </a:r>
            <a:r>
              <a:rPr lang="en-US" sz="3000" dirty="0" smtClean="0">
                <a:latin typeface="Avenir Medium"/>
              </a:rPr>
              <a:t> blocks access</a:t>
            </a:r>
          </a:p>
          <a:p>
            <a:endParaRPr lang="en-US" sz="3000" dirty="0">
              <a:latin typeface="Avenir Medium"/>
            </a:endParaRPr>
          </a:p>
          <a:p>
            <a:r>
              <a:rPr lang="en-US" sz="3000" dirty="0" smtClean="0">
                <a:latin typeface="Avenir Medium"/>
              </a:rPr>
              <a:t>unique: Linear Search – </a:t>
            </a:r>
            <a:r>
              <a:rPr lang="en-US" sz="3000" b="1" dirty="0" smtClean="0">
                <a:solidFill>
                  <a:srgbClr val="FF0000"/>
                </a:solidFill>
                <a:latin typeface="Avenir Medium"/>
              </a:rPr>
              <a:t>N/2</a:t>
            </a:r>
            <a:r>
              <a:rPr lang="en-US" sz="3000" dirty="0" smtClean="0">
                <a:latin typeface="Avenir Medium"/>
              </a:rPr>
              <a:t> blocks access</a:t>
            </a:r>
          </a:p>
          <a:p>
            <a:endParaRPr lang="en-US" sz="3000" dirty="0">
              <a:latin typeface="Avenir Medium"/>
            </a:endParaRPr>
          </a:p>
          <a:p>
            <a:r>
              <a:rPr lang="en-US" sz="3000" dirty="0" smtClean="0">
                <a:latin typeface="Avenir Medium"/>
              </a:rPr>
              <a:t>Sorted: Binary Search – </a:t>
            </a:r>
            <a:r>
              <a:rPr lang="en-US" sz="3000" b="1" dirty="0" smtClean="0">
                <a:solidFill>
                  <a:srgbClr val="FF0000"/>
                </a:solidFill>
                <a:latin typeface="Avenir Medium"/>
              </a:rPr>
              <a:t>Log</a:t>
            </a:r>
            <a:r>
              <a:rPr lang="en-US" sz="3000" b="1" baseline="-25000" dirty="0" smtClean="0">
                <a:solidFill>
                  <a:srgbClr val="FF0000"/>
                </a:solidFill>
                <a:latin typeface="Avenir Medium"/>
              </a:rPr>
              <a:t>2</a:t>
            </a:r>
            <a:r>
              <a:rPr lang="en-US" sz="3000" b="1" dirty="0" smtClean="0">
                <a:solidFill>
                  <a:srgbClr val="FF0000"/>
                </a:solidFill>
                <a:latin typeface="Avenir Medium"/>
              </a:rPr>
              <a:t>N</a:t>
            </a:r>
            <a:r>
              <a:rPr lang="en-US" sz="3000" dirty="0" smtClean="0">
                <a:latin typeface="Avenir Medium"/>
              </a:rPr>
              <a:t> blocks access</a:t>
            </a:r>
            <a:endParaRPr lang="en-US" sz="3000" dirty="0" smtClean="0">
              <a:latin typeface="Avenir Medium"/>
            </a:endParaRPr>
          </a:p>
          <a:p>
            <a:pPr marL="0" indent="0">
              <a:buNone/>
            </a:pPr>
            <a:endParaRPr lang="en-US" sz="3000" dirty="0" smtClean="0">
              <a:latin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4720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4164"/>
            <a:ext cx="8229600" cy="739014"/>
          </a:xfrm>
        </p:spPr>
        <p:txBody>
          <a:bodyPr/>
          <a:lstStyle/>
          <a:p>
            <a:r>
              <a:rPr lang="en-US" b="1" i="1" dirty="0" smtClean="0">
                <a:latin typeface="Avenir Medium"/>
              </a:rPr>
              <a:t>Do</a:t>
            </a:r>
            <a:r>
              <a:rPr lang="en-US" dirty="0" smtClean="0">
                <a:latin typeface="Avenir Medium"/>
              </a:rPr>
              <a:t> an exercise!</a:t>
            </a:r>
            <a:endParaRPr lang="en-US" dirty="0">
              <a:latin typeface="Avenir Medium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566522"/>
            <a:ext cx="8507691" cy="4940266"/>
          </a:xfrm>
        </p:spPr>
        <p:txBody>
          <a:bodyPr/>
          <a:lstStyle/>
          <a:p>
            <a:r>
              <a:rPr lang="en-US" sz="3000" dirty="0" smtClean="0">
                <a:latin typeface="Avenir Medium"/>
              </a:rPr>
              <a:t>Record number	=   5,000,000 	records</a:t>
            </a:r>
          </a:p>
          <a:p>
            <a:r>
              <a:rPr lang="en-US" sz="3000" dirty="0" smtClean="0">
                <a:latin typeface="Avenir Medium"/>
              </a:rPr>
              <a:t>Record length		=   204 		bytes </a:t>
            </a:r>
          </a:p>
          <a:p>
            <a:r>
              <a:rPr lang="en-US" sz="3000" dirty="0" smtClean="0">
                <a:latin typeface="Avenir Medium"/>
              </a:rPr>
              <a:t>Block size 		=   1,024 		bytes</a:t>
            </a:r>
          </a:p>
          <a:p>
            <a:endParaRPr lang="en-US" sz="3000" dirty="0" smtClean="0">
              <a:latin typeface="Avenir Medium"/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en-US" sz="3000" dirty="0" smtClean="0">
                <a:latin typeface="Avenir Medium"/>
              </a:rPr>
              <a:t> (1,024/204) 		=   5 records/blocks</a:t>
            </a:r>
          </a:p>
          <a:p>
            <a:pPr>
              <a:buFont typeface="Symbol" panose="05050102010706020507" pitchFamily="18" charset="2"/>
              <a:buChar char="Þ"/>
            </a:pPr>
            <a:endParaRPr lang="en-US" sz="3000" dirty="0" smtClean="0">
              <a:latin typeface="Avenir Medium"/>
            </a:endParaRPr>
          </a:p>
          <a:p>
            <a:r>
              <a:rPr lang="en-US" sz="3000" b="1" dirty="0" smtClean="0">
                <a:solidFill>
                  <a:srgbClr val="0000FF"/>
                </a:solidFill>
                <a:latin typeface="Avenir Medium"/>
              </a:rPr>
              <a:t>N</a:t>
            </a:r>
            <a:r>
              <a:rPr lang="en-US" sz="3000" dirty="0" smtClean="0">
                <a:latin typeface="Avenir Medium"/>
              </a:rPr>
              <a:t> = </a:t>
            </a:r>
            <a:r>
              <a:rPr lang="en-US" sz="3000" dirty="0">
                <a:latin typeface="Avenir Medium"/>
              </a:rPr>
              <a:t>(5,000,000/5) 	=   </a:t>
            </a:r>
            <a:r>
              <a:rPr lang="en-US" sz="3000" b="1" dirty="0">
                <a:solidFill>
                  <a:srgbClr val="FF0000"/>
                </a:solidFill>
                <a:latin typeface="Avenir Medium"/>
              </a:rPr>
              <a:t>1,000,000</a:t>
            </a:r>
            <a:r>
              <a:rPr lang="en-US" sz="3000" dirty="0">
                <a:latin typeface="Avenir Medium"/>
              </a:rPr>
              <a:t> </a:t>
            </a:r>
            <a:r>
              <a:rPr lang="en-US" sz="3000" dirty="0" smtClean="0">
                <a:latin typeface="Avenir Medium"/>
              </a:rPr>
              <a:t>blocks</a:t>
            </a:r>
            <a:endParaRPr lang="en-US" sz="3000" dirty="0">
              <a:latin typeface="Avenir Medium"/>
            </a:endParaRPr>
          </a:p>
          <a:p>
            <a:r>
              <a:rPr lang="en-US" sz="3000" b="1" dirty="0">
                <a:solidFill>
                  <a:srgbClr val="0000FF"/>
                </a:solidFill>
                <a:latin typeface="Avenir Medium"/>
              </a:rPr>
              <a:t>N/2</a:t>
            </a:r>
            <a:r>
              <a:rPr lang="en-US" sz="3000" dirty="0" smtClean="0">
                <a:latin typeface="Avenir Medium"/>
              </a:rPr>
              <a:t> 			=   </a:t>
            </a:r>
            <a:r>
              <a:rPr lang="en-US" sz="3000" b="1" dirty="0" smtClean="0">
                <a:solidFill>
                  <a:srgbClr val="FF0000"/>
                </a:solidFill>
                <a:latin typeface="Avenir Medium"/>
              </a:rPr>
              <a:t>500,000</a:t>
            </a:r>
            <a:r>
              <a:rPr lang="en-US" sz="3000" dirty="0" smtClean="0">
                <a:latin typeface="Avenir Medium"/>
              </a:rPr>
              <a:t> block access</a:t>
            </a:r>
            <a:endParaRPr lang="en-US" sz="3000" dirty="0" smtClean="0">
              <a:latin typeface="Avenir Medium"/>
            </a:endParaRPr>
          </a:p>
          <a:p>
            <a:r>
              <a:rPr lang="en-US" sz="3000" b="1" dirty="0" smtClean="0">
                <a:solidFill>
                  <a:srgbClr val="0000FF"/>
                </a:solidFill>
                <a:latin typeface="Avenir Medium"/>
              </a:rPr>
              <a:t>Log</a:t>
            </a:r>
            <a:r>
              <a:rPr lang="en-US" sz="3000" b="1" baseline="-25000" dirty="0" smtClean="0">
                <a:solidFill>
                  <a:srgbClr val="0000FF"/>
                </a:solidFill>
                <a:latin typeface="Avenir Medium"/>
              </a:rPr>
              <a:t>2</a:t>
            </a:r>
            <a:r>
              <a:rPr lang="en-US" sz="3000" b="1" dirty="0" smtClean="0">
                <a:solidFill>
                  <a:srgbClr val="0000FF"/>
                </a:solidFill>
                <a:latin typeface="Avenir Medium"/>
              </a:rPr>
              <a:t>N</a:t>
            </a:r>
            <a:r>
              <a:rPr lang="en-US" sz="3000" dirty="0" smtClean="0">
                <a:solidFill>
                  <a:srgbClr val="0000FF"/>
                </a:solidFill>
                <a:latin typeface="Avenir Medium"/>
              </a:rPr>
              <a:t> </a:t>
            </a:r>
            <a:r>
              <a:rPr lang="en-US" sz="3000" dirty="0" smtClean="0">
                <a:latin typeface="Avenir Medium"/>
              </a:rPr>
              <a:t>			=   </a:t>
            </a:r>
            <a:r>
              <a:rPr lang="en-US" sz="3000" b="1" dirty="0" smtClean="0">
                <a:solidFill>
                  <a:srgbClr val="00B050"/>
                </a:solidFill>
                <a:latin typeface="Avenir Medium"/>
              </a:rPr>
              <a:t>20</a:t>
            </a:r>
            <a:r>
              <a:rPr lang="en-US" sz="3000" dirty="0" smtClean="0">
                <a:latin typeface="Avenir Medium"/>
              </a:rPr>
              <a:t> blocks access</a:t>
            </a:r>
            <a:endParaRPr lang="en-US" sz="3000" dirty="0" smtClean="0">
              <a:latin typeface="Avenir Medium"/>
            </a:endParaRPr>
          </a:p>
          <a:p>
            <a:pPr marL="0" indent="0">
              <a:buNone/>
            </a:pPr>
            <a:endParaRPr lang="en-US" sz="3000" dirty="0" smtClean="0">
              <a:latin typeface="Avenir Medium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 size 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 = 1,024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bytes</a:t>
            </a: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14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SOFT VIETN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QSOFT VIETNAM.potx</Template>
  <TotalTime>14060</TotalTime>
  <Words>969</Words>
  <Application>Microsoft Office PowerPoint</Application>
  <PresentationFormat>On-screen Show (4:3)</PresentationFormat>
  <Paragraphs>123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Avenir Medium</vt:lpstr>
      <vt:lpstr>Calibri</vt:lpstr>
      <vt:lpstr>Consolas</vt:lpstr>
      <vt:lpstr>Constantia</vt:lpstr>
      <vt:lpstr>Lucida Sans</vt:lpstr>
      <vt:lpstr>Symbol</vt:lpstr>
      <vt:lpstr>Times New Roman</vt:lpstr>
      <vt:lpstr>QSOFT VIETNAM</vt:lpstr>
      <vt:lpstr>SQL Performance</vt:lpstr>
      <vt:lpstr>What is Index?</vt:lpstr>
      <vt:lpstr>PowerPoint Presentation</vt:lpstr>
      <vt:lpstr>How index work?</vt:lpstr>
      <vt:lpstr>Without Index?</vt:lpstr>
      <vt:lpstr>With Index?</vt:lpstr>
      <vt:lpstr>Why Index fast?</vt:lpstr>
      <vt:lpstr>How fast is Index?</vt:lpstr>
      <vt:lpstr>Do an exercise!</vt:lpstr>
      <vt:lpstr>Disadvantage of Index!</vt:lpstr>
      <vt:lpstr>When use Index?</vt:lpstr>
      <vt:lpstr>How to use Index?</vt:lpstr>
      <vt:lpstr>How to use Index?</vt:lpstr>
      <vt:lpstr>Fun Fact of Index ;)</vt:lpstr>
      <vt:lpstr>PowerPoint Presentation</vt:lpstr>
      <vt:lpstr>THANK YOU!</vt:lpstr>
    </vt:vector>
  </TitlesOfParts>
  <Company>Lotus Mobile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SDK</dc:title>
  <dc:creator>Dung Phi</dc:creator>
  <cp:lastModifiedBy>Vu Quang Son</cp:lastModifiedBy>
  <cp:revision>1483</cp:revision>
  <cp:lastPrinted>2015-01-26T06:13:35Z</cp:lastPrinted>
  <dcterms:created xsi:type="dcterms:W3CDTF">2011-07-05T15:47:08Z</dcterms:created>
  <dcterms:modified xsi:type="dcterms:W3CDTF">2015-11-24T11:04:44Z</dcterms:modified>
</cp:coreProperties>
</file>