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98" r:id="rId4"/>
    <p:sldId id="390" r:id="rId5"/>
    <p:sldId id="399" r:id="rId6"/>
    <p:sldId id="369" r:id="rId7"/>
    <p:sldId id="38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367" r:id="rId16"/>
    <p:sldId id="33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89964" autoAdjust="0"/>
  </p:normalViewPr>
  <p:slideViewPr>
    <p:cSldViewPr snapToGrid="0" snapToObjects="1">
      <p:cViewPr varScale="1">
        <p:scale>
          <a:sx n="80" d="100"/>
          <a:sy n="80" d="100"/>
        </p:scale>
        <p:origin x="110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23/11/2015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23/11/2015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general, it’s a good idea to create an index for columns that are used frequently</a:t>
            </a:r>
          </a:p>
          <a:p>
            <a:r>
              <a:rPr lang="en-US" dirty="0" smtClean="0"/>
              <a:t>in search conditions. Indexing is also more appropriate when queries against a table</a:t>
            </a:r>
          </a:p>
          <a:p>
            <a:r>
              <a:rPr lang="en-US" dirty="0" smtClean="0"/>
              <a:t>are more frequent than inserts and updates. Most DBMS products always establish an</a:t>
            </a:r>
          </a:p>
          <a:p>
            <a:r>
              <a:rPr lang="en-US" dirty="0" smtClean="0"/>
              <a:t>index for the primary key of a table, because they anticipate that access to the table will</a:t>
            </a:r>
          </a:p>
          <a:p>
            <a:r>
              <a:rPr lang="en-US" dirty="0" smtClean="0"/>
              <a:t>most frequently be via the primary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DBMS products always establish an</a:t>
            </a:r>
            <a:r>
              <a:rPr lang="en-US" baseline="0" dirty="0" smtClean="0"/>
              <a:t> </a:t>
            </a:r>
            <a:r>
              <a:rPr lang="en-US" dirty="0" smtClean="0"/>
              <a:t>index for the primary key of a table, because they anticipate that access to the table will</a:t>
            </a:r>
          </a:p>
          <a:p>
            <a:r>
              <a:rPr lang="en-US" dirty="0" smtClean="0"/>
              <a:t>most frequently be via the primary key.</a:t>
            </a:r>
          </a:p>
          <a:p>
            <a:endParaRPr lang="en-US" dirty="0" smtClean="0"/>
          </a:p>
          <a:p>
            <a:r>
              <a:rPr lang="en-US" dirty="0" smtClean="0"/>
              <a:t>Most DBMS products also automatically establish an index for any column (or</a:t>
            </a:r>
          </a:p>
          <a:p>
            <a:r>
              <a:rPr lang="en-US" dirty="0" smtClean="0"/>
              <a:t>column combination) defined with a uniqueness constraint. The DBMS must check the</a:t>
            </a:r>
          </a:p>
          <a:p>
            <a:r>
              <a:rPr lang="en-US" dirty="0" smtClean="0"/>
              <a:t>value of such a column in any new row to be inserted, or in any update to an existing</a:t>
            </a:r>
          </a:p>
          <a:p>
            <a:r>
              <a:rPr lang="en-US" dirty="0" smtClean="0"/>
              <a:t>row, to make certain that the value does not duplicate a value already contained in the</a:t>
            </a:r>
          </a:p>
          <a:p>
            <a:r>
              <a:rPr lang="en-US" dirty="0" smtClean="0"/>
              <a:t>table. Without an index on the column(s), the DBMS would have to sequentially search</a:t>
            </a:r>
          </a:p>
          <a:p>
            <a:r>
              <a:rPr lang="en-US" dirty="0" smtClean="0"/>
              <a:t>through every row of the table to check the constraint. With an index, the DBMS can</a:t>
            </a:r>
          </a:p>
          <a:p>
            <a:r>
              <a:rPr lang="en-US" dirty="0" smtClean="0"/>
              <a:t>simply use the index to find a row (if it exists) with the value in question, which is a</a:t>
            </a:r>
          </a:p>
          <a:p>
            <a:r>
              <a:rPr lang="en-US" dirty="0" smtClean="0"/>
              <a:t>much faster operation than a sequential 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physical storage structures that is provided by most SQL-based database</a:t>
            </a:r>
          </a:p>
          <a:p>
            <a:r>
              <a:rPr lang="en-US" dirty="0" smtClean="0"/>
              <a:t>management systems is an index, which is a structure that provides rapid access to the</a:t>
            </a:r>
          </a:p>
          <a:p>
            <a:r>
              <a:rPr lang="en-US" dirty="0" smtClean="0"/>
              <a:t>rows of a table based on the values of one or more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indexes provides access based on the DESCRIPTION column. The other provides access based</a:t>
            </a:r>
          </a:p>
          <a:p>
            <a:r>
              <a:rPr lang="en-US" dirty="0" smtClean="0"/>
              <a:t>on the primary key of the table, which is a combination of the MFR_ID and PRODUCT_ID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were no index for the DESCRIPTION column, the DBMS would be forced to</a:t>
            </a:r>
          </a:p>
          <a:p>
            <a:r>
              <a:rPr lang="en-US" dirty="0" smtClean="0"/>
              <a:t>process the query by sequentially scanning the PRODUCTS table, row by row, examining</a:t>
            </a:r>
          </a:p>
          <a:p>
            <a:r>
              <a:rPr lang="en-US" dirty="0" smtClean="0"/>
              <a:t>the DESCRIPTION column in each row. To make sure it had found all of the rows that</a:t>
            </a:r>
          </a:p>
          <a:p>
            <a:r>
              <a:rPr lang="en-US" dirty="0" smtClean="0"/>
              <a:t>satisfied the search condition, it would have to examine every row in the table. For a</a:t>
            </a:r>
          </a:p>
          <a:p>
            <a:r>
              <a:rPr lang="en-US" dirty="0" smtClean="0"/>
              <a:t>large table with thousands or millions of rows, the scan of the table could take minutes</a:t>
            </a:r>
          </a:p>
          <a:p>
            <a:r>
              <a:rPr lang="en-US" dirty="0" smtClean="0"/>
              <a:t>or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index stores data</a:t>
            </a:r>
            <a:r>
              <a:rPr lang="en-US" baseline="0" dirty="0" smtClean="0"/>
              <a:t> </a:t>
            </a:r>
            <a:r>
              <a:rPr lang="en-US" dirty="0" smtClean="0"/>
              <a:t>values and pointers to the rows where those data values occur. In the index the data values</a:t>
            </a:r>
          </a:p>
          <a:p>
            <a:r>
              <a:rPr lang="en-US" dirty="0" smtClean="0"/>
              <a:t>are arranged in ascending or descending order, so that the DBMS can quickly search</a:t>
            </a:r>
          </a:p>
          <a:p>
            <a:r>
              <a:rPr lang="en-US" dirty="0" smtClean="0"/>
              <a:t>the index to find a particular value. It can then follow the pointer to locate the row</a:t>
            </a:r>
          </a:p>
          <a:p>
            <a:r>
              <a:rPr lang="en-US" dirty="0" smtClean="0"/>
              <a:t>containing the value.</a:t>
            </a:r>
          </a:p>
          <a:p>
            <a:r>
              <a:rPr lang="en-US" dirty="0" smtClean="0"/>
              <a:t>The presence or absence of an index is completely transparent to the SQL user who</a:t>
            </a:r>
          </a:p>
          <a:p>
            <a:r>
              <a:rPr lang="en-US" dirty="0" smtClean="0"/>
              <a:t>accesses a table. </a:t>
            </a:r>
          </a:p>
          <a:p>
            <a:r>
              <a:rPr lang="en-US" dirty="0" smtClean="0"/>
              <a:t>With an index for the DESCRIPTION column, the DBMS can locate the requested</a:t>
            </a:r>
          </a:p>
          <a:p>
            <a:r>
              <a:rPr lang="en-US" dirty="0" smtClean="0"/>
              <a:t>data with much less effort. It searches the index to find the requested value (“Size 4</a:t>
            </a:r>
          </a:p>
          <a:p>
            <a:r>
              <a:rPr lang="en-US" dirty="0" smtClean="0"/>
              <a:t>widget”) and then follows the pointer to find the requested row(s) of the table.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index search is very rapid because the index is sorted and its rows are very small.</a:t>
            </a:r>
          </a:p>
          <a:p>
            <a:r>
              <a:rPr lang="en-US" dirty="0" smtClean="0"/>
              <a:t>Moving from the index to the row(s) is also very rapid because the index tells the</a:t>
            </a:r>
          </a:p>
          <a:p>
            <a:r>
              <a:rPr lang="en-US" dirty="0" smtClean="0"/>
              <a:t>DBMS where on the disk the row(s) are 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index search is very rapid because the index is sorted and its rows are very small.</a:t>
            </a:r>
          </a:p>
          <a:p>
            <a:r>
              <a:rPr lang="en-US" dirty="0" smtClean="0"/>
              <a:t>Moving from the index to the row(s) is also very rapid because the index tells the</a:t>
            </a:r>
          </a:p>
          <a:p>
            <a:r>
              <a:rPr lang="en-US" dirty="0" smtClean="0"/>
              <a:t>DBMS where on the disk the row(s) are 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disadvantage of having an index is that it consumes additional disk</a:t>
            </a:r>
          </a:p>
          <a:p>
            <a:r>
              <a:rPr lang="en-US" dirty="0" smtClean="0"/>
              <a:t>space. Another disadvantage is that the index must be updated every time a row is</a:t>
            </a:r>
          </a:p>
          <a:p>
            <a:r>
              <a:rPr lang="en-US" dirty="0" smtClean="0"/>
              <a:t>added to the table and every time the indexed column is updated in an existing row.</a:t>
            </a:r>
          </a:p>
          <a:p>
            <a:r>
              <a:rPr lang="en-US" dirty="0" smtClean="0"/>
              <a:t>This imposes additional overhead on INSERT and UPDATE statements for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Monday, November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426" y="2340624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SQL Performance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Disadvantage</a:t>
            </a:r>
            <a:r>
              <a:rPr lang="en-US" dirty="0" smtClean="0">
                <a:latin typeface="Avenir Medium"/>
              </a:rPr>
              <a:t> of Index!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Consumes </a:t>
            </a:r>
            <a:r>
              <a:rPr lang="en-US" sz="3000" dirty="0">
                <a:latin typeface="Avenir Medium"/>
              </a:rPr>
              <a:t>additional </a:t>
            </a:r>
            <a:r>
              <a:rPr lang="en-US" sz="3000" dirty="0" smtClean="0">
                <a:latin typeface="Avenir Medium"/>
              </a:rPr>
              <a:t>disk space.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Index </a:t>
            </a:r>
            <a:r>
              <a:rPr lang="en-US" sz="3000" dirty="0">
                <a:latin typeface="Avenir Medium"/>
              </a:rPr>
              <a:t>must be updated every time </a:t>
            </a:r>
            <a:r>
              <a:rPr lang="en-US" sz="3000" dirty="0" smtClean="0">
                <a:latin typeface="Avenir Medium"/>
              </a:rPr>
              <a:t>on </a:t>
            </a:r>
            <a:r>
              <a:rPr lang="en-US" sz="3000" dirty="0">
                <a:latin typeface="Avenir Medium"/>
              </a:rPr>
              <a:t>INSERT and UPDATE statements </a:t>
            </a:r>
            <a:endParaRPr lang="en-US" sz="3000" dirty="0" smtClean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When </a:t>
            </a:r>
            <a:r>
              <a:rPr lang="en-US" dirty="0" smtClean="0">
                <a:latin typeface="Avenir Medium"/>
              </a:rPr>
              <a:t>use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For </a:t>
            </a:r>
            <a:r>
              <a:rPr lang="en-US" sz="3000" dirty="0">
                <a:latin typeface="Avenir Medium"/>
              </a:rPr>
              <a:t>columns that are used </a:t>
            </a:r>
            <a:r>
              <a:rPr lang="en-US" sz="3000" dirty="0" smtClean="0">
                <a:latin typeface="Avenir Medium"/>
              </a:rPr>
              <a:t>frequently in </a:t>
            </a:r>
            <a:r>
              <a:rPr lang="en-US" sz="3000" dirty="0">
                <a:latin typeface="Avenir Medium"/>
              </a:rPr>
              <a:t>search conditions</a:t>
            </a:r>
            <a:r>
              <a:rPr lang="en-US" sz="3000" dirty="0" smtClean="0">
                <a:latin typeface="Avenir Medium"/>
              </a:rPr>
              <a:t>.</a:t>
            </a:r>
          </a:p>
          <a:p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Queries are </a:t>
            </a:r>
            <a:r>
              <a:rPr lang="en-US" sz="3000" dirty="0">
                <a:latin typeface="Avenir Medium"/>
              </a:rPr>
              <a:t>more frequent than inserts and updates. </a:t>
            </a:r>
            <a:r>
              <a:rPr lang="en-US" sz="3000" dirty="0" smtClean="0">
                <a:latin typeface="Avenir Medium"/>
              </a:rPr>
              <a:t>(</a:t>
            </a:r>
            <a:r>
              <a:rPr lang="en-US" sz="3200" dirty="0"/>
              <a:t>reads </a:t>
            </a:r>
            <a:r>
              <a:rPr lang="en-US" sz="3200" dirty="0" smtClean="0"/>
              <a:t>= 100x </a:t>
            </a:r>
            <a:r>
              <a:rPr lang="en-US" sz="3200" dirty="0"/>
              <a:t>or </a:t>
            </a:r>
            <a:r>
              <a:rPr lang="en-US" sz="3200" dirty="0" smtClean="0"/>
              <a:t>1000x writes)</a:t>
            </a:r>
            <a:endParaRPr lang="en-US" sz="3000" dirty="0" smtClean="0">
              <a:latin typeface="Avenir Medium"/>
            </a:endParaRP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The total records are large enough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 </a:t>
            </a:r>
            <a:r>
              <a:rPr lang="en-US" dirty="0" smtClean="0">
                <a:latin typeface="Avenir Medium"/>
              </a:rPr>
              <a:t>to use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9144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 </a:t>
            </a:r>
            <a:r>
              <a:rPr lang="en-US" dirty="0" smtClean="0">
                <a:latin typeface="Avenir Medium"/>
              </a:rPr>
              <a:t>to use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2212"/>
            <a:ext cx="7596152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Fun Fact </a:t>
            </a:r>
            <a:r>
              <a:rPr lang="en-US" dirty="0" smtClean="0">
                <a:latin typeface="Avenir Medium"/>
              </a:rPr>
              <a:t>of</a:t>
            </a:r>
            <a:r>
              <a:rPr lang="en-US" dirty="0" smtClean="0">
                <a:latin typeface="Avenir Medium"/>
              </a:rPr>
              <a:t> Index ;)</a:t>
            </a:r>
            <a:endParaRPr lang="en-US" dirty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487805"/>
            <a:ext cx="7787640" cy="2084070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57047"/>
            <a:ext cx="8507691" cy="4940266"/>
          </a:xfrm>
        </p:spPr>
        <p:txBody>
          <a:bodyPr/>
          <a:lstStyle/>
          <a:p>
            <a:endParaRPr lang="en-US" sz="3000" dirty="0" smtClean="0">
              <a:latin typeface="Avenir Medium"/>
            </a:endParaRPr>
          </a:p>
          <a:p>
            <a:endParaRPr lang="en-US" sz="3000" dirty="0">
              <a:latin typeface="Avenir Medium"/>
            </a:endParaRPr>
          </a:p>
          <a:p>
            <a:endParaRPr lang="en-US" sz="3000" dirty="0" smtClean="0">
              <a:latin typeface="Avenir Medium"/>
            </a:endParaRPr>
          </a:p>
          <a:p>
            <a:endParaRPr lang="en-US" sz="3000" dirty="0" smtClean="0">
              <a:latin typeface="Avenir Medium"/>
            </a:endParaRPr>
          </a:p>
          <a:p>
            <a:r>
              <a:rPr lang="en-US" sz="3200" dirty="0"/>
              <a:t>Most DBMS </a:t>
            </a:r>
            <a:r>
              <a:rPr lang="en-US" sz="3200" dirty="0" smtClean="0"/>
              <a:t>always </a:t>
            </a:r>
            <a:r>
              <a:rPr lang="en-US" sz="3200" dirty="0"/>
              <a:t>establish an index for </a:t>
            </a:r>
            <a:r>
              <a:rPr lang="en-US" sz="3200" dirty="0" smtClean="0"/>
              <a:t>primary </a:t>
            </a:r>
            <a:r>
              <a:rPr lang="en-US" sz="3200" dirty="0"/>
              <a:t>key </a:t>
            </a:r>
            <a:r>
              <a:rPr lang="en-US" sz="3200" dirty="0" smtClean="0"/>
              <a:t>and column </a:t>
            </a:r>
            <a:r>
              <a:rPr lang="en-US" sz="3200" dirty="0"/>
              <a:t>defined with a uniqueness </a:t>
            </a:r>
            <a:r>
              <a:rPr lang="en-US" sz="3200" dirty="0" smtClean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22294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4825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What </a:t>
            </a:r>
            <a:r>
              <a:rPr lang="en-US" i="1" dirty="0" smtClean="0">
                <a:latin typeface="Avenir Medium"/>
              </a:rPr>
              <a:t>is </a:t>
            </a:r>
            <a:r>
              <a:rPr lang="en-US" i="1" dirty="0" smtClean="0">
                <a:latin typeface="Avenir Medium"/>
              </a:rPr>
              <a:t>Index?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A </a:t>
            </a:r>
            <a:r>
              <a:rPr lang="en-US" sz="3000" dirty="0">
                <a:latin typeface="Avenir Medium"/>
              </a:rPr>
              <a:t>structure </a:t>
            </a:r>
            <a:r>
              <a:rPr lang="en-US" sz="3000" dirty="0" smtClean="0">
                <a:latin typeface="Avenir Medium"/>
              </a:rPr>
              <a:t>provides </a:t>
            </a:r>
            <a:r>
              <a:rPr lang="en-US" sz="3000" b="1" dirty="0">
                <a:solidFill>
                  <a:srgbClr val="0000FF"/>
                </a:solidFill>
                <a:latin typeface="Avenir Medium"/>
              </a:rPr>
              <a:t>rapid</a:t>
            </a:r>
            <a:r>
              <a:rPr lang="en-US" sz="3000" dirty="0">
                <a:latin typeface="Avenir Medium"/>
              </a:rPr>
              <a:t> access to </a:t>
            </a:r>
            <a:r>
              <a:rPr lang="en-US" sz="3000" dirty="0">
                <a:latin typeface="Avenir Medium"/>
              </a:rPr>
              <a:t>table rows </a:t>
            </a:r>
            <a:r>
              <a:rPr lang="en-US" sz="3000" dirty="0" smtClean="0">
                <a:latin typeface="Avenir Medium"/>
              </a:rPr>
              <a:t>based </a:t>
            </a:r>
            <a:r>
              <a:rPr lang="en-US" sz="3000" dirty="0">
                <a:latin typeface="Avenir Medium"/>
              </a:rPr>
              <a:t>on the values of one or more columns</a:t>
            </a:r>
            <a:r>
              <a:rPr lang="en-US" sz="3000" dirty="0" smtClean="0">
                <a:latin typeface="Avenir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675"/>
            <a:ext cx="91440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</a:t>
            </a:r>
            <a:r>
              <a:rPr lang="en-US" dirty="0" smtClean="0">
                <a:latin typeface="Avenir Medium"/>
              </a:rPr>
              <a:t> index work?</a:t>
            </a:r>
            <a:endParaRPr lang="en-US" dirty="0">
              <a:latin typeface="Avenir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5" y="2203580"/>
            <a:ext cx="8363070" cy="20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Without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0524" y="1743074"/>
            <a:ext cx="8610601" cy="4763713"/>
          </a:xfrm>
        </p:spPr>
        <p:txBody>
          <a:bodyPr/>
          <a:lstStyle/>
          <a:p>
            <a:r>
              <a:rPr lang="en-US" sz="3000" dirty="0">
                <a:latin typeface="Avenir Medium"/>
              </a:rPr>
              <a:t>If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no</a:t>
            </a:r>
            <a:r>
              <a:rPr lang="en-US" sz="3000" dirty="0" smtClean="0">
                <a:latin typeface="Avenir Medium"/>
              </a:rPr>
              <a:t> </a:t>
            </a:r>
            <a:r>
              <a:rPr lang="en-US" sz="3000" dirty="0">
                <a:latin typeface="Avenir Medium"/>
              </a:rPr>
              <a:t>index for </a:t>
            </a:r>
            <a:r>
              <a:rPr lang="en-US" sz="3000" dirty="0" smtClean="0">
                <a:latin typeface="Avenir Medium"/>
              </a:rPr>
              <a:t>DESCRIPTION </a:t>
            </a:r>
            <a:r>
              <a:rPr lang="en-US" sz="3000" dirty="0">
                <a:latin typeface="Avenir Medium"/>
              </a:rPr>
              <a:t>column, </a:t>
            </a:r>
            <a:r>
              <a:rPr lang="en-US" sz="3000" dirty="0" smtClean="0">
                <a:latin typeface="Avenir Medium"/>
              </a:rPr>
              <a:t>DBMS scan </a:t>
            </a:r>
            <a:r>
              <a:rPr lang="en-US" sz="3000" b="1" dirty="0">
                <a:solidFill>
                  <a:srgbClr val="FF0000"/>
                </a:solidFill>
                <a:latin typeface="Avenir Medium"/>
              </a:rPr>
              <a:t>all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rows </a:t>
            </a:r>
            <a:r>
              <a:rPr lang="en-US" sz="3000" dirty="0" smtClean="0">
                <a:latin typeface="Avenir Medium"/>
              </a:rPr>
              <a:t>of PRODUCTS table, row by row.</a:t>
            </a:r>
          </a:p>
          <a:p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Large </a:t>
            </a:r>
            <a:r>
              <a:rPr lang="en-US" sz="3000" dirty="0">
                <a:latin typeface="Avenir Medium"/>
              </a:rPr>
              <a:t>table with thousands or millions of rows, the scan </a:t>
            </a:r>
            <a:r>
              <a:rPr lang="en-US" sz="3000" dirty="0" smtClean="0">
                <a:latin typeface="Avenir Medium"/>
              </a:rPr>
              <a:t>could </a:t>
            </a:r>
            <a:r>
              <a:rPr lang="en-US" sz="3000" dirty="0">
                <a:latin typeface="Avenir Medium"/>
              </a:rPr>
              <a:t>take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minutes or </a:t>
            </a:r>
            <a:r>
              <a:rPr lang="en-US" sz="3000" b="1" dirty="0">
                <a:solidFill>
                  <a:srgbClr val="FF0000"/>
                </a:solidFill>
                <a:latin typeface="Avenir Medium"/>
              </a:rPr>
              <a:t>hours</a:t>
            </a:r>
            <a:r>
              <a:rPr lang="en-US" sz="3000" dirty="0">
                <a:latin typeface="Avenir Medium"/>
              </a:rPr>
              <a:t>.</a:t>
            </a:r>
          </a:p>
          <a:p>
            <a:endParaRPr lang="en-US" sz="3000" dirty="0" smtClean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02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With </a:t>
            </a:r>
            <a:r>
              <a:rPr lang="en-US" dirty="0" smtClean="0">
                <a:latin typeface="Avenir Medium"/>
              </a:rPr>
              <a:t>Index?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7591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Stores data values </a:t>
            </a:r>
            <a:r>
              <a:rPr lang="en-US" sz="3000" dirty="0">
                <a:latin typeface="Avenir Medium"/>
              </a:rPr>
              <a:t>and pointers to the </a:t>
            </a:r>
            <a:r>
              <a:rPr lang="en-US" sz="3000" dirty="0" smtClean="0">
                <a:latin typeface="Avenir Medium"/>
              </a:rPr>
              <a:t>rows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Data values are </a:t>
            </a:r>
            <a:r>
              <a:rPr lang="en-US" sz="3000" dirty="0">
                <a:latin typeface="Avenir Medium"/>
              </a:rPr>
              <a:t>arranged in </a:t>
            </a:r>
            <a:r>
              <a:rPr lang="en-US" sz="3000" dirty="0" err="1" smtClean="0">
                <a:latin typeface="Avenir Medium"/>
              </a:rPr>
              <a:t>Asc</a:t>
            </a:r>
            <a:r>
              <a:rPr lang="en-US" sz="3000" dirty="0" smtClean="0">
                <a:latin typeface="Avenir Medium"/>
              </a:rPr>
              <a:t> </a:t>
            </a:r>
            <a:r>
              <a:rPr lang="en-US" sz="3000" dirty="0">
                <a:latin typeface="Avenir Medium"/>
              </a:rPr>
              <a:t>or </a:t>
            </a:r>
            <a:r>
              <a:rPr lang="en-US" sz="3000" dirty="0" err="1" smtClean="0">
                <a:latin typeface="Avenir Medium"/>
              </a:rPr>
              <a:t>Desc</a:t>
            </a:r>
            <a:r>
              <a:rPr lang="en-US" sz="3000" dirty="0" smtClean="0">
                <a:latin typeface="Avenir Medium"/>
              </a:rPr>
              <a:t> order so DBMS </a:t>
            </a:r>
            <a:r>
              <a:rPr lang="en-US" sz="3000" dirty="0">
                <a:latin typeface="Avenir Medium"/>
              </a:rPr>
              <a:t>can </a:t>
            </a:r>
            <a:r>
              <a:rPr lang="en-US" sz="3000" dirty="0" smtClean="0">
                <a:latin typeface="Avenir Medium"/>
              </a:rPr>
              <a:t>search quickly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Follow </a:t>
            </a:r>
            <a:r>
              <a:rPr lang="en-US" sz="3000" dirty="0">
                <a:latin typeface="Avenir Medium"/>
              </a:rPr>
              <a:t>the pointer to locate the </a:t>
            </a:r>
            <a:r>
              <a:rPr lang="en-US" sz="3000" dirty="0" smtClean="0">
                <a:latin typeface="Avenir Medium"/>
              </a:rPr>
              <a:t>row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Completely </a:t>
            </a:r>
            <a:r>
              <a:rPr lang="en-US" sz="3000" dirty="0">
                <a:latin typeface="Avenir Medium"/>
              </a:rPr>
              <a:t>transparent to </a:t>
            </a:r>
            <a:r>
              <a:rPr lang="en-US" sz="3000" dirty="0" smtClean="0">
                <a:latin typeface="Avenir Medium"/>
              </a:rPr>
              <a:t>SQL user</a:t>
            </a: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Why</a:t>
            </a:r>
            <a:r>
              <a:rPr lang="en-US" dirty="0" smtClean="0">
                <a:latin typeface="Avenir Medium"/>
              </a:rPr>
              <a:t> </a:t>
            </a:r>
            <a:r>
              <a:rPr lang="en-US" dirty="0" smtClean="0">
                <a:latin typeface="Avenir Medium"/>
              </a:rPr>
              <a:t>Index fast?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The index </a:t>
            </a:r>
            <a:r>
              <a:rPr lang="en-US" sz="3000" dirty="0">
                <a:latin typeface="Avenir Medium"/>
              </a:rPr>
              <a:t>is sorted and its </a:t>
            </a:r>
            <a:r>
              <a:rPr lang="en-US" sz="3000" dirty="0" smtClean="0">
                <a:latin typeface="Avenir Medium"/>
              </a:rPr>
              <a:t>rows (</a:t>
            </a:r>
            <a:r>
              <a:rPr lang="en-US" sz="3000" dirty="0" err="1" smtClean="0">
                <a:latin typeface="Avenir Medium"/>
              </a:rPr>
              <a:t>data+pointer</a:t>
            </a:r>
            <a:r>
              <a:rPr lang="en-US" sz="3000" dirty="0">
                <a:latin typeface="Avenir Medium"/>
              </a:rPr>
              <a:t>)</a:t>
            </a:r>
            <a:r>
              <a:rPr lang="en-US" sz="3000" dirty="0" smtClean="0">
                <a:latin typeface="Avenir Medium"/>
              </a:rPr>
              <a:t> </a:t>
            </a:r>
            <a:r>
              <a:rPr lang="en-US" sz="3000" dirty="0">
                <a:latin typeface="Avenir Medium"/>
              </a:rPr>
              <a:t>are very small</a:t>
            </a:r>
            <a:r>
              <a:rPr lang="en-US" sz="3000" dirty="0" smtClean="0">
                <a:latin typeface="Avenir Medium"/>
              </a:rPr>
              <a:t>.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>
                <a:latin typeface="Avenir Medium"/>
              </a:rPr>
              <a:t>Moving from </a:t>
            </a:r>
            <a:r>
              <a:rPr lang="en-US" sz="3000" dirty="0" smtClean="0">
                <a:latin typeface="Avenir Medium"/>
              </a:rPr>
              <a:t>index </a:t>
            </a:r>
            <a:r>
              <a:rPr lang="en-US" sz="3000" dirty="0">
                <a:latin typeface="Avenir Medium"/>
              </a:rPr>
              <a:t>to </a:t>
            </a:r>
            <a:r>
              <a:rPr lang="en-US" sz="3000" dirty="0" smtClean="0">
                <a:latin typeface="Avenir Medium"/>
              </a:rPr>
              <a:t>row(s</a:t>
            </a:r>
            <a:r>
              <a:rPr lang="en-US" sz="3000" dirty="0">
                <a:latin typeface="Avenir Medium"/>
              </a:rPr>
              <a:t>) is </a:t>
            </a:r>
            <a:r>
              <a:rPr lang="en-US" sz="3000" dirty="0" smtClean="0">
                <a:latin typeface="Avenir Medium"/>
              </a:rPr>
              <a:t>also very rapid</a:t>
            </a:r>
            <a:endParaRPr lang="en-US" sz="3000" dirty="0">
              <a:latin typeface="Avenir Medium"/>
            </a:endParaRPr>
          </a:p>
          <a:p>
            <a:endParaRPr lang="en-US" sz="3000" dirty="0" smtClean="0">
              <a:latin typeface="Avenir Medium"/>
            </a:endParaRPr>
          </a:p>
          <a:p>
            <a:pPr marL="0" indent="0">
              <a:buNone/>
            </a:pP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</a:t>
            </a:r>
            <a:r>
              <a:rPr lang="en-US" dirty="0" smtClean="0">
                <a:latin typeface="Avenir Medium"/>
              </a:rPr>
              <a:t> fast is Index?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non-unique: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</a:t>
            </a:r>
            <a:r>
              <a:rPr lang="en-US" sz="3000" dirty="0" smtClean="0">
                <a:latin typeface="Avenir Medium"/>
              </a:rPr>
              <a:t> blocks access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unique: Linear Search –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N/2</a:t>
            </a:r>
            <a:r>
              <a:rPr lang="en-US" sz="3000" dirty="0" smtClean="0">
                <a:latin typeface="Avenir Medium"/>
              </a:rPr>
              <a:t> blocks access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Sorted: Binary Search –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Log</a:t>
            </a:r>
            <a:r>
              <a:rPr lang="en-US" sz="3000" b="1" baseline="-25000" dirty="0" smtClean="0">
                <a:solidFill>
                  <a:srgbClr val="FF0000"/>
                </a:solidFill>
                <a:latin typeface="Avenir Medium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</a:t>
            </a:r>
            <a:r>
              <a:rPr lang="en-US" sz="3000" dirty="0" smtClean="0">
                <a:latin typeface="Avenir Medium"/>
              </a:rPr>
              <a:t> blocks access</a:t>
            </a:r>
            <a:endParaRPr lang="en-US" sz="3000" dirty="0" smtClean="0">
              <a:latin typeface="Avenir Medium"/>
            </a:endParaRPr>
          </a:p>
          <a:p>
            <a:pPr marL="0" indent="0">
              <a:buNone/>
            </a:pPr>
            <a:endParaRPr lang="en-US" sz="3000" dirty="0" smtClean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72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Do</a:t>
            </a:r>
            <a:r>
              <a:rPr lang="en-US" dirty="0" smtClean="0">
                <a:latin typeface="Avenir Medium"/>
              </a:rPr>
              <a:t> an exercise!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Record number	=   5,000,000 	records</a:t>
            </a:r>
          </a:p>
          <a:p>
            <a:r>
              <a:rPr lang="en-US" sz="3000" dirty="0" smtClean="0">
                <a:latin typeface="Avenir Medium"/>
              </a:rPr>
              <a:t>Record length		=   204 		bytes </a:t>
            </a:r>
          </a:p>
          <a:p>
            <a:r>
              <a:rPr lang="en-US" sz="3000" dirty="0" smtClean="0">
                <a:latin typeface="Avenir Medium"/>
              </a:rPr>
              <a:t>Block size 		=   1,024 		bytes</a:t>
            </a:r>
          </a:p>
          <a:p>
            <a:endParaRPr lang="en-US" sz="3000" dirty="0" smtClean="0">
              <a:latin typeface="Avenir Medium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3000" dirty="0" smtClean="0">
                <a:latin typeface="Avenir Medium"/>
              </a:rPr>
              <a:t> (1,024/204) 		=   5 records/blocks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3000" dirty="0" smtClean="0">
              <a:latin typeface="Avenir Medium"/>
            </a:endParaRPr>
          </a:p>
          <a:p>
            <a:r>
              <a:rPr lang="en-US" sz="3000" b="1" dirty="0" smtClean="0">
                <a:solidFill>
                  <a:srgbClr val="0000FF"/>
                </a:solidFill>
                <a:latin typeface="Avenir Medium"/>
              </a:rPr>
              <a:t>N</a:t>
            </a:r>
            <a:r>
              <a:rPr lang="en-US" sz="3000" dirty="0" smtClean="0">
                <a:latin typeface="Avenir Medium"/>
              </a:rPr>
              <a:t> = </a:t>
            </a:r>
            <a:r>
              <a:rPr lang="en-US" sz="3000" dirty="0">
                <a:latin typeface="Avenir Medium"/>
              </a:rPr>
              <a:t>(5,000,000/5) 	=   </a:t>
            </a:r>
            <a:r>
              <a:rPr lang="en-US" sz="3000" b="1" dirty="0">
                <a:solidFill>
                  <a:srgbClr val="FF0000"/>
                </a:solidFill>
                <a:latin typeface="Avenir Medium"/>
              </a:rPr>
              <a:t>1,000,000</a:t>
            </a:r>
            <a:r>
              <a:rPr lang="en-US" sz="3000" dirty="0">
                <a:latin typeface="Avenir Medium"/>
              </a:rPr>
              <a:t> </a:t>
            </a:r>
            <a:r>
              <a:rPr lang="en-US" sz="3000" dirty="0" smtClean="0">
                <a:latin typeface="Avenir Medium"/>
              </a:rPr>
              <a:t>blocks</a:t>
            </a:r>
            <a:endParaRPr lang="en-US" sz="3000" dirty="0">
              <a:latin typeface="Avenir Medium"/>
            </a:endParaRPr>
          </a:p>
          <a:p>
            <a:r>
              <a:rPr lang="en-US" sz="3000" b="1" dirty="0">
                <a:solidFill>
                  <a:srgbClr val="0000FF"/>
                </a:solidFill>
                <a:latin typeface="Avenir Medium"/>
              </a:rPr>
              <a:t>N/2</a:t>
            </a:r>
            <a:r>
              <a:rPr lang="en-US" sz="3000" dirty="0" smtClean="0">
                <a:latin typeface="Avenir Medium"/>
              </a:rPr>
              <a:t> 			=  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500,000</a:t>
            </a:r>
            <a:r>
              <a:rPr lang="en-US" sz="3000" dirty="0" smtClean="0">
                <a:latin typeface="Avenir Medium"/>
              </a:rPr>
              <a:t> block access</a:t>
            </a:r>
            <a:endParaRPr lang="en-US" sz="3000" dirty="0" smtClean="0">
              <a:latin typeface="Avenir Medium"/>
            </a:endParaRPr>
          </a:p>
          <a:p>
            <a:r>
              <a:rPr lang="en-US" sz="3000" b="1" dirty="0" smtClean="0">
                <a:solidFill>
                  <a:srgbClr val="0000FF"/>
                </a:solidFill>
                <a:latin typeface="Avenir Medium"/>
              </a:rPr>
              <a:t>Log</a:t>
            </a:r>
            <a:r>
              <a:rPr lang="en-US" sz="3000" b="1" baseline="-25000" dirty="0" smtClean="0">
                <a:solidFill>
                  <a:srgbClr val="0000FF"/>
                </a:solidFill>
                <a:latin typeface="Avenir Medium"/>
              </a:rPr>
              <a:t>2</a:t>
            </a:r>
            <a:r>
              <a:rPr lang="en-US" sz="3000" b="1" dirty="0" smtClean="0">
                <a:solidFill>
                  <a:srgbClr val="0000FF"/>
                </a:solidFill>
                <a:latin typeface="Avenir Medium"/>
              </a:rPr>
              <a:t>N</a:t>
            </a:r>
            <a:r>
              <a:rPr lang="en-US" sz="3000" dirty="0" smtClean="0">
                <a:solidFill>
                  <a:srgbClr val="0000FF"/>
                </a:solidFill>
                <a:latin typeface="Avenir Medium"/>
              </a:rPr>
              <a:t> </a:t>
            </a:r>
            <a:r>
              <a:rPr lang="en-US" sz="3000" dirty="0" smtClean="0">
                <a:latin typeface="Avenir Medium"/>
              </a:rPr>
              <a:t>			=   </a:t>
            </a:r>
            <a:r>
              <a:rPr lang="en-US" sz="3000" b="1" dirty="0" smtClean="0">
                <a:solidFill>
                  <a:srgbClr val="00B050"/>
                </a:solidFill>
                <a:latin typeface="Avenir Medium"/>
              </a:rPr>
              <a:t>20</a:t>
            </a:r>
            <a:r>
              <a:rPr lang="en-US" sz="3000" dirty="0" smtClean="0">
                <a:latin typeface="Avenir Medium"/>
              </a:rPr>
              <a:t> blocks access</a:t>
            </a:r>
            <a:endParaRPr lang="en-US" sz="3000" dirty="0" smtClean="0">
              <a:latin typeface="Avenir Medium"/>
            </a:endParaRPr>
          </a:p>
          <a:p>
            <a:pPr marL="0" indent="0">
              <a:buNone/>
            </a:pPr>
            <a:endParaRPr lang="en-US" sz="3000" dirty="0" smtClean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14061</TotalTime>
  <Words>969</Words>
  <Application>Microsoft Office PowerPoint</Application>
  <PresentationFormat>On-screen Show (4:3)</PresentationFormat>
  <Paragraphs>123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Avenir Medium</vt:lpstr>
      <vt:lpstr>Calibri</vt:lpstr>
      <vt:lpstr>Consolas</vt:lpstr>
      <vt:lpstr>Constantia</vt:lpstr>
      <vt:lpstr>Lucida Sans</vt:lpstr>
      <vt:lpstr>Symbol</vt:lpstr>
      <vt:lpstr>Times New Roman</vt:lpstr>
      <vt:lpstr>QSOFT VIETNAM</vt:lpstr>
      <vt:lpstr>SQL Performance</vt:lpstr>
      <vt:lpstr>What is Index?</vt:lpstr>
      <vt:lpstr>PowerPoint Presentation</vt:lpstr>
      <vt:lpstr>How index work?</vt:lpstr>
      <vt:lpstr>Without Index?</vt:lpstr>
      <vt:lpstr>With Index?</vt:lpstr>
      <vt:lpstr>Why Index fast?</vt:lpstr>
      <vt:lpstr>How fast is Index?</vt:lpstr>
      <vt:lpstr>Do an exercise!</vt:lpstr>
      <vt:lpstr>Disadvantage of Index!</vt:lpstr>
      <vt:lpstr>When use Index?</vt:lpstr>
      <vt:lpstr>How to use Index?</vt:lpstr>
      <vt:lpstr>How to use Index?</vt:lpstr>
      <vt:lpstr>Fun Fact of Index ;)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1483</cp:revision>
  <cp:lastPrinted>2015-01-26T06:13:35Z</cp:lastPrinted>
  <dcterms:created xsi:type="dcterms:W3CDTF">2011-07-05T15:47:08Z</dcterms:created>
  <dcterms:modified xsi:type="dcterms:W3CDTF">2015-11-24T11:05:50Z</dcterms:modified>
</cp:coreProperties>
</file>