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5" r:id="rId4"/>
    <p:sldId id="382" r:id="rId5"/>
    <p:sldId id="334" r:id="rId6"/>
    <p:sldId id="337" r:id="rId7"/>
    <p:sldId id="356" r:id="rId8"/>
    <p:sldId id="357"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6" r:id="rId22"/>
    <p:sldId id="387" r:id="rId23"/>
    <p:sldId id="388" r:id="rId24"/>
    <p:sldId id="389" r:id="rId25"/>
    <p:sldId id="390" r:id="rId26"/>
    <p:sldId id="352" r:id="rId27"/>
    <p:sldId id="384" r:id="rId28"/>
    <p:sldId id="385"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71" autoAdjust="0"/>
    <p:restoredTop sz="93343" autoAdjust="0"/>
  </p:normalViewPr>
  <p:slideViewPr>
    <p:cSldViewPr snapToGrid="0">
      <p:cViewPr varScale="1">
        <p:scale>
          <a:sx n="82" d="100"/>
          <a:sy n="82" d="100"/>
        </p:scale>
        <p:origin x="648" y="72"/>
      </p:cViewPr>
      <p:guideLst>
        <p:guide orient="horz" pos="2160"/>
        <p:guide pos="3840"/>
      </p:guideLst>
    </p:cSldViewPr>
  </p:slideViewPr>
  <p:outlineViewPr>
    <p:cViewPr>
      <p:scale>
        <a:sx n="33" d="100"/>
        <a:sy n="33" d="100"/>
      </p:scale>
      <p:origin x="0" y="30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pPr/>
              <a:t>20-10-2023</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pPr/>
              <a:t>20-10-2023</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pPr/>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33136" y="1868559"/>
            <a:ext cx="7980269" cy="1261884"/>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TITLE</a:t>
            </a:r>
            <a:r>
              <a:rPr lang="en-US" sz="3600" dirty="0">
                <a:latin typeface="Times New Roman" panose="02020603050405020304" pitchFamily="18" charset="0"/>
                <a:cs typeface="Times New Roman" panose="02020603050405020304" pitchFamily="18" charset="0"/>
              </a:rPr>
              <a:t> : </a:t>
            </a:r>
            <a:r>
              <a:rPr lang="en-US" sz="3600" b="1" dirty="0">
                <a:latin typeface="Times New Roman" pitchFamily="18" charset="0"/>
                <a:cs typeface="Times New Roman" pitchFamily="18" charset="0"/>
              </a:rPr>
              <a:t>Loan Dataset Analysis</a:t>
            </a:r>
            <a:r>
              <a:rPr lang="en-US" sz="3600" b="1" dirty="0"/>
              <a:t> </a:t>
            </a:r>
            <a:endParaRPr lang="en-US" sz="3600" b="1"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513801" y="2644588"/>
            <a:ext cx="6944834" cy="3354765"/>
          </a:xfrm>
          <a:prstGeom prst="rect">
            <a:avLst/>
          </a:prstGeom>
          <a:noFill/>
        </p:spPr>
        <p:txBody>
          <a:bodyPr wrap="square" rtlCol="0">
            <a:spAutoFit/>
          </a:bodyPr>
          <a:lstStyle/>
          <a:p>
            <a:pPr lvl="0"/>
            <a:r>
              <a:rPr lang="en-US" sz="3600" b="1" dirty="0">
                <a:latin typeface="Times New Roman" panose="02020603050405020304" pitchFamily="18" charset="0"/>
                <a:cs typeface="Times New Roman" panose="02020603050405020304" pitchFamily="18" charset="0"/>
              </a:rPr>
              <a:t>Submitted by </a:t>
            </a:r>
            <a:r>
              <a:rPr lang="en-US" sz="3600" dirty="0">
                <a:latin typeface="Times New Roman" panose="02020603050405020304" pitchFamily="18" charset="0"/>
                <a:cs typeface="Times New Roman" panose="02020603050405020304" pitchFamily="18" charset="0"/>
              </a:rPr>
              <a:t>: </a:t>
            </a:r>
            <a:r>
              <a:rPr lang="en-US" sz="2800" b="1" dirty="0">
                <a:latin typeface="Times New Roman" pitchFamily="18" charset="0"/>
                <a:cs typeface="Times New Roman" pitchFamily="18" charset="0"/>
              </a:rPr>
              <a:t>Muzammil Firdous M A</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                                  Manjunath I Kunte</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                                  Munir Sheth</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                                  Nandish S Pattanashetti</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                                  Nandakumar</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r>
              <a:rPr lang="en-US" sz="3600"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981776" y="640844"/>
            <a:ext cx="6212983"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Mini-Project</a:t>
            </a:r>
            <a:r>
              <a:rPr lang="en-IN" sz="4400" b="1" dirty="0">
                <a:solidFill>
                  <a:schemeClr val="accent1">
                    <a:lumMod val="75000"/>
                  </a:schemeClr>
                </a:solidFill>
                <a:latin typeface="Times New Roman" panose="02020603050405020304" pitchFamily="18" charset="0"/>
                <a:cs typeface="Times New Roman" panose="02020603050405020304" pitchFamily="18" charset="0"/>
              </a:rPr>
              <a:t> [ITP+NPV]</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25765" y="157018"/>
            <a:ext cx="10515600"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5</a:t>
            </a: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 Cleaning the dataset- Remove the columns having complete </a:t>
            </a:r>
            <a:r>
              <a:rPr lang="en-US" sz="2700" dirty="0" err="1">
                <a:latin typeface="Times New Roman" pitchFamily="18" charset="0"/>
                <a:cs typeface="Times New Roman" pitchFamily="18" charset="0"/>
              </a:rPr>
              <a:t>NaN</a:t>
            </a:r>
            <a:r>
              <a:rPr lang="en-US" sz="2700" dirty="0">
                <a:latin typeface="Times New Roman" pitchFamily="18" charset="0"/>
                <a:cs typeface="Times New Roman" pitchFamily="18" charset="0"/>
              </a:rPr>
              <a:t>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 value in the entire dataset.</a:t>
            </a:r>
            <a:endParaRPr lang="en-IN" sz="27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683491" y="1662546"/>
            <a:ext cx="11259127" cy="369332"/>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#Drop the columns having all it’s rows as </a:t>
            </a:r>
            <a:r>
              <a:rPr lang="en-US" dirty="0" err="1">
                <a:solidFill>
                  <a:schemeClr val="accent1">
                    <a:lumMod val="75000"/>
                  </a:schemeClr>
                </a:solidFill>
                <a:latin typeface="Times New Roman" pitchFamily="18" charset="0"/>
                <a:cs typeface="Times New Roman" pitchFamily="18" charset="0"/>
              </a:rPr>
              <a:t>NaN</a:t>
            </a:r>
            <a:r>
              <a:rPr lang="en-US" dirty="0">
                <a:solidFill>
                  <a:schemeClr val="accent1">
                    <a:lumMod val="75000"/>
                  </a:schemeClr>
                </a:solidFill>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3"/>
          <a:srcRect/>
          <a:stretch>
            <a:fillRect/>
          </a:stretch>
        </p:blipFill>
        <p:spPr bwMode="auto">
          <a:xfrm>
            <a:off x="738908" y="2315042"/>
            <a:ext cx="11146509" cy="4288958"/>
          </a:xfrm>
          <a:prstGeom prst="rect">
            <a:avLst/>
          </a:prstGeom>
          <a:noFill/>
          <a:ln w="9525">
            <a:noFill/>
            <a:miter lim="800000"/>
            <a:headEnd/>
            <a:tailEnd/>
          </a:ln>
          <a:effectLst/>
        </p:spPr>
      </p:pic>
    </p:spTree>
    <p:extLst>
      <p:ext uri="{BB962C8B-B14F-4D97-AF65-F5344CB8AC3E}">
        <p14:creationId xmlns:p14="http://schemas.microsoft.com/office/powerpoint/2010/main" val="32602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551079" y="1045847"/>
            <a:ext cx="10515600"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6</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Write the code to find the value counts of the ‘loan_status’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category column and filter only the ‘fully paid’ and ‘charged off’ categories.</a:t>
            </a:r>
            <a:endParaRPr lang="en-IN" sz="2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569552" y="2759836"/>
            <a:ext cx="11259127" cy="646331"/>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solidFill>
                  <a:schemeClr val="accent1">
                    <a:lumMod val="75000"/>
                  </a:schemeClr>
                </a:solidFill>
                <a:latin typeface="Times New Roman" pitchFamily="18" charset="0"/>
                <a:cs typeface="Times New Roman" pitchFamily="18" charset="0"/>
              </a:rPr>
              <a:t>#Obtain the number of occurrence of ‘fully paid’ and ‘charged off’ in the ‘loan_status’ column.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98787" y="3611222"/>
            <a:ext cx="10164763" cy="1455188"/>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2602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25765" y="157018"/>
            <a:ext cx="10515600"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7</a:t>
            </a: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Filter the ‘</a:t>
            </a:r>
            <a:r>
              <a:rPr lang="en-US" sz="2700" dirty="0" err="1">
                <a:latin typeface="Times New Roman" pitchFamily="18" charset="0"/>
                <a:cs typeface="Times New Roman" pitchFamily="18" charset="0"/>
              </a:rPr>
              <a:t>Emp_Len</a:t>
            </a:r>
            <a:r>
              <a:rPr lang="en-US" sz="2700" dirty="0">
                <a:latin typeface="Times New Roman" pitchFamily="18" charset="0"/>
                <a:cs typeface="Times New Roman" pitchFamily="18" charset="0"/>
              </a:rPr>
              <a:t>’ column to extract the numerical value from the</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string.</a:t>
            </a:r>
            <a:endParaRPr lang="en-IN" sz="2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683491" y="1662546"/>
            <a:ext cx="11259127" cy="646331"/>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#Write a code to extract only the numerical value from the column ‘</a:t>
            </a:r>
            <a:r>
              <a:rPr lang="en-US" dirty="0" err="1">
                <a:solidFill>
                  <a:schemeClr val="accent1">
                    <a:lumMod val="75000"/>
                  </a:schemeClr>
                </a:solidFill>
                <a:latin typeface="Times New Roman" pitchFamily="18" charset="0"/>
                <a:cs typeface="Times New Roman" pitchFamily="18" charset="0"/>
              </a:rPr>
              <a:t>Emp_len</a:t>
            </a:r>
            <a:r>
              <a:rPr lang="en-US" dirty="0">
                <a:solidFill>
                  <a:schemeClr val="accent1">
                    <a:lumMod val="75000"/>
                  </a:schemeClr>
                </a:solidFill>
                <a:latin typeface="Times New Roman" pitchFamily="18" charset="0"/>
                <a:cs typeface="Times New Roman" pitchFamily="18" charset="0"/>
              </a:rPr>
              <a:t>’  like &lt; 1year, 2 years , 3 years as 1 , 2, 3 so on.</a:t>
            </a:r>
          </a:p>
        </p:txBody>
      </p:sp>
      <p:pic>
        <p:nvPicPr>
          <p:cNvPr id="8" name="Content Placeholder 5" descr="Screenshot (6).png"/>
          <p:cNvPicPr>
            <a:picLocks noGrp="1" noChangeAspect="1"/>
          </p:cNvPicPr>
          <p:nvPr>
            <p:ph idx="1"/>
          </p:nvPr>
        </p:nvPicPr>
        <p:blipFill rotWithShape="1">
          <a:blip r:embed="rId3"/>
          <a:srcRect l="18750" t="26667" r="44294" b="5308"/>
          <a:stretch/>
        </p:blipFill>
        <p:spPr>
          <a:xfrm>
            <a:off x="3207726" y="2268680"/>
            <a:ext cx="4736740" cy="4385209"/>
          </a:xfrm>
          <a:ln>
            <a:solidFill>
              <a:schemeClr val="tx1"/>
            </a:solidFill>
          </a:ln>
        </p:spPr>
      </p:pic>
    </p:spTree>
    <p:extLst>
      <p:ext uri="{BB962C8B-B14F-4D97-AF65-F5344CB8AC3E}">
        <p14:creationId xmlns:p14="http://schemas.microsoft.com/office/powerpoint/2010/main" val="32602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25765" y="157018"/>
            <a:ext cx="10515600"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8</a:t>
            </a: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Using the Lambda function, remove the month from the ‘term’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column such that ‘36 months’, ‘60 months’ appear as 36 and 60 respectively.</a:t>
            </a:r>
            <a:endParaRPr lang="en-IN" sz="27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683491" y="1662546"/>
            <a:ext cx="11259127" cy="646331"/>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#Write a code to extract only the numerical value from the column ‘term’ for ‘36 months’, ‘60 months’ appear as 36 and 60 respectively.</a:t>
            </a:r>
          </a:p>
        </p:txBody>
      </p:sp>
      <p:pic>
        <p:nvPicPr>
          <p:cNvPr id="5122" name="Picture 2"/>
          <p:cNvPicPr>
            <a:picLocks noChangeAspect="1" noChangeArrowheads="1"/>
          </p:cNvPicPr>
          <p:nvPr/>
        </p:nvPicPr>
        <p:blipFill>
          <a:blip r:embed="rId3"/>
          <a:srcRect/>
          <a:stretch>
            <a:fillRect/>
          </a:stretch>
        </p:blipFill>
        <p:spPr bwMode="auto">
          <a:xfrm>
            <a:off x="784659" y="2450091"/>
            <a:ext cx="7240587" cy="3752850"/>
          </a:xfrm>
          <a:prstGeom prst="rect">
            <a:avLst/>
          </a:prstGeom>
          <a:noFill/>
          <a:ln w="9525">
            <a:noFill/>
            <a:miter lim="800000"/>
            <a:headEnd/>
            <a:tailEnd/>
          </a:ln>
          <a:effectLst/>
        </p:spPr>
      </p:pic>
    </p:spTree>
    <p:extLst>
      <p:ext uri="{BB962C8B-B14F-4D97-AF65-F5344CB8AC3E}">
        <p14:creationId xmlns:p14="http://schemas.microsoft.com/office/powerpoint/2010/main" val="32602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25765" y="258618"/>
            <a:ext cx="10515600"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9</a:t>
            </a: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Create a new column as </a:t>
            </a:r>
            <a:r>
              <a:rPr lang="en-US" sz="2700" dirty="0" err="1">
                <a:latin typeface="Times New Roman" pitchFamily="18" charset="0"/>
                <a:cs typeface="Times New Roman" pitchFamily="18" charset="0"/>
              </a:rPr>
              <a:t>risky_loan_applicant</a:t>
            </a:r>
            <a:r>
              <a:rPr lang="en-US" sz="2700" dirty="0">
                <a:latin typeface="Times New Roman" pitchFamily="18" charset="0"/>
                <a:cs typeface="Times New Roman" pitchFamily="18" charset="0"/>
              </a:rPr>
              <a:t> by comparing </a:t>
            </a:r>
            <a:br>
              <a:rPr lang="en-US" sz="2700" dirty="0">
                <a:latin typeface="Times New Roman" pitchFamily="18" charset="0"/>
                <a:cs typeface="Times New Roman" pitchFamily="18" charset="0"/>
              </a:rPr>
            </a:br>
            <a:r>
              <a:rPr lang="en-US" sz="2700" dirty="0" err="1">
                <a:latin typeface="Times New Roman" pitchFamily="18" charset="0"/>
                <a:cs typeface="Times New Roman" pitchFamily="18" charset="0"/>
              </a:rPr>
              <a:t>loan_amnt</a:t>
            </a:r>
            <a:r>
              <a:rPr lang="en-US" sz="2700" dirty="0">
                <a:latin typeface="Times New Roman" pitchFamily="18" charset="0"/>
                <a:cs typeface="Times New Roman" pitchFamily="18" charset="0"/>
              </a:rPr>
              <a:t> and </a:t>
            </a:r>
            <a:r>
              <a:rPr lang="en-US" sz="2700" dirty="0" err="1">
                <a:latin typeface="Times New Roman" pitchFamily="18" charset="0"/>
                <a:cs typeface="Times New Roman" pitchFamily="18" charset="0"/>
              </a:rPr>
              <a:t>funded_amnt</a:t>
            </a:r>
            <a:r>
              <a:rPr lang="en-US" sz="2700" dirty="0">
                <a:latin typeface="Times New Roman" pitchFamily="18" charset="0"/>
                <a:cs typeface="Times New Roman" pitchFamily="18" charset="0"/>
              </a:rPr>
              <a:t> with the following criteria –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If </a:t>
            </a:r>
            <a:r>
              <a:rPr lang="en-US" sz="2700" dirty="0" err="1">
                <a:latin typeface="Times New Roman" pitchFamily="18" charset="0"/>
                <a:cs typeface="Times New Roman" pitchFamily="18" charset="0"/>
              </a:rPr>
              <a:t>loan_amnt</a:t>
            </a:r>
            <a:r>
              <a:rPr lang="en-US" sz="2700" dirty="0">
                <a:latin typeface="Times New Roman" pitchFamily="18" charset="0"/>
                <a:cs typeface="Times New Roman" pitchFamily="18" charset="0"/>
              </a:rPr>
              <a:t> is less than equals to </a:t>
            </a:r>
            <a:r>
              <a:rPr lang="en-US" sz="2700" dirty="0" err="1">
                <a:latin typeface="Times New Roman" pitchFamily="18" charset="0"/>
                <a:cs typeface="Times New Roman" pitchFamily="18" charset="0"/>
              </a:rPr>
              <a:t>funded_amnt</a:t>
            </a:r>
            <a:r>
              <a:rPr lang="en-US" sz="2700" dirty="0">
                <a:latin typeface="Times New Roman" pitchFamily="18" charset="0"/>
                <a:cs typeface="Times New Roman" pitchFamily="18" charset="0"/>
              </a:rPr>
              <a:t> set it as ‘0’ else set it as ‘1’. </a:t>
            </a:r>
            <a:endParaRPr lang="en-IN" sz="2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637310" y="1819565"/>
            <a:ext cx="11259127" cy="646331"/>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 By comparing </a:t>
            </a:r>
            <a:r>
              <a:rPr lang="en-US" dirty="0" err="1">
                <a:solidFill>
                  <a:schemeClr val="accent1">
                    <a:lumMod val="75000"/>
                  </a:schemeClr>
                </a:solidFill>
                <a:latin typeface="Times New Roman" pitchFamily="18" charset="0"/>
                <a:cs typeface="Times New Roman" pitchFamily="18" charset="0"/>
              </a:rPr>
              <a:t>loan_amnt</a:t>
            </a:r>
            <a:r>
              <a:rPr lang="en-US" dirty="0">
                <a:solidFill>
                  <a:schemeClr val="accent1">
                    <a:lumMod val="75000"/>
                  </a:schemeClr>
                </a:solidFill>
                <a:latin typeface="Times New Roman" pitchFamily="18" charset="0"/>
                <a:cs typeface="Times New Roman" pitchFamily="18" charset="0"/>
              </a:rPr>
              <a:t> and </a:t>
            </a:r>
            <a:r>
              <a:rPr lang="en-US" dirty="0" err="1">
                <a:solidFill>
                  <a:schemeClr val="accent1">
                    <a:lumMod val="75000"/>
                  </a:schemeClr>
                </a:solidFill>
                <a:latin typeface="Times New Roman" pitchFamily="18" charset="0"/>
                <a:cs typeface="Times New Roman" pitchFamily="18" charset="0"/>
              </a:rPr>
              <a:t>funded_amnt</a:t>
            </a:r>
            <a:r>
              <a:rPr lang="en-US" dirty="0">
                <a:solidFill>
                  <a:schemeClr val="accent1">
                    <a:lumMod val="75000"/>
                  </a:schemeClr>
                </a:solidFill>
                <a:latin typeface="Times New Roman" pitchFamily="18" charset="0"/>
                <a:cs typeface="Times New Roman" pitchFamily="18" charset="0"/>
              </a:rPr>
              <a:t> with the following criteria, a new column labeled </a:t>
            </a:r>
            <a:r>
              <a:rPr lang="en-US" dirty="0" err="1">
                <a:solidFill>
                  <a:schemeClr val="accent1">
                    <a:lumMod val="75000"/>
                  </a:schemeClr>
                </a:solidFill>
                <a:latin typeface="Times New Roman" pitchFamily="18" charset="0"/>
                <a:cs typeface="Times New Roman" pitchFamily="18" charset="0"/>
              </a:rPr>
              <a:t>risky_loan_applicant</a:t>
            </a:r>
            <a:r>
              <a:rPr lang="en-US" dirty="0">
                <a:solidFill>
                  <a:schemeClr val="accent1">
                    <a:lumMod val="75000"/>
                  </a:schemeClr>
                </a:solidFill>
                <a:latin typeface="Times New Roman" pitchFamily="18" charset="0"/>
                <a:cs typeface="Times New Roman" pitchFamily="18" charset="0"/>
              </a:rPr>
              <a:t> can be created. If </a:t>
            </a:r>
            <a:r>
              <a:rPr lang="en-US" dirty="0" err="1">
                <a:solidFill>
                  <a:schemeClr val="accent1">
                    <a:lumMod val="75000"/>
                  </a:schemeClr>
                </a:solidFill>
                <a:latin typeface="Times New Roman" pitchFamily="18" charset="0"/>
                <a:cs typeface="Times New Roman" pitchFamily="18" charset="0"/>
              </a:rPr>
              <a:t>loan_amnt</a:t>
            </a:r>
            <a:r>
              <a:rPr lang="en-US" dirty="0">
                <a:solidFill>
                  <a:schemeClr val="accent1">
                    <a:lumMod val="75000"/>
                  </a:schemeClr>
                </a:solidFill>
                <a:latin typeface="Times New Roman" pitchFamily="18" charset="0"/>
                <a:cs typeface="Times New Roman" pitchFamily="18" charset="0"/>
              </a:rPr>
              <a:t> is less than equal to </a:t>
            </a:r>
            <a:r>
              <a:rPr lang="en-US" dirty="0" err="1">
                <a:solidFill>
                  <a:schemeClr val="accent1">
                    <a:lumMod val="75000"/>
                  </a:schemeClr>
                </a:solidFill>
                <a:latin typeface="Times New Roman" pitchFamily="18" charset="0"/>
                <a:cs typeface="Times New Roman" pitchFamily="18" charset="0"/>
              </a:rPr>
              <a:t>funded_amnt</a:t>
            </a:r>
            <a:r>
              <a:rPr lang="en-US" dirty="0">
                <a:solidFill>
                  <a:schemeClr val="accent1">
                    <a:lumMod val="75000"/>
                  </a:schemeClr>
                </a:solidFill>
                <a:latin typeface="Times New Roman" pitchFamily="18" charset="0"/>
                <a:cs typeface="Times New Roman" pitchFamily="18" charset="0"/>
              </a:rPr>
              <a:t>, set the column's value to "0," otherwise set it to "1."</a:t>
            </a:r>
          </a:p>
        </p:txBody>
      </p:sp>
      <p:pic>
        <p:nvPicPr>
          <p:cNvPr id="6147" name="Picture 3"/>
          <p:cNvPicPr>
            <a:picLocks noChangeAspect="1" noChangeArrowheads="1"/>
          </p:cNvPicPr>
          <p:nvPr/>
        </p:nvPicPr>
        <p:blipFill>
          <a:blip r:embed="rId3"/>
          <a:srcRect/>
          <a:stretch>
            <a:fillRect/>
          </a:stretch>
        </p:blipFill>
        <p:spPr bwMode="auto">
          <a:xfrm>
            <a:off x="711201" y="2586415"/>
            <a:ext cx="10252363" cy="4146894"/>
          </a:xfrm>
          <a:prstGeom prst="rect">
            <a:avLst/>
          </a:prstGeom>
          <a:noFill/>
          <a:ln w="9525">
            <a:noFill/>
            <a:miter lim="800000"/>
            <a:headEnd/>
            <a:tailEnd/>
          </a:ln>
          <a:effectLst/>
        </p:spPr>
      </p:pic>
    </p:spTree>
    <p:extLst>
      <p:ext uri="{BB962C8B-B14F-4D97-AF65-F5344CB8AC3E}">
        <p14:creationId xmlns:p14="http://schemas.microsoft.com/office/powerpoint/2010/main" val="32602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25764" y="387927"/>
            <a:ext cx="11353799"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10</a:t>
            </a: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Using the bar plot visualize the </a:t>
            </a:r>
            <a:r>
              <a:rPr lang="en-US" sz="2700" dirty="0" err="1">
                <a:latin typeface="Times New Roman" pitchFamily="18" charset="0"/>
                <a:cs typeface="Times New Roman" pitchFamily="18" charset="0"/>
              </a:rPr>
              <a:t>loan_status</a:t>
            </a:r>
            <a:r>
              <a:rPr lang="en-US" sz="2700" dirty="0">
                <a:latin typeface="Times New Roman" pitchFamily="18" charset="0"/>
                <a:cs typeface="Times New Roman" pitchFamily="18" charset="0"/>
              </a:rPr>
              <a:t> column against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categorical column grade, term, </a:t>
            </a:r>
            <a:r>
              <a:rPr lang="en-US" sz="2700" dirty="0" err="1">
                <a:latin typeface="Times New Roman" pitchFamily="18" charset="0"/>
                <a:cs typeface="Times New Roman" pitchFamily="18" charset="0"/>
              </a:rPr>
              <a:t>verification_status</a:t>
            </a:r>
            <a:r>
              <a:rPr lang="en-US" sz="2700" dirty="0">
                <a:latin typeface="Times New Roman" pitchFamily="18" charset="0"/>
                <a:cs typeface="Times New Roman" pitchFamily="18" charset="0"/>
              </a:rPr>
              <a:t> . Write the observation from each graph. </a:t>
            </a:r>
            <a:endParaRPr lang="en-IN" sz="27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637310" y="2059710"/>
            <a:ext cx="11259127" cy="646331"/>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 Visualize the </a:t>
            </a:r>
            <a:r>
              <a:rPr lang="en-US" dirty="0" err="1">
                <a:solidFill>
                  <a:schemeClr val="accent1">
                    <a:lumMod val="75000"/>
                  </a:schemeClr>
                </a:solidFill>
                <a:latin typeface="Times New Roman" pitchFamily="18" charset="0"/>
                <a:cs typeface="Times New Roman" pitchFamily="18" charset="0"/>
              </a:rPr>
              <a:t>loan_status</a:t>
            </a:r>
            <a:r>
              <a:rPr lang="en-US" dirty="0">
                <a:solidFill>
                  <a:schemeClr val="accent1">
                    <a:lumMod val="75000"/>
                  </a:schemeClr>
                </a:solidFill>
                <a:latin typeface="Times New Roman" pitchFamily="18" charset="0"/>
                <a:cs typeface="Times New Roman" pitchFamily="18" charset="0"/>
              </a:rPr>
              <a:t> column against the categorical columns grade, term, and </a:t>
            </a:r>
            <a:r>
              <a:rPr lang="en-US" dirty="0" err="1">
                <a:solidFill>
                  <a:schemeClr val="accent1">
                    <a:lumMod val="75000"/>
                  </a:schemeClr>
                </a:solidFill>
                <a:latin typeface="Times New Roman" pitchFamily="18" charset="0"/>
                <a:cs typeface="Times New Roman" pitchFamily="18" charset="0"/>
              </a:rPr>
              <a:t>verification_status</a:t>
            </a:r>
            <a:r>
              <a:rPr lang="en-US" dirty="0">
                <a:solidFill>
                  <a:schemeClr val="accent1">
                    <a:lumMod val="75000"/>
                  </a:schemeClr>
                </a:solidFill>
                <a:latin typeface="Times New Roman" pitchFamily="18" charset="0"/>
                <a:cs typeface="Times New Roman" pitchFamily="18" charset="0"/>
              </a:rPr>
              <a:t> using a bar plot along with inferences.</a:t>
            </a:r>
          </a:p>
        </p:txBody>
      </p:sp>
      <p:pic>
        <p:nvPicPr>
          <p:cNvPr id="7172" name="Picture 4"/>
          <p:cNvPicPr>
            <a:picLocks noChangeAspect="1" noChangeArrowheads="1"/>
          </p:cNvPicPr>
          <p:nvPr/>
        </p:nvPicPr>
        <p:blipFill>
          <a:blip r:embed="rId3"/>
          <a:srcRect/>
          <a:stretch>
            <a:fillRect/>
          </a:stretch>
        </p:blipFill>
        <p:spPr bwMode="auto">
          <a:xfrm>
            <a:off x="708602" y="2835708"/>
            <a:ext cx="9030124" cy="3426546"/>
          </a:xfrm>
          <a:prstGeom prst="rect">
            <a:avLst/>
          </a:prstGeom>
          <a:noFill/>
          <a:ln w="9525">
            <a:noFill/>
            <a:miter lim="800000"/>
            <a:headEnd/>
            <a:tailEnd/>
          </a:ln>
          <a:effectLst/>
        </p:spPr>
      </p:pic>
    </p:spTree>
    <p:extLst>
      <p:ext uri="{BB962C8B-B14F-4D97-AF65-F5344CB8AC3E}">
        <p14:creationId xmlns:p14="http://schemas.microsoft.com/office/powerpoint/2010/main" val="32602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194" name="Picture 2"/>
          <p:cNvPicPr>
            <a:picLocks noChangeAspect="1" noChangeArrowheads="1"/>
          </p:cNvPicPr>
          <p:nvPr/>
        </p:nvPicPr>
        <p:blipFill>
          <a:blip r:embed="rId3"/>
          <a:srcRect/>
          <a:stretch>
            <a:fillRect/>
          </a:stretch>
        </p:blipFill>
        <p:spPr bwMode="auto">
          <a:xfrm>
            <a:off x="407545" y="286328"/>
            <a:ext cx="8930419" cy="4100945"/>
          </a:xfrm>
          <a:prstGeom prst="rect">
            <a:avLst/>
          </a:prstGeom>
          <a:noFill/>
          <a:ln w="9525">
            <a:noFill/>
            <a:miter lim="800000"/>
            <a:headEnd/>
            <a:tailEnd/>
          </a:ln>
          <a:effectLst/>
        </p:spPr>
      </p:pic>
      <p:sp>
        <p:nvSpPr>
          <p:cNvPr id="10" name="TextBox 9"/>
          <p:cNvSpPr txBox="1"/>
          <p:nvPr/>
        </p:nvSpPr>
        <p:spPr>
          <a:xfrm>
            <a:off x="519765" y="4138863"/>
            <a:ext cx="11117178" cy="2616101"/>
          </a:xfrm>
          <a:prstGeom prst="rect">
            <a:avLst/>
          </a:prstGeom>
          <a:noFill/>
        </p:spPr>
        <p:txBody>
          <a:bodyPr wrap="square" rtlCol="0">
            <a:spAutoFit/>
          </a:bodyPr>
          <a:lstStyle/>
          <a:p>
            <a:r>
              <a:rPr lang="en-US" sz="2400" dirty="0">
                <a:latin typeface="Times New Roman" pitchFamily="18" charset="0"/>
                <a:cs typeface="Times New Roman" pitchFamily="18" charset="0"/>
              </a:rPr>
              <a:t>Inferences:</a:t>
            </a:r>
          </a:p>
          <a:p>
            <a:pPr>
              <a:buFont typeface="Arial" pitchFamily="34" charset="0"/>
              <a:buChar char="•"/>
            </a:pPr>
            <a:r>
              <a:rPr lang="en-US" sz="2000" dirty="0">
                <a:latin typeface="Times New Roman" pitchFamily="18" charset="0"/>
                <a:cs typeface="Times New Roman" pitchFamily="18" charset="0"/>
              </a:rPr>
              <a:t> We can see that number of not verified fully paid </a:t>
            </a:r>
            <a:r>
              <a:rPr lang="en-US" sz="2000" dirty="0" err="1">
                <a:latin typeface="Times New Roman" pitchFamily="18" charset="0"/>
                <a:cs typeface="Times New Roman" pitchFamily="18" charset="0"/>
              </a:rPr>
              <a:t>loan_status</a:t>
            </a:r>
            <a:r>
              <a:rPr lang="en-US" sz="2000" dirty="0">
                <a:latin typeface="Times New Roman" pitchFamily="18" charset="0"/>
                <a:cs typeface="Times New Roman" pitchFamily="18" charset="0"/>
              </a:rPr>
              <a:t> is more.</a:t>
            </a:r>
          </a:p>
          <a:p>
            <a:pPr>
              <a:buFont typeface="Arial" pitchFamily="34" charset="0"/>
              <a:buChar char="•"/>
            </a:pPr>
            <a:r>
              <a:rPr lang="en-US" sz="2000" dirty="0">
                <a:latin typeface="Times New Roman" pitchFamily="18" charset="0"/>
                <a:cs typeface="Times New Roman" pitchFamily="18" charset="0"/>
              </a:rPr>
              <a:t> It’s almost the same number of not verified and verified charged off loan status are present.</a:t>
            </a:r>
          </a:p>
          <a:p>
            <a:pPr>
              <a:buFont typeface="Arial" pitchFamily="34" charset="0"/>
              <a:buChar char="•"/>
            </a:pPr>
            <a:r>
              <a:rPr lang="en-US" sz="2000" dirty="0">
                <a:latin typeface="Times New Roman" pitchFamily="18" charset="0"/>
                <a:cs typeface="Times New Roman" pitchFamily="18" charset="0"/>
              </a:rPr>
              <a:t> We can see that verified current loan_status more in number.</a:t>
            </a:r>
          </a:p>
          <a:p>
            <a:pPr>
              <a:buFont typeface="Arial" pitchFamily="34" charset="0"/>
              <a:buChar char="•"/>
            </a:pPr>
            <a:r>
              <a:rPr lang="en-US" sz="2000" dirty="0">
                <a:latin typeface="Times New Roman" pitchFamily="18" charset="0"/>
                <a:cs typeface="Times New Roman" pitchFamily="18" charset="0"/>
              </a:rPr>
              <a:t> In verification status most of the people not verified but they fully paid.</a:t>
            </a:r>
          </a:p>
          <a:p>
            <a:pPr>
              <a:buFont typeface="Arial" pitchFamily="34" charset="0"/>
              <a:buChar char="•"/>
            </a:pPr>
            <a:r>
              <a:rPr lang="en-US" sz="2000" dirty="0">
                <a:latin typeface="Times New Roman" pitchFamily="18" charset="0"/>
                <a:cs typeface="Times New Roman" pitchFamily="18" charset="0"/>
              </a:rPr>
              <a:t> For the term 36, mostly the status is fully paid and there is no loan with current status.</a:t>
            </a:r>
          </a:p>
          <a:p>
            <a:pPr>
              <a:buFont typeface="Arial" pitchFamily="34" charset="0"/>
              <a:buChar char="•"/>
            </a:pPr>
            <a:r>
              <a:rPr lang="en-US" sz="2000" dirty="0">
                <a:latin typeface="Times New Roman" pitchFamily="18" charset="0"/>
                <a:cs typeface="Times New Roman" pitchFamily="18" charset="0"/>
              </a:rPr>
              <a:t> The count of loans with different grades are the least with current status.</a:t>
            </a:r>
          </a:p>
          <a:p>
            <a:pPr>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60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581893" y="1474539"/>
            <a:ext cx="11353799"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11</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Using a user defined function convert the ‘</a:t>
            </a:r>
            <a:r>
              <a:rPr lang="en-US" sz="2700" dirty="0" err="1">
                <a:latin typeface="Times New Roman" pitchFamily="18" charset="0"/>
                <a:cs typeface="Times New Roman" pitchFamily="18" charset="0"/>
              </a:rPr>
              <a:t>emp_len</a:t>
            </a:r>
            <a:r>
              <a:rPr lang="en-US" sz="2700" dirty="0">
                <a:latin typeface="Times New Roman" pitchFamily="18" charset="0"/>
                <a:cs typeface="Times New Roman" pitchFamily="18" charset="0"/>
              </a:rPr>
              <a:t>’ column into</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categorical column as follows - If </a:t>
            </a:r>
            <a:r>
              <a:rPr lang="en-US" sz="2700" dirty="0" err="1">
                <a:latin typeface="Times New Roman" pitchFamily="18" charset="0"/>
                <a:cs typeface="Times New Roman" pitchFamily="18" charset="0"/>
              </a:rPr>
              <a:t>emp_len</a:t>
            </a:r>
            <a:r>
              <a:rPr lang="en-US" sz="2700" dirty="0">
                <a:latin typeface="Times New Roman" pitchFamily="18" charset="0"/>
                <a:cs typeface="Times New Roman" pitchFamily="18" charset="0"/>
              </a:rPr>
              <a:t> is less than equals to 1 then recode as ‘fresher’. If </a:t>
            </a:r>
            <a:r>
              <a:rPr lang="en-US" sz="2700" dirty="0" err="1">
                <a:latin typeface="Times New Roman" pitchFamily="18" charset="0"/>
                <a:cs typeface="Times New Roman" pitchFamily="18" charset="0"/>
              </a:rPr>
              <a:t>emp_len</a:t>
            </a:r>
            <a:r>
              <a:rPr lang="en-US" sz="2700" dirty="0">
                <a:latin typeface="Times New Roman" pitchFamily="18" charset="0"/>
                <a:cs typeface="Times New Roman" pitchFamily="18" charset="0"/>
              </a:rPr>
              <a:t> is greater than 1 and less than 3 then recode as ‘junior’. If </a:t>
            </a:r>
            <a:r>
              <a:rPr lang="en-US" sz="2700" dirty="0" err="1">
                <a:latin typeface="Times New Roman" pitchFamily="18" charset="0"/>
                <a:cs typeface="Times New Roman" pitchFamily="18" charset="0"/>
              </a:rPr>
              <a:t>emp_len</a:t>
            </a:r>
            <a:r>
              <a:rPr lang="en-US" sz="2700" dirty="0">
                <a:latin typeface="Times New Roman" pitchFamily="18" charset="0"/>
                <a:cs typeface="Times New Roman" pitchFamily="18" charset="0"/>
              </a:rPr>
              <a:t> is greater than 3 and less than 7 then recode as ‘senior’ If </a:t>
            </a:r>
            <a:r>
              <a:rPr lang="en-US" sz="2700" dirty="0" err="1">
                <a:latin typeface="Times New Roman" pitchFamily="18" charset="0"/>
                <a:cs typeface="Times New Roman" pitchFamily="18" charset="0"/>
              </a:rPr>
              <a:t>emp_len</a:t>
            </a:r>
            <a:r>
              <a:rPr lang="en-US" sz="2700" dirty="0">
                <a:latin typeface="Times New Roman" pitchFamily="18" charset="0"/>
                <a:cs typeface="Times New Roman" pitchFamily="18" charset="0"/>
              </a:rPr>
              <a:t> is greater than 7 then recode as ‘expert’. </a:t>
            </a:r>
            <a:endParaRPr lang="en-IN" sz="2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581893" y="3825345"/>
            <a:ext cx="11259127" cy="923330"/>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 The "</a:t>
            </a:r>
            <a:r>
              <a:rPr lang="en-US" dirty="0" err="1">
                <a:solidFill>
                  <a:schemeClr val="accent1">
                    <a:lumMod val="75000"/>
                  </a:schemeClr>
                </a:solidFill>
                <a:latin typeface="Times New Roman" pitchFamily="18" charset="0"/>
                <a:cs typeface="Times New Roman" pitchFamily="18" charset="0"/>
              </a:rPr>
              <a:t>emp_len</a:t>
            </a:r>
            <a:r>
              <a:rPr lang="en-US" dirty="0">
                <a:solidFill>
                  <a:schemeClr val="accent1">
                    <a:lumMod val="75000"/>
                  </a:schemeClr>
                </a:solidFill>
                <a:latin typeface="Times New Roman" pitchFamily="18" charset="0"/>
                <a:cs typeface="Times New Roman" pitchFamily="18" charset="0"/>
              </a:rPr>
              <a:t>" column should be converted into a category column using the user-defined function as follows: If </a:t>
            </a:r>
            <a:r>
              <a:rPr lang="en-US" dirty="0" err="1">
                <a:solidFill>
                  <a:schemeClr val="accent1">
                    <a:lumMod val="75000"/>
                  </a:schemeClr>
                </a:solidFill>
                <a:latin typeface="Times New Roman" pitchFamily="18" charset="0"/>
                <a:cs typeface="Times New Roman" pitchFamily="18" charset="0"/>
              </a:rPr>
              <a:t>emp_len</a:t>
            </a:r>
            <a:r>
              <a:rPr lang="en-US" dirty="0">
                <a:solidFill>
                  <a:schemeClr val="accent1">
                    <a:lumMod val="75000"/>
                  </a:schemeClr>
                </a:solidFill>
                <a:latin typeface="Times New Roman" pitchFamily="18" charset="0"/>
                <a:cs typeface="Times New Roman" pitchFamily="18" charset="0"/>
              </a:rPr>
              <a:t> is less than 1, recode it as "fresher". Recode as 'junior' if </a:t>
            </a:r>
            <a:r>
              <a:rPr lang="en-US" dirty="0" err="1">
                <a:solidFill>
                  <a:schemeClr val="accent1">
                    <a:lumMod val="75000"/>
                  </a:schemeClr>
                </a:solidFill>
                <a:latin typeface="Times New Roman" pitchFamily="18" charset="0"/>
                <a:cs typeface="Times New Roman" pitchFamily="18" charset="0"/>
              </a:rPr>
              <a:t>emp_len</a:t>
            </a:r>
            <a:r>
              <a:rPr lang="en-US" dirty="0">
                <a:solidFill>
                  <a:schemeClr val="accent1">
                    <a:lumMod val="75000"/>
                  </a:schemeClr>
                </a:solidFill>
                <a:latin typeface="Times New Roman" pitchFamily="18" charset="0"/>
                <a:cs typeface="Times New Roman" pitchFamily="18" charset="0"/>
              </a:rPr>
              <a:t> is greater than 1 and less than 3, otherwise. Recode as 'senior' if </a:t>
            </a:r>
            <a:r>
              <a:rPr lang="en-US" dirty="0" err="1">
                <a:solidFill>
                  <a:schemeClr val="accent1">
                    <a:lumMod val="75000"/>
                  </a:schemeClr>
                </a:solidFill>
                <a:latin typeface="Times New Roman" pitchFamily="18" charset="0"/>
                <a:cs typeface="Times New Roman" pitchFamily="18" charset="0"/>
              </a:rPr>
              <a:t>emp_len</a:t>
            </a:r>
            <a:r>
              <a:rPr lang="en-US" dirty="0">
                <a:solidFill>
                  <a:schemeClr val="accent1">
                    <a:lumMod val="75000"/>
                  </a:schemeClr>
                </a:solidFill>
                <a:latin typeface="Times New Roman" pitchFamily="18" charset="0"/>
                <a:cs typeface="Times New Roman" pitchFamily="18" charset="0"/>
              </a:rPr>
              <a:t> is higher than 3 and less than 7 'Expert' should be recoded if </a:t>
            </a:r>
            <a:r>
              <a:rPr lang="en-US" dirty="0" err="1">
                <a:solidFill>
                  <a:schemeClr val="accent1">
                    <a:lumMod val="75000"/>
                  </a:schemeClr>
                </a:solidFill>
                <a:latin typeface="Times New Roman" pitchFamily="18" charset="0"/>
                <a:cs typeface="Times New Roman" pitchFamily="18" charset="0"/>
              </a:rPr>
              <a:t>emp_len</a:t>
            </a:r>
            <a:r>
              <a:rPr lang="en-US" dirty="0">
                <a:solidFill>
                  <a:schemeClr val="accent1">
                    <a:lumMod val="75000"/>
                  </a:schemeClr>
                </a:solidFill>
                <a:latin typeface="Times New Roman" pitchFamily="18" charset="0"/>
                <a:cs typeface="Times New Roman" pitchFamily="18" charset="0"/>
              </a:rPr>
              <a:t> is more than 7. </a:t>
            </a:r>
          </a:p>
        </p:txBody>
      </p:sp>
    </p:spTree>
    <p:extLst>
      <p:ext uri="{BB962C8B-B14F-4D97-AF65-F5344CB8AC3E}">
        <p14:creationId xmlns:p14="http://schemas.microsoft.com/office/powerpoint/2010/main" val="32602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Content Placeholder 4" descr="Screenshot (11).png"/>
          <p:cNvPicPr>
            <a:picLocks noGrp="1" noChangeAspect="1"/>
          </p:cNvPicPr>
          <p:nvPr>
            <p:ph idx="1"/>
          </p:nvPr>
        </p:nvPicPr>
        <p:blipFill rotWithShape="1">
          <a:blip r:embed="rId3"/>
          <a:srcRect l="18750" t="21333" r="49875" b="4254"/>
          <a:stretch/>
        </p:blipFill>
        <p:spPr>
          <a:xfrm>
            <a:off x="2840874" y="619432"/>
            <a:ext cx="5516546" cy="5846617"/>
          </a:xfrm>
          <a:ln>
            <a:solidFill>
              <a:schemeClr val="tx1"/>
            </a:solidFill>
          </a:ln>
        </p:spPr>
      </p:pic>
    </p:spTree>
    <p:extLst>
      <p:ext uri="{BB962C8B-B14F-4D97-AF65-F5344CB8AC3E}">
        <p14:creationId xmlns:p14="http://schemas.microsoft.com/office/powerpoint/2010/main" val="32602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548762" y="551654"/>
            <a:ext cx="11353799"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12</a:t>
            </a: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Find the sum of ‘</a:t>
            </a:r>
            <a:r>
              <a:rPr lang="en-US" sz="2700" dirty="0" err="1">
                <a:latin typeface="Times New Roman" pitchFamily="18" charset="0"/>
                <a:cs typeface="Times New Roman" pitchFamily="18" charset="0"/>
              </a:rPr>
              <a:t>loan_amnt</a:t>
            </a:r>
            <a:r>
              <a:rPr lang="en-US" sz="2700" dirty="0">
                <a:latin typeface="Times New Roman" pitchFamily="18" charset="0"/>
                <a:cs typeface="Times New Roman" pitchFamily="18" charset="0"/>
              </a:rPr>
              <a:t>’ for each grade and display the distribution of ‘</a:t>
            </a:r>
            <a:r>
              <a:rPr lang="en-US" sz="2700" dirty="0" err="1">
                <a:latin typeface="Times New Roman" pitchFamily="18" charset="0"/>
                <a:cs typeface="Times New Roman" pitchFamily="18" charset="0"/>
              </a:rPr>
              <a:t>loan_amnt</a:t>
            </a:r>
            <a:r>
              <a:rPr lang="en-US" sz="2700" dirty="0">
                <a:latin typeface="Times New Roman" pitchFamily="18" charset="0"/>
                <a:cs typeface="Times New Roman" pitchFamily="18" charset="0"/>
              </a:rPr>
              <a:t>’ using a pie plot.</a:t>
            </a:r>
            <a:endParaRPr lang="en-IN" sz="2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591518" y="1922233"/>
            <a:ext cx="11259127" cy="369332"/>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 For each grade, calculate the total amount of "</a:t>
            </a:r>
            <a:r>
              <a:rPr lang="en-US" dirty="0" err="1">
                <a:solidFill>
                  <a:schemeClr val="accent1">
                    <a:lumMod val="75000"/>
                  </a:schemeClr>
                </a:solidFill>
                <a:latin typeface="Times New Roman" pitchFamily="18" charset="0"/>
                <a:cs typeface="Times New Roman" pitchFamily="18" charset="0"/>
              </a:rPr>
              <a:t>loan_amnt</a:t>
            </a:r>
            <a:r>
              <a:rPr lang="en-US" dirty="0">
                <a:solidFill>
                  <a:schemeClr val="accent1">
                    <a:lumMod val="75000"/>
                  </a:schemeClr>
                </a:solidFill>
                <a:latin typeface="Times New Roman" pitchFamily="18" charset="0"/>
                <a:cs typeface="Times New Roman" pitchFamily="18" charset="0"/>
              </a:rPr>
              <a:t>" and use a pie chart to show the distribution of "</a:t>
            </a:r>
            <a:r>
              <a:rPr lang="en-US" dirty="0" err="1">
                <a:solidFill>
                  <a:schemeClr val="accent1">
                    <a:lumMod val="75000"/>
                  </a:schemeClr>
                </a:solidFill>
                <a:latin typeface="Times New Roman" pitchFamily="18" charset="0"/>
                <a:cs typeface="Times New Roman" pitchFamily="18" charset="0"/>
              </a:rPr>
              <a:t>loan_amnt</a:t>
            </a:r>
            <a:r>
              <a:rPr lang="en-US" dirty="0">
                <a:solidFill>
                  <a:schemeClr val="accent1">
                    <a:lumMod val="75000"/>
                  </a:schemeClr>
                </a:solidFill>
                <a:latin typeface="Times New Roman" pitchFamily="18" charset="0"/>
                <a:cs typeface="Times New Roman" pitchFamily="18" charset="0"/>
              </a:rPr>
              <a:t>."</a:t>
            </a:r>
          </a:p>
        </p:txBody>
      </p:sp>
      <p:pic>
        <p:nvPicPr>
          <p:cNvPr id="8" name="Content Placeholder 4" descr="Screenshot (12).png"/>
          <p:cNvPicPr>
            <a:picLocks noGrp="1" noChangeAspect="1"/>
          </p:cNvPicPr>
          <p:nvPr>
            <p:ph idx="1"/>
          </p:nvPr>
        </p:nvPicPr>
        <p:blipFill>
          <a:blip r:embed="rId3"/>
          <a:srcRect l="18486" t="21494" r="20406" b="46667"/>
          <a:stretch>
            <a:fillRect/>
          </a:stretch>
        </p:blipFill>
        <p:spPr>
          <a:xfrm>
            <a:off x="664142" y="2454442"/>
            <a:ext cx="9298005" cy="3031958"/>
          </a:xfrm>
        </p:spPr>
      </p:pic>
    </p:spTree>
    <p:extLst>
      <p:ext uri="{BB962C8B-B14F-4D97-AF65-F5344CB8AC3E}">
        <p14:creationId xmlns:p14="http://schemas.microsoft.com/office/powerpoint/2010/main" val="32602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Dataset: Loan Dataset</a:t>
            </a:r>
          </a:p>
          <a:p>
            <a:pPr lvl="2" algn="just">
              <a:buFontTx/>
              <a:buChar char="-"/>
            </a:pPr>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p>
          <a:p>
            <a:pPr marL="0" indent="0" algn="just">
              <a:buNone/>
            </a:pPr>
            <a:r>
              <a:rPr lang="en-US" dirty="0">
                <a:latin typeface="Times New Roman" panose="02020603050405020304" pitchFamily="18" charset="0"/>
                <a:cs typeface="Times New Roman" panose="02020603050405020304" pitchFamily="18" charset="0"/>
              </a:rPr>
              <a:t>   	 The company needs information about the previous loans that were made and the status of the customers who received those loans in order to decide whether or not to make another loan to that customer in the future and how much loan money should be given to that person. The company also needs information about the current loans (from 2007 to 2011). </a:t>
            </a:r>
          </a:p>
          <a:p>
            <a:pPr marL="0" indent="0" algn="just">
              <a:buNone/>
            </a:pPr>
            <a:r>
              <a:rPr lang="en-US"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4665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t="4909" b="4909"/>
          <a:stretch/>
        </p:blipFill>
        <p:spPr>
          <a:xfrm>
            <a:off x="582706" y="0"/>
            <a:ext cx="6714565" cy="4921624"/>
          </a:xfrm>
        </p:spPr>
      </p:pic>
      <p:sp>
        <p:nvSpPr>
          <p:cNvPr id="10" name="TextBox 9"/>
          <p:cNvSpPr txBox="1"/>
          <p:nvPr/>
        </p:nvSpPr>
        <p:spPr>
          <a:xfrm>
            <a:off x="735861" y="4822735"/>
            <a:ext cx="11117178" cy="1692771"/>
          </a:xfrm>
          <a:prstGeom prst="rect">
            <a:avLst/>
          </a:prstGeom>
          <a:noFill/>
        </p:spPr>
        <p:txBody>
          <a:bodyPr wrap="square" rtlCol="0">
            <a:spAutoFit/>
          </a:bodyPr>
          <a:lstStyle/>
          <a:p>
            <a:r>
              <a:rPr lang="en-US" sz="2400" dirty="0">
                <a:latin typeface="Times New Roman" pitchFamily="18" charset="0"/>
                <a:cs typeface="Times New Roman" pitchFamily="18" charset="0"/>
              </a:rPr>
              <a:t>Inferences:</a:t>
            </a:r>
          </a:p>
          <a:p>
            <a:pPr>
              <a:buFont typeface="Arial" pitchFamily="34" charset="0"/>
              <a:buChar char="•"/>
            </a:pPr>
            <a:r>
              <a:rPr lang="en-US" sz="2000" dirty="0">
                <a:latin typeface="Times New Roman" pitchFamily="18" charset="0"/>
                <a:cs typeface="Times New Roman" pitchFamily="18" charset="0"/>
              </a:rPr>
              <a:t> The total loan amount provided by the company for loan grade B is highest, followed by that of grade C then A.</a:t>
            </a:r>
          </a:p>
          <a:p>
            <a:pPr>
              <a:buFont typeface="Arial" pitchFamily="34" charset="0"/>
              <a:buChar char="•"/>
            </a:pPr>
            <a:r>
              <a:rPr lang="en-US" sz="2000" dirty="0">
                <a:latin typeface="Times New Roman" pitchFamily="18" charset="0"/>
                <a:cs typeface="Times New Roman" pitchFamily="18" charset="0"/>
              </a:rPr>
              <a:t> The total loan amount for loan grade G is lowest, followed by that of grade F.</a:t>
            </a:r>
          </a:p>
          <a:p>
            <a:pPr>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602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D63C91E-48E6-AD6F-B926-9D0174909CDA}"/>
              </a:ext>
            </a:extLst>
          </p:cNvPr>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Question 13</a:t>
            </a:r>
            <a:br>
              <a:rPr lang="en-US" sz="3600" b="1" dirty="0">
                <a:latin typeface="Times New Roman" panose="02020603050405020304" pitchFamily="18" charset="0"/>
                <a:cs typeface="Times New Roman" panose="02020603050405020304" pitchFamily="18" charset="0"/>
              </a:rPr>
            </a:br>
            <a:r>
              <a:rPr lang="en-US" sz="3600" dirty="0">
                <a:latin typeface="Times New Roman" pitchFamily="18" charset="0"/>
                <a:cs typeface="Times New Roman" pitchFamily="18" charset="0"/>
              </a:rPr>
              <a:t>Find the relation between the numerical values of the dataset.</a:t>
            </a:r>
            <a:endParaRPr lang="en-IN" sz="3600" dirty="0"/>
          </a:p>
        </p:txBody>
      </p:sp>
      <p:sp>
        <p:nvSpPr>
          <p:cNvPr id="13" name="Content Placeholder 12">
            <a:extLst>
              <a:ext uri="{FF2B5EF4-FFF2-40B4-BE49-F238E27FC236}">
                <a16:creationId xmlns:a16="http://schemas.microsoft.com/office/drawing/2014/main" id="{C19725DD-FB27-51C3-8EB8-1D34327FE3E7}"/>
              </a:ext>
            </a:extLst>
          </p:cNvPr>
          <p:cNvSpPr>
            <a:spLocks noGrp="1"/>
          </p:cNvSpPr>
          <p:nvPr>
            <p:ph idx="1"/>
          </p:nvPr>
        </p:nvSpPr>
        <p:spPr/>
        <p:txBody>
          <a:bodyPr/>
          <a:lstStyle/>
          <a:p>
            <a:r>
              <a:rPr lang="en-US" sz="2000" dirty="0">
                <a:solidFill>
                  <a:schemeClr val="accent1"/>
                </a:solidFill>
              </a:rPr>
              <a:t>#obtain the correlation of numerical dataset</a:t>
            </a:r>
            <a:r>
              <a:rPr lang="en-IN" sz="2000" dirty="0">
                <a:solidFill>
                  <a:schemeClr val="accent1"/>
                </a:solidFill>
              </a:rPr>
              <a:t> (df.select_dtypes(include=</a:t>
            </a:r>
            <a:r>
              <a:rPr lang="en-IN" sz="2000" dirty="0" err="1">
                <a:solidFill>
                  <a:schemeClr val="accent1"/>
                </a:solidFill>
              </a:rPr>
              <a:t>np.number</a:t>
            </a:r>
            <a:r>
              <a:rPr lang="en-IN" sz="2000" dirty="0">
                <a:solidFill>
                  <a:schemeClr val="accent1"/>
                </a:solidFill>
              </a:rPr>
              <a:t>))</a:t>
            </a:r>
          </a:p>
          <a:p>
            <a:r>
              <a:rPr lang="en-IN" sz="2000" dirty="0">
                <a:solidFill>
                  <a:schemeClr val="accent1"/>
                </a:solidFill>
              </a:rPr>
              <a:t>#mask the upper triangle using </a:t>
            </a:r>
            <a:r>
              <a:rPr lang="en-IN" sz="2000" dirty="0" err="1">
                <a:solidFill>
                  <a:schemeClr val="accent1"/>
                </a:solidFill>
              </a:rPr>
              <a:t>np.triu</a:t>
            </a:r>
            <a:endParaRPr lang="en-IN" sz="2000" dirty="0">
              <a:solidFill>
                <a:schemeClr val="accent1"/>
              </a:solidFill>
            </a:endParaRPr>
          </a:p>
          <a:p>
            <a:r>
              <a:rPr lang="en-IN" sz="2000" dirty="0">
                <a:solidFill>
                  <a:schemeClr val="accent1"/>
                </a:solidFill>
              </a:rPr>
              <a:t>#use </a:t>
            </a:r>
            <a:r>
              <a:rPr lang="en-IN" sz="2000" dirty="0" err="1">
                <a:solidFill>
                  <a:schemeClr val="accent1"/>
                </a:solidFill>
              </a:rPr>
              <a:t>sns.heatmap</a:t>
            </a:r>
            <a:endParaRPr lang="en-IN" sz="2000" dirty="0">
              <a:solidFill>
                <a:schemeClr val="accent1"/>
              </a:solidFill>
            </a:endParaRPr>
          </a:p>
          <a:p>
            <a:endParaRPr lang="en-IN" dirty="0"/>
          </a:p>
        </p:txBody>
      </p:sp>
      <p:pic>
        <p:nvPicPr>
          <p:cNvPr id="20" name="Content Placeholder 8">
            <a:extLst>
              <a:ext uri="{FF2B5EF4-FFF2-40B4-BE49-F238E27FC236}">
                <a16:creationId xmlns:a16="http://schemas.microsoft.com/office/drawing/2014/main" id="{FE17DF2A-FA8B-4BD1-B97D-986F09829A0E}"/>
              </a:ext>
            </a:extLst>
          </p:cNvPr>
          <p:cNvPicPr>
            <a:picLocks noChangeAspect="1"/>
          </p:cNvPicPr>
          <p:nvPr/>
        </p:nvPicPr>
        <p:blipFill rotWithShape="1">
          <a:blip r:embed="rId2">
            <a:extLst>
              <a:ext uri="{28A0092B-C50C-407E-A947-70E740481C1C}">
                <a14:useLocalDpi xmlns:a14="http://schemas.microsoft.com/office/drawing/2010/main" val="0"/>
              </a:ext>
            </a:extLst>
          </a:blip>
          <a:srcRect l="19007" t="39344"/>
          <a:stretch/>
        </p:blipFill>
        <p:spPr>
          <a:xfrm>
            <a:off x="1624826" y="3684005"/>
            <a:ext cx="7399916" cy="1811360"/>
          </a:xfrm>
          <a:prstGeom prst="rect">
            <a:avLst/>
          </a:prstGeom>
          <a:ln>
            <a:solidFill>
              <a:schemeClr val="tx1"/>
            </a:solidFill>
          </a:ln>
        </p:spPr>
      </p:pic>
      <p:pic>
        <p:nvPicPr>
          <p:cNvPr id="2" name="Picture 1">
            <a:extLst>
              <a:ext uri="{FF2B5EF4-FFF2-40B4-BE49-F238E27FC236}">
                <a16:creationId xmlns:a16="http://schemas.microsoft.com/office/drawing/2014/main" id="{65F1107D-C95D-3252-3475-C3A60CA51B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6392" y="12264"/>
            <a:ext cx="1962522" cy="873790"/>
          </a:xfrm>
          <a:prstGeom prst="rect">
            <a:avLst/>
          </a:prstGeom>
          <a:noFill/>
          <a:ln>
            <a:noFill/>
          </a:ln>
        </p:spPr>
      </p:pic>
    </p:spTree>
    <p:extLst>
      <p:ext uri="{BB962C8B-B14F-4D97-AF65-F5344CB8AC3E}">
        <p14:creationId xmlns:p14="http://schemas.microsoft.com/office/powerpoint/2010/main" val="183805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E858-3DE6-9A92-2BBE-279B64727E9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126B25-2E76-36D4-70BC-677B39A299F9}"/>
              </a:ext>
            </a:extLst>
          </p:cNvPr>
          <p:cNvSpPr>
            <a:spLocks noGrp="1"/>
          </p:cNvSpPr>
          <p:nvPr>
            <p:ph idx="1"/>
          </p:nvPr>
        </p:nvSpPr>
        <p:spPr>
          <a:xfrm>
            <a:off x="452718" y="4500282"/>
            <a:ext cx="10224248" cy="2151670"/>
          </a:xfrm>
        </p:spPr>
        <p:txBody>
          <a:bodyPr>
            <a:normAutofit fontScale="92500" lnSpcReduction="10000"/>
          </a:bodyPr>
          <a:lstStyle/>
          <a:p>
            <a:pPr algn="l">
              <a:buFont typeface="Arial" panose="020B0604020202020204" pitchFamily="34" charset="0"/>
              <a:buChar char="•"/>
            </a:pPr>
            <a:r>
              <a:rPr lang="en-US" sz="1600" b="0" i="0" dirty="0">
                <a:solidFill>
                  <a:srgbClr val="000000"/>
                </a:solidFill>
                <a:effectLst/>
                <a:latin typeface="Helvetica Neue"/>
              </a:rPr>
              <a:t>total_payment_invested has very high positive correlation with total_payment.</a:t>
            </a:r>
          </a:p>
          <a:p>
            <a:pPr algn="l">
              <a:buFont typeface="Arial" panose="020B0604020202020204" pitchFamily="34" charset="0"/>
              <a:buChar char="•"/>
            </a:pPr>
            <a:r>
              <a:rPr lang="en-US" sz="1600" b="0" i="0" dirty="0" err="1">
                <a:solidFill>
                  <a:srgbClr val="000000"/>
                </a:solidFill>
                <a:effectLst/>
                <a:latin typeface="Helvetica Neue"/>
              </a:rPr>
              <a:t>total_rec_prncp</a:t>
            </a:r>
            <a:r>
              <a:rPr lang="en-US" sz="1600" b="0" i="0" dirty="0">
                <a:solidFill>
                  <a:srgbClr val="000000"/>
                </a:solidFill>
                <a:effectLst/>
                <a:latin typeface="Helvetica Neue"/>
              </a:rPr>
              <a:t> has very high positive correlation with total_payment.</a:t>
            </a:r>
          </a:p>
          <a:p>
            <a:pPr algn="l">
              <a:buFont typeface="Arial" panose="020B0604020202020204" pitchFamily="34" charset="0"/>
              <a:buChar char="•"/>
            </a:pPr>
            <a:r>
              <a:rPr lang="en-US" sz="1600" b="0" i="0" dirty="0">
                <a:solidFill>
                  <a:srgbClr val="000000"/>
                </a:solidFill>
                <a:effectLst/>
                <a:latin typeface="Helvetica Neue"/>
              </a:rPr>
              <a:t>total_funded_amnt has very high positive correlation with invested with loan amnt and funded amnt.</a:t>
            </a:r>
          </a:p>
          <a:p>
            <a:pPr algn="l">
              <a:buFont typeface="Arial" panose="020B0604020202020204" pitchFamily="34" charset="0"/>
              <a:buChar char="•"/>
            </a:pPr>
            <a:r>
              <a:rPr lang="en-US" sz="1600" b="0" i="0" dirty="0">
                <a:solidFill>
                  <a:srgbClr val="000000"/>
                </a:solidFill>
                <a:effectLst/>
                <a:latin typeface="Helvetica Neue"/>
              </a:rPr>
              <a:t>total_payment has very high positive correlation with funded amnt.</a:t>
            </a:r>
          </a:p>
          <a:p>
            <a:pPr algn="l">
              <a:buFont typeface="Arial" panose="020B0604020202020204" pitchFamily="34" charset="0"/>
              <a:buChar char="•"/>
            </a:pPr>
            <a:r>
              <a:rPr lang="en-US" sz="1600" b="0" i="0" dirty="0">
                <a:solidFill>
                  <a:srgbClr val="000000"/>
                </a:solidFill>
                <a:effectLst/>
                <a:latin typeface="Helvetica Neue"/>
              </a:rPr>
              <a:t>total </a:t>
            </a:r>
            <a:r>
              <a:rPr lang="en-US" sz="1600" b="0" i="0" dirty="0" err="1">
                <a:solidFill>
                  <a:srgbClr val="000000"/>
                </a:solidFill>
                <a:effectLst/>
                <a:latin typeface="Helvetica Neue"/>
              </a:rPr>
              <a:t>rec_prici</a:t>
            </a:r>
            <a:r>
              <a:rPr lang="en-US" sz="1600" b="0" i="0" dirty="0">
                <a:solidFill>
                  <a:srgbClr val="000000"/>
                </a:solidFill>
                <a:effectLst/>
                <a:latin typeface="Helvetica Neue"/>
              </a:rPr>
              <a:t> has very high positive correlation with total payment invested and total payment.</a:t>
            </a:r>
          </a:p>
          <a:p>
            <a:pPr algn="l">
              <a:buFont typeface="Arial" panose="020B0604020202020204" pitchFamily="34" charset="0"/>
              <a:buChar char="•"/>
            </a:pPr>
            <a:r>
              <a:rPr lang="en-US" sz="1600" b="0" i="0" dirty="0">
                <a:solidFill>
                  <a:srgbClr val="000000"/>
                </a:solidFill>
                <a:effectLst/>
                <a:latin typeface="Helvetica Neue"/>
              </a:rPr>
              <a:t>member_id and id have high positive correlation but does not give inference as its just a number given to customer.</a:t>
            </a:r>
          </a:p>
          <a:p>
            <a:pPr algn="l">
              <a:buFont typeface="Arial" panose="020B0604020202020204" pitchFamily="34" charset="0"/>
              <a:buChar char="•"/>
            </a:pPr>
            <a:r>
              <a:rPr lang="en-US" sz="1600" b="0" i="0" dirty="0">
                <a:solidFill>
                  <a:srgbClr val="000000"/>
                </a:solidFill>
                <a:effectLst/>
                <a:latin typeface="Helvetica Neue"/>
              </a:rPr>
              <a:t>dti and annual income have weak negative correlation.</a:t>
            </a:r>
          </a:p>
          <a:p>
            <a:endParaRPr lang="en-IN" sz="1200" dirty="0"/>
          </a:p>
        </p:txBody>
      </p:sp>
      <p:pic>
        <p:nvPicPr>
          <p:cNvPr id="5" name="Picture 4">
            <a:extLst>
              <a:ext uri="{FF2B5EF4-FFF2-40B4-BE49-F238E27FC236}">
                <a16:creationId xmlns:a16="http://schemas.microsoft.com/office/drawing/2014/main" id="{D58B5E5F-4CB3-5B0B-6CF7-05D65EF84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60" y="123078"/>
            <a:ext cx="10838328" cy="4045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66243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D63C91E-48E6-AD6F-B926-9D0174909CDA}"/>
              </a:ext>
            </a:extLst>
          </p:cNvPr>
          <p:cNvSpPr>
            <a:spLocks noGrp="1"/>
          </p:cNvSpPr>
          <p:nvPr>
            <p:ph type="title"/>
          </p:nvPr>
        </p:nvSpPr>
        <p:spPr>
          <a:xfrm>
            <a:off x="838200" y="365125"/>
            <a:ext cx="9500118" cy="1325563"/>
          </a:xfrm>
        </p:spPr>
        <p:txBody>
          <a:bodyPr>
            <a:noAutofit/>
          </a:bodyPr>
          <a:lstStyle/>
          <a:p>
            <a:r>
              <a:rPr lang="en-US" sz="3600" b="1" dirty="0">
                <a:latin typeface="Times New Roman" panose="02020603050405020304" pitchFamily="18" charset="0"/>
                <a:cs typeface="Times New Roman" panose="02020603050405020304" pitchFamily="18" charset="0"/>
              </a:rPr>
              <a:t>Question 14</a:t>
            </a:r>
            <a:br>
              <a:rPr lang="en-US" sz="3600" b="1" dirty="0">
                <a:latin typeface="Times New Roman" panose="02020603050405020304" pitchFamily="18" charset="0"/>
                <a:cs typeface="Times New Roman" panose="02020603050405020304" pitchFamily="18" charset="0"/>
              </a:rPr>
            </a:br>
            <a:r>
              <a:rPr lang="en-US" sz="3600" dirty="0">
                <a:latin typeface="Times New Roman" pitchFamily="18" charset="0"/>
                <a:cs typeface="Times New Roman" pitchFamily="18" charset="0"/>
              </a:rPr>
              <a:t>How does the term of the loan affect the interest rate? You can compare the average interest rates for 36 months and 60 months terms..</a:t>
            </a:r>
            <a:endParaRPr lang="en-IN" sz="3600" dirty="0"/>
          </a:p>
        </p:txBody>
      </p:sp>
      <p:sp>
        <p:nvSpPr>
          <p:cNvPr id="13" name="Content Placeholder 12">
            <a:extLst>
              <a:ext uri="{FF2B5EF4-FFF2-40B4-BE49-F238E27FC236}">
                <a16:creationId xmlns:a16="http://schemas.microsoft.com/office/drawing/2014/main" id="{C19725DD-FB27-51C3-8EB8-1D34327FE3E7}"/>
              </a:ext>
            </a:extLst>
          </p:cNvPr>
          <p:cNvSpPr>
            <a:spLocks noGrp="1"/>
          </p:cNvSpPr>
          <p:nvPr>
            <p:ph idx="1"/>
          </p:nvPr>
        </p:nvSpPr>
        <p:spPr>
          <a:xfrm>
            <a:off x="903515" y="2058891"/>
            <a:ext cx="10515600" cy="4351338"/>
          </a:xfrm>
        </p:spPr>
        <p:txBody>
          <a:bodyPr/>
          <a:lstStyle/>
          <a:p>
            <a:r>
              <a:rPr lang="en-US" sz="2000" dirty="0">
                <a:solidFill>
                  <a:schemeClr val="accent1"/>
                </a:solidFill>
              </a:rPr>
              <a:t>#The question is asking about the relationship between the term of a loan (how long it takes for the loan to be paid back) and the interest rate of the loan. Specifically, it’s asking whether loans with a term of 36 months have different average interest rates compared to loans with a term of 60 months.</a:t>
            </a:r>
            <a:endParaRPr lang="en-IN" sz="2000" dirty="0">
              <a:solidFill>
                <a:schemeClr val="accent1"/>
              </a:solidFill>
            </a:endParaRPr>
          </a:p>
        </p:txBody>
      </p:sp>
      <p:pic>
        <p:nvPicPr>
          <p:cNvPr id="3" name="Picture 2">
            <a:extLst>
              <a:ext uri="{FF2B5EF4-FFF2-40B4-BE49-F238E27FC236}">
                <a16:creationId xmlns:a16="http://schemas.microsoft.com/office/drawing/2014/main" id="{28E9ED84-3676-D9AA-E140-AB2FDA29A0A4}"/>
              </a:ext>
            </a:extLst>
          </p:cNvPr>
          <p:cNvPicPr>
            <a:picLocks noChangeAspect="1"/>
          </p:cNvPicPr>
          <p:nvPr/>
        </p:nvPicPr>
        <p:blipFill>
          <a:blip r:embed="rId2"/>
          <a:stretch>
            <a:fillRect/>
          </a:stretch>
        </p:blipFill>
        <p:spPr>
          <a:xfrm>
            <a:off x="1259514" y="3591242"/>
            <a:ext cx="6979417" cy="1145522"/>
          </a:xfrm>
          <a:prstGeom prst="rect">
            <a:avLst/>
          </a:prstGeom>
        </p:spPr>
      </p:pic>
      <p:pic>
        <p:nvPicPr>
          <p:cNvPr id="5" name="Picture 4">
            <a:extLst>
              <a:ext uri="{FF2B5EF4-FFF2-40B4-BE49-F238E27FC236}">
                <a16:creationId xmlns:a16="http://schemas.microsoft.com/office/drawing/2014/main" id="{3F533F64-50DB-5A96-AFE6-5A54D031AA0C}"/>
              </a:ext>
            </a:extLst>
          </p:cNvPr>
          <p:cNvPicPr>
            <a:picLocks noChangeAspect="1"/>
          </p:cNvPicPr>
          <p:nvPr/>
        </p:nvPicPr>
        <p:blipFill>
          <a:blip r:embed="rId3"/>
          <a:stretch>
            <a:fillRect/>
          </a:stretch>
        </p:blipFill>
        <p:spPr>
          <a:xfrm>
            <a:off x="1259514" y="4796189"/>
            <a:ext cx="6550208" cy="1572049"/>
          </a:xfrm>
          <a:prstGeom prst="rect">
            <a:avLst/>
          </a:prstGeom>
        </p:spPr>
      </p:pic>
      <p:pic>
        <p:nvPicPr>
          <p:cNvPr id="6" name="Picture 5">
            <a:extLst>
              <a:ext uri="{FF2B5EF4-FFF2-40B4-BE49-F238E27FC236}">
                <a16:creationId xmlns:a16="http://schemas.microsoft.com/office/drawing/2014/main" id="{73425840-F5AE-E587-5AFE-8580E23A93A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3126" y="0"/>
            <a:ext cx="2338873" cy="1041355"/>
          </a:xfrm>
          <a:prstGeom prst="rect">
            <a:avLst/>
          </a:prstGeom>
          <a:noFill/>
          <a:ln>
            <a:noFill/>
          </a:ln>
        </p:spPr>
      </p:pic>
    </p:spTree>
    <p:extLst>
      <p:ext uri="{BB962C8B-B14F-4D97-AF65-F5344CB8AC3E}">
        <p14:creationId xmlns:p14="http://schemas.microsoft.com/office/powerpoint/2010/main" val="166053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D63C91E-48E6-AD6F-B926-9D0174909CDA}"/>
              </a:ext>
            </a:extLst>
          </p:cNvPr>
          <p:cNvSpPr>
            <a:spLocks noGrp="1"/>
          </p:cNvSpPr>
          <p:nvPr>
            <p:ph type="title"/>
          </p:nvPr>
        </p:nvSpPr>
        <p:spPr>
          <a:xfrm>
            <a:off x="838200" y="365125"/>
            <a:ext cx="9500118" cy="1325563"/>
          </a:xfrm>
        </p:spPr>
        <p:txBody>
          <a:bodyPr>
            <a:noAutofit/>
          </a:bodyPr>
          <a:lstStyle/>
          <a:p>
            <a:r>
              <a:rPr lang="en-US" sz="3600" b="1" dirty="0">
                <a:latin typeface="Times New Roman" panose="02020603050405020304" pitchFamily="18" charset="0"/>
                <a:cs typeface="Times New Roman" panose="02020603050405020304" pitchFamily="18" charset="0"/>
              </a:rPr>
              <a:t>Question 15</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What is the most common loan purpose?</a:t>
            </a:r>
            <a:endParaRPr lang="en-IN" sz="3600" dirty="0"/>
          </a:p>
        </p:txBody>
      </p:sp>
      <p:sp>
        <p:nvSpPr>
          <p:cNvPr id="13" name="Content Placeholder 12">
            <a:extLst>
              <a:ext uri="{FF2B5EF4-FFF2-40B4-BE49-F238E27FC236}">
                <a16:creationId xmlns:a16="http://schemas.microsoft.com/office/drawing/2014/main" id="{C19725DD-FB27-51C3-8EB8-1D34327FE3E7}"/>
              </a:ext>
            </a:extLst>
          </p:cNvPr>
          <p:cNvSpPr>
            <a:spLocks noGrp="1"/>
          </p:cNvSpPr>
          <p:nvPr>
            <p:ph idx="1"/>
          </p:nvPr>
        </p:nvSpPr>
        <p:spPr>
          <a:xfrm>
            <a:off x="903515" y="2058891"/>
            <a:ext cx="10515600" cy="4351338"/>
          </a:xfrm>
        </p:spPr>
        <p:txBody>
          <a:bodyPr/>
          <a:lstStyle/>
          <a:p>
            <a:r>
              <a:rPr lang="en-US" sz="2000" dirty="0">
                <a:solidFill>
                  <a:schemeClr val="accent1"/>
                </a:solidFill>
              </a:rPr>
              <a:t>#The question is asking for the most common purpose for which loans are taken out, according to the dataset. In the context of the dataset, each loan has a specific purpose (for example, debt consolidation, credit Card, Car, major purchase, etc.).  and also find the count of it.</a:t>
            </a:r>
          </a:p>
          <a:p>
            <a:endParaRPr lang="en-IN" sz="2000" dirty="0">
              <a:solidFill>
                <a:schemeClr val="accent1"/>
              </a:solidFill>
            </a:endParaRPr>
          </a:p>
        </p:txBody>
      </p:sp>
      <p:pic>
        <p:nvPicPr>
          <p:cNvPr id="6" name="Picture 5">
            <a:extLst>
              <a:ext uri="{FF2B5EF4-FFF2-40B4-BE49-F238E27FC236}">
                <a16:creationId xmlns:a16="http://schemas.microsoft.com/office/drawing/2014/main" id="{73425840-F5AE-E587-5AFE-8580E23A93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3126" y="0"/>
            <a:ext cx="2338873" cy="1041355"/>
          </a:xfrm>
          <a:prstGeom prst="rect">
            <a:avLst/>
          </a:prstGeom>
          <a:noFill/>
          <a:ln>
            <a:noFill/>
          </a:ln>
        </p:spPr>
      </p:pic>
      <p:pic>
        <p:nvPicPr>
          <p:cNvPr id="4" name="Picture 3">
            <a:extLst>
              <a:ext uri="{FF2B5EF4-FFF2-40B4-BE49-F238E27FC236}">
                <a16:creationId xmlns:a16="http://schemas.microsoft.com/office/drawing/2014/main" id="{EFF9F07D-48A7-97E0-1674-DC3526B08ECE}"/>
              </a:ext>
            </a:extLst>
          </p:cNvPr>
          <p:cNvPicPr>
            <a:picLocks noChangeAspect="1"/>
          </p:cNvPicPr>
          <p:nvPr/>
        </p:nvPicPr>
        <p:blipFill>
          <a:blip r:embed="rId3"/>
          <a:stretch>
            <a:fillRect/>
          </a:stretch>
        </p:blipFill>
        <p:spPr>
          <a:xfrm>
            <a:off x="1194057" y="3304838"/>
            <a:ext cx="10889086" cy="1444443"/>
          </a:xfrm>
          <a:prstGeom prst="rect">
            <a:avLst/>
          </a:prstGeom>
        </p:spPr>
      </p:pic>
    </p:spTree>
    <p:extLst>
      <p:ext uri="{BB962C8B-B14F-4D97-AF65-F5344CB8AC3E}">
        <p14:creationId xmlns:p14="http://schemas.microsoft.com/office/powerpoint/2010/main" val="418109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D63C91E-48E6-AD6F-B926-9D0174909CDA}"/>
              </a:ext>
            </a:extLst>
          </p:cNvPr>
          <p:cNvSpPr>
            <a:spLocks noGrp="1"/>
          </p:cNvSpPr>
          <p:nvPr>
            <p:ph type="title"/>
          </p:nvPr>
        </p:nvSpPr>
        <p:spPr>
          <a:xfrm>
            <a:off x="838199" y="365125"/>
            <a:ext cx="9248193" cy="1325563"/>
          </a:xfrm>
        </p:spPr>
        <p:txBody>
          <a:bodyPr>
            <a:noAutofit/>
          </a:bodyPr>
          <a:lstStyle/>
          <a:p>
            <a:r>
              <a:rPr lang="en-US" sz="3600" b="1" dirty="0">
                <a:latin typeface="Times New Roman" panose="02020603050405020304" pitchFamily="18" charset="0"/>
                <a:cs typeface="Times New Roman" panose="02020603050405020304" pitchFamily="18" charset="0"/>
              </a:rPr>
              <a:t>Question 16</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What is the percentage of loans that were funded in full?</a:t>
            </a:r>
            <a:endParaRPr lang="en-IN" sz="3600" dirty="0"/>
          </a:p>
        </p:txBody>
      </p:sp>
      <p:sp>
        <p:nvSpPr>
          <p:cNvPr id="13" name="Content Placeholder 12">
            <a:extLst>
              <a:ext uri="{FF2B5EF4-FFF2-40B4-BE49-F238E27FC236}">
                <a16:creationId xmlns:a16="http://schemas.microsoft.com/office/drawing/2014/main" id="{C19725DD-FB27-51C3-8EB8-1D34327FE3E7}"/>
              </a:ext>
            </a:extLst>
          </p:cNvPr>
          <p:cNvSpPr>
            <a:spLocks noGrp="1"/>
          </p:cNvSpPr>
          <p:nvPr>
            <p:ph idx="1"/>
          </p:nvPr>
        </p:nvSpPr>
        <p:spPr>
          <a:xfrm>
            <a:off x="903515" y="2058891"/>
            <a:ext cx="10515600" cy="4351338"/>
          </a:xfrm>
        </p:spPr>
        <p:txBody>
          <a:bodyPr/>
          <a:lstStyle/>
          <a:p>
            <a:r>
              <a:rPr lang="en-US" sz="2000" dirty="0">
                <a:solidFill>
                  <a:schemeClr val="accent1"/>
                </a:solidFill>
              </a:rPr>
              <a:t>#The question is asking for the average loan amount for each loan grade. In the context of the dataset, each loan is assigned a grade (A, B, C, etc.), and each loan has a specific loan amount. The question is asking you to calculate the average of these loan amounts for each grade and also find the count of it.</a:t>
            </a:r>
          </a:p>
          <a:p>
            <a:endParaRPr lang="en-IN" sz="2000" dirty="0">
              <a:solidFill>
                <a:schemeClr val="accent1"/>
              </a:solidFill>
            </a:endParaRPr>
          </a:p>
        </p:txBody>
      </p:sp>
      <p:pic>
        <p:nvPicPr>
          <p:cNvPr id="6" name="Picture 5">
            <a:extLst>
              <a:ext uri="{FF2B5EF4-FFF2-40B4-BE49-F238E27FC236}">
                <a16:creationId xmlns:a16="http://schemas.microsoft.com/office/drawing/2014/main" id="{73425840-F5AE-E587-5AFE-8580E23A93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3126" y="0"/>
            <a:ext cx="2338873" cy="1041355"/>
          </a:xfrm>
          <a:prstGeom prst="rect">
            <a:avLst/>
          </a:prstGeom>
          <a:noFill/>
          <a:ln>
            <a:noFill/>
          </a:ln>
        </p:spPr>
      </p:pic>
      <p:pic>
        <p:nvPicPr>
          <p:cNvPr id="4" name="Picture 3">
            <a:extLst>
              <a:ext uri="{FF2B5EF4-FFF2-40B4-BE49-F238E27FC236}">
                <a16:creationId xmlns:a16="http://schemas.microsoft.com/office/drawing/2014/main" id="{EFF9F07D-48A7-97E0-1674-DC3526B08ECE}"/>
              </a:ext>
            </a:extLst>
          </p:cNvPr>
          <p:cNvPicPr>
            <a:picLocks noChangeAspect="1"/>
          </p:cNvPicPr>
          <p:nvPr/>
        </p:nvPicPr>
        <p:blipFill>
          <a:blip r:embed="rId3"/>
          <a:stretch>
            <a:fillRect/>
          </a:stretch>
        </p:blipFill>
        <p:spPr>
          <a:xfrm>
            <a:off x="1194057" y="3304838"/>
            <a:ext cx="10889086" cy="1444443"/>
          </a:xfrm>
          <a:prstGeom prst="rect">
            <a:avLst/>
          </a:prstGeom>
        </p:spPr>
      </p:pic>
    </p:spTree>
    <p:extLst>
      <p:ext uri="{BB962C8B-B14F-4D97-AF65-F5344CB8AC3E}">
        <p14:creationId xmlns:p14="http://schemas.microsoft.com/office/powerpoint/2010/main" val="3775481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a:xfrm>
            <a:off x="838200" y="306131"/>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D98E3F0-5A2C-17CC-8724-F28762B2E79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essons learned</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Importing data from various sources to python</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Handling of different datatypes </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Exposure to robust functions using different libraries of pythons</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Handling of missing values </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Manipulation of data using different tools of python</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Detection of type of errors</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Descriptive and descriptive statistics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3961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a:xfrm>
            <a:off x="838200" y="306131"/>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D98E3F0-5A2C-17CC-8724-F28762B2E79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S</a:t>
            </a:r>
            <a:r>
              <a:rPr lang="en-IN" b="1" dirty="0">
                <a:latin typeface="Times New Roman" panose="02020603050405020304" pitchFamily="18" charset="0"/>
                <a:cs typeface="Times New Roman" panose="02020603050405020304" pitchFamily="18" charset="0"/>
              </a:rPr>
              <a:t>kills used</a:t>
            </a:r>
          </a:p>
          <a:p>
            <a:pPr>
              <a:buFont typeface="Wingdings" panose="05000000000000000000" pitchFamily="2" charset="2"/>
              <a:buChar char="v"/>
            </a:pPr>
            <a:r>
              <a:rPr lang="en-IN" sz="2400" b="0" dirty="0">
                <a:latin typeface="Times New Roman" panose="02020603050405020304" pitchFamily="18" charset="0"/>
                <a:cs typeface="Times New Roman" panose="02020603050405020304" pitchFamily="18" charset="0"/>
              </a:rPr>
              <a:t>Programming language :Python 3</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Libraries used : Pandas, Numpy, Matplotlib.pyplot, Plotly.express, seaborn</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Pandas series, pandas datframes,</a:t>
            </a:r>
            <a:r>
              <a:rPr lang="en-IN" sz="2400" b="0" dirty="0">
                <a:latin typeface="Times New Roman" panose="02020603050405020304" pitchFamily="18" charset="0"/>
                <a:cs typeface="Times New Roman" panose="02020603050405020304" pitchFamily="18" charset="0"/>
              </a:rPr>
              <a:t>Slicing ,Filters, lambda functions, User-defined functions, </a:t>
            </a:r>
            <a:r>
              <a:rPr lang="en-IN" sz="2400" dirty="0">
                <a:latin typeface="Times New Roman" panose="02020603050405020304" pitchFamily="18" charset="0"/>
                <a:cs typeface="Times New Roman" panose="02020603050405020304" pitchFamily="18" charset="0"/>
              </a:rPr>
              <a:t>Seaborn plots, Pyplots, numpy.nan, fillna, dropna.</a:t>
            </a:r>
          </a:p>
          <a:p>
            <a:pPr>
              <a:buFont typeface="Wingdings" panose="05000000000000000000" pitchFamily="2" charset="2"/>
              <a:buChar char="v"/>
            </a:pPr>
            <a:r>
              <a:rPr lang="en-IN" sz="2400" b="0" dirty="0">
                <a:latin typeface="Times New Roman" panose="02020603050405020304" pitchFamily="18" charset="0"/>
                <a:cs typeface="Times New Roman" panose="02020603050405020304" pitchFamily="18" charset="0"/>
              </a:rPr>
              <a:t>Apply</a:t>
            </a:r>
            <a:r>
              <a:rPr lang="en-IN" sz="2400" dirty="0">
                <a:latin typeface="Times New Roman" panose="02020603050405020304" pitchFamily="18" charset="0"/>
                <a:cs typeface="Times New Roman" panose="02020603050405020304" pitchFamily="18" charset="0"/>
              </a:rPr>
              <a:t>, map, replace, for loop,</a:t>
            </a:r>
            <a:endParaRPr lang="en-IN" sz="2400" b="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187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D621D8-92D1-682F-F994-AD6FC206D77D}"/>
              </a:ext>
            </a:extLst>
          </p:cNvPr>
          <p:cNvSpPr>
            <a:spLocks noGrp="1"/>
          </p:cNvSpPr>
          <p:nvPr>
            <p:ph type="title"/>
          </p:nvPr>
        </p:nvSpPr>
        <p:spPr>
          <a:xfrm>
            <a:off x="838200" y="306131"/>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D98E3F0-5A2C-17CC-8724-F28762B2E79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Domain understanding developed</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insight into the segregation of loan applications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Using previously captured data to consider new applications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Using skills of python to correlate between different attributes of loan applications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impact of previously captured data on the future of the company</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Risk analysis of the banking domain</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0196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descr="Free-Google-Slides-Thank-You-Slide-6-1024x576.jpg"/>
          <p:cNvPicPr>
            <a:picLocks noChangeAspect="1"/>
          </p:cNvPicPr>
          <p:nvPr/>
        </p:nvPicPr>
        <p:blipFill>
          <a:blip r:embed="rId3"/>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9C84C5A4-F723-95C1-951F-AE88D294D70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97415" y="135787"/>
            <a:ext cx="1472968" cy="655821"/>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1816747"/>
            <a:ext cx="10515600" cy="4351338"/>
          </a:xfrm>
        </p:spPr>
        <p:txBody>
          <a:bodyPr>
            <a:normAutofit/>
          </a:bodyPr>
          <a:lstStyle/>
          <a:p>
            <a:pPr algn="just">
              <a:buNone/>
            </a:pPr>
            <a:r>
              <a:rPr lang="en-US" dirty="0">
                <a:latin typeface="Times New Roman" pitchFamily="18" charset="0"/>
                <a:cs typeface="Times New Roman" pitchFamily="18" charset="0"/>
              </a:rPr>
              <a:t>The dataset includes all available loan information for loans granted</a:t>
            </a:r>
          </a:p>
          <a:p>
            <a:pPr algn="just">
              <a:buNone/>
            </a:pPr>
            <a:r>
              <a:rPr lang="en-US" dirty="0">
                <a:latin typeface="Times New Roman" pitchFamily="18" charset="0"/>
                <a:cs typeface="Times New Roman" pitchFamily="18" charset="0"/>
              </a:rPr>
              <a:t>from 2007 to 2011. </a:t>
            </a:r>
          </a:p>
          <a:p>
            <a:pPr algn="l">
              <a:buNone/>
            </a:pPr>
            <a:r>
              <a:rPr lang="en-IN" sz="1800" b="1" i="0" u="none" strike="noStrike" baseline="0" dirty="0">
                <a:latin typeface="Calibri-Bold"/>
              </a:rPr>
              <a:t>Data Dictionary -</a:t>
            </a:r>
          </a:p>
          <a:p>
            <a:pPr>
              <a:buNone/>
            </a:pPr>
            <a:r>
              <a:rPr lang="en-US" sz="1800" b="0" i="0" u="none" strike="noStrike" baseline="0" dirty="0">
                <a:latin typeface="Calibri" panose="020F0502020204030204" pitchFamily="34" charset="0"/>
              </a:rPr>
              <a:t>1.annual_inc - The self-reported annual income provided by the borrower</a:t>
            </a:r>
            <a:r>
              <a:rPr lang="en-US" sz="1800" b="0" i="0" u="none" strike="noStrike" dirty="0">
                <a:latin typeface="Calibri" panose="020F0502020204030204" pitchFamily="34" charset="0"/>
              </a:rPr>
              <a:t> </a:t>
            </a:r>
            <a:r>
              <a:rPr lang="en-IN" sz="1800" b="0" i="0" u="none" strike="noStrike" baseline="0" dirty="0">
                <a:latin typeface="Calibri" panose="020F0502020204030204" pitchFamily="34" charset="0"/>
              </a:rPr>
              <a:t>during registration.</a:t>
            </a:r>
          </a:p>
          <a:p>
            <a:pPr>
              <a:buNone/>
            </a:pPr>
            <a:r>
              <a:rPr lang="en-US" sz="1800" b="0" i="0" u="none" strike="noStrike" baseline="0" dirty="0">
                <a:latin typeface="Calibri" panose="020F0502020204030204" pitchFamily="34" charset="0"/>
              </a:rPr>
              <a:t>2.dti - A ratio calculated using the borrower’s total monthly debt payments on</a:t>
            </a:r>
            <a:r>
              <a:rPr lang="en-US" sz="1800" b="0" i="0" u="none" strike="noStrike" dirty="0">
                <a:latin typeface="Calibri" panose="020F0502020204030204" pitchFamily="34" charset="0"/>
              </a:rPr>
              <a:t> </a:t>
            </a:r>
            <a:r>
              <a:rPr lang="en-US" sz="1800" b="0" i="0" u="none" strike="noStrike" baseline="0" dirty="0">
                <a:latin typeface="Calibri" panose="020F0502020204030204" pitchFamily="34" charset="0"/>
              </a:rPr>
              <a:t>the total debt obligations, excluding mortgage and the</a:t>
            </a:r>
            <a:r>
              <a:rPr lang="en-US" sz="1800" b="0" i="0" u="none" strike="noStrike" dirty="0">
                <a:latin typeface="Calibri" panose="020F0502020204030204" pitchFamily="34" charset="0"/>
              </a:rPr>
              <a:t> </a:t>
            </a:r>
            <a:r>
              <a:rPr lang="en-US" sz="1800" b="0" i="0" u="none" strike="noStrike" baseline="0" dirty="0">
                <a:latin typeface="Calibri" panose="020F0502020204030204" pitchFamily="34" charset="0"/>
              </a:rPr>
              <a:t>requested LC loan,</a:t>
            </a:r>
            <a:r>
              <a:rPr lang="en-US" sz="1800" b="0" i="0" u="none" strike="noStrike" dirty="0">
                <a:latin typeface="Calibri" panose="020F0502020204030204" pitchFamily="34" charset="0"/>
              </a:rPr>
              <a:t> </a:t>
            </a:r>
            <a:r>
              <a:rPr lang="en-US" sz="1800" b="0" i="0" u="none" strike="noStrike" baseline="0" dirty="0">
                <a:latin typeface="Calibri" panose="020F0502020204030204" pitchFamily="34" charset="0"/>
              </a:rPr>
              <a:t>divided by the borrower’s self-reported monthly income.</a:t>
            </a:r>
          </a:p>
          <a:p>
            <a:pPr algn="l">
              <a:buNone/>
            </a:pPr>
            <a:r>
              <a:rPr lang="en-US" sz="1800" b="0" i="0" u="none" strike="noStrike" baseline="0" dirty="0">
                <a:latin typeface="Calibri" panose="020F0502020204030204" pitchFamily="34" charset="0"/>
              </a:rPr>
              <a:t>3.emp_length -Employment length in years. Possible values are between 0 and</a:t>
            </a:r>
            <a:r>
              <a:rPr lang="en-US" sz="1800" b="0" i="0" u="none" strike="noStrike" dirty="0">
                <a:latin typeface="Calibri" panose="020F0502020204030204" pitchFamily="34" charset="0"/>
              </a:rPr>
              <a:t> </a:t>
            </a:r>
            <a:r>
              <a:rPr lang="en-US" sz="1800" b="0" i="0" u="none" strike="noStrike" baseline="0" dirty="0">
                <a:latin typeface="Calibri" panose="020F0502020204030204" pitchFamily="34" charset="0"/>
              </a:rPr>
              <a:t>10 where 0 means less than one year and 10 means ten or more years.</a:t>
            </a:r>
          </a:p>
          <a:p>
            <a:pPr algn="l">
              <a:buNone/>
            </a:pPr>
            <a:r>
              <a:rPr lang="en-US" sz="1800" b="0" i="0" u="none" strike="noStrike" baseline="0" dirty="0">
                <a:latin typeface="Calibri" panose="020F0502020204030204" pitchFamily="34" charset="0"/>
              </a:rPr>
              <a:t>4.funded_amnt - The total amount committed to that loan at that point in</a:t>
            </a:r>
            <a:r>
              <a:rPr lang="en-US" sz="1800" b="0" i="0" u="none" strike="noStrike" dirty="0">
                <a:latin typeface="Calibri" panose="020F0502020204030204" pitchFamily="34" charset="0"/>
              </a:rPr>
              <a:t> </a:t>
            </a:r>
            <a:r>
              <a:rPr lang="en-IN" sz="1800" b="0" i="0" u="none" strike="noStrike" baseline="0" dirty="0">
                <a:latin typeface="Calibri" panose="020F0502020204030204" pitchFamily="34" charset="0"/>
              </a:rPr>
              <a:t>time.</a:t>
            </a:r>
          </a:p>
          <a:p>
            <a:pPr algn="l">
              <a:buNone/>
            </a:pPr>
            <a:r>
              <a:rPr lang="en-US" sz="1800" b="0" i="0" u="none" strike="noStrike" baseline="0" dirty="0">
                <a:latin typeface="Calibri" panose="020F0502020204030204" pitchFamily="34" charset="0"/>
              </a:rPr>
              <a:t>5.funded_amnt_inv -The total amount committed by investors for that loan at</a:t>
            </a:r>
            <a:r>
              <a:rPr lang="en-US" sz="1800" b="0" i="0" u="none" strike="noStrike" dirty="0">
                <a:latin typeface="Calibri" panose="020F0502020204030204" pitchFamily="34" charset="0"/>
              </a:rPr>
              <a:t> </a:t>
            </a:r>
            <a:r>
              <a:rPr lang="en-IN" sz="1800" b="0" i="0" u="none" strike="noStrike" baseline="0" dirty="0">
                <a:latin typeface="Calibri" panose="020F0502020204030204" pitchFamily="34" charset="0"/>
              </a:rPr>
              <a:t>that point in time.</a:t>
            </a:r>
          </a:p>
          <a:p>
            <a:pPr algn="l">
              <a:buNone/>
            </a:pPr>
            <a:r>
              <a:rPr lang="en-US" sz="1800" b="0" i="0" u="none" strike="noStrike" baseline="0" dirty="0">
                <a:latin typeface="Calibri" panose="020F0502020204030204" pitchFamily="34" charset="0"/>
              </a:rPr>
              <a:t>6.grade - LC assigned loan grade</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217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517236" y="471054"/>
            <a:ext cx="10836564" cy="5262921"/>
          </a:xfrm>
        </p:spPr>
        <p:txBody>
          <a:bodyPr>
            <a:normAutofit lnSpcReduction="10000"/>
          </a:bodyPr>
          <a:lstStyle/>
          <a:p>
            <a:pPr algn="just">
              <a:buNone/>
            </a:pPr>
            <a:r>
              <a:rPr lang="en-US" sz="1800" dirty="0"/>
              <a:t>7.id - A unique LC assigned ID for the loan listing. </a:t>
            </a:r>
          </a:p>
          <a:p>
            <a:pPr algn="just">
              <a:buNone/>
            </a:pPr>
            <a:r>
              <a:rPr lang="en-US" sz="1800" dirty="0"/>
              <a:t>8.installment - The monthly payment owed by the borrower if the loan originates. </a:t>
            </a:r>
          </a:p>
          <a:p>
            <a:pPr algn="just">
              <a:buNone/>
            </a:pPr>
            <a:r>
              <a:rPr lang="en-US" sz="1800" dirty="0"/>
              <a:t>9.int_rate - Interest Rate on the loan </a:t>
            </a:r>
          </a:p>
          <a:p>
            <a:pPr algn="just">
              <a:buNone/>
            </a:pPr>
            <a:r>
              <a:rPr lang="en-US" sz="1800" dirty="0"/>
              <a:t>10.last_pymnt_amnt-Last total payment amount received </a:t>
            </a:r>
          </a:p>
          <a:p>
            <a:pPr algn="just">
              <a:buNone/>
            </a:pPr>
            <a:r>
              <a:rPr lang="en-US" sz="1800" dirty="0"/>
              <a:t>11.last_pymnt_d -Last month payment was received </a:t>
            </a:r>
          </a:p>
          <a:p>
            <a:pPr algn="just">
              <a:buNone/>
            </a:pPr>
            <a:r>
              <a:rPr lang="en-US" sz="1800" dirty="0"/>
              <a:t>12.loan_amnt -The listed amount of the loan applied for by the borrower. If at some point in time, the credit department reduces the loan amount, then it will be reflected in this value. </a:t>
            </a:r>
          </a:p>
          <a:p>
            <a:pPr algn="just">
              <a:buNone/>
            </a:pPr>
            <a:r>
              <a:rPr lang="en-US" sz="1800" dirty="0"/>
              <a:t>13.loan_status - Current status of the loan </a:t>
            </a:r>
          </a:p>
          <a:p>
            <a:pPr algn="just">
              <a:buNone/>
            </a:pPr>
            <a:r>
              <a:rPr lang="en-US" sz="1800" dirty="0"/>
              <a:t>14.member_id -A unique LC assigned Id for the borrower member. </a:t>
            </a:r>
          </a:p>
          <a:p>
            <a:pPr algn="just">
              <a:buNone/>
            </a:pPr>
            <a:r>
              <a:rPr lang="en-US" sz="1800" dirty="0"/>
              <a:t>15.purpose - A category provided by the borrower for the loan request. </a:t>
            </a:r>
          </a:p>
          <a:p>
            <a:pPr algn="just">
              <a:buNone/>
            </a:pPr>
            <a:r>
              <a:rPr lang="en-US" sz="1800" dirty="0"/>
              <a:t>16.term -The number of payments on the loan. Values are in months and can be either 36 or 60. </a:t>
            </a:r>
          </a:p>
          <a:p>
            <a:pPr algn="just">
              <a:buNone/>
            </a:pPr>
            <a:r>
              <a:rPr lang="en-US" sz="1800" dirty="0"/>
              <a:t>17.total_acc -The total number of credit lines currently in the borrower's credit file </a:t>
            </a:r>
          </a:p>
          <a:p>
            <a:pPr algn="just">
              <a:buNone/>
            </a:pPr>
            <a:r>
              <a:rPr lang="en-US" sz="1800" dirty="0"/>
              <a:t>18.total_pymnt -Payments received to date for total amount funded </a:t>
            </a:r>
          </a:p>
          <a:p>
            <a:pPr algn="just">
              <a:buNone/>
            </a:pPr>
            <a:r>
              <a:rPr lang="en-US" sz="1800" dirty="0"/>
              <a:t>19.total_pymnt_inv -Payments received to date for portion of total amount funded by investors </a:t>
            </a:r>
          </a:p>
          <a:p>
            <a:pPr algn="just">
              <a:buNone/>
            </a:pPr>
            <a:r>
              <a:rPr lang="en-US" sz="1800" dirty="0"/>
              <a:t>20.total_rec_int -Interest received to date </a:t>
            </a:r>
            <a:endParaRPr lang="en-US" sz="1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112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Loan analysis helps in ensuring that loans are given to the customers who can and will repay them on time and with the proper terms. In determining the type of analysis needed and the most effective way to meet the need, it is important to consider the nature of the loan, as well as if the company intends to deny the loan due to unresolved past loan accounts.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4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474671" y="418017"/>
            <a:ext cx="10515600" cy="1325563"/>
          </a:xfrm>
        </p:spPr>
        <p:txBody>
          <a:bodyPr>
            <a:normAutofit fontScale="90000"/>
          </a:bodyPr>
          <a:lstStyle/>
          <a:p>
            <a:r>
              <a:rPr lang="en-US" b="1" dirty="0">
                <a:latin typeface="Times New Roman" panose="02020603050405020304" pitchFamily="18" charset="0"/>
                <a:cs typeface="Times New Roman" panose="02020603050405020304" pitchFamily="18" charset="0"/>
              </a:rPr>
              <a:t> Question 1</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2700" dirty="0">
                <a:latin typeface="Times New Roman" pitchFamily="18" charset="0"/>
                <a:cs typeface="Times New Roman" pitchFamily="18" charset="0"/>
              </a:rPr>
              <a:t>Import the dataset and understand it.</a:t>
            </a:r>
            <a:br>
              <a:rPr lang="en-US" dirty="0"/>
            </a:b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pPr>
              <a:buNone/>
            </a:pPr>
            <a:endParaRPr lang="en-US" dirty="0"/>
          </a:p>
          <a:p>
            <a:pPr>
              <a:buNone/>
            </a:pPr>
            <a:endParaRPr lang="en-US" dirty="0"/>
          </a:p>
          <a:p>
            <a:r>
              <a:rPr lang="en-US" dirty="0"/>
              <a:t>Provide understanding</a:t>
            </a:r>
          </a:p>
          <a:p>
            <a:r>
              <a:rPr lang="en-US" dirty="0"/>
              <a:t>Code snippet</a:t>
            </a:r>
          </a:p>
          <a:p>
            <a:r>
              <a:rPr lang="en-US" dirty="0"/>
              <a:t>Solution</a:t>
            </a:r>
          </a:p>
          <a:p>
            <a:r>
              <a:rPr lang="en-US" dirty="0"/>
              <a:t>Inference – if available</a:t>
            </a:r>
            <a:endParaRPr lang="en-IN" dirty="0"/>
          </a:p>
        </p:txBody>
      </p:sp>
      <p:pic>
        <p:nvPicPr>
          <p:cNvPr id="8" name="Picture 7" descr="Screenshot (1).png"/>
          <p:cNvPicPr>
            <a:picLocks noChangeAspect="1"/>
          </p:cNvPicPr>
          <p:nvPr/>
        </p:nvPicPr>
        <p:blipFill>
          <a:blip r:embed="rId3"/>
          <a:srcRect l="12241" t="24780" r="15141" b="23522"/>
          <a:stretch>
            <a:fillRect/>
          </a:stretch>
        </p:blipFill>
        <p:spPr>
          <a:xfrm>
            <a:off x="692727" y="1532452"/>
            <a:ext cx="11092073" cy="4951562"/>
          </a:xfrm>
          <a:prstGeom prst="rect">
            <a:avLst/>
          </a:prstGeom>
        </p:spPr>
      </p:pic>
    </p:spTree>
    <p:extLst>
      <p:ext uri="{BB962C8B-B14F-4D97-AF65-F5344CB8AC3E}">
        <p14:creationId xmlns:p14="http://schemas.microsoft.com/office/powerpoint/2010/main" val="175544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542026" y="258618"/>
            <a:ext cx="10515600" cy="1325563"/>
          </a:xfrm>
        </p:spPr>
        <p:txBody>
          <a:bodyPr/>
          <a:lstStyle/>
          <a:p>
            <a:r>
              <a:rPr lang="en-US" b="1" dirty="0">
                <a:latin typeface="Times New Roman" panose="02020603050405020304" pitchFamily="18" charset="0"/>
                <a:cs typeface="Times New Roman" panose="02020603050405020304" pitchFamily="18" charset="0"/>
              </a:rPr>
              <a:t> Question 2</a:t>
            </a:r>
            <a:r>
              <a:rPr lang="en-US" sz="4000" i="1" dirty="0">
                <a:latin typeface="Times New Roman" panose="02020603050405020304" pitchFamily="18" charset="0"/>
                <a:cs typeface="Times New Roman" panose="02020603050405020304" pitchFamily="18" charset="0"/>
              </a:rPr>
              <a:t> </a:t>
            </a:r>
            <a:br>
              <a:rPr lang="en-US" sz="4000" i="1" dirty="0">
                <a:latin typeface="Times New Roman" panose="02020603050405020304" pitchFamily="18" charset="0"/>
                <a:cs typeface="Times New Roman" panose="02020603050405020304" pitchFamily="18" charset="0"/>
              </a:rPr>
            </a:br>
            <a:r>
              <a:rPr lang="en-US" sz="4000" i="1" dirty="0">
                <a:latin typeface="Times New Roman" panose="02020603050405020304" pitchFamily="18" charset="0"/>
                <a:cs typeface="Times New Roman" panose="02020603050405020304" pitchFamily="18" charset="0"/>
              </a:rPr>
              <a:t> </a:t>
            </a:r>
            <a:r>
              <a:rPr lang="en-US" sz="2400" dirty="0">
                <a:latin typeface="Times New Roman" pitchFamily="18" charset="0"/>
                <a:cs typeface="Times New Roman" pitchFamily="18" charset="0"/>
              </a:rPr>
              <a:t>List down the number of rows and columns.</a:t>
            </a:r>
            <a:endParaRPr lang="en-IN"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descr="Screenshot (2).png"/>
          <p:cNvPicPr>
            <a:picLocks noChangeAspect="1"/>
          </p:cNvPicPr>
          <p:nvPr/>
        </p:nvPicPr>
        <p:blipFill>
          <a:blip r:embed="rId3"/>
          <a:srcRect l="18538" t="36227" r="15307" b="48553"/>
          <a:stretch>
            <a:fillRect/>
          </a:stretch>
        </p:blipFill>
        <p:spPr>
          <a:xfrm>
            <a:off x="645499" y="2403982"/>
            <a:ext cx="11017501" cy="1716656"/>
          </a:xfrm>
          <a:prstGeom prst="rect">
            <a:avLst/>
          </a:prstGeom>
        </p:spPr>
      </p:pic>
      <p:sp>
        <p:nvSpPr>
          <p:cNvPr id="8" name="TextBox 7"/>
          <p:cNvSpPr txBox="1"/>
          <p:nvPr/>
        </p:nvSpPr>
        <p:spPr>
          <a:xfrm>
            <a:off x="674255" y="1625600"/>
            <a:ext cx="6013185" cy="369332"/>
          </a:xfrm>
          <a:prstGeom prst="rect">
            <a:avLst/>
          </a:prstGeom>
          <a:noFill/>
        </p:spPr>
        <p:txBody>
          <a:bodyPr wrap="none" rtlCol="0">
            <a:spAutoFit/>
          </a:bodyPr>
          <a:lstStyle/>
          <a:p>
            <a:r>
              <a:rPr lang="en-US" dirty="0">
                <a:solidFill>
                  <a:schemeClr val="accent1">
                    <a:lumMod val="75000"/>
                  </a:schemeClr>
                </a:solidFill>
                <a:latin typeface="Times New Roman" pitchFamily="18" charset="0"/>
                <a:cs typeface="Times New Roman" pitchFamily="18" charset="0"/>
              </a:rPr>
              <a:t>#Finding the number of columns and rows in the given dataset.</a:t>
            </a:r>
          </a:p>
        </p:txBody>
      </p:sp>
    </p:spTree>
    <p:extLst>
      <p:ext uri="{BB962C8B-B14F-4D97-AF65-F5344CB8AC3E}">
        <p14:creationId xmlns:p14="http://schemas.microsoft.com/office/powerpoint/2010/main" val="250685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25765" y="157018"/>
            <a:ext cx="10515600" cy="1325563"/>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Question 3</a:t>
            </a:r>
            <a:br>
              <a:rPr lang="en-US" b="1" dirty="0">
                <a:latin typeface="Times New Roman" panose="02020603050405020304" pitchFamily="18" charset="0"/>
                <a:cs typeface="Times New Roman" panose="02020603050405020304" pitchFamily="18" charset="0"/>
              </a:rPr>
            </a:br>
            <a:r>
              <a:rPr lang="en-US" sz="2700" dirty="0">
                <a:latin typeface="Times New Roman" pitchFamily="18" charset="0"/>
                <a:cs typeface="Times New Roman" pitchFamily="18" charset="0"/>
              </a:rPr>
              <a:t>‘</a:t>
            </a:r>
            <a:r>
              <a:rPr lang="en-US" sz="2700" dirty="0" err="1">
                <a:latin typeface="Times New Roman" pitchFamily="18" charset="0"/>
                <a:cs typeface="Times New Roman" pitchFamily="18" charset="0"/>
              </a:rPr>
              <a:t>Int_rate</a:t>
            </a:r>
            <a:r>
              <a:rPr lang="en-US" sz="2700" dirty="0">
                <a:latin typeface="Times New Roman" pitchFamily="18" charset="0"/>
                <a:cs typeface="Times New Roman" pitchFamily="18" charset="0"/>
              </a:rPr>
              <a:t>’ column is character type. With the help of lambda function convert into          float type. </a:t>
            </a:r>
            <a:endParaRPr lang="en-IN" sz="27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738910" y="2133600"/>
            <a:ext cx="5772727" cy="4562764"/>
          </a:xfrm>
          <a:prstGeom prst="rect">
            <a:avLst/>
          </a:prstGeom>
          <a:noFill/>
          <a:ln w="9525">
            <a:noFill/>
            <a:miter lim="800000"/>
            <a:headEnd/>
            <a:tailEnd/>
          </a:ln>
          <a:effectLst/>
        </p:spPr>
      </p:pic>
      <p:sp>
        <p:nvSpPr>
          <p:cNvPr id="8" name="TextBox 7"/>
          <p:cNvSpPr txBox="1"/>
          <p:nvPr/>
        </p:nvSpPr>
        <p:spPr>
          <a:xfrm>
            <a:off x="701964" y="1597891"/>
            <a:ext cx="9240543" cy="646331"/>
          </a:xfrm>
          <a:prstGeom prst="rect">
            <a:avLst/>
          </a:prstGeom>
          <a:noFill/>
        </p:spPr>
        <p:txBody>
          <a:bodyPr wrap="none" rtlCol="0">
            <a:spAutoFit/>
          </a:bodyPr>
          <a:lstStyle/>
          <a:p>
            <a:r>
              <a:rPr lang="en-US" dirty="0">
                <a:solidFill>
                  <a:schemeClr val="accent1">
                    <a:lumMod val="75000"/>
                  </a:schemeClr>
                </a:solidFill>
                <a:latin typeface="Times New Roman" pitchFamily="18" charset="0"/>
                <a:cs typeface="Times New Roman" pitchFamily="18" charset="0"/>
              </a:rPr>
              <a:t>#Convert the </a:t>
            </a:r>
            <a:r>
              <a:rPr lang="en-US" dirty="0" err="1">
                <a:solidFill>
                  <a:schemeClr val="accent1">
                    <a:lumMod val="75000"/>
                  </a:schemeClr>
                </a:solidFill>
                <a:latin typeface="Times New Roman" pitchFamily="18" charset="0"/>
                <a:cs typeface="Times New Roman" pitchFamily="18" charset="0"/>
              </a:rPr>
              <a:t>datatype</a:t>
            </a:r>
            <a:r>
              <a:rPr lang="en-US" dirty="0">
                <a:solidFill>
                  <a:schemeClr val="accent1">
                    <a:lumMod val="75000"/>
                  </a:schemeClr>
                </a:solidFill>
                <a:latin typeface="Times New Roman" pitchFamily="18" charset="0"/>
                <a:cs typeface="Times New Roman" pitchFamily="18" charset="0"/>
              </a:rPr>
              <a:t> of the column ‘</a:t>
            </a:r>
            <a:r>
              <a:rPr lang="en-US" dirty="0" err="1">
                <a:solidFill>
                  <a:schemeClr val="accent1">
                    <a:lumMod val="75000"/>
                  </a:schemeClr>
                </a:solidFill>
                <a:latin typeface="Times New Roman" pitchFamily="18" charset="0"/>
                <a:cs typeface="Times New Roman" pitchFamily="18" charset="0"/>
              </a:rPr>
              <a:t>Int_rate</a:t>
            </a:r>
            <a:r>
              <a:rPr lang="en-US" dirty="0">
                <a:solidFill>
                  <a:schemeClr val="accent1">
                    <a:lumMod val="75000"/>
                  </a:schemeClr>
                </a:solidFill>
                <a:latin typeface="Times New Roman" pitchFamily="18" charset="0"/>
                <a:cs typeface="Times New Roman" pitchFamily="18" charset="0"/>
              </a:rPr>
              <a:t>’ from character to float type using lambda function.</a:t>
            </a:r>
          </a:p>
          <a:p>
            <a:endParaRPr lang="en-US" dirty="0"/>
          </a:p>
        </p:txBody>
      </p:sp>
    </p:spTree>
    <p:extLst>
      <p:ext uri="{BB962C8B-B14F-4D97-AF65-F5344CB8AC3E}">
        <p14:creationId xmlns:p14="http://schemas.microsoft.com/office/powerpoint/2010/main" val="3260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25765" y="157018"/>
            <a:ext cx="10515600" cy="1325563"/>
          </a:xfrm>
        </p:spPr>
        <p:txBody>
          <a:bodyPr>
            <a:normAutofit/>
          </a:bodyPr>
          <a:lstStyle/>
          <a:p>
            <a:pPr>
              <a:lnSpc>
                <a:spcPct val="100000"/>
              </a:lnSpc>
            </a:pPr>
            <a:r>
              <a:rPr lang="en-US" b="1" dirty="0">
                <a:latin typeface="Times New Roman" panose="02020603050405020304" pitchFamily="18" charset="0"/>
                <a:cs typeface="Times New Roman" panose="02020603050405020304" pitchFamily="18" charset="0"/>
              </a:rPr>
              <a:t>Question 4</a:t>
            </a:r>
            <a:br>
              <a:rPr lang="en-US" b="1" dirty="0">
                <a:latin typeface="Times New Roman" panose="02020603050405020304" pitchFamily="18" charset="0"/>
                <a:cs typeface="Times New Roman" panose="02020603050405020304" pitchFamily="18" charset="0"/>
              </a:rPr>
            </a:br>
            <a:r>
              <a:rPr lang="en-US" sz="2400" dirty="0">
                <a:latin typeface="Times New Roman" pitchFamily="18" charset="0"/>
                <a:cs typeface="Times New Roman" pitchFamily="18" charset="0"/>
              </a:rPr>
              <a:t> Check the </a:t>
            </a:r>
            <a:r>
              <a:rPr lang="en-US" sz="2400" dirty="0" err="1">
                <a:latin typeface="Times New Roman" pitchFamily="18" charset="0"/>
                <a:cs typeface="Times New Roman" pitchFamily="18" charset="0"/>
              </a:rPr>
              <a:t>datatypes</a:t>
            </a:r>
            <a:r>
              <a:rPr lang="en-US" sz="2400" dirty="0">
                <a:latin typeface="Times New Roman" pitchFamily="18" charset="0"/>
                <a:cs typeface="Times New Roman" pitchFamily="18" charset="0"/>
              </a:rPr>
              <a:t> of each column.</a:t>
            </a:r>
            <a:endParaRPr lang="en-IN" sz="27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4154" y="0"/>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683491" y="1468582"/>
            <a:ext cx="11259127" cy="646331"/>
          </a:xfrm>
          <a:prstGeom prst="rect">
            <a:avLst/>
          </a:prstGeom>
          <a:noFill/>
        </p:spPr>
        <p:txBody>
          <a:bodyPr wrap="square" rtlCol="0">
            <a:spAutoFit/>
          </a:bodyPr>
          <a:lstStyle/>
          <a:p>
            <a:r>
              <a:rPr lang="en-US" dirty="0">
                <a:solidFill>
                  <a:schemeClr val="accent1">
                    <a:lumMod val="75000"/>
                  </a:schemeClr>
                </a:solidFill>
                <a:latin typeface="Times New Roman" pitchFamily="18" charset="0"/>
                <a:cs typeface="Times New Roman" pitchFamily="18" charset="0"/>
              </a:rPr>
              <a:t>#Display the </a:t>
            </a:r>
            <a:r>
              <a:rPr lang="en-US" dirty="0" err="1">
                <a:solidFill>
                  <a:schemeClr val="accent1">
                    <a:lumMod val="75000"/>
                  </a:schemeClr>
                </a:solidFill>
                <a:latin typeface="Times New Roman" pitchFamily="18" charset="0"/>
                <a:cs typeface="Times New Roman" pitchFamily="18" charset="0"/>
              </a:rPr>
              <a:t>datatype</a:t>
            </a:r>
            <a:r>
              <a:rPr lang="en-US" dirty="0">
                <a:solidFill>
                  <a:schemeClr val="accent1">
                    <a:lumMod val="75000"/>
                  </a:schemeClr>
                </a:solidFill>
                <a:latin typeface="Times New Roman" pitchFamily="18" charset="0"/>
                <a:cs typeface="Times New Roman" pitchFamily="18" charset="0"/>
              </a:rPr>
              <a:t> of each columns of the dataset. </a:t>
            </a:r>
          </a:p>
          <a:p>
            <a:r>
              <a:rPr lang="en-US" dirty="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3"/>
          <a:srcRect/>
          <a:stretch>
            <a:fillRect/>
          </a:stretch>
        </p:blipFill>
        <p:spPr bwMode="auto">
          <a:xfrm>
            <a:off x="720874" y="2059709"/>
            <a:ext cx="3199818" cy="4668260"/>
          </a:xfrm>
          <a:prstGeom prst="rect">
            <a:avLst/>
          </a:prstGeom>
          <a:noFill/>
          <a:ln w="9525">
            <a:noFill/>
            <a:miter lim="800000"/>
            <a:headEnd/>
            <a:tailEnd/>
          </a:ln>
          <a:effectLst/>
        </p:spPr>
      </p:pic>
    </p:spTree>
    <p:extLst>
      <p:ext uri="{BB962C8B-B14F-4D97-AF65-F5344CB8AC3E}">
        <p14:creationId xmlns:p14="http://schemas.microsoft.com/office/powerpoint/2010/main" val="32602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3498</TotalTime>
  <Words>2039</Words>
  <Application>Microsoft Office PowerPoint</Application>
  <PresentationFormat>Widescreen</PresentationFormat>
  <Paragraphs>123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Calibri-Bold</vt:lpstr>
      <vt:lpstr>Helvetica Neue</vt:lpstr>
      <vt:lpstr>Times New Roman</vt:lpstr>
      <vt:lpstr>Wingdings</vt:lpstr>
      <vt:lpstr>Office Theme</vt:lpstr>
      <vt:lpstr>PowerPoint Presentation</vt:lpstr>
      <vt:lpstr>Problem Definition</vt:lpstr>
      <vt:lpstr>Data Set Description</vt:lpstr>
      <vt:lpstr>PowerPoint Presentation</vt:lpstr>
      <vt:lpstr>Business Importance of Problem</vt:lpstr>
      <vt:lpstr> Question 1  Import the dataset and understand it. </vt:lpstr>
      <vt:lpstr> Question 2   List down the number of rows and columns.</vt:lpstr>
      <vt:lpstr>Question 3 ‘Int_rate’ column is character type. With the help of lambda function convert into          float type. </vt:lpstr>
      <vt:lpstr>Question 4  Check the datatypes of each column.</vt:lpstr>
      <vt:lpstr>Question 5  Cleaning the dataset- Remove the columns having complete NaN   value in the entire dataset.</vt:lpstr>
      <vt:lpstr>Question 6  Write the code to find the value counts of the ‘loan_status’  category column and filter only the ‘fully paid’ and ‘charged off’ categories.</vt:lpstr>
      <vt:lpstr>Question 7 Filter the ‘Emp_Len’ column to extract the numerical value from the string.</vt:lpstr>
      <vt:lpstr>Question 8 Using the Lambda function, remove the month from the ‘term’  column such that ‘36 months’, ‘60 months’ appear as 36 and 60 respectively.</vt:lpstr>
      <vt:lpstr>Question 9 Create a new column as risky_loan_applicant by comparing  loan_amnt and funded_amnt with the following criteria –  If loan_amnt is less than equals to funded_amnt set it as ‘0’ else set it as ‘1’. </vt:lpstr>
      <vt:lpstr>Question 10 Using the bar plot visualize the loan_status column against  categorical column grade, term, verification_status . Write the observation from each graph. </vt:lpstr>
      <vt:lpstr>PowerPoint Presentation</vt:lpstr>
      <vt:lpstr>Question 11  Using a user defined function convert the ‘emp_len’ column into categorical column as follows - If emp_len is less than equals to 1 then recode as ‘fresher’. If emp_len is greater than 1 and less than 3 then recode as ‘junior’. If emp_len is greater than 3 and less than 7 then recode as ‘senior’ If emp_len is greater than 7 then recode as ‘expert’. </vt:lpstr>
      <vt:lpstr>PowerPoint Presentation</vt:lpstr>
      <vt:lpstr>Question 12 Find the sum of ‘loan_amnt’ for each grade and display the distribution of ‘loan_amnt’ using a pie plot.</vt:lpstr>
      <vt:lpstr>PowerPoint Presentation</vt:lpstr>
      <vt:lpstr>Question 13 Find the relation between the numerical values of the dataset.</vt:lpstr>
      <vt:lpstr>PowerPoint Presentation</vt:lpstr>
      <vt:lpstr>Question 14 How does the term of the loan affect the interest rate? You can compare the average interest rates for 36 months and 60 months terms..</vt:lpstr>
      <vt:lpstr>Question 15 What is the most common loan purpose?</vt:lpstr>
      <vt:lpstr>Question 16 What is the percentage of loans that were funded in full?</vt:lpstr>
      <vt:lpstr>Conclusions</vt:lpstr>
      <vt:lpstr>Conclusions</vt:lpstr>
      <vt:lpstr>Conclusions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Munir sheth</cp:lastModifiedBy>
  <cp:revision>193</cp:revision>
  <dcterms:created xsi:type="dcterms:W3CDTF">2022-06-10T06:46:36Z</dcterms:created>
  <dcterms:modified xsi:type="dcterms:W3CDTF">2023-10-20T09:49:54Z</dcterms:modified>
</cp:coreProperties>
</file>