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aleway SemiBold"/>
      <p:regular r:id="rId32"/>
      <p:bold r:id="rId33"/>
      <p:italic r:id="rId34"/>
      <p:boldItalic r:id="rId35"/>
    </p:embeddedFont>
    <p:embeddedFont>
      <p:font typeface="Raleway Black"/>
      <p:bold r:id="rId36"/>
      <p:boldItalic r:id="rId37"/>
    </p:embeddedFont>
    <p:embeddedFont>
      <p:font typeface="Raleway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italic.fntdata"/><Relationship Id="rId20" Type="http://schemas.openxmlformats.org/officeDocument/2006/relationships/slide" Target="slides/slide15.xml"/><Relationship Id="rId41" Type="http://schemas.openxmlformats.org/officeDocument/2006/relationships/font" Target="fonts/RalewayMedium-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alewaySemiBold-bold.fntdata"/><Relationship Id="rId10" Type="http://schemas.openxmlformats.org/officeDocument/2006/relationships/slide" Target="slides/slide5.xml"/><Relationship Id="rId32" Type="http://schemas.openxmlformats.org/officeDocument/2006/relationships/font" Target="fonts/RalewaySemiBold-regular.fntdata"/><Relationship Id="rId13" Type="http://schemas.openxmlformats.org/officeDocument/2006/relationships/slide" Target="slides/slide8.xml"/><Relationship Id="rId35" Type="http://schemas.openxmlformats.org/officeDocument/2006/relationships/font" Target="fonts/RalewaySemiBold-boldItalic.fntdata"/><Relationship Id="rId12" Type="http://schemas.openxmlformats.org/officeDocument/2006/relationships/slide" Target="slides/slide7.xml"/><Relationship Id="rId34" Type="http://schemas.openxmlformats.org/officeDocument/2006/relationships/font" Target="fonts/RalewaySemiBold-italic.fntdata"/><Relationship Id="rId15" Type="http://schemas.openxmlformats.org/officeDocument/2006/relationships/slide" Target="slides/slide10.xml"/><Relationship Id="rId37" Type="http://schemas.openxmlformats.org/officeDocument/2006/relationships/font" Target="fonts/RalewayBlack-boldItalic.fntdata"/><Relationship Id="rId14" Type="http://schemas.openxmlformats.org/officeDocument/2006/relationships/slide" Target="slides/slide9.xml"/><Relationship Id="rId36" Type="http://schemas.openxmlformats.org/officeDocument/2006/relationships/font" Target="fonts/RalewayBlack-bold.fntdata"/><Relationship Id="rId17" Type="http://schemas.openxmlformats.org/officeDocument/2006/relationships/slide" Target="slides/slide12.xml"/><Relationship Id="rId39" Type="http://schemas.openxmlformats.org/officeDocument/2006/relationships/font" Target="fonts/RalewayMedium-bold.fntdata"/><Relationship Id="rId16" Type="http://schemas.openxmlformats.org/officeDocument/2006/relationships/slide" Target="slides/slide11.xml"/><Relationship Id="rId38" Type="http://schemas.openxmlformats.org/officeDocument/2006/relationships/font" Target="fonts/Raleway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d5747af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d5747af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d4572c2d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d4572c2d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d5747af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d5747af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d5747aff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d5747aff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d5747af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d5747af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d4572c2d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d4572c2d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d5747aff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d5747aff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d599ab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d599ab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d4572c2d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d4572c2d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d4572c2d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d4572c2d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d4572c2d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d4572c2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d4572c2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d4572c2d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d4572c2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d4572c2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d5747aff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d5747aff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d5747af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d5747af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d4572c2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d4572c2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d4572c2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d4572c2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d4572c2d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d4572c2d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d5747af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d5747af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d5747af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d5747af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d4572c2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d4572c2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2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celabs.njit.edu/ece459/lab3.php"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document/10308496"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19325"/>
            <a:ext cx="8520600" cy="146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GB" sz="4020">
                <a:latin typeface="Raleway"/>
                <a:ea typeface="Raleway"/>
                <a:cs typeface="Raleway"/>
                <a:sym typeface="Raleway"/>
              </a:rPr>
              <a:t>Hardware Acceleration of Matrix Multiplication using Systolic Arrays</a:t>
            </a:r>
            <a:endParaRPr b="1" sz="4380"/>
          </a:p>
        </p:txBody>
      </p:sp>
      <p:cxnSp>
        <p:nvCxnSpPr>
          <p:cNvPr id="55" name="Google Shape;55;p13"/>
          <p:cNvCxnSpPr/>
          <p:nvPr/>
        </p:nvCxnSpPr>
        <p:spPr>
          <a:xfrm>
            <a:off x="2877300" y="563675"/>
            <a:ext cx="6266700" cy="14700"/>
          </a:xfrm>
          <a:prstGeom prst="straightConnector1">
            <a:avLst/>
          </a:prstGeom>
          <a:noFill/>
          <a:ln cap="flat" cmpd="sng" w="38100">
            <a:solidFill>
              <a:schemeClr val="dk1"/>
            </a:solidFill>
            <a:prstDash val="solid"/>
            <a:round/>
            <a:headEnd len="med" w="med" type="none"/>
            <a:tailEnd len="med" w="med" type="none"/>
          </a:ln>
        </p:spPr>
      </p:cxnSp>
      <p:cxnSp>
        <p:nvCxnSpPr>
          <p:cNvPr id="56" name="Google Shape;56;p13"/>
          <p:cNvCxnSpPr/>
          <p:nvPr/>
        </p:nvCxnSpPr>
        <p:spPr>
          <a:xfrm flipH="1" rot="10800000">
            <a:off x="0" y="4419125"/>
            <a:ext cx="5320800" cy="29700"/>
          </a:xfrm>
          <a:prstGeom prst="straightConnector1">
            <a:avLst/>
          </a:prstGeom>
          <a:noFill/>
          <a:ln cap="flat" cmpd="sng" w="38100">
            <a:solidFill>
              <a:schemeClr val="dk1"/>
            </a:solidFill>
            <a:prstDash val="solid"/>
            <a:round/>
            <a:headEnd len="med" w="med" type="none"/>
            <a:tailEnd len="med" w="med" type="none"/>
          </a:ln>
        </p:spPr>
      </p:cxnSp>
      <p:sp>
        <p:nvSpPr>
          <p:cNvPr id="57" name="Google Shape;57;p13"/>
          <p:cNvSpPr txBox="1"/>
          <p:nvPr/>
        </p:nvSpPr>
        <p:spPr>
          <a:xfrm>
            <a:off x="5320800" y="3709825"/>
            <a:ext cx="3650700" cy="11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MGM Manjunath      2210110387</a:t>
            </a:r>
            <a:br>
              <a:rPr lang="en-GB" sz="1800">
                <a:solidFill>
                  <a:schemeClr val="dk1"/>
                </a:solidFill>
              </a:rPr>
            </a:br>
            <a:r>
              <a:rPr lang="en-GB" sz="1800">
                <a:solidFill>
                  <a:schemeClr val="dk1"/>
                </a:solidFill>
              </a:rPr>
              <a:t>Revanth Kavuri        2210110504</a:t>
            </a:r>
            <a:br>
              <a:rPr lang="en-GB" sz="1800">
                <a:solidFill>
                  <a:schemeClr val="dk1"/>
                </a:solidFill>
              </a:rPr>
            </a:br>
            <a:r>
              <a:rPr lang="en-GB" sz="1800">
                <a:solidFill>
                  <a:schemeClr val="dk1"/>
                </a:solidFill>
              </a:rPr>
              <a:t>P Aishwarya Reddy 2210110669</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aleway"/>
                <a:ea typeface="Raleway"/>
                <a:cs typeface="Raleway"/>
                <a:sym typeface="Raleway"/>
              </a:rPr>
              <a:t>Input and Output Matrices</a:t>
            </a:r>
            <a:endParaRPr b="1">
              <a:latin typeface="Raleway"/>
              <a:ea typeface="Raleway"/>
              <a:cs typeface="Raleway"/>
              <a:sym typeface="Raleway"/>
            </a:endParaRPr>
          </a:p>
        </p:txBody>
      </p:sp>
      <p:sp>
        <p:nvSpPr>
          <p:cNvPr id="113" name="Google Shape;113;p2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sz="1400">
              <a:latin typeface="Raleway Medium"/>
              <a:ea typeface="Raleway Medium"/>
              <a:cs typeface="Raleway Medium"/>
              <a:sym typeface="Raleway Medium"/>
            </a:endParaRPr>
          </a:p>
        </p:txBody>
      </p:sp>
      <p:pic>
        <p:nvPicPr>
          <p:cNvPr id="114" name="Google Shape;114;p22"/>
          <p:cNvPicPr preferRelativeResize="0"/>
          <p:nvPr/>
        </p:nvPicPr>
        <p:blipFill rotWithShape="1">
          <a:blip r:embed="rId3">
            <a:alphaModFix/>
          </a:blip>
          <a:srcRect b="0" l="4912" r="2751" t="0"/>
          <a:stretch/>
        </p:blipFill>
        <p:spPr>
          <a:xfrm>
            <a:off x="449200" y="1226350"/>
            <a:ext cx="8443149" cy="330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7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latin typeface="Raleway"/>
                <a:ea typeface="Raleway"/>
                <a:cs typeface="Raleway"/>
                <a:sym typeface="Raleway"/>
              </a:rPr>
              <a:t>Simulation Results</a:t>
            </a:r>
            <a:endParaRPr b="1" sz="2920">
              <a:latin typeface="Raleway"/>
              <a:ea typeface="Raleway"/>
              <a:cs typeface="Raleway"/>
              <a:sym typeface="Raleway"/>
            </a:endParaRPr>
          </a:p>
        </p:txBody>
      </p:sp>
      <p:pic>
        <p:nvPicPr>
          <p:cNvPr id="120" name="Google Shape;120;p23"/>
          <p:cNvPicPr preferRelativeResize="0"/>
          <p:nvPr/>
        </p:nvPicPr>
        <p:blipFill rotWithShape="1">
          <a:blip r:embed="rId3">
            <a:alphaModFix/>
          </a:blip>
          <a:srcRect b="0" l="0" r="9222" t="0"/>
          <a:stretch/>
        </p:blipFill>
        <p:spPr>
          <a:xfrm>
            <a:off x="609600" y="1404225"/>
            <a:ext cx="8023598" cy="2804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rotWithShape="1">
          <a:blip r:embed="rId3">
            <a:alphaModFix/>
          </a:blip>
          <a:srcRect b="3100" l="0" r="12403" t="0"/>
          <a:stretch/>
        </p:blipFill>
        <p:spPr>
          <a:xfrm>
            <a:off x="346613" y="620562"/>
            <a:ext cx="8755576" cy="390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rotWithShape="1">
          <a:blip r:embed="rId3">
            <a:alphaModFix/>
          </a:blip>
          <a:srcRect b="1433" l="0" r="6200" t="3617"/>
          <a:stretch/>
        </p:blipFill>
        <p:spPr>
          <a:xfrm>
            <a:off x="208450" y="863550"/>
            <a:ext cx="8623851" cy="341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6"/>
          <p:cNvPicPr preferRelativeResize="0"/>
          <p:nvPr/>
        </p:nvPicPr>
        <p:blipFill rotWithShape="1">
          <a:blip r:embed="rId3">
            <a:alphaModFix/>
          </a:blip>
          <a:srcRect b="0" l="0" r="3409" t="0"/>
          <a:stretch/>
        </p:blipFill>
        <p:spPr>
          <a:xfrm>
            <a:off x="76200" y="1467325"/>
            <a:ext cx="9025126" cy="256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rotWithShape="1">
          <a:blip r:embed="rId3">
            <a:alphaModFix/>
          </a:blip>
          <a:srcRect b="0" l="0" r="4067" t="0"/>
          <a:stretch/>
        </p:blipFill>
        <p:spPr>
          <a:xfrm>
            <a:off x="228600" y="1295400"/>
            <a:ext cx="8747476" cy="25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aleway"/>
                <a:ea typeface="Raleway"/>
                <a:cs typeface="Raleway"/>
                <a:sym typeface="Raleway"/>
              </a:rPr>
              <a:t>Code logic used in Vitis</a:t>
            </a:r>
            <a:endParaRPr b="1">
              <a:latin typeface="Raleway"/>
              <a:ea typeface="Raleway"/>
              <a:cs typeface="Raleway"/>
              <a:sym typeface="Raleway"/>
            </a:endParaRPr>
          </a:p>
        </p:txBody>
      </p:sp>
      <p:pic>
        <p:nvPicPr>
          <p:cNvPr id="152" name="Google Shape;152;p28"/>
          <p:cNvPicPr preferRelativeResize="0"/>
          <p:nvPr/>
        </p:nvPicPr>
        <p:blipFill>
          <a:blip r:embed="rId3">
            <a:alphaModFix/>
          </a:blip>
          <a:stretch>
            <a:fillRect/>
          </a:stretch>
        </p:blipFill>
        <p:spPr>
          <a:xfrm>
            <a:off x="76200" y="941525"/>
            <a:ext cx="4676775" cy="866775"/>
          </a:xfrm>
          <a:prstGeom prst="rect">
            <a:avLst/>
          </a:prstGeom>
          <a:noFill/>
          <a:ln>
            <a:noFill/>
          </a:ln>
        </p:spPr>
      </p:pic>
      <p:pic>
        <p:nvPicPr>
          <p:cNvPr id="153" name="Google Shape;153;p28"/>
          <p:cNvPicPr preferRelativeResize="0"/>
          <p:nvPr/>
        </p:nvPicPr>
        <p:blipFill>
          <a:blip r:embed="rId4">
            <a:alphaModFix/>
          </a:blip>
          <a:stretch>
            <a:fillRect/>
          </a:stretch>
        </p:blipFill>
        <p:spPr>
          <a:xfrm>
            <a:off x="5177950" y="941525"/>
            <a:ext cx="3124200" cy="723900"/>
          </a:xfrm>
          <a:prstGeom prst="rect">
            <a:avLst/>
          </a:prstGeom>
          <a:noFill/>
          <a:ln>
            <a:noFill/>
          </a:ln>
        </p:spPr>
      </p:pic>
      <p:pic>
        <p:nvPicPr>
          <p:cNvPr id="154" name="Google Shape;154;p28"/>
          <p:cNvPicPr preferRelativeResize="0"/>
          <p:nvPr/>
        </p:nvPicPr>
        <p:blipFill rotWithShape="1">
          <a:blip r:embed="rId5">
            <a:alphaModFix/>
          </a:blip>
          <a:srcRect b="48592" l="0" r="0" t="4261"/>
          <a:stretch/>
        </p:blipFill>
        <p:spPr>
          <a:xfrm>
            <a:off x="228600" y="2440500"/>
            <a:ext cx="4124325" cy="1661525"/>
          </a:xfrm>
          <a:prstGeom prst="rect">
            <a:avLst/>
          </a:prstGeom>
          <a:noFill/>
          <a:ln>
            <a:noFill/>
          </a:ln>
        </p:spPr>
      </p:pic>
      <p:pic>
        <p:nvPicPr>
          <p:cNvPr id="155" name="Google Shape;155;p28"/>
          <p:cNvPicPr preferRelativeResize="0"/>
          <p:nvPr/>
        </p:nvPicPr>
        <p:blipFill rotWithShape="1">
          <a:blip r:embed="rId5">
            <a:alphaModFix/>
          </a:blip>
          <a:srcRect b="1554" l="0" r="0" t="52851"/>
          <a:stretch/>
        </p:blipFill>
        <p:spPr>
          <a:xfrm>
            <a:off x="4720850" y="2467838"/>
            <a:ext cx="4124325" cy="160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rotWithShape="1">
          <a:blip r:embed="rId3">
            <a:alphaModFix/>
          </a:blip>
          <a:srcRect b="0" l="0" r="5446" t="0"/>
          <a:stretch/>
        </p:blipFill>
        <p:spPr>
          <a:xfrm>
            <a:off x="238200" y="878500"/>
            <a:ext cx="4547925" cy="3611026"/>
          </a:xfrm>
          <a:prstGeom prst="rect">
            <a:avLst/>
          </a:prstGeom>
          <a:noFill/>
          <a:ln>
            <a:noFill/>
          </a:ln>
        </p:spPr>
      </p:pic>
      <p:pic>
        <p:nvPicPr>
          <p:cNvPr id="163" name="Google Shape;163;p29"/>
          <p:cNvPicPr preferRelativeResize="0"/>
          <p:nvPr/>
        </p:nvPicPr>
        <p:blipFill rotWithShape="1">
          <a:blip r:embed="rId4">
            <a:alphaModFix/>
          </a:blip>
          <a:srcRect b="0" l="0" r="3883" t="0"/>
          <a:stretch/>
        </p:blipFill>
        <p:spPr>
          <a:xfrm>
            <a:off x="5004002" y="1625613"/>
            <a:ext cx="4140000" cy="211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102575"/>
            <a:ext cx="8520600" cy="9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720">
                <a:latin typeface="Raleway"/>
                <a:ea typeface="Raleway"/>
                <a:cs typeface="Raleway"/>
                <a:sym typeface="Raleway"/>
              </a:rPr>
              <a:t>Block Design using custom IP made in Vitis</a:t>
            </a:r>
            <a:endParaRPr b="1" sz="2720">
              <a:latin typeface="Raleway"/>
              <a:ea typeface="Raleway"/>
              <a:cs typeface="Raleway"/>
              <a:sym typeface="Raleway"/>
            </a:endParaRPr>
          </a:p>
        </p:txBody>
      </p:sp>
      <p:pic>
        <p:nvPicPr>
          <p:cNvPr id="169" name="Google Shape;169;p30"/>
          <p:cNvPicPr preferRelativeResize="0"/>
          <p:nvPr/>
        </p:nvPicPr>
        <p:blipFill rotWithShape="1">
          <a:blip r:embed="rId3">
            <a:alphaModFix/>
          </a:blip>
          <a:srcRect b="7502" l="1867" r="2356" t="14182"/>
          <a:stretch/>
        </p:blipFill>
        <p:spPr>
          <a:xfrm>
            <a:off x="137087" y="1069775"/>
            <a:ext cx="8869824" cy="3204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593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SemiBold"/>
                <a:ea typeface="Raleway SemiBold"/>
                <a:cs typeface="Raleway SemiBold"/>
                <a:sym typeface="Raleway SemiBold"/>
              </a:rPr>
              <a:t>Hardware Simulation                Soft</a:t>
            </a:r>
            <a:r>
              <a:rPr lang="en-GB">
                <a:latin typeface="Raleway SemiBold"/>
                <a:ea typeface="Raleway SemiBold"/>
                <a:cs typeface="Raleway SemiBold"/>
                <a:sym typeface="Raleway SemiBold"/>
              </a:rPr>
              <a:t>ware Simulation</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pic>
        <p:nvPicPr>
          <p:cNvPr id="175" name="Google Shape;175;p31"/>
          <p:cNvPicPr preferRelativeResize="0"/>
          <p:nvPr/>
        </p:nvPicPr>
        <p:blipFill rotWithShape="1">
          <a:blip r:embed="rId3">
            <a:alphaModFix/>
          </a:blip>
          <a:srcRect b="0" l="6610" r="15068" t="0"/>
          <a:stretch/>
        </p:blipFill>
        <p:spPr>
          <a:xfrm>
            <a:off x="181775" y="865325"/>
            <a:ext cx="4085424" cy="2578825"/>
          </a:xfrm>
          <a:prstGeom prst="rect">
            <a:avLst/>
          </a:prstGeom>
          <a:noFill/>
          <a:ln>
            <a:noFill/>
          </a:ln>
        </p:spPr>
      </p:pic>
      <p:pic>
        <p:nvPicPr>
          <p:cNvPr id="176" name="Google Shape;176;p31"/>
          <p:cNvPicPr preferRelativeResize="0"/>
          <p:nvPr/>
        </p:nvPicPr>
        <p:blipFill rotWithShape="1">
          <a:blip r:embed="rId4">
            <a:alphaModFix/>
          </a:blip>
          <a:srcRect b="4798" l="8747" r="8961" t="0"/>
          <a:stretch/>
        </p:blipFill>
        <p:spPr>
          <a:xfrm>
            <a:off x="4631200" y="865325"/>
            <a:ext cx="4360851" cy="2578825"/>
          </a:xfrm>
          <a:prstGeom prst="rect">
            <a:avLst/>
          </a:prstGeom>
          <a:noFill/>
          <a:ln>
            <a:noFill/>
          </a:ln>
        </p:spPr>
      </p:pic>
      <p:pic>
        <p:nvPicPr>
          <p:cNvPr id="177" name="Google Shape;177;p31"/>
          <p:cNvPicPr preferRelativeResize="0"/>
          <p:nvPr/>
        </p:nvPicPr>
        <p:blipFill rotWithShape="1">
          <a:blip r:embed="rId5">
            <a:alphaModFix/>
          </a:blip>
          <a:srcRect b="12430" l="0" r="0" t="7684"/>
          <a:stretch/>
        </p:blipFill>
        <p:spPr>
          <a:xfrm>
            <a:off x="1562100" y="3532750"/>
            <a:ext cx="6019800" cy="142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latin typeface="Raleway"/>
                <a:ea typeface="Raleway"/>
                <a:cs typeface="Raleway"/>
                <a:sym typeface="Raleway"/>
              </a:rPr>
              <a:t>Introduction</a:t>
            </a:r>
            <a:endParaRPr b="1" sz="2920">
              <a:latin typeface="Raleway"/>
              <a:ea typeface="Raleway"/>
              <a:cs typeface="Raleway"/>
              <a:sym typeface="Raleway"/>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Font typeface="Raleway Medium"/>
              <a:buChar char="●"/>
            </a:pPr>
            <a:r>
              <a:rPr lang="en-GB">
                <a:solidFill>
                  <a:schemeClr val="dk1"/>
                </a:solidFill>
                <a:latin typeface="Raleway Medium"/>
                <a:ea typeface="Raleway Medium"/>
                <a:cs typeface="Raleway Medium"/>
                <a:sym typeface="Raleway Medium"/>
              </a:rPr>
              <a:t>Matrix multiplication is essential in machine learning, computer vision, and scientific computing.</a:t>
            </a:r>
            <a:br>
              <a:rPr lang="en-GB">
                <a:solidFill>
                  <a:schemeClr val="dk1"/>
                </a:solidFill>
                <a:latin typeface="Raleway Medium"/>
                <a:ea typeface="Raleway Medium"/>
                <a:cs typeface="Raleway Medium"/>
                <a:sym typeface="Raleway Medium"/>
              </a:rPr>
            </a:br>
            <a:endParaRPr>
              <a:solidFill>
                <a:schemeClr val="dk1"/>
              </a:solidFill>
              <a:latin typeface="Raleway Medium"/>
              <a:ea typeface="Raleway Medium"/>
              <a:cs typeface="Raleway Medium"/>
              <a:sym typeface="Raleway Medium"/>
            </a:endParaRPr>
          </a:p>
          <a:p>
            <a:pPr indent="-342900" lvl="0" marL="457200" rtl="0" algn="l">
              <a:spcBef>
                <a:spcPts val="0"/>
              </a:spcBef>
              <a:spcAft>
                <a:spcPts val="0"/>
              </a:spcAft>
              <a:buClr>
                <a:schemeClr val="dk1"/>
              </a:buClr>
              <a:buSzPts val="1800"/>
              <a:buFont typeface="Raleway Medium"/>
              <a:buChar char="●"/>
            </a:pPr>
            <a:r>
              <a:rPr lang="en-GB">
                <a:solidFill>
                  <a:schemeClr val="dk1"/>
                </a:solidFill>
                <a:latin typeface="Raleway Medium"/>
                <a:ea typeface="Raleway Medium"/>
                <a:cs typeface="Raleway Medium"/>
                <a:sym typeface="Raleway Medium"/>
              </a:rPr>
              <a:t>Traditional processors struggle with performance as matrix sizes grow.</a:t>
            </a:r>
            <a:br>
              <a:rPr lang="en-GB">
                <a:solidFill>
                  <a:schemeClr val="dk1"/>
                </a:solidFill>
                <a:latin typeface="Raleway Medium"/>
                <a:ea typeface="Raleway Medium"/>
                <a:cs typeface="Raleway Medium"/>
                <a:sym typeface="Raleway Medium"/>
              </a:rPr>
            </a:br>
            <a:endParaRPr>
              <a:solidFill>
                <a:schemeClr val="dk1"/>
              </a:solidFill>
              <a:latin typeface="Raleway Medium"/>
              <a:ea typeface="Raleway Medium"/>
              <a:cs typeface="Raleway Medium"/>
              <a:sym typeface="Raleway Medium"/>
            </a:endParaRPr>
          </a:p>
          <a:p>
            <a:pPr indent="-342900" lvl="0" marL="457200" rtl="0" algn="l">
              <a:spcBef>
                <a:spcPts val="0"/>
              </a:spcBef>
              <a:spcAft>
                <a:spcPts val="0"/>
              </a:spcAft>
              <a:buClr>
                <a:schemeClr val="dk1"/>
              </a:buClr>
              <a:buSzPts val="1800"/>
              <a:buFont typeface="Raleway Medium"/>
              <a:buChar char="●"/>
            </a:pPr>
            <a:r>
              <a:rPr lang="en-GB">
                <a:solidFill>
                  <a:schemeClr val="dk1"/>
                </a:solidFill>
                <a:latin typeface="Raleway Medium"/>
                <a:ea typeface="Raleway Medium"/>
                <a:cs typeface="Raleway Medium"/>
                <a:sym typeface="Raleway Medium"/>
              </a:rPr>
              <a:t>Systolic arrays offer a parallel hardware approach with efficient data movement.</a:t>
            </a:r>
            <a:br>
              <a:rPr lang="en-GB">
                <a:solidFill>
                  <a:schemeClr val="dk1"/>
                </a:solidFill>
                <a:latin typeface="Raleway Medium"/>
                <a:ea typeface="Raleway Medium"/>
                <a:cs typeface="Raleway Medium"/>
                <a:sym typeface="Raleway Medium"/>
              </a:rPr>
            </a:br>
            <a:endParaRPr>
              <a:solidFill>
                <a:schemeClr val="dk1"/>
              </a:solidFill>
              <a:latin typeface="Raleway Medium"/>
              <a:ea typeface="Raleway Medium"/>
              <a:cs typeface="Raleway Medium"/>
              <a:sym typeface="Raleway Medium"/>
            </a:endParaRPr>
          </a:p>
          <a:p>
            <a:pPr indent="-342900" lvl="0" marL="457200" rtl="0" algn="l">
              <a:spcBef>
                <a:spcPts val="0"/>
              </a:spcBef>
              <a:spcAft>
                <a:spcPts val="0"/>
              </a:spcAft>
              <a:buClr>
                <a:schemeClr val="dk1"/>
              </a:buClr>
              <a:buSzPts val="1800"/>
              <a:buFont typeface="Raleway Medium"/>
              <a:buChar char="●"/>
            </a:pPr>
            <a:r>
              <a:rPr lang="en-GB">
                <a:solidFill>
                  <a:schemeClr val="dk1"/>
                </a:solidFill>
                <a:latin typeface="Raleway Medium"/>
                <a:ea typeface="Raleway Medium"/>
                <a:cs typeface="Raleway Medium"/>
                <a:sym typeface="Raleway Medium"/>
              </a:rPr>
              <a:t>This work presents a systolic array design that improves speed, scalability, and energy efficiency for matrix multiplication.</a:t>
            </a:r>
            <a:endParaRPr>
              <a:solidFill>
                <a:schemeClr val="dk1"/>
              </a:solidFill>
              <a:latin typeface="Raleway Medium"/>
              <a:ea typeface="Raleway Medium"/>
              <a:cs typeface="Raleway Medium"/>
              <a:sym typeface="Raleway Medium"/>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Raleway"/>
                <a:ea typeface="Raleway"/>
                <a:cs typeface="Raleway"/>
                <a:sym typeface="Raleway"/>
              </a:rPr>
              <a:t>Design Timing Summary</a:t>
            </a:r>
            <a:endParaRPr b="1">
              <a:latin typeface="Raleway"/>
              <a:ea typeface="Raleway"/>
              <a:cs typeface="Raleway"/>
              <a:sym typeface="Raleway"/>
            </a:endParaRPr>
          </a:p>
        </p:txBody>
      </p:sp>
      <p:pic>
        <p:nvPicPr>
          <p:cNvPr id="183" name="Google Shape;183;p32"/>
          <p:cNvPicPr preferRelativeResize="0"/>
          <p:nvPr/>
        </p:nvPicPr>
        <p:blipFill>
          <a:blip r:embed="rId3">
            <a:alphaModFix/>
          </a:blip>
          <a:stretch>
            <a:fillRect/>
          </a:stretch>
        </p:blipFill>
        <p:spPr>
          <a:xfrm>
            <a:off x="205150" y="1331450"/>
            <a:ext cx="8733699" cy="2695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23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Raleway"/>
                <a:ea typeface="Raleway"/>
                <a:cs typeface="Raleway"/>
                <a:sym typeface="Raleway"/>
              </a:rPr>
              <a:t> Axistream block design</a:t>
            </a:r>
            <a:endParaRPr b="1">
              <a:latin typeface="Raleway"/>
              <a:ea typeface="Raleway"/>
              <a:cs typeface="Raleway"/>
              <a:sym typeface="Raleway"/>
            </a:endParaRPr>
          </a:p>
        </p:txBody>
      </p:sp>
      <p:pic>
        <p:nvPicPr>
          <p:cNvPr id="189" name="Google Shape;189;p33"/>
          <p:cNvPicPr preferRelativeResize="0"/>
          <p:nvPr/>
        </p:nvPicPr>
        <p:blipFill>
          <a:blip r:embed="rId3">
            <a:alphaModFix/>
          </a:blip>
          <a:stretch>
            <a:fillRect/>
          </a:stretch>
        </p:blipFill>
        <p:spPr>
          <a:xfrm>
            <a:off x="152400" y="921025"/>
            <a:ext cx="8839200" cy="36116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4"/>
          <p:cNvSpPr txBox="1"/>
          <p:nvPr>
            <p:ph idx="1" type="body"/>
          </p:nvPr>
        </p:nvSpPr>
        <p:spPr>
          <a:xfrm>
            <a:off x="1906850" y="1932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6500">
                <a:solidFill>
                  <a:srgbClr val="000000"/>
                </a:solidFill>
                <a:latin typeface="Raleway Black"/>
                <a:ea typeface="Raleway Black"/>
                <a:cs typeface="Raleway Black"/>
                <a:sym typeface="Raleway Black"/>
              </a:rPr>
              <a:t>THANK YOU!</a:t>
            </a:r>
            <a:endParaRPr sz="6500">
              <a:solidFill>
                <a:srgbClr val="000000"/>
              </a:solidFill>
              <a:latin typeface="Raleway Black"/>
              <a:ea typeface="Raleway Black"/>
              <a:cs typeface="Raleway Black"/>
              <a:sym typeface="Raleway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aleway"/>
                <a:ea typeface="Raleway"/>
                <a:cs typeface="Raleway"/>
                <a:sym typeface="Raleway"/>
              </a:rPr>
              <a:t>Working Method of Systolic Arrays </a:t>
            </a:r>
            <a:endParaRPr b="1">
              <a:latin typeface="Raleway"/>
              <a:ea typeface="Raleway"/>
              <a:cs typeface="Raleway"/>
              <a:sym typeface="Raleway"/>
            </a:endParaRPr>
          </a:p>
        </p:txBody>
      </p:sp>
      <p:sp>
        <p:nvSpPr>
          <p:cNvPr id="69" name="Google Shape;69;p15"/>
          <p:cNvSpPr txBox="1"/>
          <p:nvPr>
            <p:ph idx="1" type="body"/>
          </p:nvPr>
        </p:nvSpPr>
        <p:spPr>
          <a:xfrm>
            <a:off x="93950" y="3571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sz="1200"/>
          </a:p>
          <a:p>
            <a:pPr indent="0" lvl="0" marL="0" rtl="0" algn="l">
              <a:spcBef>
                <a:spcPts val="1200"/>
              </a:spcBef>
              <a:spcAft>
                <a:spcPts val="0"/>
              </a:spcAft>
              <a:buNone/>
            </a:pPr>
            <a:r>
              <a:t/>
            </a:r>
            <a:endParaRPr i="1" sz="1200"/>
          </a:p>
          <a:p>
            <a:pPr indent="0" lvl="0" marL="0" rtl="0" algn="l">
              <a:spcBef>
                <a:spcPts val="1200"/>
              </a:spcBef>
              <a:spcAft>
                <a:spcPts val="0"/>
              </a:spcAft>
              <a:buNone/>
            </a:pPr>
            <a:r>
              <a:t/>
            </a:r>
            <a:endParaRPr i="1" sz="1200"/>
          </a:p>
          <a:p>
            <a:pPr indent="0" lvl="0" marL="0" rtl="0" algn="l">
              <a:spcBef>
                <a:spcPts val="1200"/>
              </a:spcBef>
              <a:spcAft>
                <a:spcPts val="1200"/>
              </a:spcAft>
              <a:buNone/>
            </a:pPr>
            <a:r>
              <a:rPr i="1" lang="en-GB" sz="1200"/>
              <a:t>Reference - </a:t>
            </a:r>
            <a:r>
              <a:rPr i="1" lang="en-GB" sz="1200" u="sng">
                <a:solidFill>
                  <a:schemeClr val="hlink"/>
                </a:solidFill>
                <a:hlinkClick r:id="rId3"/>
              </a:rPr>
              <a:t>https://ecelabs.njit.edu/ece459/lab3.php</a:t>
            </a:r>
            <a:r>
              <a:rPr i="1" lang="en-GB" sz="1200"/>
              <a:t> </a:t>
            </a:r>
            <a:endParaRPr i="1" sz="1200"/>
          </a:p>
        </p:txBody>
      </p:sp>
      <p:pic>
        <p:nvPicPr>
          <p:cNvPr id="70" name="Google Shape;70;p15"/>
          <p:cNvPicPr preferRelativeResize="0"/>
          <p:nvPr/>
        </p:nvPicPr>
        <p:blipFill>
          <a:blip r:embed="rId4">
            <a:alphaModFix/>
          </a:blip>
          <a:stretch>
            <a:fillRect/>
          </a:stretch>
        </p:blipFill>
        <p:spPr>
          <a:xfrm>
            <a:off x="2712625" y="1017725"/>
            <a:ext cx="3436550" cy="363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latin typeface="Raleway"/>
                <a:ea typeface="Raleway"/>
                <a:cs typeface="Raleway"/>
                <a:sym typeface="Raleway"/>
              </a:rPr>
              <a:t>Verilog Code</a:t>
            </a:r>
            <a:r>
              <a:rPr b="1" lang="en-GB" sz="2120"/>
              <a:t> of 8x8 Matrix Multiplication using Systolic Arrays</a:t>
            </a:r>
            <a:endParaRPr b="1" sz="2120"/>
          </a:p>
          <a:p>
            <a:pPr indent="0" lvl="0" marL="0" rtl="0" algn="l">
              <a:spcBef>
                <a:spcPts val="0"/>
              </a:spcBef>
              <a:spcAft>
                <a:spcPts val="0"/>
              </a:spcAft>
              <a:buSzPts val="990"/>
              <a:buNone/>
            </a:pPr>
            <a:r>
              <a:t/>
            </a:r>
            <a:endParaRPr b="1" sz="620"/>
          </a:p>
          <a:p>
            <a:pPr indent="0" lvl="0" marL="0" rtl="0" algn="l">
              <a:spcBef>
                <a:spcPts val="0"/>
              </a:spcBef>
              <a:spcAft>
                <a:spcPts val="0"/>
              </a:spcAft>
              <a:buSzPts val="990"/>
              <a:buNone/>
            </a:pPr>
            <a:r>
              <a:rPr b="1" lang="en-GB" sz="2120"/>
              <a:t>Top Module - </a:t>
            </a:r>
            <a:endParaRPr b="1" sz="2120"/>
          </a:p>
        </p:txBody>
      </p:sp>
      <p:sp>
        <p:nvSpPr>
          <p:cNvPr id="76" name="Google Shape;76;p16"/>
          <p:cNvSpPr txBox="1"/>
          <p:nvPr>
            <p:ph idx="1" type="body"/>
          </p:nvPr>
        </p:nvSpPr>
        <p:spPr>
          <a:xfrm>
            <a:off x="311700" y="843150"/>
            <a:ext cx="8600700" cy="45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latin typeface="Raleway Medium"/>
                <a:ea typeface="Raleway Medium"/>
                <a:cs typeface="Raleway Medium"/>
                <a:sym typeface="Raleway Medium"/>
              </a:rPr>
              <a:t>module topmodule (clk, reset, a1, a2, a3, a4, a5, a6, a7, a8, b1, b2, b3, b4, b5, b6, b7, b8, c1, c2, c3, c4, c5, c6, c7, c8, c9, c10, c11, c12, c13, c14, c15, c16, c17, c18, c19, c20, c21, c22, c23, c24, c25, c26, c27, c28, c29, c30, c31, c32, c33, c34, c35, c36, c37, c38, c39, c40, c41, c42, c43, c44, c45, c46, c47, c48, c49, c50, c51, c52, c53, c54, c55, c56, c57, c58, c59, c60, c61, c62, c63, c64);</a:t>
            </a:r>
            <a:endParaRPr sz="1100">
              <a:solidFill>
                <a:schemeClr val="dk1"/>
              </a:solidFill>
              <a:latin typeface="Raleway Medium"/>
              <a:ea typeface="Raleway Medium"/>
              <a:cs typeface="Raleway Medium"/>
              <a:sym typeface="Raleway Medium"/>
            </a:endParaRPr>
          </a:p>
          <a:p>
            <a:pPr indent="0" lvl="0" marL="0" rtl="0" algn="l">
              <a:spcBef>
                <a:spcPts val="1200"/>
              </a:spcBef>
              <a:spcAft>
                <a:spcPts val="0"/>
              </a:spcAft>
              <a:buNone/>
            </a:pPr>
            <a:r>
              <a:rPr lang="en-GB" sz="1100">
                <a:solidFill>
                  <a:schemeClr val="dk1"/>
                </a:solidFill>
                <a:latin typeface="Raleway Medium"/>
                <a:ea typeface="Raleway Medium"/>
                <a:cs typeface="Raleway Medium"/>
                <a:sym typeface="Raleway Medium"/>
              </a:rPr>
              <a:t>parameter size=8;</a:t>
            </a:r>
            <a:br>
              <a:rPr lang="en-GB" sz="1100">
                <a:solidFill>
                  <a:schemeClr val="dk1"/>
                </a:solidFill>
                <a:latin typeface="Raleway Medium"/>
                <a:ea typeface="Raleway Medium"/>
                <a:cs typeface="Raleway Medium"/>
                <a:sym typeface="Raleway Medium"/>
              </a:rPr>
            </a:br>
            <a:r>
              <a:rPr lang="en-GB" sz="1100">
                <a:solidFill>
                  <a:schemeClr val="dk1"/>
                </a:solidFill>
                <a:latin typeface="Raleway Medium"/>
                <a:ea typeface="Raleway Medium"/>
                <a:cs typeface="Raleway Medium"/>
                <a:sym typeface="Raleway Medium"/>
              </a:rPr>
              <a:t>input wire clk,reset;</a:t>
            </a:r>
            <a:br>
              <a:rPr lang="en-GB" sz="1100">
                <a:solidFill>
                  <a:schemeClr val="dk1"/>
                </a:solidFill>
                <a:latin typeface="Raleway Medium"/>
                <a:ea typeface="Raleway Medium"/>
                <a:cs typeface="Raleway Medium"/>
                <a:sym typeface="Raleway Medium"/>
              </a:rPr>
            </a:br>
            <a:r>
              <a:rPr lang="en-GB" sz="1100">
                <a:solidFill>
                  <a:schemeClr val="dk1"/>
                </a:solidFill>
                <a:latin typeface="Raleway Medium"/>
                <a:ea typeface="Raleway Medium"/>
                <a:cs typeface="Raleway Medium"/>
                <a:sym typeface="Raleway Medium"/>
              </a:rPr>
              <a:t>input wire [size-1:0] a1,a2,a3,a4,a5,a6,a7,a8,b1,b2,b3,b4,b5,b6,b7,b8;</a:t>
            </a:r>
            <a:br>
              <a:rPr lang="en-GB" sz="1100">
                <a:solidFill>
                  <a:schemeClr val="dk1"/>
                </a:solidFill>
                <a:latin typeface="Raleway Medium"/>
                <a:ea typeface="Raleway Medium"/>
                <a:cs typeface="Raleway Medium"/>
                <a:sym typeface="Raleway Medium"/>
              </a:rPr>
            </a:br>
            <a:r>
              <a:rPr lang="en-GB" sz="1100">
                <a:solidFill>
                  <a:schemeClr val="dk1"/>
                </a:solidFill>
                <a:latin typeface="Raleway Medium"/>
                <a:ea typeface="Raleway Medium"/>
                <a:cs typeface="Raleway Medium"/>
                <a:sym typeface="Raleway Medium"/>
              </a:rPr>
              <a:t>output wire [2*size:0] c1, c2, c3, c4, c5, c6, c7, c8, c9, c10, c11, c12, c13, c14, c15, c16, c17, c18, c19, c20, c21, c22, c23, c24, c25, c26, c27, c28, c29, c30, c31, c32, c33, c34, c35, c36, c37, c38, c39, c40, c41, c42, c43, c44, c45, c46, c47, c48, c49, c50, c51, c52, c53, c54, c55, c56, c57, c58, c59, c60, c61, c62, c63, c64;</a:t>
            </a:r>
            <a:endParaRPr sz="1100">
              <a:solidFill>
                <a:schemeClr val="dk1"/>
              </a:solidFill>
              <a:latin typeface="Raleway Medium"/>
              <a:ea typeface="Raleway Medium"/>
              <a:cs typeface="Raleway Medium"/>
              <a:sym typeface="Raleway Medium"/>
            </a:endParaRPr>
          </a:p>
          <a:p>
            <a:pPr indent="0" lvl="0" marL="0" rtl="0" algn="l">
              <a:spcBef>
                <a:spcPts val="1200"/>
              </a:spcBef>
              <a:spcAft>
                <a:spcPts val="0"/>
              </a:spcAft>
              <a:buNone/>
            </a:pPr>
            <a:r>
              <a:rPr lang="en-GB" sz="1100">
                <a:solidFill>
                  <a:schemeClr val="dk1"/>
                </a:solidFill>
                <a:latin typeface="Raleway Medium"/>
                <a:ea typeface="Raleway Medium"/>
                <a:cs typeface="Raleway Medium"/>
                <a:sym typeface="Raleway Medium"/>
              </a:rPr>
              <a:t>// Horizontal wires (a)</a:t>
            </a:r>
            <a:br>
              <a:rPr lang="en-GB" sz="1100">
                <a:solidFill>
                  <a:schemeClr val="dk1"/>
                </a:solidFill>
                <a:latin typeface="Raleway Medium"/>
                <a:ea typeface="Raleway Medium"/>
                <a:cs typeface="Raleway Medium"/>
                <a:sym typeface="Raleway Medium"/>
              </a:rPr>
            </a:br>
            <a:r>
              <a:rPr lang="en-GB" sz="1100">
                <a:solidFill>
                  <a:schemeClr val="dk1"/>
                </a:solidFill>
                <a:latin typeface="Raleway Medium"/>
                <a:ea typeface="Raleway Medium"/>
                <a:cs typeface="Raleway Medium"/>
                <a:sym typeface="Raleway Medium"/>
              </a:rPr>
              <a:t>wire [size-1:0]</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a12, a23, a34, a45, a56, a67, a78, a910, a1011, a1112, a1213, a1314, a1415, a1516, a1718, a1819, a1920, a2021, a2122, a2223, a2324, a2526, a2627, a2728, a2829, a2930, a3031, a3132, a3334, a3435, a3536, a3637, a3738, a3839, a3940, a4142, a4243, a4344, a4445, a4546, a4647, a4748, a4950, a5051, a5152, a5253, a5354, a5455,a5556,a5758,a5859,a5960,a6061,a6162,a6263,a6364;</a:t>
            </a:r>
            <a:endParaRPr sz="1100">
              <a:solidFill>
                <a:schemeClr val="dk1"/>
              </a:solidFill>
              <a:latin typeface="Raleway Medium"/>
              <a:ea typeface="Raleway Medium"/>
              <a:cs typeface="Raleway Medium"/>
              <a:sym typeface="Raleway Medium"/>
            </a:endParaRPr>
          </a:p>
          <a:p>
            <a:pPr indent="0" lvl="0" marL="0" rtl="0" algn="l">
              <a:spcBef>
                <a:spcPts val="1200"/>
              </a:spcBef>
              <a:spcAft>
                <a:spcPts val="1200"/>
              </a:spcAft>
              <a:buNone/>
            </a:pPr>
            <a:r>
              <a:rPr lang="en-GB" sz="1100">
                <a:solidFill>
                  <a:schemeClr val="dk1"/>
                </a:solidFill>
                <a:latin typeface="Raleway Medium"/>
                <a:ea typeface="Raleway Medium"/>
                <a:cs typeface="Raleway Medium"/>
                <a:sym typeface="Raleway Medium"/>
              </a:rPr>
              <a:t>// Vertical wires (b)</a:t>
            </a:r>
            <a:br>
              <a:rPr lang="en-GB" sz="1100">
                <a:solidFill>
                  <a:schemeClr val="dk1"/>
                </a:solidFill>
                <a:latin typeface="Raleway Medium"/>
                <a:ea typeface="Raleway Medium"/>
                <a:cs typeface="Raleway Medium"/>
                <a:sym typeface="Raleway Medium"/>
              </a:rPr>
            </a:br>
            <a:r>
              <a:rPr lang="en-GB" sz="1100">
                <a:solidFill>
                  <a:schemeClr val="dk1"/>
                </a:solidFill>
                <a:latin typeface="Raleway Medium"/>
                <a:ea typeface="Raleway Medium"/>
                <a:cs typeface="Raleway Medium"/>
                <a:sym typeface="Raleway Medium"/>
              </a:rPr>
              <a:t>wire [size-1:0] b19, b210, b311, b412, b513, b614, b715, b816, b917, b1018, b1119, b1220, b1321, b1422, b1523, b1624, b1725, b1826, b1927, b2028, b2129</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b2230, b2331, b2432, b2533, b2634, b2735, b2836, b2937, b3038, b3139, b3240, b3341, b3442, b3543, b3644, b3745,</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b3846,</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b3947,</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b4048,</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b4149,</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b4250,</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b4351,</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b4452,</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b4553,</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b4654,</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b4755,</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b4856,</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b4957,</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b5058,</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b5159,</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b5260,</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b5361,</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b5462,</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b5563,</a:t>
            </a:r>
            <a:r>
              <a:rPr lang="en-GB" sz="1100">
                <a:solidFill>
                  <a:schemeClr val="dk1"/>
                </a:solidFill>
                <a:latin typeface="Raleway Medium"/>
                <a:ea typeface="Raleway Medium"/>
                <a:cs typeface="Raleway Medium"/>
                <a:sym typeface="Raleway Medium"/>
              </a:rPr>
              <a:t> </a:t>
            </a:r>
            <a:r>
              <a:rPr lang="en-GB" sz="1100">
                <a:solidFill>
                  <a:schemeClr val="dk1"/>
                </a:solidFill>
                <a:latin typeface="Raleway Medium"/>
                <a:ea typeface="Raleway Medium"/>
                <a:cs typeface="Raleway Medium"/>
                <a:sym typeface="Raleway Medium"/>
              </a:rPr>
              <a:t>b5664;</a:t>
            </a:r>
            <a:endParaRPr sz="1100">
              <a:solidFill>
                <a:schemeClr val="dk1"/>
              </a:solidFill>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28200" y="152400"/>
            <a:ext cx="8487600" cy="49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aleway Medium"/>
                <a:ea typeface="Raleway Medium"/>
                <a:cs typeface="Raleway Medium"/>
                <a:sym typeface="Raleway Medium"/>
              </a:rPr>
              <a:t>// Row 1</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pe1(.clk(clk),.reset(reset),.in_a(a1),.in_b(b1),.out_a(a12),.out_b(b19),.out_c(c1));</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pe2(.clk(clk),.reset(reset),.in_a(a12),.in_b(b2),.out_a(a23),.out_b(b210),.out_c(c2));</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pe3(.clk(clk),.reset(reset),.in_a(a23),.in_b(b3),.out_a(a34),.out_b(b311),.out_c(c3));</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pe4(.clk(clk),.reset(reset),.in_a(a34),.in_b(b4),.out_a(a45),.out_b(b412),.out_c(c4));</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pe5(.clk(clk),.reset(reset),.in_a(a45),.in_b(b5),.out_a(a56),.out_b(b513),.out_c(c5));</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pe6(.clk(clk),.reset(reset),.in_a(a56),.in_b(b6),.out_a(a67),.out_b(b614),.out_c(c6));</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pe7(.clk(clk),.reset(reset),.in_a(a67),.in_b(b7),.out_a(a78),.out_b(b715),.out_c(c7));</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pe8(.clk(clk),.reset(reset),.in_a(a78),.in_b(b8),.out_a(),.out_b(b816),.out_c(c8));</a:t>
            </a:r>
            <a:endParaRPr sz="1100">
              <a:solidFill>
                <a:srgbClr val="000000"/>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t/>
            </a:r>
            <a:endParaRPr sz="1100">
              <a:solidFill>
                <a:srgbClr val="000000"/>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rPr lang="en-GB" sz="1100">
                <a:solidFill>
                  <a:srgbClr val="000000"/>
                </a:solidFill>
                <a:latin typeface="Raleway Medium"/>
                <a:ea typeface="Raleway Medium"/>
                <a:cs typeface="Raleway Medium"/>
                <a:sym typeface="Raleway Medium"/>
              </a:rPr>
              <a:t>// Row 2</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pe9(.clk(clk),.reset(reset),.in_a(a2),.in_b(b19),.out_a(a910),.out_b(b917),.out_c(c9));</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pe10(.clk(clk),.reset(reset),.in_a(a910),.in_b(b210),.out_a(a1011),.out_b(b1018),.out_c(c10));</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pe11(.clk(clk),.reset(reset),.in_a(a1011),.in_b(b311),.out_a(a1112),.out_b(b1119),.out_c(c11));</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pe12(.clk(clk),.reset(reset),.in_a(a1112),.in_b(b412),.out_a(a1213),.out_b(b1220),.out_c(c12));</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pe13(.clk(clk),.reset(reset),.in_a(a1213),.in_b(b513),.out_a(a1314),.out_b(b1321),.out_c(c13));</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pe14(.clk(clk),.reset(reset),.in_a(a1314),.in_b(b614),.out_a(a1415),.out_b(b1422),.out_c(c14));</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pe15(.clk(clk),.reset(reset),.in_a(a1415),.in_b(b715),.out_a(a1516),.out_b(b1523),.out_c(c15));</a:t>
            </a:r>
            <a:br>
              <a:rPr lang="en-GB" sz="1100">
                <a:solidFill>
                  <a:srgbClr val="000000"/>
                </a:solidFill>
                <a:latin typeface="Raleway Medium"/>
                <a:ea typeface="Raleway Medium"/>
                <a:cs typeface="Raleway Medium"/>
                <a:sym typeface="Raleway Medium"/>
              </a:rPr>
            </a:br>
            <a:r>
              <a:rPr lang="en-GB" sz="1100">
                <a:solidFill>
                  <a:srgbClr val="000000"/>
                </a:solidFill>
                <a:latin typeface="Raleway Medium"/>
                <a:ea typeface="Raleway Medium"/>
                <a:cs typeface="Raleway Medium"/>
                <a:sym typeface="Raleway Medium"/>
              </a:rPr>
              <a:t>block pe16(.clk(clk),.reset(reset),.in_a(a1516),.in_b(b816),.out_a(),.out_b(b1624),.out_c(c16));</a:t>
            </a:r>
            <a:endParaRPr sz="1100">
              <a:solidFill>
                <a:srgbClr val="000000"/>
              </a:solidFill>
              <a:latin typeface="Raleway Medium"/>
              <a:ea typeface="Raleway Medium"/>
              <a:cs typeface="Raleway Medium"/>
              <a:sym typeface="Raleway Medium"/>
            </a:endParaRPr>
          </a:p>
          <a:p>
            <a:pPr indent="0" lvl="0" marL="0" rtl="0" algn="l">
              <a:spcBef>
                <a:spcPts val="1200"/>
              </a:spcBef>
              <a:spcAft>
                <a:spcPts val="0"/>
              </a:spcAft>
              <a:buSzPts val="1100"/>
              <a:buNone/>
            </a:pPr>
            <a:r>
              <a:rPr i="1" lang="en-GB" sz="1100">
                <a:solidFill>
                  <a:srgbClr val="000000"/>
                </a:solidFill>
                <a:latin typeface="Raleway Medium"/>
                <a:ea typeface="Raleway Medium"/>
                <a:cs typeface="Raleway Medium"/>
                <a:sym typeface="Raleway Medium"/>
              </a:rPr>
              <a:t>// we've written the same code in similar way till 8th row</a:t>
            </a:r>
            <a:endParaRPr i="1" sz="1100">
              <a:solidFill>
                <a:srgbClr val="000000"/>
              </a:solidFill>
              <a:latin typeface="Raleway Medium"/>
              <a:ea typeface="Raleway Medium"/>
              <a:cs typeface="Raleway Medium"/>
              <a:sym typeface="Raleway Medium"/>
            </a:endParaRPr>
          </a:p>
          <a:p>
            <a:pPr indent="0" lvl="0" marL="0" rtl="0" algn="l">
              <a:spcBef>
                <a:spcPts val="1200"/>
              </a:spcBef>
              <a:spcAft>
                <a:spcPts val="1200"/>
              </a:spcAft>
              <a:buSzPts val="1100"/>
              <a:buNone/>
            </a:pPr>
            <a:r>
              <a:rPr lang="en-GB" sz="1100">
                <a:solidFill>
                  <a:srgbClr val="000000"/>
                </a:solidFill>
                <a:latin typeface="Raleway Medium"/>
                <a:ea typeface="Raleway Medium"/>
                <a:cs typeface="Raleway Medium"/>
                <a:sym typeface="Raleway Medium"/>
              </a:rPr>
              <a:t>endmodule</a:t>
            </a:r>
            <a:endParaRPr sz="1100">
              <a:solidFill>
                <a:srgbClr val="000000"/>
              </a:solidFill>
              <a:latin typeface="Raleway Medium"/>
              <a:ea typeface="Raleway Medium"/>
              <a:cs typeface="Raleway Medium"/>
              <a:sym typeface="Raleway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273000" y="794550"/>
            <a:ext cx="8598000" cy="46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000000"/>
                </a:solidFill>
                <a:latin typeface="Raleway Medium"/>
                <a:ea typeface="Raleway Medium"/>
                <a:cs typeface="Raleway Medium"/>
                <a:sym typeface="Raleway Medium"/>
              </a:rPr>
              <a:t>module block #(parameter size=8) (input wire clk, input wire reset, input wire [size-1:0] in_a, input wire [size-1:0] in_b,</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output wire [size-1:0] out_a, output wire [size-1:0] out_b, output wire [2*size:0] out_c);</a:t>
            </a:r>
            <a:endParaRPr sz="1400">
              <a:solidFill>
                <a:srgbClr val="000000"/>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rPr lang="en-GB" sz="1400">
                <a:solidFill>
                  <a:srgbClr val="000000"/>
                </a:solidFill>
                <a:latin typeface="Raleway Medium"/>
                <a:ea typeface="Raleway Medium"/>
                <a:cs typeface="Raleway Medium"/>
                <a:sym typeface="Raleway Medium"/>
              </a:rPr>
              <a:t>wire [2*size-1:0] mult_out;</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wire [2*size:0] add_out;</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wire [2*size:0] acc_out;</a:t>
            </a:r>
            <a:endParaRPr sz="1400">
              <a:solidFill>
                <a:srgbClr val="000000"/>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rPr lang="en-GB" sz="1400">
                <a:solidFill>
                  <a:srgbClr val="000000"/>
                </a:solidFill>
                <a:latin typeface="Raleway Medium"/>
                <a:ea typeface="Raleway Medium"/>
                <a:cs typeface="Raleway Medium"/>
                <a:sym typeface="Raleway Medium"/>
              </a:rPr>
              <a:t>multiplier #(size) mul(.a(in_a),.b(in_b),.result(mult_out));</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adder #(2*size) add(.a(acc_out),.b({1'b0,mult_out}),.sum(add_out));</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register #(2*size+1) acc_reg(.clk(clk),.reset(reset),.d(add_out),.q(acc_out));</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register #(size) a_reg(.clk(clk),.reset(reset),.d(in_a),.q(out_a));</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register #(size) b_reg(.clk(clk),.reset(reset),.d(in_b),.q(out_b));</a:t>
            </a:r>
            <a:endParaRPr sz="1400">
              <a:solidFill>
                <a:srgbClr val="000000"/>
              </a:solidFill>
              <a:latin typeface="Raleway Medium"/>
              <a:ea typeface="Raleway Medium"/>
              <a:cs typeface="Raleway Medium"/>
              <a:sym typeface="Raleway Medium"/>
            </a:endParaRPr>
          </a:p>
          <a:p>
            <a:pPr indent="0" lvl="0" marL="0" rtl="0" algn="l">
              <a:spcBef>
                <a:spcPts val="1200"/>
              </a:spcBef>
              <a:spcAft>
                <a:spcPts val="1200"/>
              </a:spcAft>
              <a:buClr>
                <a:schemeClr val="dk1"/>
              </a:buClr>
              <a:buSzPts val="1100"/>
              <a:buFont typeface="Arial"/>
              <a:buNone/>
            </a:pPr>
            <a:r>
              <a:rPr lang="en-GB" sz="1400">
                <a:solidFill>
                  <a:srgbClr val="000000"/>
                </a:solidFill>
                <a:latin typeface="Raleway Medium"/>
                <a:ea typeface="Raleway Medium"/>
                <a:cs typeface="Raleway Medium"/>
                <a:sym typeface="Raleway Medium"/>
              </a:rPr>
              <a:t>assign out_c=acc_out;</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endmodule</a:t>
            </a:r>
            <a:endParaRPr sz="1400">
              <a:solidFill>
                <a:srgbClr val="000000"/>
              </a:solidFill>
              <a:latin typeface="Raleway Medium"/>
              <a:ea typeface="Raleway Medium"/>
              <a:cs typeface="Raleway Medium"/>
              <a:sym typeface="Raleway Medium"/>
            </a:endParaRPr>
          </a:p>
        </p:txBody>
      </p:sp>
      <p:sp>
        <p:nvSpPr>
          <p:cNvPr id="87" name="Google Shape;87;p18"/>
          <p:cNvSpPr txBox="1"/>
          <p:nvPr>
            <p:ph type="title"/>
          </p:nvPr>
        </p:nvSpPr>
        <p:spPr>
          <a:xfrm>
            <a:off x="311700" y="15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latin typeface="Raleway"/>
                <a:ea typeface="Raleway"/>
                <a:cs typeface="Raleway"/>
                <a:sym typeface="Raleway"/>
              </a:rPr>
              <a:t>Block Module -</a:t>
            </a:r>
            <a:endParaRPr b="1" sz="21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273000" y="794550"/>
            <a:ext cx="3880500" cy="46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000000"/>
                </a:solidFill>
                <a:latin typeface="Raleway Medium"/>
                <a:ea typeface="Raleway Medium"/>
                <a:cs typeface="Raleway Medium"/>
                <a:sym typeface="Raleway Medium"/>
              </a:rPr>
              <a:t>module register #(parameter size=8) </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(input wire clk, reset, input wire [size-1:0] d, </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output reg [size-1:0] q);</a:t>
            </a:r>
            <a:br>
              <a:rPr lang="en-GB" sz="1400">
                <a:solidFill>
                  <a:srgbClr val="000000"/>
                </a:solidFill>
                <a:latin typeface="Raleway Medium"/>
                <a:ea typeface="Raleway Medium"/>
                <a:cs typeface="Raleway Medium"/>
                <a:sym typeface="Raleway Medium"/>
              </a:rPr>
            </a:br>
            <a:endParaRPr sz="1400">
              <a:solidFill>
                <a:srgbClr val="000000"/>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rPr lang="en-GB" sz="1400">
                <a:solidFill>
                  <a:srgbClr val="000000"/>
                </a:solidFill>
                <a:latin typeface="Raleway Medium"/>
                <a:ea typeface="Raleway Medium"/>
                <a:cs typeface="Raleway Medium"/>
                <a:sym typeface="Raleway Medium"/>
              </a:rPr>
              <a:t>always @(posedge clk) begin</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if (reset)</a:t>
            </a:r>
            <a:endParaRPr sz="1400">
              <a:solidFill>
                <a:srgbClr val="000000"/>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rPr lang="en-GB" sz="1400">
                <a:solidFill>
                  <a:srgbClr val="000000"/>
                </a:solidFill>
                <a:latin typeface="Raleway Medium"/>
                <a:ea typeface="Raleway Medium"/>
                <a:cs typeface="Raleway Medium"/>
                <a:sym typeface="Raleway Medium"/>
              </a:rPr>
              <a:t>q&lt;=0;</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else</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q&lt;=d;</a:t>
            </a:r>
            <a:endParaRPr sz="1400">
              <a:solidFill>
                <a:srgbClr val="000000"/>
              </a:solidFill>
              <a:latin typeface="Raleway Medium"/>
              <a:ea typeface="Raleway Medium"/>
              <a:cs typeface="Raleway Medium"/>
              <a:sym typeface="Raleway Medium"/>
            </a:endParaRPr>
          </a:p>
          <a:p>
            <a:pPr indent="0" lvl="0" marL="0" rtl="0" algn="l">
              <a:spcBef>
                <a:spcPts val="1200"/>
              </a:spcBef>
              <a:spcAft>
                <a:spcPts val="1200"/>
              </a:spcAft>
              <a:buClr>
                <a:schemeClr val="dk1"/>
              </a:buClr>
              <a:buSzPts val="1100"/>
              <a:buFont typeface="Arial"/>
              <a:buNone/>
            </a:pPr>
            <a:r>
              <a:rPr lang="en-GB" sz="1400">
                <a:solidFill>
                  <a:srgbClr val="000000"/>
                </a:solidFill>
                <a:latin typeface="Raleway Medium"/>
                <a:ea typeface="Raleway Medium"/>
                <a:cs typeface="Raleway Medium"/>
                <a:sym typeface="Raleway Medium"/>
              </a:rPr>
              <a:t>end</a:t>
            </a:r>
            <a:br>
              <a:rPr lang="en-GB" sz="1400">
                <a:solidFill>
                  <a:srgbClr val="000000"/>
                </a:solidFill>
                <a:latin typeface="Raleway Medium"/>
                <a:ea typeface="Raleway Medium"/>
                <a:cs typeface="Raleway Medium"/>
                <a:sym typeface="Raleway Medium"/>
              </a:rPr>
            </a:br>
            <a:r>
              <a:rPr lang="en-GB" sz="1400">
                <a:solidFill>
                  <a:srgbClr val="000000"/>
                </a:solidFill>
                <a:latin typeface="Raleway Medium"/>
                <a:ea typeface="Raleway Medium"/>
                <a:cs typeface="Raleway Medium"/>
                <a:sym typeface="Raleway Medium"/>
              </a:rPr>
              <a:t>endmodule</a:t>
            </a:r>
            <a:endParaRPr sz="1400">
              <a:solidFill>
                <a:srgbClr val="000000"/>
              </a:solidFill>
              <a:latin typeface="Raleway Medium"/>
              <a:ea typeface="Raleway Medium"/>
              <a:cs typeface="Raleway Medium"/>
              <a:sym typeface="Raleway Medium"/>
            </a:endParaRPr>
          </a:p>
        </p:txBody>
      </p:sp>
      <p:sp>
        <p:nvSpPr>
          <p:cNvPr id="93" name="Google Shape;93;p19"/>
          <p:cNvSpPr txBox="1"/>
          <p:nvPr>
            <p:ph type="title"/>
          </p:nvPr>
        </p:nvSpPr>
        <p:spPr>
          <a:xfrm>
            <a:off x="311700" y="15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latin typeface="Raleway"/>
                <a:ea typeface="Raleway"/>
                <a:cs typeface="Raleway"/>
                <a:sym typeface="Raleway"/>
              </a:rPr>
              <a:t>Register, </a:t>
            </a:r>
            <a:r>
              <a:rPr b="1" lang="en-GB" sz="2120">
                <a:latin typeface="Raleway"/>
                <a:ea typeface="Raleway"/>
                <a:cs typeface="Raleway"/>
                <a:sym typeface="Raleway"/>
              </a:rPr>
              <a:t>Adder and Multiplier Modules </a:t>
            </a:r>
            <a:r>
              <a:rPr b="1" lang="en-GB" sz="2120">
                <a:latin typeface="Raleway"/>
                <a:ea typeface="Raleway"/>
                <a:cs typeface="Raleway"/>
                <a:sym typeface="Raleway"/>
              </a:rPr>
              <a:t>-</a:t>
            </a:r>
            <a:endParaRPr b="1" sz="2120"/>
          </a:p>
        </p:txBody>
      </p:sp>
      <p:sp>
        <p:nvSpPr>
          <p:cNvPr id="94" name="Google Shape;94;p19"/>
          <p:cNvSpPr txBox="1"/>
          <p:nvPr>
            <p:ph idx="1" type="body"/>
          </p:nvPr>
        </p:nvSpPr>
        <p:spPr>
          <a:xfrm>
            <a:off x="4718000" y="794550"/>
            <a:ext cx="6255900" cy="29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Raleway Medium"/>
                <a:ea typeface="Raleway Medium"/>
                <a:cs typeface="Raleway Medium"/>
                <a:sym typeface="Raleway Medium"/>
              </a:rPr>
              <a:t>module adder #(parameter size=16)</a:t>
            </a:r>
            <a:br>
              <a:rPr lang="en-GB" sz="1400">
                <a:solidFill>
                  <a:schemeClr val="dk1"/>
                </a:solidFill>
                <a:latin typeface="Raleway Medium"/>
                <a:ea typeface="Raleway Medium"/>
                <a:cs typeface="Raleway Medium"/>
                <a:sym typeface="Raleway Medium"/>
              </a:rPr>
            </a:br>
            <a:r>
              <a:rPr lang="en-GB" sz="1400">
                <a:solidFill>
                  <a:schemeClr val="dk1"/>
                </a:solidFill>
                <a:latin typeface="Raleway Medium"/>
                <a:ea typeface="Raleway Medium"/>
                <a:cs typeface="Raleway Medium"/>
                <a:sym typeface="Raleway Medium"/>
              </a:rPr>
              <a:t>(input wire [size:0] a,input wire [size:0] b,</a:t>
            </a:r>
            <a:br>
              <a:rPr lang="en-GB" sz="1400">
                <a:solidFill>
                  <a:schemeClr val="dk1"/>
                </a:solidFill>
                <a:latin typeface="Raleway Medium"/>
                <a:ea typeface="Raleway Medium"/>
                <a:cs typeface="Raleway Medium"/>
                <a:sym typeface="Raleway Medium"/>
              </a:rPr>
            </a:br>
            <a:r>
              <a:rPr lang="en-GB" sz="1400">
                <a:solidFill>
                  <a:schemeClr val="dk1"/>
                </a:solidFill>
                <a:latin typeface="Raleway Medium"/>
                <a:ea typeface="Raleway Medium"/>
                <a:cs typeface="Raleway Medium"/>
                <a:sym typeface="Raleway Medium"/>
              </a:rPr>
              <a:t>output wire [size:0] sum);</a:t>
            </a:r>
            <a:endParaRPr sz="1400">
              <a:solidFill>
                <a:schemeClr val="dk1"/>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rPr lang="en-GB" sz="1400">
                <a:solidFill>
                  <a:schemeClr val="dk1"/>
                </a:solidFill>
                <a:latin typeface="Raleway Medium"/>
                <a:ea typeface="Raleway Medium"/>
                <a:cs typeface="Raleway Medium"/>
                <a:sym typeface="Raleway Medium"/>
              </a:rPr>
              <a:t>assign sum=a+b;</a:t>
            </a:r>
            <a:br>
              <a:rPr lang="en-GB" sz="1400">
                <a:solidFill>
                  <a:schemeClr val="dk1"/>
                </a:solidFill>
                <a:latin typeface="Raleway Medium"/>
                <a:ea typeface="Raleway Medium"/>
                <a:cs typeface="Raleway Medium"/>
                <a:sym typeface="Raleway Medium"/>
              </a:rPr>
            </a:br>
            <a:r>
              <a:rPr lang="en-GB" sz="1400">
                <a:solidFill>
                  <a:schemeClr val="dk1"/>
                </a:solidFill>
                <a:latin typeface="Raleway Medium"/>
                <a:ea typeface="Raleway Medium"/>
                <a:cs typeface="Raleway Medium"/>
                <a:sym typeface="Raleway Medium"/>
              </a:rPr>
              <a:t>endmodule</a:t>
            </a:r>
            <a:endParaRPr sz="1400">
              <a:solidFill>
                <a:schemeClr val="dk1"/>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Raleway Medium"/>
              <a:ea typeface="Raleway Medium"/>
              <a:cs typeface="Raleway Medium"/>
              <a:sym typeface="Raleway Medium"/>
            </a:endParaRPr>
          </a:p>
          <a:p>
            <a:pPr indent="0" lvl="0" marL="0" rtl="0" algn="l">
              <a:spcBef>
                <a:spcPts val="1200"/>
              </a:spcBef>
              <a:spcAft>
                <a:spcPts val="0"/>
              </a:spcAft>
              <a:buClr>
                <a:schemeClr val="dk1"/>
              </a:buClr>
              <a:buSzPts val="1100"/>
              <a:buFont typeface="Arial"/>
              <a:buNone/>
            </a:pPr>
            <a:r>
              <a:rPr lang="en-GB" sz="1400">
                <a:solidFill>
                  <a:schemeClr val="dk1"/>
                </a:solidFill>
                <a:latin typeface="Raleway Medium"/>
                <a:ea typeface="Raleway Medium"/>
                <a:cs typeface="Raleway Medium"/>
                <a:sym typeface="Raleway Medium"/>
              </a:rPr>
              <a:t>module multiplier #(parameter size=8)</a:t>
            </a:r>
            <a:br>
              <a:rPr lang="en-GB" sz="1400">
                <a:solidFill>
                  <a:schemeClr val="dk1"/>
                </a:solidFill>
                <a:latin typeface="Raleway Medium"/>
                <a:ea typeface="Raleway Medium"/>
                <a:cs typeface="Raleway Medium"/>
                <a:sym typeface="Raleway Medium"/>
              </a:rPr>
            </a:br>
            <a:r>
              <a:rPr lang="en-GB" sz="1400">
                <a:solidFill>
                  <a:schemeClr val="dk1"/>
                </a:solidFill>
                <a:latin typeface="Raleway Medium"/>
                <a:ea typeface="Raleway Medium"/>
                <a:cs typeface="Raleway Medium"/>
                <a:sym typeface="Raleway Medium"/>
              </a:rPr>
              <a:t>(input wire [size-1:0] a,input wire [size-1:0] b,</a:t>
            </a:r>
            <a:br>
              <a:rPr lang="en-GB" sz="1400">
                <a:solidFill>
                  <a:schemeClr val="dk1"/>
                </a:solidFill>
                <a:latin typeface="Raleway Medium"/>
                <a:ea typeface="Raleway Medium"/>
                <a:cs typeface="Raleway Medium"/>
                <a:sym typeface="Raleway Medium"/>
              </a:rPr>
            </a:br>
            <a:r>
              <a:rPr lang="en-GB" sz="1400">
                <a:solidFill>
                  <a:schemeClr val="dk1"/>
                </a:solidFill>
                <a:latin typeface="Raleway Medium"/>
                <a:ea typeface="Raleway Medium"/>
                <a:cs typeface="Raleway Medium"/>
                <a:sym typeface="Raleway Medium"/>
              </a:rPr>
              <a:t>output wire [2*size-1:0] result);</a:t>
            </a:r>
            <a:endParaRPr sz="1400">
              <a:solidFill>
                <a:schemeClr val="dk1"/>
              </a:solidFill>
              <a:latin typeface="Raleway Medium"/>
              <a:ea typeface="Raleway Medium"/>
              <a:cs typeface="Raleway Medium"/>
              <a:sym typeface="Raleway Medium"/>
            </a:endParaRPr>
          </a:p>
          <a:p>
            <a:pPr indent="0" lvl="0" marL="0" rtl="0" algn="l">
              <a:spcBef>
                <a:spcPts val="1200"/>
              </a:spcBef>
              <a:spcAft>
                <a:spcPts val="1200"/>
              </a:spcAft>
              <a:buClr>
                <a:schemeClr val="dk1"/>
              </a:buClr>
              <a:buSzPts val="1100"/>
              <a:buFont typeface="Arial"/>
              <a:buNone/>
            </a:pPr>
            <a:r>
              <a:rPr lang="en-GB" sz="1400">
                <a:solidFill>
                  <a:schemeClr val="dk1"/>
                </a:solidFill>
                <a:latin typeface="Raleway Medium"/>
                <a:ea typeface="Raleway Medium"/>
                <a:cs typeface="Raleway Medium"/>
                <a:sym typeface="Raleway Medium"/>
              </a:rPr>
              <a:t>assign result=a*b;</a:t>
            </a:r>
            <a:br>
              <a:rPr lang="en-GB" sz="1400">
                <a:solidFill>
                  <a:schemeClr val="dk1"/>
                </a:solidFill>
                <a:latin typeface="Raleway Medium"/>
                <a:ea typeface="Raleway Medium"/>
                <a:cs typeface="Raleway Medium"/>
                <a:sym typeface="Raleway Medium"/>
              </a:rPr>
            </a:br>
            <a:r>
              <a:rPr lang="en-GB" sz="1400">
                <a:solidFill>
                  <a:schemeClr val="dk1"/>
                </a:solidFill>
                <a:latin typeface="Raleway Medium"/>
                <a:ea typeface="Raleway Medium"/>
                <a:cs typeface="Raleway Medium"/>
                <a:sym typeface="Raleway Medium"/>
              </a:rPr>
              <a:t>endmodule</a:t>
            </a:r>
            <a:endParaRPr sz="1400">
              <a:solidFill>
                <a:srgbClr val="000000"/>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aleway"/>
                <a:ea typeface="Raleway"/>
                <a:cs typeface="Raleway"/>
                <a:sym typeface="Raleway"/>
              </a:rPr>
              <a:t>Architecture of PE</a:t>
            </a:r>
            <a:endParaRPr b="1">
              <a:latin typeface="Raleway"/>
              <a:ea typeface="Raleway"/>
              <a:cs typeface="Raleway"/>
              <a:sym typeface="Raleway"/>
            </a:endParaRPr>
          </a:p>
        </p:txBody>
      </p:sp>
      <p:sp>
        <p:nvSpPr>
          <p:cNvPr id="100" name="Google Shape;100;p20"/>
          <p:cNvSpPr txBox="1"/>
          <p:nvPr>
            <p:ph idx="1" type="body"/>
          </p:nvPr>
        </p:nvSpPr>
        <p:spPr>
          <a:xfrm>
            <a:off x="93950" y="3571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sz="1200"/>
          </a:p>
          <a:p>
            <a:pPr indent="0" lvl="0" marL="0" rtl="0" algn="l">
              <a:spcBef>
                <a:spcPts val="1200"/>
              </a:spcBef>
              <a:spcAft>
                <a:spcPts val="0"/>
              </a:spcAft>
              <a:buNone/>
            </a:pPr>
            <a:r>
              <a:t/>
            </a:r>
            <a:endParaRPr i="1" sz="1200"/>
          </a:p>
          <a:p>
            <a:pPr indent="0" lvl="0" marL="0" rtl="0" algn="l">
              <a:spcBef>
                <a:spcPts val="1200"/>
              </a:spcBef>
              <a:spcAft>
                <a:spcPts val="0"/>
              </a:spcAft>
              <a:buNone/>
            </a:pPr>
            <a:r>
              <a:t/>
            </a:r>
            <a:endParaRPr i="1" sz="1200"/>
          </a:p>
          <a:p>
            <a:pPr indent="0" lvl="0" marL="0" rtl="0" algn="l">
              <a:spcBef>
                <a:spcPts val="1200"/>
              </a:spcBef>
              <a:spcAft>
                <a:spcPts val="1200"/>
              </a:spcAft>
              <a:buNone/>
            </a:pPr>
            <a:r>
              <a:rPr i="1" lang="en-GB" sz="1200"/>
              <a:t>Reference - </a:t>
            </a:r>
            <a:r>
              <a:rPr i="1" lang="en-GB" sz="1200" u="sng">
                <a:solidFill>
                  <a:schemeClr val="hlink"/>
                </a:solidFill>
                <a:hlinkClick r:id="rId3"/>
              </a:rPr>
              <a:t>https://ieeexplore.ieee.org/document/10308496</a:t>
            </a:r>
            <a:r>
              <a:rPr i="1" lang="en-GB" sz="1200"/>
              <a:t> </a:t>
            </a:r>
            <a:endParaRPr i="1" sz="1200"/>
          </a:p>
        </p:txBody>
      </p:sp>
      <p:pic>
        <p:nvPicPr>
          <p:cNvPr id="101" name="Google Shape;101;p20"/>
          <p:cNvPicPr preferRelativeResize="0"/>
          <p:nvPr/>
        </p:nvPicPr>
        <p:blipFill>
          <a:blip r:embed="rId4">
            <a:alphaModFix/>
          </a:blip>
          <a:stretch>
            <a:fillRect/>
          </a:stretch>
        </p:blipFill>
        <p:spPr>
          <a:xfrm>
            <a:off x="1776520" y="1133375"/>
            <a:ext cx="533500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2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latin typeface="Raleway"/>
                <a:ea typeface="Raleway"/>
                <a:cs typeface="Raleway"/>
                <a:sym typeface="Raleway"/>
              </a:rPr>
              <a:t>Block Diagram</a:t>
            </a:r>
            <a:endParaRPr b="1" sz="3020">
              <a:latin typeface="Raleway"/>
              <a:ea typeface="Raleway"/>
              <a:cs typeface="Raleway"/>
              <a:sym typeface="Raleway"/>
            </a:endParaRPr>
          </a:p>
        </p:txBody>
      </p:sp>
      <p:pic>
        <p:nvPicPr>
          <p:cNvPr id="107" name="Google Shape;107;p21"/>
          <p:cNvPicPr preferRelativeResize="0"/>
          <p:nvPr/>
        </p:nvPicPr>
        <p:blipFill>
          <a:blip r:embed="rId3">
            <a:alphaModFix/>
          </a:blip>
          <a:stretch>
            <a:fillRect/>
          </a:stretch>
        </p:blipFill>
        <p:spPr>
          <a:xfrm>
            <a:off x="236150" y="977200"/>
            <a:ext cx="8720000" cy="388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