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6E1EF1D-E0E4-46B8-84A8-065E5E75174F}" type="datetimeFigureOut">
              <a:rPr lang="en-US" smtClean="0"/>
              <a:t>6/10/2021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38166B1-4919-4EE2-81D3-EBA6E30A8EA3}"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5445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E1EF1D-E0E4-46B8-84A8-065E5E75174F}"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166B1-4919-4EE2-81D3-EBA6E30A8EA3}" type="slidenum">
              <a:rPr lang="en-US" smtClean="0"/>
              <a:t>‹#›</a:t>
            </a:fld>
            <a:endParaRPr lang="en-US"/>
          </a:p>
        </p:txBody>
      </p:sp>
    </p:spTree>
    <p:extLst>
      <p:ext uri="{BB962C8B-B14F-4D97-AF65-F5344CB8AC3E}">
        <p14:creationId xmlns:p14="http://schemas.microsoft.com/office/powerpoint/2010/main" val="162916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E1EF1D-E0E4-46B8-84A8-065E5E75174F}"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166B1-4919-4EE2-81D3-EBA6E30A8EA3}"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6672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E1EF1D-E0E4-46B8-84A8-065E5E75174F}"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166B1-4919-4EE2-81D3-EBA6E30A8EA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8996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E1EF1D-E0E4-46B8-84A8-065E5E75174F}"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166B1-4919-4EE2-81D3-EBA6E30A8EA3}" type="slidenum">
              <a:rPr lang="en-US" smtClean="0"/>
              <a:t>‹#›</a:t>
            </a:fld>
            <a:endParaRPr lang="en-US"/>
          </a:p>
        </p:txBody>
      </p:sp>
    </p:spTree>
    <p:extLst>
      <p:ext uri="{BB962C8B-B14F-4D97-AF65-F5344CB8AC3E}">
        <p14:creationId xmlns:p14="http://schemas.microsoft.com/office/powerpoint/2010/main" val="3220537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E1EF1D-E0E4-46B8-84A8-065E5E75174F}"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166B1-4919-4EE2-81D3-EBA6E30A8EA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0564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E1EF1D-E0E4-46B8-84A8-065E5E75174F}"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166B1-4919-4EE2-81D3-EBA6E30A8EA3}"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5421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E1EF1D-E0E4-46B8-84A8-065E5E75174F}"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166B1-4919-4EE2-81D3-EBA6E30A8EA3}"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2048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E1EF1D-E0E4-46B8-84A8-065E5E75174F}"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166B1-4919-4EE2-81D3-EBA6E30A8EA3}"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78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E1EF1D-E0E4-46B8-84A8-065E5E75174F}"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166B1-4919-4EE2-81D3-EBA6E30A8EA3}" type="slidenum">
              <a:rPr lang="en-US" smtClean="0"/>
              <a:t>‹#›</a:t>
            </a:fld>
            <a:endParaRPr lang="en-US"/>
          </a:p>
        </p:txBody>
      </p:sp>
    </p:spTree>
    <p:extLst>
      <p:ext uri="{BB962C8B-B14F-4D97-AF65-F5344CB8AC3E}">
        <p14:creationId xmlns:p14="http://schemas.microsoft.com/office/powerpoint/2010/main" val="570541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E1EF1D-E0E4-46B8-84A8-065E5E75174F}"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166B1-4919-4EE2-81D3-EBA6E30A8EA3}"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309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E1EF1D-E0E4-46B8-84A8-065E5E75174F}"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166B1-4919-4EE2-81D3-EBA6E30A8EA3}" type="slidenum">
              <a:rPr lang="en-US" smtClean="0"/>
              <a:t>‹#›</a:t>
            </a:fld>
            <a:endParaRPr lang="en-US"/>
          </a:p>
        </p:txBody>
      </p:sp>
    </p:spTree>
    <p:extLst>
      <p:ext uri="{BB962C8B-B14F-4D97-AF65-F5344CB8AC3E}">
        <p14:creationId xmlns:p14="http://schemas.microsoft.com/office/powerpoint/2010/main" val="2403625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E1EF1D-E0E4-46B8-84A8-065E5E75174F}" type="datetimeFigureOut">
              <a:rPr lang="en-US" smtClean="0"/>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166B1-4919-4EE2-81D3-EBA6E30A8EA3}"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2914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E1EF1D-E0E4-46B8-84A8-065E5E75174F}" type="datetimeFigureOut">
              <a:rPr lang="en-US" smtClean="0"/>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166B1-4919-4EE2-81D3-EBA6E30A8EA3}"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033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1EF1D-E0E4-46B8-84A8-065E5E75174F}" type="datetimeFigureOut">
              <a:rPr lang="en-US" smtClean="0"/>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166B1-4919-4EE2-81D3-EBA6E30A8EA3}" type="slidenum">
              <a:rPr lang="en-US" smtClean="0"/>
              <a:t>‹#›</a:t>
            </a:fld>
            <a:endParaRPr lang="en-US"/>
          </a:p>
        </p:txBody>
      </p:sp>
    </p:spTree>
    <p:extLst>
      <p:ext uri="{BB962C8B-B14F-4D97-AF65-F5344CB8AC3E}">
        <p14:creationId xmlns:p14="http://schemas.microsoft.com/office/powerpoint/2010/main" val="350624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E1EF1D-E0E4-46B8-84A8-065E5E75174F}"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166B1-4919-4EE2-81D3-EBA6E30A8EA3}"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406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E1EF1D-E0E4-46B8-84A8-065E5E75174F}"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166B1-4919-4EE2-81D3-EBA6E30A8EA3}" type="slidenum">
              <a:rPr lang="en-US" smtClean="0"/>
              <a:t>‹#›</a:t>
            </a:fld>
            <a:endParaRPr lang="en-US"/>
          </a:p>
        </p:txBody>
      </p:sp>
    </p:spTree>
    <p:extLst>
      <p:ext uri="{BB962C8B-B14F-4D97-AF65-F5344CB8AC3E}">
        <p14:creationId xmlns:p14="http://schemas.microsoft.com/office/powerpoint/2010/main" val="319917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E1EF1D-E0E4-46B8-84A8-065E5E75174F}" type="datetimeFigureOut">
              <a:rPr lang="en-US" smtClean="0"/>
              <a:t>6/10/2021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8166B1-4919-4EE2-81D3-EBA6E30A8EA3}" type="slidenum">
              <a:rPr lang="en-US" smtClean="0"/>
              <a:t>‹#›</a:t>
            </a:fld>
            <a:endParaRPr lang="en-US"/>
          </a:p>
        </p:txBody>
      </p:sp>
    </p:spTree>
    <p:extLst>
      <p:ext uri="{BB962C8B-B14F-4D97-AF65-F5344CB8AC3E}">
        <p14:creationId xmlns:p14="http://schemas.microsoft.com/office/powerpoint/2010/main" val="6245870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oursquare.com/" TargetMode="External"/><Relationship Id="rId2" Type="http://schemas.openxmlformats.org/officeDocument/2006/relationships/hyperlink" Target="https://chennaiiq.com/chennai/latitude_longitude_areas.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BATTLE OF NEIGHBORHOODS</a:t>
            </a:r>
            <a:endParaRPr lang="en-US" dirty="0"/>
          </a:p>
        </p:txBody>
      </p:sp>
      <p:sp>
        <p:nvSpPr>
          <p:cNvPr id="3" name="Subtitle 2"/>
          <p:cNvSpPr>
            <a:spLocks noGrp="1"/>
          </p:cNvSpPr>
          <p:nvPr>
            <p:ph type="subTitle" idx="1"/>
          </p:nvPr>
        </p:nvSpPr>
        <p:spPr/>
        <p:txBody>
          <a:bodyPr/>
          <a:lstStyle/>
          <a:p>
            <a:r>
              <a:rPr lang="en-US" dirty="0" smtClean="0"/>
              <a:t>APPLIED DATA SCIENCE CAPSTONE PROJECT</a:t>
            </a:r>
          </a:p>
          <a:p>
            <a:r>
              <a:rPr lang="en-US" dirty="0" smtClean="0"/>
              <a:t>(Naidugari Manjunath)</a:t>
            </a:r>
          </a:p>
        </p:txBody>
      </p:sp>
    </p:spTree>
    <p:extLst>
      <p:ext uri="{BB962C8B-B14F-4D97-AF65-F5344CB8AC3E}">
        <p14:creationId xmlns:p14="http://schemas.microsoft.com/office/powerpoint/2010/main" val="2832696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002" y="513659"/>
            <a:ext cx="10515600" cy="6133631"/>
          </a:xfrm>
        </p:spPr>
        <p:txBody>
          <a:bodyPr/>
          <a:lstStyle/>
          <a:p>
            <a:r>
              <a:rPr lang="en-US" sz="2400" dirty="0" smtClean="0"/>
              <a:t>   Clusters 5 to 8</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sz="2400" dirty="0">
                <a:latin typeface="+mj-lt"/>
              </a:rPr>
              <a:t>This plot can be used to suggest valuable information to Business persons. Let's discuss a few examples considering they would like to start the following category </a:t>
            </a:r>
            <a:r>
              <a:rPr lang="en-US" sz="2400" dirty="0" smtClean="0">
                <a:latin typeface="+mj-lt"/>
              </a:rPr>
              <a:t>of  Business</a:t>
            </a:r>
            <a:r>
              <a:rPr lang="en-US" sz="2400" dirty="0">
                <a:latin typeface="+mj-lt"/>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369" y="962110"/>
            <a:ext cx="10515600" cy="3946806"/>
          </a:xfrm>
          <a:prstGeom prst="rect">
            <a:avLst/>
          </a:prstGeom>
        </p:spPr>
      </p:pic>
    </p:spTree>
    <p:extLst>
      <p:ext uri="{BB962C8B-B14F-4D97-AF65-F5344CB8AC3E}">
        <p14:creationId xmlns:p14="http://schemas.microsoft.com/office/powerpoint/2010/main" val="286313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3616" y="569318"/>
            <a:ext cx="10118698" cy="5616797"/>
          </a:xfrm>
        </p:spPr>
        <p:txBody>
          <a:bodyPr>
            <a:normAutofit fontScale="92500" lnSpcReduction="20000"/>
          </a:bodyPr>
          <a:lstStyle/>
          <a:p>
            <a:pPr marL="0" indent="0">
              <a:buNone/>
            </a:pPr>
            <a:r>
              <a:rPr lang="en-US" b="1" dirty="0"/>
              <a:t>1. </a:t>
            </a:r>
            <a:r>
              <a:rPr lang="en-US" b="1" dirty="0" smtClean="0"/>
              <a:t>Hotel</a:t>
            </a:r>
          </a:p>
          <a:p>
            <a:pPr marL="0" indent="0">
              <a:buNone/>
            </a:pPr>
            <a:r>
              <a:rPr lang="en-US" b="1" dirty="0"/>
              <a:t> </a:t>
            </a:r>
            <a:r>
              <a:rPr lang="en-US" b="1" dirty="0" smtClean="0"/>
              <a:t>           </a:t>
            </a:r>
            <a:r>
              <a:rPr lang="en-US" sz="2000" dirty="0">
                <a:latin typeface="+mj-lt"/>
              </a:rPr>
              <a:t>The neighborhoods in cluster 2 has the greatest number of hotels, hence opening one here is not the best choice. So, is it best to open one at the neighborhoods in cluster 6 or 8? Not likely, since the place has a smaller number of food restaurants. Thus, an optimal place would be one which has less hotels, but also have restaurants and other places to explore. Considering all these facts, the best choice would be </a:t>
            </a:r>
            <a:r>
              <a:rPr lang="en-US" sz="2200" dirty="0"/>
              <a:t>Cluster 1 and Cluster 7</a:t>
            </a:r>
            <a:r>
              <a:rPr lang="en-US" sz="2000" dirty="0">
                <a:latin typeface="+mj-lt"/>
              </a:rPr>
              <a:t>. such as the </a:t>
            </a:r>
            <a:r>
              <a:rPr lang="en-US" sz="2000" dirty="0" err="1">
                <a:latin typeface="+mj-lt"/>
              </a:rPr>
              <a:t>Adyar</a:t>
            </a:r>
            <a:r>
              <a:rPr lang="en-US" sz="2000" dirty="0">
                <a:latin typeface="+mj-lt"/>
              </a:rPr>
              <a:t> Bus Depot, Gemini Flyover neighborhoods</a:t>
            </a:r>
            <a:r>
              <a:rPr lang="en-US" sz="2000" dirty="0" smtClean="0">
                <a:latin typeface="+mj-lt"/>
              </a:rPr>
              <a:t>.</a:t>
            </a:r>
          </a:p>
          <a:p>
            <a:pPr marL="0" indent="0">
              <a:buNone/>
            </a:pPr>
            <a:endParaRPr lang="en-US" b="1" dirty="0" smtClean="0"/>
          </a:p>
          <a:p>
            <a:pPr marL="0" indent="0">
              <a:buNone/>
            </a:pPr>
            <a:r>
              <a:rPr lang="en-US" b="1" dirty="0" smtClean="0"/>
              <a:t>2</a:t>
            </a:r>
            <a:r>
              <a:rPr lang="en-US" b="1" dirty="0"/>
              <a:t>. Shopping </a:t>
            </a:r>
            <a:r>
              <a:rPr lang="en-US" b="1" dirty="0" smtClean="0"/>
              <a:t>Mall</a:t>
            </a:r>
          </a:p>
          <a:p>
            <a:pPr marL="0" indent="0">
              <a:buNone/>
            </a:pPr>
            <a:r>
              <a:rPr lang="en-US" b="1" dirty="0"/>
              <a:t> </a:t>
            </a:r>
            <a:r>
              <a:rPr lang="en-US" b="1" dirty="0" smtClean="0"/>
              <a:t>             </a:t>
            </a:r>
            <a:r>
              <a:rPr lang="en-US" sz="2000" dirty="0">
                <a:latin typeface="+mj-lt"/>
              </a:rPr>
              <a:t>By using the same procedure as above, the suitable clusters would be the </a:t>
            </a:r>
            <a:r>
              <a:rPr lang="en-US" sz="2200" dirty="0"/>
              <a:t>Cluster 1, Cluster 2 and Cluster 7</a:t>
            </a:r>
            <a:r>
              <a:rPr lang="en-US" sz="2000" dirty="0">
                <a:latin typeface="+mj-lt"/>
              </a:rPr>
              <a:t>, since it does not have shopping malls in any of the clusters and also it has many Hotels and Restaurants which gives an advantage</a:t>
            </a:r>
            <a:r>
              <a:rPr lang="en-US" sz="2000" dirty="0" smtClean="0">
                <a:latin typeface="+mj-lt"/>
              </a:rPr>
              <a:t>.</a:t>
            </a:r>
          </a:p>
          <a:p>
            <a:pPr marL="0" indent="0">
              <a:buNone/>
            </a:pPr>
            <a:endParaRPr lang="en-US" b="1" dirty="0" smtClean="0"/>
          </a:p>
          <a:p>
            <a:pPr marL="0" indent="0">
              <a:buNone/>
            </a:pPr>
            <a:r>
              <a:rPr lang="en-US" b="1" dirty="0" smtClean="0"/>
              <a:t>3</a:t>
            </a:r>
            <a:r>
              <a:rPr lang="en-US" b="1" dirty="0"/>
              <a:t>. Departmental </a:t>
            </a:r>
            <a:r>
              <a:rPr lang="en-US" b="1" dirty="0" smtClean="0"/>
              <a:t>Stores</a:t>
            </a:r>
          </a:p>
          <a:p>
            <a:pPr marL="0" indent="0">
              <a:buNone/>
            </a:pPr>
            <a:r>
              <a:rPr lang="en-US" b="1" dirty="0" smtClean="0"/>
              <a:t>              </a:t>
            </a:r>
            <a:r>
              <a:rPr lang="en-US" sz="2200" dirty="0">
                <a:latin typeface="+mj-lt"/>
              </a:rPr>
              <a:t>Repeat the procedure used in hotels. Although cluster 3 have departmental stores </a:t>
            </a:r>
            <a:r>
              <a:rPr lang="en-US" sz="2200" dirty="0" smtClean="0">
                <a:latin typeface="+mj-lt"/>
              </a:rPr>
              <a:t>but </a:t>
            </a:r>
            <a:r>
              <a:rPr lang="en-US" sz="2200" dirty="0"/>
              <a:t>cluster 4 and cluster 7 </a:t>
            </a:r>
            <a:r>
              <a:rPr lang="en-US" sz="2200" dirty="0">
                <a:latin typeface="+mj-lt"/>
              </a:rPr>
              <a:t>is also suitable neighborhood for business. Since we don't have </a:t>
            </a:r>
            <a:r>
              <a:rPr lang="en-US" sz="2200" dirty="0" smtClean="0">
                <a:latin typeface="+mj-lt"/>
              </a:rPr>
              <a:t>enough information </a:t>
            </a:r>
            <a:r>
              <a:rPr lang="en-US" sz="2200" dirty="0">
                <a:latin typeface="+mj-lt"/>
              </a:rPr>
              <a:t>from </a:t>
            </a:r>
            <a:r>
              <a:rPr lang="en-US" sz="2200" dirty="0" smtClean="0">
                <a:latin typeface="+mj-lt"/>
              </a:rPr>
              <a:t>foursquare</a:t>
            </a:r>
            <a:endParaRPr lang="en-US" sz="2200" b="1" dirty="0">
              <a:latin typeface="+mj-lt"/>
            </a:endParaRPr>
          </a:p>
          <a:p>
            <a:pPr marL="0" indent="0">
              <a:buNone/>
            </a:pPr>
            <a:endParaRPr lang="en-US" sz="2000" b="1" dirty="0">
              <a:latin typeface="+mj-lt"/>
            </a:endParaRPr>
          </a:p>
          <a:p>
            <a:pPr marL="0" indent="0">
              <a:buNone/>
            </a:pPr>
            <a:endParaRPr lang="en-US" sz="2000" b="1" dirty="0">
              <a:latin typeface="+mj-lt"/>
            </a:endParaRPr>
          </a:p>
        </p:txBody>
      </p:sp>
    </p:spTree>
    <p:extLst>
      <p:ext uri="{BB962C8B-B14F-4D97-AF65-F5344CB8AC3E}">
        <p14:creationId xmlns:p14="http://schemas.microsoft.com/office/powerpoint/2010/main" val="283001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297" y="410293"/>
            <a:ext cx="10285675" cy="4145804"/>
          </a:xfrm>
        </p:spPr>
        <p:txBody>
          <a:bodyPr/>
          <a:lstStyle/>
          <a:p>
            <a:r>
              <a:rPr lang="en-US" b="1" dirty="0"/>
              <a:t>Map of Chennai with the clusters superimposed on top</a:t>
            </a:r>
          </a:p>
          <a:p>
            <a:r>
              <a:rPr lang="en-US" sz="2000" dirty="0">
                <a:latin typeface="+mj-lt"/>
              </a:rPr>
              <a:t>This map can be used to find a suitable location to start a new business based on the category</a:t>
            </a:r>
            <a:r>
              <a:rPr lang="en-US" sz="2000" dirty="0" smtClean="0">
                <a:latin typeface="+mj-lt"/>
              </a:rPr>
              <a:t>.</a:t>
            </a:r>
          </a:p>
          <a:p>
            <a:pPr marL="0" indent="0">
              <a:buNone/>
            </a:pPr>
            <a:r>
              <a:rPr lang="en-US" sz="2000" dirty="0">
                <a:latin typeface="+mj-lt"/>
              </a:rPr>
              <a:t> </a:t>
            </a:r>
            <a:r>
              <a:rPr lang="en-US" sz="2000" dirty="0" smtClean="0">
                <a:latin typeface="+mj-lt"/>
              </a:rPr>
              <a:t>   for example: Red = Cluster 1 , Violet = Cluster 2, Sky Blue = Cluster 4, Light Green = Cluster 7.</a:t>
            </a:r>
          </a:p>
          <a:p>
            <a:pPr marL="0" indent="0">
              <a:buNone/>
            </a:pPr>
            <a:r>
              <a:rPr lang="en-US" sz="2000" dirty="0">
                <a:latin typeface="+mj-lt"/>
              </a:rPr>
              <a:t> </a:t>
            </a:r>
            <a:r>
              <a:rPr lang="en-US" sz="2000" dirty="0" smtClean="0">
                <a:latin typeface="+mj-lt"/>
              </a:rPr>
              <a:t>                          These clusters are suitable to start a business in Chennai. </a:t>
            </a:r>
            <a:endParaRPr lang="en-US" sz="20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085" y="2267117"/>
            <a:ext cx="9803958" cy="3820396"/>
          </a:xfrm>
          <a:prstGeom prst="rect">
            <a:avLst/>
          </a:prstGeom>
        </p:spPr>
      </p:pic>
    </p:spTree>
    <p:extLst>
      <p:ext uri="{BB962C8B-B14F-4D97-AF65-F5344CB8AC3E}">
        <p14:creationId xmlns:p14="http://schemas.microsoft.com/office/powerpoint/2010/main" val="23326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sz="2000" dirty="0">
                <a:latin typeface="+mj-lt"/>
              </a:rPr>
              <a:t>Purpose of this project was to analyze the neighborhoods of Chennai and create a clustering model to suggest personals places to start a new business based on the category. The neighborhoods data was obtained from an online source and the Foursquare API was used to find the major venues in each neighborhood. But we found that many neighborhoods had less than 10 venues returned. In order to build a good Data Science model, we filtered out these locations. The remaining locations were used to create a clustering model. The best number of clusters i.e. 8 was obtained using the silhouette score. Each cluster was examined to find the most venue categories present, that defines the characteristics for that particular cluster</a:t>
            </a:r>
            <a:r>
              <a:rPr lang="en-US" sz="2000" dirty="0" smtClean="0">
                <a:latin typeface="+mj-lt"/>
              </a:rPr>
              <a:t>.</a:t>
            </a:r>
          </a:p>
          <a:p>
            <a:r>
              <a:rPr lang="en-US" sz="2000" dirty="0">
                <a:latin typeface="+mj-lt"/>
              </a:rPr>
              <a:t>A few examples for the applications that the clusters can be used for have also been discussed. A map showing the clusters have been provided. Both these can be used by stakeholders to decide the location for the particular type of business. A major drawback of this project was that the Foursquare API returned only few venues in each neighborhood. As a future improvement, better data sources can be used to obtain more venues in each neighborhood. This way the neighborhoods that were filtered out can be included in the clustering analysis to create a better decision model.</a:t>
            </a:r>
          </a:p>
        </p:txBody>
      </p:sp>
    </p:spTree>
    <p:extLst>
      <p:ext uri="{BB962C8B-B14F-4D97-AF65-F5344CB8AC3E}">
        <p14:creationId xmlns:p14="http://schemas.microsoft.com/office/powerpoint/2010/main" val="47753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59495"/>
            <a:ext cx="9601196" cy="1303867"/>
          </a:xfrm>
        </p:spPr>
        <p:txBody>
          <a:bodyPr/>
          <a:lstStyle/>
          <a:p>
            <a:r>
              <a:rPr lang="en-US" b="1" dirty="0"/>
              <a:t>Business Problem Section</a:t>
            </a:r>
          </a:p>
        </p:txBody>
      </p:sp>
      <p:sp>
        <p:nvSpPr>
          <p:cNvPr id="3" name="Content Placeholder 2"/>
          <p:cNvSpPr>
            <a:spLocks noGrp="1"/>
          </p:cNvSpPr>
          <p:nvPr>
            <p:ph idx="1"/>
          </p:nvPr>
        </p:nvSpPr>
        <p:spPr>
          <a:xfrm>
            <a:off x="718931" y="1785868"/>
            <a:ext cx="11096707" cy="4351338"/>
          </a:xfrm>
        </p:spPr>
        <p:txBody>
          <a:bodyPr>
            <a:normAutofit fontScale="85000" lnSpcReduction="10000"/>
          </a:bodyPr>
          <a:lstStyle/>
          <a:p>
            <a:pPr marL="0" indent="0">
              <a:buNone/>
            </a:pPr>
            <a:r>
              <a:rPr lang="en-US" dirty="0" smtClean="0"/>
              <a:t>Background</a:t>
            </a:r>
          </a:p>
          <a:p>
            <a:pPr marL="0" indent="0">
              <a:buNone/>
            </a:pPr>
            <a:endParaRPr lang="en-US" sz="2000" dirty="0" smtClean="0">
              <a:latin typeface="+mj-lt"/>
            </a:endParaRPr>
          </a:p>
          <a:p>
            <a:pPr marL="0" indent="0">
              <a:buNone/>
            </a:pPr>
            <a:r>
              <a:rPr lang="en-US" sz="2000" dirty="0" smtClean="0">
                <a:latin typeface="+mj-lt"/>
              </a:rPr>
              <a:t>Many </a:t>
            </a:r>
            <a:r>
              <a:rPr lang="en-US" sz="2000" dirty="0">
                <a:latin typeface="+mj-lt"/>
              </a:rPr>
              <a:t>people want to invest their money in the business to make profits. There are different types of business like Restaurants, Shopping Malls, and Departmental Stores etc. It is better to start their business in major cities in the country. In this project, I’d like to study the neighborhoods </a:t>
            </a:r>
            <a:r>
              <a:rPr lang="en-US" sz="2000" dirty="0" smtClean="0">
                <a:latin typeface="+mj-lt"/>
              </a:rPr>
              <a:t>in Chennai, Tamil </a:t>
            </a:r>
            <a:r>
              <a:rPr lang="en-US" sz="2000" dirty="0">
                <a:latin typeface="+mj-lt"/>
              </a:rPr>
              <a:t>Nadu, </a:t>
            </a:r>
            <a:r>
              <a:rPr lang="en-US" sz="2000" dirty="0" smtClean="0">
                <a:latin typeface="+mj-lt"/>
              </a:rPr>
              <a:t>India.</a:t>
            </a:r>
          </a:p>
          <a:p>
            <a:pPr marL="0" indent="0">
              <a:buNone/>
            </a:pPr>
            <a:endParaRPr lang="en-US" sz="2000" dirty="0">
              <a:latin typeface="+mj-lt"/>
            </a:endParaRPr>
          </a:p>
          <a:p>
            <a:pPr marL="0" indent="0">
              <a:buNone/>
            </a:pPr>
            <a:r>
              <a:rPr lang="en-US" dirty="0" smtClean="0"/>
              <a:t>Business Problem</a:t>
            </a:r>
          </a:p>
          <a:p>
            <a:pPr marL="0" indent="0">
              <a:buNone/>
            </a:pPr>
            <a:r>
              <a:rPr lang="en-US" sz="2000" dirty="0">
                <a:latin typeface="+mj-lt"/>
              </a:rPr>
              <a:t>While starting a business, we need to search for a neighborhood that is suitable to their preferences. In this project, we study neighborhoods and venues to know which locality is good to set up a business</a:t>
            </a:r>
            <a:r>
              <a:rPr lang="en-US" sz="2000" dirty="0" smtClean="0"/>
              <a:t>.</a:t>
            </a:r>
          </a:p>
          <a:p>
            <a:pPr marL="0" indent="0">
              <a:buNone/>
            </a:pPr>
            <a:r>
              <a:rPr lang="en-US" sz="2000" dirty="0">
                <a:latin typeface="+mj-lt"/>
              </a:rPr>
              <a:t>The major Target Audience would be small-scale business owners and stakeholders planning to start their business at a location in Chennai. This project would help them find the optimal location based on the category of their business such as,</a:t>
            </a:r>
          </a:p>
          <a:p>
            <a:r>
              <a:rPr lang="en-US" sz="2000" dirty="0" smtClean="0">
                <a:latin typeface="+mj-lt"/>
              </a:rPr>
              <a:t> </a:t>
            </a:r>
            <a:r>
              <a:rPr lang="en-US" sz="2000" dirty="0">
                <a:latin typeface="+mj-lt"/>
              </a:rPr>
              <a:t>What is the best location to start a Restaurant in Chennai?</a:t>
            </a:r>
          </a:p>
          <a:p>
            <a:r>
              <a:rPr lang="en-US" sz="2000" dirty="0" smtClean="0">
                <a:latin typeface="+mj-lt"/>
              </a:rPr>
              <a:t> </a:t>
            </a:r>
            <a:r>
              <a:rPr lang="en-US" sz="2000" dirty="0">
                <a:latin typeface="+mj-lt"/>
              </a:rPr>
              <a:t>Which area is best suitable for opening a Shopping Mall and a Departmental Store in Chennai?</a:t>
            </a:r>
          </a:p>
          <a:p>
            <a:pPr marL="0" indent="0">
              <a:buNone/>
            </a:pPr>
            <a:endParaRPr lang="en-US" sz="2000" dirty="0">
              <a:latin typeface="+mj-lt"/>
            </a:endParaRPr>
          </a:p>
        </p:txBody>
      </p:sp>
    </p:spTree>
    <p:extLst>
      <p:ext uri="{BB962C8B-B14F-4D97-AF65-F5344CB8AC3E}">
        <p14:creationId xmlns:p14="http://schemas.microsoft.com/office/powerpoint/2010/main" val="921865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279" y="505054"/>
            <a:ext cx="9601196" cy="1303867"/>
          </a:xfrm>
        </p:spPr>
        <p:txBody>
          <a:bodyPr/>
          <a:lstStyle/>
          <a:p>
            <a:r>
              <a:rPr lang="en-US" dirty="0" smtClean="0"/>
              <a:t>Data Requirements</a:t>
            </a:r>
            <a:endParaRPr lang="en-US" dirty="0"/>
          </a:p>
        </p:txBody>
      </p:sp>
      <p:sp>
        <p:nvSpPr>
          <p:cNvPr id="3" name="Content Placeholder 2"/>
          <p:cNvSpPr>
            <a:spLocks noGrp="1"/>
          </p:cNvSpPr>
          <p:nvPr>
            <p:ph idx="1"/>
          </p:nvPr>
        </p:nvSpPr>
        <p:spPr>
          <a:xfrm>
            <a:off x="925664" y="1507574"/>
            <a:ext cx="10515600" cy="4351338"/>
          </a:xfrm>
        </p:spPr>
        <p:txBody>
          <a:bodyPr>
            <a:normAutofit lnSpcReduction="10000"/>
          </a:bodyPr>
          <a:lstStyle/>
          <a:p>
            <a:pPr marL="0" indent="0">
              <a:buNone/>
            </a:pPr>
            <a:r>
              <a:rPr lang="en-US" sz="2000" dirty="0">
                <a:latin typeface="+mj-lt"/>
              </a:rPr>
              <a:t>Chennai has multiple neighborhoods. The chennaiiq.com website has a dataset which has the list of neighborhoods in Chennai along with their Latitude and Longitude. Foursquare API is used to obtain the venue details in each neighborhood.</a:t>
            </a:r>
          </a:p>
          <a:p>
            <a:r>
              <a:rPr lang="en-US" sz="2000" u="sng" dirty="0">
                <a:latin typeface="+mj-lt"/>
                <a:hlinkClick r:id="rId2"/>
              </a:rPr>
              <a:t>https://chennaiiq.com/chennai/latitude_longitude_areas.asp</a:t>
            </a:r>
            <a:endParaRPr lang="en-US" sz="2000" dirty="0">
              <a:latin typeface="+mj-lt"/>
            </a:endParaRPr>
          </a:p>
          <a:p>
            <a:r>
              <a:rPr lang="en-US" sz="2000" u="sng" dirty="0">
                <a:latin typeface="+mj-lt"/>
                <a:hlinkClick r:id="rId3"/>
              </a:rPr>
              <a:t>https://</a:t>
            </a:r>
            <a:r>
              <a:rPr lang="en-US" sz="2000" u="sng" dirty="0" smtClean="0">
                <a:latin typeface="+mj-lt"/>
                <a:hlinkClick r:id="rId3"/>
              </a:rPr>
              <a:t>www.foursquare.com</a:t>
            </a:r>
            <a:endParaRPr lang="en-US" sz="2000" u="sng" dirty="0" smtClean="0">
              <a:latin typeface="+mj-lt"/>
            </a:endParaRPr>
          </a:p>
          <a:p>
            <a:pPr marL="0" indent="0">
              <a:buNone/>
            </a:pPr>
            <a:r>
              <a:rPr lang="en-US" sz="2000" dirty="0">
                <a:latin typeface="+mj-lt"/>
              </a:rPr>
              <a:t>The Foursquare API is used to access the venues in the neighborhoods. Since it returns fewer venues in the neighborhoods, we would be analyzing </a:t>
            </a:r>
            <a:r>
              <a:rPr lang="en-US" sz="2000" dirty="0" smtClean="0">
                <a:latin typeface="+mj-lt"/>
              </a:rPr>
              <a:t>areas for </a:t>
            </a:r>
            <a:r>
              <a:rPr lang="en-US" sz="2000" dirty="0">
                <a:latin typeface="+mj-lt"/>
              </a:rPr>
              <a:t>which a countable number of venues are obtained. Then they are clustered based on their venues using Data Science Techniques. Here the k-means clustering algorithm is used to achieve the task. The optimal number of clusters can be obtained using silhouette score metrics. Folium visualization </a:t>
            </a:r>
            <a:r>
              <a:rPr lang="en-US" sz="2000" dirty="0" smtClean="0">
                <a:latin typeface="+mj-lt"/>
              </a:rPr>
              <a:t>library can </a:t>
            </a:r>
            <a:r>
              <a:rPr lang="en-US" sz="2000" dirty="0">
                <a:latin typeface="+mj-lt"/>
              </a:rPr>
              <a:t>be used to visualize the clusters superimposed on the map of Chennai city. These clusters can be analyzed to help small scale business owners </a:t>
            </a:r>
            <a:r>
              <a:rPr lang="en-US" sz="2000" dirty="0" smtClean="0">
                <a:latin typeface="+mj-lt"/>
              </a:rPr>
              <a:t>select</a:t>
            </a:r>
            <a:r>
              <a:rPr lang="en-US" sz="2000" dirty="0">
                <a:latin typeface="+mj-lt"/>
              </a:rPr>
              <a:t> </a:t>
            </a:r>
            <a:r>
              <a:rPr lang="en-US" sz="2000" dirty="0" smtClean="0">
                <a:latin typeface="+mj-lt"/>
              </a:rPr>
              <a:t>a </a:t>
            </a:r>
            <a:r>
              <a:rPr lang="en-US" sz="2000" dirty="0">
                <a:latin typeface="+mj-lt"/>
              </a:rPr>
              <a:t>suitable location for their need, such as Hotels, Shopping Malls, Restaurants, Departmental Stores and Coffee shops.</a:t>
            </a:r>
          </a:p>
          <a:p>
            <a:pPr marL="0" indent="0">
              <a:buNone/>
            </a:pPr>
            <a:endParaRPr lang="en-US" dirty="0"/>
          </a:p>
        </p:txBody>
      </p:sp>
    </p:spTree>
    <p:extLst>
      <p:ext uri="{BB962C8B-B14F-4D97-AF65-F5344CB8AC3E}">
        <p14:creationId xmlns:p14="http://schemas.microsoft.com/office/powerpoint/2010/main" val="43235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979" y="86829"/>
            <a:ext cx="10515600" cy="1325563"/>
          </a:xfrm>
        </p:spPr>
        <p:txBody>
          <a:bodyPr/>
          <a:lstStyle/>
          <a:p>
            <a:r>
              <a:rPr lang="en-US" dirty="0" smtClean="0"/>
              <a:t>Data Requirements</a:t>
            </a:r>
            <a:endParaRPr lang="en-US" dirty="0"/>
          </a:p>
        </p:txBody>
      </p:sp>
      <p:sp>
        <p:nvSpPr>
          <p:cNvPr id="3" name="Content Placeholder 2"/>
          <p:cNvSpPr>
            <a:spLocks noGrp="1"/>
          </p:cNvSpPr>
          <p:nvPr>
            <p:ph idx="1"/>
          </p:nvPr>
        </p:nvSpPr>
        <p:spPr>
          <a:xfrm>
            <a:off x="774589" y="1173617"/>
            <a:ext cx="10515600" cy="5266939"/>
          </a:xfrm>
        </p:spPr>
        <p:txBody>
          <a:bodyPr>
            <a:normAutofit lnSpcReduction="10000"/>
          </a:bodyPr>
          <a:lstStyle/>
          <a:p>
            <a:pPr marL="0" indent="0">
              <a:buNone/>
            </a:pPr>
            <a:r>
              <a:rPr lang="en-US" sz="2000" dirty="0">
                <a:latin typeface="+mj-lt"/>
              </a:rPr>
              <a:t>There is a total of 105 </a:t>
            </a:r>
            <a:r>
              <a:rPr lang="en-US" sz="2000" dirty="0" smtClean="0">
                <a:latin typeface="+mj-lt"/>
              </a:rPr>
              <a:t>neighborhoods as shown in figure. </a:t>
            </a:r>
            <a:r>
              <a:rPr lang="en-US" sz="2000" dirty="0">
                <a:latin typeface="+mj-lt"/>
              </a:rPr>
              <a:t>But the Latitude and Longitude data obtained are in Degrees Minute Seconds format which needs to be converted to Decimal Degrees Format.. The following data are obtained from the Foursquare API,</a:t>
            </a:r>
          </a:p>
          <a:p>
            <a:pPr marL="0" indent="0">
              <a:buNone/>
            </a:pPr>
            <a:r>
              <a:rPr lang="en-US" sz="2000" dirty="0">
                <a:latin typeface="+mj-lt"/>
              </a:rPr>
              <a:t>• Venue</a:t>
            </a:r>
            <a:br>
              <a:rPr lang="en-US" sz="2000" dirty="0">
                <a:latin typeface="+mj-lt"/>
              </a:rPr>
            </a:br>
            <a:r>
              <a:rPr lang="en-US" sz="2000" dirty="0">
                <a:latin typeface="+mj-lt"/>
              </a:rPr>
              <a:t>• Venue Latitude</a:t>
            </a:r>
            <a:br>
              <a:rPr lang="en-US" sz="2000" dirty="0">
                <a:latin typeface="+mj-lt"/>
              </a:rPr>
            </a:br>
            <a:r>
              <a:rPr lang="en-US" sz="2000" dirty="0">
                <a:latin typeface="+mj-lt"/>
              </a:rPr>
              <a:t>• Venue Longitude</a:t>
            </a:r>
            <a:br>
              <a:rPr lang="en-US" sz="2000" dirty="0">
                <a:latin typeface="+mj-lt"/>
              </a:rPr>
            </a:br>
            <a:r>
              <a:rPr lang="en-US" sz="2000" dirty="0">
                <a:latin typeface="+mj-lt"/>
              </a:rPr>
              <a:t>• Venue Category data</a:t>
            </a:r>
          </a:p>
          <a:p>
            <a:pPr marL="0" indent="0">
              <a:buNone/>
            </a:pPr>
            <a:endParaRPr lang="en-US" sz="2000" dirty="0" smtClean="0">
              <a:latin typeface="+mj-lt"/>
            </a:endParaRPr>
          </a:p>
          <a:p>
            <a:pPr marL="0" indent="0">
              <a:buNone/>
            </a:pPr>
            <a:endParaRPr lang="en-US" sz="2000" dirty="0">
              <a:latin typeface="+mj-lt"/>
            </a:endParaRPr>
          </a:p>
          <a:p>
            <a:pPr marL="0" indent="0">
              <a:buNone/>
            </a:pPr>
            <a:endParaRPr lang="en-US" sz="2000" dirty="0" smtClean="0">
              <a:latin typeface="+mj-lt"/>
            </a:endParaRPr>
          </a:p>
          <a:p>
            <a:pPr marL="0" indent="0">
              <a:buNone/>
            </a:pPr>
            <a:endParaRPr lang="en-US" sz="2000" dirty="0">
              <a:latin typeface="+mj-lt"/>
            </a:endParaRPr>
          </a:p>
          <a:p>
            <a:pPr marL="0" indent="0">
              <a:buNone/>
            </a:pPr>
            <a:endParaRPr lang="en-US" sz="2000" dirty="0" smtClean="0">
              <a:latin typeface="+mj-lt"/>
            </a:endParaRPr>
          </a:p>
          <a:p>
            <a:pPr marL="0" indent="0">
              <a:buNone/>
            </a:pPr>
            <a:endParaRPr lang="en-US" sz="2000" dirty="0" smtClean="0">
              <a:latin typeface="+mj-lt"/>
            </a:endParaRPr>
          </a:p>
          <a:p>
            <a:pPr marL="0" indent="0">
              <a:buNone/>
            </a:pPr>
            <a:r>
              <a:rPr lang="en-US" sz="2000" dirty="0" smtClean="0">
                <a:latin typeface="+mj-lt"/>
              </a:rPr>
              <a:t>A </a:t>
            </a:r>
            <a:r>
              <a:rPr lang="en-US" sz="2000" dirty="0">
                <a:latin typeface="+mj-lt"/>
              </a:rPr>
              <a:t>total of 1009 venues data have been obtained from Foursquare.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1" y="2156708"/>
            <a:ext cx="7736618" cy="3539532"/>
          </a:xfrm>
          <a:prstGeom prst="rect">
            <a:avLst/>
          </a:prstGeom>
        </p:spPr>
      </p:pic>
    </p:spTree>
    <p:extLst>
      <p:ext uri="{BB962C8B-B14F-4D97-AF65-F5344CB8AC3E}">
        <p14:creationId xmlns:p14="http://schemas.microsoft.com/office/powerpoint/2010/main" val="196826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084" y="687934"/>
            <a:ext cx="9601196" cy="1303867"/>
          </a:xfrm>
        </p:spPr>
        <p:txBody>
          <a:bodyPr/>
          <a:lstStyle/>
          <a:p>
            <a:r>
              <a:rPr lang="en-US" dirty="0" smtClean="0"/>
              <a:t>Methodology</a:t>
            </a:r>
            <a:endParaRPr lang="en-US" dirty="0"/>
          </a:p>
        </p:txBody>
      </p:sp>
      <p:sp>
        <p:nvSpPr>
          <p:cNvPr id="3" name="Content Placeholder 2"/>
          <p:cNvSpPr>
            <a:spLocks noGrp="1"/>
          </p:cNvSpPr>
          <p:nvPr>
            <p:ph idx="1"/>
          </p:nvPr>
        </p:nvSpPr>
        <p:spPr>
          <a:xfrm>
            <a:off x="703028" y="1801771"/>
            <a:ext cx="10913828" cy="4351338"/>
          </a:xfrm>
        </p:spPr>
        <p:txBody>
          <a:bodyPr>
            <a:normAutofit lnSpcReduction="10000"/>
          </a:bodyPr>
          <a:lstStyle/>
          <a:p>
            <a:pPr marL="0" indent="0">
              <a:buNone/>
            </a:pPr>
            <a:r>
              <a:rPr lang="en-US" sz="2000" dirty="0" smtClean="0">
                <a:latin typeface="+mj-lt"/>
              </a:rPr>
              <a:t>Now</a:t>
            </a:r>
            <a:r>
              <a:rPr lang="en-US" sz="2000" dirty="0">
                <a:latin typeface="+mj-lt"/>
              </a:rPr>
              <a:t>, we have the neighborhoods data of </a:t>
            </a:r>
            <a:r>
              <a:rPr lang="en-US" sz="2000" dirty="0" smtClean="0">
                <a:latin typeface="+mj-lt"/>
              </a:rPr>
              <a:t>Chennai</a:t>
            </a:r>
            <a:r>
              <a:rPr lang="en-US" sz="2000" dirty="0">
                <a:latin typeface="+mj-lt"/>
              </a:rPr>
              <a:t> </a:t>
            </a:r>
            <a:r>
              <a:rPr lang="en-US" sz="2000" b="1" dirty="0">
                <a:latin typeface="+mj-lt"/>
              </a:rPr>
              <a:t>(105 neighborhoods)</a:t>
            </a:r>
            <a:r>
              <a:rPr lang="en-US" sz="2000" dirty="0">
                <a:latin typeface="+mj-lt"/>
              </a:rPr>
              <a:t>. We also have the most popular venues in each neighborhood obtained using Foursquare API. A total of </a:t>
            </a:r>
            <a:r>
              <a:rPr lang="en-US" sz="2000" b="1" dirty="0">
                <a:latin typeface="+mj-lt"/>
              </a:rPr>
              <a:t>1009 venues</a:t>
            </a:r>
            <a:r>
              <a:rPr lang="en-US" sz="2000" dirty="0">
                <a:latin typeface="+mj-lt"/>
              </a:rPr>
              <a:t> have been obtained in the whole city and </a:t>
            </a:r>
            <a:r>
              <a:rPr lang="en-US" sz="2000" b="1" dirty="0">
                <a:latin typeface="+mj-lt"/>
              </a:rPr>
              <a:t>136 unique categories</a:t>
            </a:r>
            <a:r>
              <a:rPr lang="en-US" sz="2000" dirty="0">
                <a:latin typeface="+mj-lt"/>
              </a:rPr>
              <a:t>. But as seen we have </a:t>
            </a:r>
            <a:r>
              <a:rPr lang="en-US" sz="2000" dirty="0" smtClean="0">
                <a:latin typeface="+mj-lt"/>
              </a:rPr>
              <a:t>multiple neighborhoods</a:t>
            </a:r>
            <a:r>
              <a:rPr lang="en-US" sz="2000" dirty="0">
                <a:latin typeface="+mj-lt"/>
              </a:rPr>
              <a:t> </a:t>
            </a:r>
            <a:r>
              <a:rPr lang="en-US" sz="2000" dirty="0" smtClean="0">
                <a:latin typeface="+mj-lt"/>
              </a:rPr>
              <a:t>with </a:t>
            </a:r>
            <a:r>
              <a:rPr lang="en-US" sz="2000" dirty="0">
                <a:latin typeface="+mj-lt"/>
              </a:rPr>
              <a:t>less than 10 venues returned. In order to create a good analysis let's consider only the </a:t>
            </a:r>
            <a:r>
              <a:rPr lang="en-US" sz="2000" b="1" dirty="0">
                <a:latin typeface="+mj-lt"/>
              </a:rPr>
              <a:t>neighborhoods with more than 10 venues</a:t>
            </a:r>
            <a:r>
              <a:rPr lang="en-US" sz="2000" dirty="0" smtClean="0">
                <a:latin typeface="+mj-lt"/>
              </a:rPr>
              <a:t>.</a:t>
            </a:r>
          </a:p>
          <a:p>
            <a:pPr marL="0" indent="0">
              <a:buNone/>
            </a:pPr>
            <a:r>
              <a:rPr lang="en-US" sz="2000" dirty="0">
                <a:latin typeface="+mj-lt"/>
              </a:rPr>
              <a:t>We can perform one hot encoding on the obtained data set and use it find the 10 most common venue category in each neighborhood. Then </a:t>
            </a:r>
            <a:r>
              <a:rPr lang="en-US" sz="2000" dirty="0" smtClean="0">
                <a:latin typeface="+mj-lt"/>
              </a:rPr>
              <a:t>clustering can </a:t>
            </a:r>
            <a:r>
              <a:rPr lang="en-US" sz="2000" dirty="0">
                <a:latin typeface="+mj-lt"/>
              </a:rPr>
              <a:t>be performed on the dataset. Here K - Nearest Neighbor clustering technique have been used. To find the optimal number of clusters silhouette score metric technique is used</a:t>
            </a:r>
            <a:r>
              <a:rPr lang="en-US" sz="2000" dirty="0" smtClean="0">
                <a:latin typeface="+mj-lt"/>
              </a:rPr>
              <a:t>.</a:t>
            </a:r>
          </a:p>
          <a:p>
            <a:pPr marL="0" indent="0">
              <a:buNone/>
            </a:pPr>
            <a:r>
              <a:rPr lang="en-US" sz="2000" dirty="0">
                <a:latin typeface="+mj-lt"/>
              </a:rPr>
              <a:t>The clusters obtained can be analyzed to find the major type of venue categories in each cluster. This data can be used to suggest business people, suitable locations based on the category.</a:t>
            </a:r>
          </a:p>
          <a:p>
            <a:pPr marL="0" indent="0">
              <a:buNone/>
            </a:pPr>
            <a:r>
              <a:rPr lang="en-US" sz="2000" dirty="0"/>
              <a:t/>
            </a:r>
            <a:br>
              <a:rPr lang="en-US" sz="2000" dirty="0"/>
            </a:br>
            <a:endParaRPr lang="en-US" sz="2000" dirty="0">
              <a:latin typeface="+mj-lt"/>
            </a:endParaRPr>
          </a:p>
        </p:txBody>
      </p:sp>
    </p:spTree>
    <p:extLst>
      <p:ext uri="{BB962C8B-B14F-4D97-AF65-F5344CB8AC3E}">
        <p14:creationId xmlns:p14="http://schemas.microsoft.com/office/powerpoint/2010/main" val="322789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716" y="86829"/>
            <a:ext cx="10515600" cy="1325563"/>
          </a:xfrm>
        </p:spPr>
        <p:txBody>
          <a:bodyPr/>
          <a:lstStyle/>
          <a:p>
            <a:r>
              <a:rPr lang="en-US" dirty="0" smtClean="0"/>
              <a:t>Analysis</a:t>
            </a:r>
            <a:endParaRPr lang="en-US" dirty="0"/>
          </a:p>
        </p:txBody>
      </p:sp>
      <p:sp>
        <p:nvSpPr>
          <p:cNvPr id="3" name="Content Placeholder 2"/>
          <p:cNvSpPr>
            <a:spLocks noGrp="1"/>
          </p:cNvSpPr>
          <p:nvPr>
            <p:ph idx="1"/>
          </p:nvPr>
        </p:nvSpPr>
        <p:spPr>
          <a:xfrm>
            <a:off x="755716" y="998690"/>
            <a:ext cx="10515600" cy="4351338"/>
          </a:xfrm>
        </p:spPr>
        <p:txBody>
          <a:bodyPr>
            <a:normAutofit/>
          </a:bodyPr>
          <a:lstStyle/>
          <a:p>
            <a:r>
              <a:rPr lang="en-US" sz="2000" dirty="0">
                <a:latin typeface="+mj-lt"/>
              </a:rPr>
              <a:t>F</a:t>
            </a:r>
            <a:r>
              <a:rPr lang="en-US" sz="2000" dirty="0" smtClean="0">
                <a:latin typeface="+mj-lt"/>
              </a:rPr>
              <a:t>rom the dataset we get to know that </a:t>
            </a:r>
            <a:r>
              <a:rPr lang="en-US" sz="2000" dirty="0">
                <a:latin typeface="+mj-lt"/>
              </a:rPr>
              <a:t>there are many neighborhoods with less than 10 venues which can be remove before performing the analysis to obtain better results. The following plot shows only the neighborhoods from which 10 or more than 10 venues were obtained</a:t>
            </a:r>
            <a:r>
              <a:rPr lang="en-US" sz="2000" dirty="0" smtClean="0">
                <a:latin typeface="+mj-lt"/>
              </a:rPr>
              <a:t>.</a:t>
            </a:r>
          </a:p>
          <a:p>
            <a:endParaRPr lang="en-US" sz="2000" dirty="0">
              <a:latin typeface="+mj-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063" y="1955063"/>
            <a:ext cx="9517711" cy="4381527"/>
          </a:xfrm>
          <a:prstGeom prst="rect">
            <a:avLst/>
          </a:prstGeom>
        </p:spPr>
      </p:pic>
    </p:spTree>
    <p:extLst>
      <p:ext uri="{BB962C8B-B14F-4D97-AF65-F5344CB8AC3E}">
        <p14:creationId xmlns:p14="http://schemas.microsoft.com/office/powerpoint/2010/main" val="1257327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854" y="545465"/>
            <a:ext cx="10515600" cy="5782666"/>
          </a:xfrm>
        </p:spPr>
        <p:txBody>
          <a:bodyPr>
            <a:normAutofit/>
          </a:bodyPr>
          <a:lstStyle/>
          <a:p>
            <a:pPr marL="0" indent="0">
              <a:buNone/>
            </a:pPr>
            <a:r>
              <a:rPr lang="en-US" sz="2000" dirty="0" smtClean="0">
                <a:latin typeface="+mj-lt"/>
              </a:rPr>
              <a:t>Now we will </a:t>
            </a:r>
            <a:r>
              <a:rPr lang="en-US" sz="2000" dirty="0" smtClean="0">
                <a:latin typeface="Arial" panose="020B0604020202020204" pitchFamily="34" charset="0"/>
                <a:cs typeface="Arial" panose="020B0604020202020204" pitchFamily="34" charset="0"/>
              </a:rPr>
              <a:t>One hot encoding </a:t>
            </a:r>
            <a:r>
              <a:rPr lang="en-US" sz="2000" dirty="0" smtClean="0">
                <a:latin typeface="+mj-lt"/>
              </a:rPr>
              <a:t>to categorize the venues in each neighborhood. Then we group the data by neighborhood and take the mean value of frequency of occurrence of each category. This is used to obtain the top 10 most venues which have high frequency of occurrence.</a:t>
            </a:r>
          </a:p>
          <a:p>
            <a:pPr marL="0" indent="0">
              <a:buNone/>
            </a:pPr>
            <a:r>
              <a:rPr lang="en-US" sz="2000" dirty="0" smtClean="0">
                <a:latin typeface="+mj-lt"/>
              </a:rPr>
              <a:t>The resultant dataset after encoding is used for clustering. Here </a:t>
            </a:r>
            <a:r>
              <a:rPr lang="en-US" sz="1800" dirty="0" smtClean="0">
                <a:latin typeface="Arial" panose="020B0604020202020204" pitchFamily="34" charset="0"/>
                <a:cs typeface="Arial" panose="020B0604020202020204" pitchFamily="34" charset="0"/>
              </a:rPr>
              <a:t>K-Nearest Neighbor(KNN) </a:t>
            </a:r>
            <a:r>
              <a:rPr lang="en-US" sz="2000" dirty="0" smtClean="0">
                <a:latin typeface="+mj-lt"/>
              </a:rPr>
              <a:t>clustering algorithm is used. It is an unsupervised Machine Learning that clusters the given data into n-different clusters.</a:t>
            </a:r>
          </a:p>
          <a:p>
            <a:pPr marL="0" indent="0">
              <a:buNone/>
            </a:pPr>
            <a:endParaRPr lang="en-US" sz="2000" dirty="0" smtClean="0">
              <a:latin typeface="+mj-lt"/>
            </a:endParaRPr>
          </a:p>
          <a:p>
            <a:pPr marL="0" indent="0">
              <a:buNone/>
            </a:pPr>
            <a:endParaRPr lang="en-US" sz="2000" dirty="0">
              <a:latin typeface="+mj-lt"/>
            </a:endParaRPr>
          </a:p>
          <a:p>
            <a:pPr marL="0" indent="0">
              <a:buNone/>
            </a:pPr>
            <a:endParaRPr lang="en-US" sz="2000" dirty="0" smtClean="0">
              <a:latin typeface="+mj-lt"/>
            </a:endParaRPr>
          </a:p>
          <a:p>
            <a:pPr marL="0" indent="0">
              <a:buNone/>
            </a:pPr>
            <a:endParaRPr lang="en-US" sz="2000" dirty="0">
              <a:latin typeface="+mj-lt"/>
            </a:endParaRPr>
          </a:p>
          <a:p>
            <a:pPr marL="0" indent="0">
              <a:buNone/>
            </a:pPr>
            <a:endParaRPr lang="en-US" sz="2000" dirty="0" smtClean="0">
              <a:latin typeface="+mj-lt"/>
            </a:endParaRPr>
          </a:p>
          <a:p>
            <a:pPr marL="0" indent="0">
              <a:buNone/>
            </a:pPr>
            <a:endParaRPr lang="en-US" sz="2000" dirty="0" smtClean="0">
              <a:latin typeface="+mj-lt"/>
            </a:endParaRPr>
          </a:p>
          <a:p>
            <a:pPr marL="0" indent="0">
              <a:buNone/>
            </a:pPr>
            <a:r>
              <a:rPr lang="en-US" sz="2000" dirty="0" smtClean="0">
                <a:latin typeface="+mj-lt"/>
              </a:rPr>
              <a:t>For optimal result we need to select the best value of k. Here, we can use  </a:t>
            </a:r>
            <a:r>
              <a:rPr lang="en-US" sz="2000" dirty="0" smtClean="0">
                <a:latin typeface="Arial" panose="020B0604020202020204" pitchFamily="34" charset="0"/>
                <a:cs typeface="Arial" panose="020B0604020202020204" pitchFamily="34" charset="0"/>
              </a:rPr>
              <a:t>silhouette score </a:t>
            </a:r>
            <a:r>
              <a:rPr lang="en-US" sz="2000" dirty="0" smtClean="0">
                <a:latin typeface="+mj-lt"/>
                <a:cs typeface="Arial" panose="020B0604020202020204" pitchFamily="34" charset="0"/>
              </a:rPr>
              <a:t>to find the best value of k.</a:t>
            </a:r>
          </a:p>
          <a:p>
            <a:pPr marL="0" indent="0">
              <a:buNone/>
            </a:pP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649" y="2274074"/>
            <a:ext cx="9164541" cy="3085106"/>
          </a:xfrm>
          <a:prstGeom prst="rect">
            <a:avLst/>
          </a:prstGeom>
        </p:spPr>
      </p:pic>
    </p:spTree>
    <p:extLst>
      <p:ext uri="{BB962C8B-B14F-4D97-AF65-F5344CB8AC3E}">
        <p14:creationId xmlns:p14="http://schemas.microsoft.com/office/powerpoint/2010/main" val="4175249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905" y="831712"/>
            <a:ext cx="10515600" cy="941429"/>
          </a:xfrm>
        </p:spPr>
        <p:txBody>
          <a:bodyPr>
            <a:normAutofit lnSpcReduction="10000"/>
          </a:bodyPr>
          <a:lstStyle/>
          <a:p>
            <a:r>
              <a:rPr lang="en-US" sz="2000" dirty="0" smtClean="0">
                <a:latin typeface="+mj-lt"/>
              </a:rPr>
              <a:t>A range of clusters 2 to 10 considered in KNN line plot. From the plot we can see that a k values of </a:t>
            </a:r>
            <a:r>
              <a:rPr lang="en-US" sz="2000" dirty="0">
                <a:latin typeface="+mj-lt"/>
              </a:rPr>
              <a:t>2</a:t>
            </a:r>
            <a:r>
              <a:rPr lang="en-US" sz="2000" dirty="0" smtClean="0">
                <a:latin typeface="+mj-lt"/>
              </a:rPr>
              <a:t> provides best score . Now, this k value is used for K-Means Clustering Technique and we get data like in the figure.</a:t>
            </a:r>
            <a:endParaRPr lang="en-US" sz="2000" dirty="0">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05" y="2279299"/>
            <a:ext cx="10058400" cy="3524171"/>
          </a:xfrm>
          <a:prstGeom prst="rect">
            <a:avLst/>
          </a:prstGeom>
        </p:spPr>
      </p:pic>
    </p:spTree>
    <p:extLst>
      <p:ext uri="{BB962C8B-B14F-4D97-AF65-F5344CB8AC3E}">
        <p14:creationId xmlns:p14="http://schemas.microsoft.com/office/powerpoint/2010/main" val="228158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a:t>
            </a:r>
            <a:endParaRPr lang="en-US" dirty="0"/>
          </a:p>
        </p:txBody>
      </p:sp>
      <p:sp>
        <p:nvSpPr>
          <p:cNvPr id="3" name="Content Placeholder 2"/>
          <p:cNvSpPr>
            <a:spLocks noGrp="1"/>
          </p:cNvSpPr>
          <p:nvPr>
            <p:ph idx="1"/>
          </p:nvPr>
        </p:nvSpPr>
        <p:spPr/>
        <p:txBody>
          <a:bodyPr>
            <a:normAutofit/>
          </a:bodyPr>
          <a:lstStyle/>
          <a:p>
            <a:r>
              <a:rPr lang="en-US" sz="2000" dirty="0">
                <a:latin typeface="+mj-lt"/>
              </a:rPr>
              <a:t>Lets </a:t>
            </a:r>
            <a:r>
              <a:rPr lang="en-US" sz="2000" dirty="0" smtClean="0">
                <a:latin typeface="+mj-lt"/>
              </a:rPr>
              <a:t>visualize </a:t>
            </a:r>
            <a:r>
              <a:rPr lang="en-US" sz="2000" dirty="0">
                <a:latin typeface="+mj-lt"/>
              </a:rPr>
              <a:t>the top 5 most common venue categories in each of the cluster</a:t>
            </a:r>
            <a:r>
              <a:rPr lang="en-US" sz="2000" dirty="0" smtClean="0">
                <a:latin typeface="+mj-lt"/>
              </a:rPr>
              <a:t>.</a:t>
            </a:r>
          </a:p>
          <a:p>
            <a:r>
              <a:rPr lang="en-US" sz="2400" dirty="0" smtClean="0"/>
              <a:t>Clusters 1 to 4</a:t>
            </a:r>
            <a:r>
              <a:rPr lang="en-US" sz="2000" dirty="0">
                <a:latin typeface="+mj-lt"/>
              </a:rPr>
              <a:t>:</a:t>
            </a:r>
            <a:endParaRPr lang="en-US" sz="2000" dirty="0" smtClean="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96304"/>
            <a:ext cx="10058400" cy="3415596"/>
          </a:xfrm>
          <a:prstGeom prst="rect">
            <a:avLst/>
          </a:prstGeom>
        </p:spPr>
      </p:pic>
    </p:spTree>
    <p:extLst>
      <p:ext uri="{BB962C8B-B14F-4D97-AF65-F5344CB8AC3E}">
        <p14:creationId xmlns:p14="http://schemas.microsoft.com/office/powerpoint/2010/main" val="13562283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209</TotalTime>
  <Words>1199</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Organic</vt:lpstr>
      <vt:lpstr>THE BATTLE OF NEIGHBORHOODS</vt:lpstr>
      <vt:lpstr>Business Problem Section</vt:lpstr>
      <vt:lpstr>Data Requirements</vt:lpstr>
      <vt:lpstr>Data Requirements</vt:lpstr>
      <vt:lpstr>Methodology</vt:lpstr>
      <vt:lpstr>Analysis</vt:lpstr>
      <vt:lpstr>PowerPoint Presentation</vt:lpstr>
      <vt:lpstr>PowerPoint Presentation</vt:lpstr>
      <vt:lpstr>Results and Discussion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LOKANATH</dc:creator>
  <cp:lastModifiedBy>LOKANATH</cp:lastModifiedBy>
  <cp:revision>17</cp:revision>
  <dcterms:created xsi:type="dcterms:W3CDTF">2021-06-10T05:43:34Z</dcterms:created>
  <dcterms:modified xsi:type="dcterms:W3CDTF">2021-06-10T09:13:01Z</dcterms:modified>
</cp:coreProperties>
</file>