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5143500" cy="9144000"/>
  <p:embeddedFontLst>
    <p:embeddedFont>
      <p:font typeface="No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Ir8GovHSYhtnbYOWaWROcUeIq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otoSans-regular.fntdata"/><Relationship Id="rId14" Type="http://schemas.openxmlformats.org/officeDocument/2006/relationships/slide" Target="slides/slide10.xml"/><Relationship Id="rId17" Type="http://schemas.openxmlformats.org/officeDocument/2006/relationships/font" Target="fonts/NotoSans-italic.fntdata"/><Relationship Id="rId16" Type="http://schemas.openxmlformats.org/officeDocument/2006/relationships/font" Target="fonts/Noto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No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Relationship Id="rId4" Type="http://schemas.openxmlformats.org/officeDocument/2006/relationships/image" Target="../media/image45.png"/><Relationship Id="rId5" Type="http://schemas.openxmlformats.org/officeDocument/2006/relationships/image" Target="../media/image6.png"/><Relationship Id="rId6" Type="http://schemas.openxmlformats.org/officeDocument/2006/relationships/image" Target="../media/image42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19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5" Type="http://schemas.openxmlformats.org/officeDocument/2006/relationships/image" Target="../media/image6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3.png"/><Relationship Id="rId7" Type="http://schemas.openxmlformats.org/officeDocument/2006/relationships/image" Target="../media/image18.png"/><Relationship Id="rId8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4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Relationship Id="rId6" Type="http://schemas.openxmlformats.org/officeDocument/2006/relationships/image" Target="../media/image42.png"/><Relationship Id="rId7" Type="http://schemas.openxmlformats.org/officeDocument/2006/relationships/image" Target="../media/image44.png"/><Relationship Id="rId8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8988" y="1135856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" name="Google Shape;1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0550" y="1393031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7763" y="1135856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688646" y="2278856"/>
            <a:ext cx="7766679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Noto Sa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Mule to Spring Boot Migration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636449" y="3193256"/>
            <a:ext cx="5871074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8F4FD"/>
              </a:buClr>
              <a:buSzPts val="2025"/>
              <a:buFont typeface="Noto Sans"/>
              <a:buNone/>
            </a:pPr>
            <a:r>
              <a:rPr b="0" i="0" lang="en-US" sz="2025" u="none" cap="none" strike="noStrike">
                <a:solidFill>
                  <a:srgbClr val="E8F4FD"/>
                </a:solidFill>
                <a:latin typeface="Noto Sans"/>
                <a:ea typeface="Noto Sans"/>
                <a:cs typeface="Noto Sans"/>
                <a:sym typeface="Noto Sans"/>
              </a:rPr>
              <a:t>Automated Migration Approach &amp; Implementation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9" name="Google Shape;2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27208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Conclusion &amp; Future Roadmap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285750" y="992981"/>
            <a:ext cx="417909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Migration Success Summary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285750" y="1357313"/>
            <a:ext cx="285750" cy="285750"/>
          </a:xfrm>
          <a:prstGeom prst="ellipse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73" name="Google Shape;27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5" y="1443038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0"/>
          <p:cNvSpPr/>
          <p:nvPr/>
        </p:nvSpPr>
        <p:spPr>
          <a:xfrm>
            <a:off x="678656" y="1357313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Successful Automation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678656" y="1585913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Demonstrated automated migration from Mule ESB to Spring Boot with 93% overall success rate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285750" y="2114550"/>
            <a:ext cx="285750" cy="285750"/>
          </a:xfrm>
          <a:prstGeom prst="ellipse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77" name="Google Shape;27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188" y="2200275"/>
            <a:ext cx="1428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0"/>
          <p:cNvSpPr/>
          <p:nvPr/>
        </p:nvSpPr>
        <p:spPr>
          <a:xfrm>
            <a:off x="678656" y="2114550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Technical Transformation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678656" y="2343150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Converted XML-based flows to Java services while preserving business logic and API contracts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285750" y="2871788"/>
            <a:ext cx="285750" cy="285750"/>
          </a:xfrm>
          <a:prstGeom prst="ellipse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81" name="Google Shape;28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1475" y="295751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"/>
          <p:cNvSpPr/>
          <p:nvPr/>
        </p:nvSpPr>
        <p:spPr>
          <a:xfrm>
            <a:off x="678656" y="2871788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Reusable Approach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678656" y="3100388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Created a generic script that can be applied to any Mule project with minimal configuration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285750" y="3629025"/>
            <a:ext cx="285750" cy="285750"/>
          </a:xfrm>
          <a:prstGeom prst="ellipse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85" name="Google Shape;285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5763" y="3714750"/>
            <a:ext cx="8572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/>
          <p:nvPr/>
        </p:nvSpPr>
        <p:spPr>
          <a:xfrm>
            <a:off x="678656" y="3629025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Lessons Learned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678656" y="3857625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XML namespace handling and complex flow transformations require additional refinement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4679156" y="992981"/>
            <a:ext cx="417909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Future Roadmap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89" name="Google Shape;289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9156" y="1357313"/>
            <a:ext cx="4179094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0"/>
          <p:cNvSpPr/>
          <p:nvPr/>
        </p:nvSpPr>
        <p:spPr>
          <a:xfrm>
            <a:off x="4679156" y="3671888"/>
            <a:ext cx="214313" cy="214313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4679156" y="3671888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5000625" y="3682603"/>
            <a:ext cx="3108871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Complete Product API service layer implementation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4679156" y="3993356"/>
            <a:ext cx="214313" cy="214313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4679156" y="3993356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5000625" y="4004072"/>
            <a:ext cx="2772110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Add authentication and authorization support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4679156" y="4314825"/>
            <a:ext cx="214313" cy="214313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4679156" y="4314825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5000625" y="4325541"/>
            <a:ext cx="2910213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Implement comprehensive test suite generation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4679156" y="4636294"/>
            <a:ext cx="214313" cy="214313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4679156" y="4636294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5000625" y="4647009"/>
            <a:ext cx="3660893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Create CI/CD pipeline integration for automated deployment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Migration Journey Overview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285750" y="992981"/>
            <a:ext cx="417909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Project Scope &amp; Approach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85750" y="1407319"/>
            <a:ext cx="285750" cy="285750"/>
          </a:xfrm>
          <a:prstGeom prst="ellipse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1" name="Google Shape;3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331" y="1493044"/>
            <a:ext cx="128588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/>
          <p:nvPr/>
        </p:nvSpPr>
        <p:spPr>
          <a:xfrm>
            <a:off x="678656" y="1366242"/>
            <a:ext cx="879295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4236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F24236"/>
                </a:solidFill>
                <a:latin typeface="Noto Sans"/>
                <a:ea typeface="Noto Sans"/>
                <a:cs typeface="Noto Sans"/>
                <a:sym typeface="Noto Sans"/>
              </a:rPr>
              <a:t>Project Scope: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557951" y="1366242"/>
            <a:ext cx="2765301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 Migrate Mule ESB applications to Spring Boot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78656" y="1559123"/>
            <a:ext cx="825019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microservices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285750" y="1935956"/>
            <a:ext cx="285750" cy="285750"/>
          </a:xfrm>
          <a:prstGeom prst="ellipse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6" name="Google Shape;3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619" y="2021681"/>
            <a:ext cx="100013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"/>
          <p:cNvSpPr/>
          <p:nvPr/>
        </p:nvSpPr>
        <p:spPr>
          <a:xfrm>
            <a:off x="678656" y="1894880"/>
            <a:ext cx="1288972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4236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F24236"/>
                </a:solidFill>
                <a:latin typeface="Noto Sans"/>
                <a:ea typeface="Noto Sans"/>
                <a:cs typeface="Noto Sans"/>
                <a:sym typeface="Noto Sans"/>
              </a:rPr>
              <a:t>Migration Approach: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967629" y="1894880"/>
            <a:ext cx="1817610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 Automated PowerShell-based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678656" y="2087761"/>
            <a:ext cx="914540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transformation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285750" y="2464594"/>
            <a:ext cx="285750" cy="285750"/>
          </a:xfrm>
          <a:prstGeom prst="ellipse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188" y="2550319"/>
            <a:ext cx="1428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/>
          <p:nvPr/>
        </p:nvSpPr>
        <p:spPr>
          <a:xfrm>
            <a:off x="678656" y="2423517"/>
            <a:ext cx="1674986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4236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F24236"/>
                </a:solidFill>
                <a:latin typeface="Noto Sans"/>
                <a:ea typeface="Noto Sans"/>
                <a:cs typeface="Noto Sans"/>
                <a:sym typeface="Noto Sans"/>
              </a:rPr>
              <a:t>Technical Implementation: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2353642" y="2423517"/>
            <a:ext cx="1941286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 Component mapping with code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678656" y="2616398"/>
            <a:ext cx="663141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generation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285750" y="2993231"/>
            <a:ext cx="285750" cy="285750"/>
          </a:xfrm>
          <a:prstGeom prst="ellipse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6" name="Google Shape;4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475" y="3078956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"/>
          <p:cNvSpPr/>
          <p:nvPr/>
        </p:nvSpPr>
        <p:spPr>
          <a:xfrm>
            <a:off x="678656" y="2952155"/>
            <a:ext cx="1170933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4236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F24236"/>
                </a:solidFill>
                <a:latin typeface="Noto Sans"/>
                <a:ea typeface="Noto Sans"/>
                <a:cs typeface="Noto Sans"/>
                <a:sym typeface="Noto Sans"/>
              </a:rPr>
              <a:t>Results &amp; Benefits: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1849589" y="2952155"/>
            <a:ext cx="1958280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 93% success rate with improved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678656" y="3145036"/>
            <a:ext cx="898968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maintainability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0" name="Google Shape;50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82766" y="1496616"/>
            <a:ext cx="35718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55783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Source Architecture: Mule ESB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8" name="Google Shape;5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992981"/>
            <a:ext cx="7143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/>
          <p:nvPr/>
        </p:nvSpPr>
        <p:spPr>
          <a:xfrm>
            <a:off x="285750" y="1850231"/>
            <a:ext cx="417909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4236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F24236"/>
                </a:solidFill>
                <a:latin typeface="Noto Sans"/>
                <a:ea typeface="Noto Sans"/>
                <a:cs typeface="Noto Sans"/>
                <a:sym typeface="Noto Sans"/>
              </a:rPr>
              <a:t>Key Architecture Components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285750" y="2214563"/>
            <a:ext cx="285750" cy="285750"/>
          </a:xfrm>
          <a:prstGeom prst="ellipse">
            <a:avLst/>
          </a:prstGeom>
          <a:solidFill>
            <a:srgbClr val="F242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1" name="Google Shape;6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763" y="2300288"/>
            <a:ext cx="8572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"/>
          <p:cNvSpPr/>
          <p:nvPr/>
        </p:nvSpPr>
        <p:spPr>
          <a:xfrm>
            <a:off x="678656" y="2214563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RAML-First API Design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678656" y="2443163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API definitions using RAML (RESTful API Modeling Language) with strong typing and documentation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285750" y="2971800"/>
            <a:ext cx="285750" cy="285750"/>
          </a:xfrm>
          <a:prstGeom prst="ellipse">
            <a:avLst/>
          </a:prstGeom>
          <a:solidFill>
            <a:srgbClr val="F242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5" name="Google Shape;6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188" y="3057525"/>
            <a:ext cx="1428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678656" y="2971800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XML-Based Flow Configuration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678656" y="3200400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Business logic defined in XML files with visual flow representation in Anypoint Studio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285750" y="3729038"/>
            <a:ext cx="285750" cy="285750"/>
          </a:xfrm>
          <a:prstGeom prst="ellipse">
            <a:avLst/>
          </a:prstGeom>
          <a:solidFill>
            <a:srgbClr val="F242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9" name="Google Shape;6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5763" y="3814763"/>
            <a:ext cx="8572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/>
          <p:nvPr/>
        </p:nvSpPr>
        <p:spPr>
          <a:xfrm>
            <a:off x="678656" y="3729038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Mule-Specific Connectors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678656" y="3957638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Pre-built connectors for databases, messaging, and third-party systems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285750" y="4486275"/>
            <a:ext cx="285750" cy="285750"/>
          </a:xfrm>
          <a:prstGeom prst="ellipse">
            <a:avLst/>
          </a:prstGeom>
          <a:solidFill>
            <a:srgbClr val="F242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3" name="Google Shape;7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1475" y="4572000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678656" y="4486275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Message Transformation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678656" y="4714875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DataWeave language for data mapping and transformation between formats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6" name="Google Shape;76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82766" y="1510903"/>
            <a:ext cx="357187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Target Architecture: Spring Boot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4" name="Google Shape;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992981"/>
            <a:ext cx="71437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/>
          <p:nvPr/>
        </p:nvSpPr>
        <p:spPr>
          <a:xfrm>
            <a:off x="285750" y="1850231"/>
            <a:ext cx="417909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B04C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6AB04C"/>
                </a:solidFill>
                <a:latin typeface="Noto Sans"/>
                <a:ea typeface="Noto Sans"/>
                <a:cs typeface="Noto Sans"/>
                <a:sym typeface="Noto Sans"/>
              </a:rPr>
              <a:t>Key Architecture Components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285750" y="2214563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7" name="Google Shape;8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188" y="2300288"/>
            <a:ext cx="1428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/>
          <p:nvPr/>
        </p:nvSpPr>
        <p:spPr>
          <a:xfrm>
            <a:off x="678656" y="2214563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Annotation-Based Configuration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678656" y="2443163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Java annotations for defining controllers, services, and configuration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285750" y="2971800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1" name="Google Shape;9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4331" y="3057525"/>
            <a:ext cx="128588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/>
          <p:nvPr/>
        </p:nvSpPr>
        <p:spPr>
          <a:xfrm>
            <a:off x="678656" y="2971800"/>
            <a:ext cx="3401681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Java-Based Business Logic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678656" y="3200400"/>
            <a:ext cx="3401681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Standard Java classes with Spring framework integration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285750" y="3536156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5" name="Google Shape;9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8619" y="3621881"/>
            <a:ext cx="100013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/>
          <p:nvPr/>
        </p:nvSpPr>
        <p:spPr>
          <a:xfrm>
            <a:off x="678656" y="3536156"/>
            <a:ext cx="3179722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Spring Data &amp; JdbcTemplate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78656" y="3764756"/>
            <a:ext cx="3179722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Simplified database access with SQL query execution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285750" y="4100513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9" name="Google Shape;9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1475" y="4186238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/>
          <p:nvPr/>
        </p:nvSpPr>
        <p:spPr>
          <a:xfrm>
            <a:off x="678656" y="4100513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Exception Handling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678656" y="4329113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Centralized error handling with @ControllerAdvice and @ExceptionHandler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2" name="Google Shape;10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82766" y="1318022"/>
            <a:ext cx="357187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Automated Migration Strategy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285750" y="992981"/>
            <a:ext cx="417909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B04C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6AB04C"/>
                </a:solidFill>
                <a:latin typeface="Noto Sans"/>
                <a:ea typeface="Noto Sans"/>
                <a:cs typeface="Noto Sans"/>
                <a:sym typeface="Noto Sans"/>
              </a:rPr>
              <a:t>Migration Approach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285750" y="1357313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12" name="Google Shape;1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5" y="1443038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/>
          <p:nvPr/>
        </p:nvSpPr>
        <p:spPr>
          <a:xfrm>
            <a:off x="678656" y="1357313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PowerShell Automation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678656" y="1585913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Single script approach with run-generic-migration-smart.ps1 to handle any Mule project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285750" y="2114550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16" name="Google Shape;11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331" y="2200275"/>
            <a:ext cx="128588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678656" y="2114550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Component Mapping Strategy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678656" y="2343150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Direct mapping between Mule components and Spring Boot equivalents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285750" y="2871788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0" name="Google Shape;12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8619" y="2957513"/>
            <a:ext cx="100013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/>
          <p:nvPr/>
        </p:nvSpPr>
        <p:spPr>
          <a:xfrm>
            <a:off x="678656" y="2871788"/>
            <a:ext cx="3739474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Preservation of Functionality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678656" y="3100388"/>
            <a:ext cx="3739474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Maintain all business logic and API contracts during migration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285750" y="3436144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4" name="Google Shape;12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4331" y="3521869"/>
            <a:ext cx="128588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678656" y="3436144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Modular Transformation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678656" y="3664744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Separate scripts for RAML parsing, flow extraction, and project generation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7" name="Google Shape;12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82766" y="1675209"/>
            <a:ext cx="3571875" cy="250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Mule to Spring Boot Component Mapping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285750" y="992981"/>
            <a:ext cx="417909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Technical Component Mapping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285750" y="1393031"/>
            <a:ext cx="1478589" cy="342900"/>
          </a:xfrm>
          <a:prstGeom prst="rect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285750" y="1393031"/>
            <a:ext cx="1478589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2100" lIns="127500" spcFirstLastPara="1" rIns="127500" wrap="square" tIns="102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Mule Component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764339" y="1393031"/>
            <a:ext cx="2700505" cy="342900"/>
          </a:xfrm>
          <a:prstGeom prst="rect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1764339" y="1393031"/>
            <a:ext cx="2700505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2100" lIns="127500" spcFirstLastPara="1" rIns="127500" wrap="square" tIns="1021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Spring Boot Equivalent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285750" y="1735931"/>
            <a:ext cx="1478589" cy="317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127500" spcFirstLastPara="1" rIns="127500" wrap="square" tIns="8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4236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24236"/>
                </a:solidFill>
                <a:latin typeface="Noto Sans"/>
                <a:ea typeface="Noto Sans"/>
                <a:cs typeface="Noto Sans"/>
                <a:sym typeface="Noto Sans"/>
              </a:rPr>
              <a:t>RAML API Definition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1764339" y="1735931"/>
            <a:ext cx="2700505" cy="317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127500" spcFirstLastPara="1" rIns="127500" wrap="square" tIns="8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B04C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6AB04C"/>
                </a:solidFill>
                <a:latin typeface="Noto Sans"/>
                <a:ea typeface="Noto Sans"/>
                <a:cs typeface="Noto Sans"/>
                <a:sym typeface="Noto Sans"/>
              </a:rPr>
              <a:t>@RestController + OpenAPI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285750" y="2053828"/>
            <a:ext cx="4179094" cy="3214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285750" y="2053828"/>
            <a:ext cx="1478589" cy="32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127500" spcFirstLastPara="1" rIns="127500" wrap="square" tIns="8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4236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24236"/>
                </a:solidFill>
                <a:latin typeface="Noto Sans"/>
                <a:ea typeface="Noto Sans"/>
                <a:cs typeface="Noto Sans"/>
                <a:sym typeface="Noto Sans"/>
              </a:rPr>
              <a:t>Mule Flows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1764339" y="2053828"/>
            <a:ext cx="2700505" cy="32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127500" spcFirstLastPara="1" rIns="127500" wrap="square" tIns="8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B04C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6AB04C"/>
                </a:solidFill>
                <a:latin typeface="Noto Sans"/>
                <a:ea typeface="Noto Sans"/>
                <a:cs typeface="Noto Sans"/>
                <a:sym typeface="Noto Sans"/>
              </a:rPr>
              <a:t>@Service classes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285750" y="2375297"/>
            <a:ext cx="1478589" cy="32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127500" spcFirstLastPara="1" rIns="127500" wrap="square" tIns="8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4236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24236"/>
                </a:solidFill>
                <a:latin typeface="Noto Sans"/>
                <a:ea typeface="Noto Sans"/>
                <a:cs typeface="Noto Sans"/>
                <a:sym typeface="Noto Sans"/>
              </a:rPr>
              <a:t>Database Connector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1764339" y="2375297"/>
            <a:ext cx="2700505" cy="32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127500" spcFirstLastPara="1" rIns="127500" wrap="square" tIns="8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B04C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6AB04C"/>
                </a:solidFill>
                <a:latin typeface="Noto Sans"/>
                <a:ea typeface="Noto Sans"/>
                <a:cs typeface="Noto Sans"/>
                <a:sym typeface="Noto Sans"/>
              </a:rPr>
              <a:t>JdbcTemplate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285750" y="2696766"/>
            <a:ext cx="4179094" cy="3214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285750" y="2696766"/>
            <a:ext cx="1478589" cy="32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127500" spcFirstLastPara="1" rIns="127500" wrap="square" tIns="8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4236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24236"/>
                </a:solidFill>
                <a:latin typeface="Noto Sans"/>
                <a:ea typeface="Noto Sans"/>
                <a:cs typeface="Noto Sans"/>
                <a:sym typeface="Noto Sans"/>
              </a:rPr>
              <a:t>Transform Message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1764339" y="2696766"/>
            <a:ext cx="2700505" cy="32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127500" spcFirstLastPara="1" rIns="127500" wrap="square" tIns="8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B04C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6AB04C"/>
                </a:solidFill>
                <a:latin typeface="Noto Sans"/>
                <a:ea typeface="Noto Sans"/>
                <a:cs typeface="Noto Sans"/>
                <a:sym typeface="Noto Sans"/>
              </a:rPr>
              <a:t>Java DTOs + Service methods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285750" y="3018234"/>
            <a:ext cx="1478589" cy="32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127500" spcFirstLastPara="1" rIns="127500" wrap="square" tIns="8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4236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24236"/>
                </a:solidFill>
                <a:latin typeface="Noto Sans"/>
                <a:ea typeface="Noto Sans"/>
                <a:cs typeface="Noto Sans"/>
                <a:sym typeface="Noto Sans"/>
              </a:rPr>
              <a:t>HTTP Listener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764339" y="3018234"/>
            <a:ext cx="2700505" cy="32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127500" spcFirstLastPara="1" rIns="127500" wrap="square" tIns="8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B04C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6AB04C"/>
                </a:solidFill>
                <a:latin typeface="Noto Sans"/>
                <a:ea typeface="Noto Sans"/>
                <a:cs typeface="Noto Sans"/>
                <a:sym typeface="Noto Sans"/>
              </a:rPr>
              <a:t>@GetMapping, @PostMapping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285750" y="3339703"/>
            <a:ext cx="4179094" cy="3214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285750" y="3339703"/>
            <a:ext cx="1478589" cy="32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127500" spcFirstLastPara="1" rIns="127500" wrap="square" tIns="8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24236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24236"/>
                </a:solidFill>
                <a:latin typeface="Noto Sans"/>
                <a:ea typeface="Noto Sans"/>
                <a:cs typeface="Noto Sans"/>
                <a:sym typeface="Noto Sans"/>
              </a:rPr>
              <a:t>Error Handling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1764339" y="3339703"/>
            <a:ext cx="2700505" cy="321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127500" spcFirstLastPara="1" rIns="127500" wrap="square" tIns="8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B04C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6AB04C"/>
                </a:solidFill>
                <a:latin typeface="Noto Sans"/>
                <a:ea typeface="Noto Sans"/>
                <a:cs typeface="Noto Sans"/>
                <a:sym typeface="Noto Sans"/>
              </a:rPr>
              <a:t>@ControllerAdvice + @ExceptionHandler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285750" y="3807619"/>
            <a:ext cx="4179094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The migration process automatically maps each Mule component to its Spring Boot equivalent, preserving functionality while modernizing the implementation approach.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6" name="Google Shape;1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2766" y="1496616"/>
            <a:ext cx="35718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42210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Migration Automation Process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285750" y="992981"/>
            <a:ext cx="417909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PowerShell Automation Steps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285750" y="1357313"/>
            <a:ext cx="285750" cy="285750"/>
          </a:xfrm>
          <a:prstGeom prst="ellipse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285750" y="1357313"/>
            <a:ext cx="28575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678656" y="1357313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Script Initialization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678656" y="1594842"/>
            <a:ext cx="963904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The main script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1642560" y="1623417"/>
            <a:ext cx="2392124" cy="146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Arial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run-generic-migration-smart.ps1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678656" y="1802011"/>
            <a:ext cx="3583623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 accepts parameters for Mule project path, output path, and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678656" y="1994892"/>
            <a:ext cx="883146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package name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678656" y="2250281"/>
            <a:ext cx="3786188" cy="442913"/>
          </a:xfrm>
          <a:prstGeom prst="rect">
            <a:avLst/>
          </a:prstGeom>
          <a:solidFill>
            <a:srgbClr val="2F35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678656" y="2250281"/>
            <a:ext cx="3786188" cy="442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732"/>
              <a:buFont typeface="Noto Sans"/>
              <a:buNone/>
            </a:pPr>
            <a:r>
              <a:rPr b="0" i="0" lang="en-US" sz="732" u="none" cap="none" strike="noStrike">
                <a:solidFill>
                  <a:srgbClr val="F8F9FA"/>
                </a:solidFill>
                <a:latin typeface="Noto Sans"/>
                <a:ea typeface="Noto Sans"/>
                <a:cs typeface="Noto Sans"/>
                <a:sym typeface="Noto Sans"/>
              </a:rPr>
              <a:t>.\run-generic-migration-smart.ps1 -MuleProjectPath ".\mule-source" -OutputPath "employee-spring" -PackageName "com.company.employee"</a:t>
            </a:r>
            <a:endParaRPr b="0" i="0" sz="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285750" y="2836069"/>
            <a:ext cx="285750" cy="285750"/>
          </a:xfrm>
          <a:prstGeom prst="ellipse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285750" y="2836069"/>
            <a:ext cx="28575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678656" y="2836069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RAML Parsing &amp; Controller Generation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678656" y="3064669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Extracts API definitions from RAML files and generates Spring REST controllers with proper annotations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285750" y="3593306"/>
            <a:ext cx="285750" cy="285750"/>
          </a:xfrm>
          <a:prstGeom prst="ellipse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285750" y="3593306"/>
            <a:ext cx="28575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678656" y="3593306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Mule Flow Extraction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678656" y="3821906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Analyzes XML flow files to extract business logic and database operations for conversion to Java services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285750" y="4350544"/>
            <a:ext cx="285750" cy="285750"/>
          </a:xfrm>
          <a:prstGeom prst="ellipse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285750" y="4350544"/>
            <a:ext cx="28575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678656" y="4350544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Project Structure Generation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678656" y="4579144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Creates complete Maven project structure with proper package hierarchy, configuration files, and dependencies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86" name="Google Shape;18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2766" y="1443038"/>
            <a:ext cx="3571875" cy="321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37924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Migration Results &amp; Success Metrics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285750" y="992981"/>
            <a:ext cx="417909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B04C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6AB04C"/>
                </a:solidFill>
                <a:latin typeface="Noto Sans"/>
                <a:ea typeface="Noto Sans"/>
                <a:cs typeface="Noto Sans"/>
                <a:sym typeface="Noto Sans"/>
              </a:rPr>
              <a:t>Migration Success by Project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95" name="Google Shape;19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1357313"/>
            <a:ext cx="4179094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/>
          <p:nvPr/>
        </p:nvSpPr>
        <p:spPr>
          <a:xfrm>
            <a:off x="285750" y="4214813"/>
            <a:ext cx="4179094" cy="74295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285750" y="4214813"/>
            <a:ext cx="28575" cy="742950"/>
          </a:xfrm>
          <a:prstGeom prst="rect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392906" y="4321969"/>
            <a:ext cx="3964781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Overall Success Rate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392906" y="4550569"/>
            <a:ext cx="3964781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B04C"/>
              </a:buClr>
              <a:buSzPts val="1575"/>
              <a:buFont typeface="Noto Sans"/>
              <a:buNone/>
            </a:pPr>
            <a:r>
              <a:rPr b="1" i="0" lang="en-US" sz="1575" u="none" cap="none" strike="noStrike">
                <a:solidFill>
                  <a:srgbClr val="6AB04C"/>
                </a:solidFill>
                <a:latin typeface="Noto Sans"/>
                <a:ea typeface="Noto Sans"/>
                <a:cs typeface="Noto Sans"/>
                <a:sym typeface="Noto Sans"/>
              </a:rPr>
              <a:t>93%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4679156" y="1196578"/>
            <a:ext cx="417909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B04C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6AB04C"/>
                </a:solidFill>
                <a:latin typeface="Noto Sans"/>
                <a:ea typeface="Noto Sans"/>
                <a:cs typeface="Noto Sans"/>
                <a:sym typeface="Noto Sans"/>
              </a:rPr>
              <a:t>Key Achievements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4679156" y="1560909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2" name="Google Shape;20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4881" y="1646634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/>
          <p:cNvSpPr/>
          <p:nvPr/>
        </p:nvSpPr>
        <p:spPr>
          <a:xfrm>
            <a:off x="5072063" y="1560909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Employee API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5072063" y="1789509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100% complete migration with all endpoints and business logic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4679156" y="2318147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6" name="Google Shape;20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4881" y="2403872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/>
          <p:nvPr/>
        </p:nvSpPr>
        <p:spPr>
          <a:xfrm>
            <a:off x="5072063" y="2318147"/>
            <a:ext cx="2909962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Customer Management API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5072063" y="2546747"/>
            <a:ext cx="2909962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100% complete migration with CRUD operations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4679156" y="2882503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0" name="Google Shape;21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4881" y="2968228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/>
          <p:nvPr/>
        </p:nvSpPr>
        <p:spPr>
          <a:xfrm>
            <a:off x="5072063" y="2882503"/>
            <a:ext cx="3375952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Order Processing API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5072063" y="3111103"/>
            <a:ext cx="3375952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100% complete migration with order management logic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4679156" y="3446859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4" name="Google Shape;21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4881" y="3532584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8"/>
          <p:cNvSpPr/>
          <p:nvPr/>
        </p:nvSpPr>
        <p:spPr>
          <a:xfrm>
            <a:off x="5072063" y="3446859"/>
            <a:ext cx="3757333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Product Catalog API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5072063" y="3675459"/>
            <a:ext cx="3757333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90% complete - missing service layer due to XML parsing error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4679156" y="4011216"/>
            <a:ext cx="4179094" cy="74295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"/>
          <p:cNvSpPr/>
          <p:nvPr/>
        </p:nvSpPr>
        <p:spPr>
          <a:xfrm>
            <a:off x="4679156" y="4011216"/>
            <a:ext cx="28575" cy="742950"/>
          </a:xfrm>
          <a:prstGeom prst="rect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4786313" y="4118372"/>
            <a:ext cx="3964781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Automated Components Generated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786313" y="4346972"/>
            <a:ext cx="3964781" cy="300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B04C"/>
              </a:buClr>
              <a:buSzPts val="1575"/>
              <a:buFont typeface="Noto Sans"/>
              <a:buNone/>
            </a:pPr>
            <a:r>
              <a:rPr b="1" i="0" lang="en-US" sz="1575" u="none" cap="none" strike="noStrike">
                <a:solidFill>
                  <a:srgbClr val="6AB04C"/>
                </a:solidFill>
                <a:latin typeface="Noto Sans"/>
                <a:ea typeface="Noto Sans"/>
                <a:cs typeface="Noto Sans"/>
                <a:sym typeface="Noto Sans"/>
              </a:rPr>
              <a:t>24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6" name="Google Shape;2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9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86AB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2E86AB"/>
                </a:solidFill>
                <a:latin typeface="Noto Sans"/>
                <a:ea typeface="Noto Sans"/>
                <a:cs typeface="Noto Sans"/>
                <a:sym typeface="Noto Sans"/>
              </a:rPr>
              <a:t>Migration Benefits &amp; Value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285750" y="992981"/>
            <a:ext cx="417909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AB04C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6AB04C"/>
                </a:solidFill>
                <a:latin typeface="Noto Sans"/>
                <a:ea typeface="Noto Sans"/>
                <a:cs typeface="Noto Sans"/>
                <a:sym typeface="Noto Sans"/>
              </a:rPr>
              <a:t>Key Benefits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285750" y="1357313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30" name="Google Shape;2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188" y="1443038"/>
            <a:ext cx="1428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/>
          <p:nvPr/>
        </p:nvSpPr>
        <p:spPr>
          <a:xfrm>
            <a:off x="678656" y="1357313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Improved Developer Experience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678656" y="1585913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Standard Spring Boot architecture familiar to Java developers with better IDE support and debugging capabilities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285750" y="2114550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34" name="Google Shape;23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331" y="2200275"/>
            <a:ext cx="128588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"/>
          <p:cNvSpPr/>
          <p:nvPr/>
        </p:nvSpPr>
        <p:spPr>
          <a:xfrm>
            <a:off x="678656" y="2114550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Better Performance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678656" y="2343150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Reduced runtime overhead, more efficient data handling, and faster startup times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285750" y="2871788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38" name="Google Shape;23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1475" y="295751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9"/>
          <p:cNvSpPr/>
          <p:nvPr/>
        </p:nvSpPr>
        <p:spPr>
          <a:xfrm>
            <a:off x="678656" y="2871788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Enhanced Maintainability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678656" y="3100388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Clear separation of concerns with standard Java design patterns and easier testing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285750" y="3629025"/>
            <a:ext cx="285750" cy="285750"/>
          </a:xfrm>
          <a:prstGeom prst="ellipse">
            <a:avLst/>
          </a:prstGeom>
          <a:solidFill>
            <a:srgbClr val="6AB0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42" name="Google Shape;24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475" y="3714750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/>
          <p:nvPr/>
        </p:nvSpPr>
        <p:spPr>
          <a:xfrm>
            <a:off x="678656" y="3629025"/>
            <a:ext cx="378618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Spring Ecosystem Access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678656" y="3857625"/>
            <a:ext cx="37861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555555"/>
                </a:solidFill>
                <a:latin typeface="Noto Sans"/>
                <a:ea typeface="Noto Sans"/>
                <a:cs typeface="Noto Sans"/>
                <a:sym typeface="Noto Sans"/>
              </a:rPr>
              <a:t>Access to vast Spring ecosystem of libraries, tools, and community support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45" name="Google Shape;24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9156" y="992981"/>
            <a:ext cx="4179094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9"/>
          <p:cNvSpPr/>
          <p:nvPr/>
        </p:nvSpPr>
        <p:spPr>
          <a:xfrm>
            <a:off x="4682728" y="3993356"/>
            <a:ext cx="2008203" cy="317897"/>
          </a:xfrm>
          <a:prstGeom prst="rect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4682728" y="3993356"/>
            <a:ext cx="2008203" cy="317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Feature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6690931" y="3993356"/>
            <a:ext cx="972778" cy="317897"/>
          </a:xfrm>
          <a:prstGeom prst="rect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6690931" y="3993356"/>
            <a:ext cx="972778" cy="317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Mule ESB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7663709" y="3993356"/>
            <a:ext cx="1190969" cy="317897"/>
          </a:xfrm>
          <a:prstGeom prst="rect">
            <a:avLst/>
          </a:prstGeom>
          <a:solidFill>
            <a:srgbClr val="2E86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7663709" y="3993356"/>
            <a:ext cx="1190969" cy="317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Spring Boot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4682728" y="4311253"/>
            <a:ext cx="2008203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85075" spcFirstLastPara="1" rIns="85075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Developer Availability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6690931" y="4311253"/>
            <a:ext cx="972778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85075" spcFirstLastPara="1" rIns="85075" wrap="square" tIns="68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Limited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7663709" y="4311253"/>
            <a:ext cx="1190969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85075" spcFirstLastPara="1" rIns="85075" wrap="square" tIns="68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Abundant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4682728" y="4604147"/>
            <a:ext cx="2008203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85075" spcFirstLastPara="1" rIns="85075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Learning Curve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6690931" y="4604147"/>
            <a:ext cx="972778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85075" spcFirstLastPara="1" rIns="85075" wrap="square" tIns="68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Steep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7663709" y="4604147"/>
            <a:ext cx="1190969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85075" spcFirstLastPara="1" rIns="85075" wrap="square" tIns="68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Moderate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4682728" y="4897041"/>
            <a:ext cx="2008203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85075" spcFirstLastPara="1" rIns="85075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Deployment Options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6690931" y="4897041"/>
            <a:ext cx="972778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85075" spcFirstLastPara="1" rIns="85075" wrap="square" tIns="68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Limited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7663709" y="4897041"/>
            <a:ext cx="1190969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85075" spcFirstLastPara="1" rIns="85075" wrap="square" tIns="68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Flexible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4682728" y="5189934"/>
            <a:ext cx="2008203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85075" spcFirstLastPara="1" rIns="85075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Operational Cost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6690931" y="5189934"/>
            <a:ext cx="972778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85075" spcFirstLastPara="1" rIns="85075" wrap="square" tIns="68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High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7663709" y="5189934"/>
            <a:ext cx="1190969" cy="292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85075" spcFirstLastPara="1" rIns="85075" wrap="square" tIns="68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F3542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F3542"/>
                </a:solidFill>
                <a:latin typeface="Noto Sans"/>
                <a:ea typeface="Noto Sans"/>
                <a:cs typeface="Noto Sans"/>
                <a:sym typeface="Noto Sans"/>
              </a:rPr>
              <a:t>Lower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2025-07-14T12:30:23Z</dcterms:created>
  <dc:creator>PptxGenJS</dc:creator>
</cp:coreProperties>
</file>