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itchFamily="34" charset="0"/>
      <p:regular r:id="rId10"/>
      <p:bold r:id="rId11"/>
      <p:italic r:id="rId12"/>
      <p:boldItalic r:id="rId13"/>
    </p:embeddedFont>
    <p:embeddedFont>
      <p:font typeface="Public Sans" charset="0"/>
      <p:regular r:id="rId14"/>
    </p:embeddedFont>
    <p:embeddedFont>
      <p:font typeface="Public Sans Bold" charset="0"/>
      <p:regular r:id="rId15"/>
    </p:embeddedFont>
    <p:embeddedFont>
      <p:font typeface="Canva Sans Bold" charset="0"/>
      <p:regular r:id="rId16"/>
    </p:embeddedFont>
    <p:embeddedFont>
      <p:font typeface="Times New Roman Bold" pitchFamily="18" charset="0"/>
      <p:bold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en.wikipedia.org/wiki/Necessity_is_the_mother_of_inven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C30"/>
        </a:solidFill>
        <a:effectLst/>
      </p:bgPr>
    </p:bg>
    <p:spTree>
      <p:nvGrpSpPr>
        <p:cNvPr id="1" name=""/>
        <p:cNvGrpSpPr/>
        <p:nvPr/>
      </p:nvGrpSpPr>
      <p:grpSpPr>
        <a:xfrm>
          <a:off x="0" y="0"/>
          <a:ext cx="0" cy="0"/>
          <a:chOff x="0" y="0"/>
          <a:chExt cx="0" cy="0"/>
        </a:xfrm>
      </p:grpSpPr>
      <p:sp>
        <p:nvSpPr>
          <p:cNvPr id="2" name="AutoShape 2"/>
          <p:cNvSpPr/>
          <p:nvPr/>
        </p:nvSpPr>
        <p:spPr>
          <a:xfrm flipV="1">
            <a:off x="1014259" y="4372596"/>
            <a:ext cx="15741294" cy="37348"/>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4470128" y="3144884"/>
            <a:ext cx="10545859" cy="1867658"/>
            <a:chOff x="0" y="0"/>
            <a:chExt cx="2863846" cy="507184"/>
          </a:xfrm>
        </p:grpSpPr>
        <p:sp>
          <p:nvSpPr>
            <p:cNvPr id="4" name="Freeform 4"/>
            <p:cNvSpPr/>
            <p:nvPr/>
          </p:nvSpPr>
          <p:spPr>
            <a:xfrm>
              <a:off x="0" y="0"/>
              <a:ext cx="2863846" cy="507184"/>
            </a:xfrm>
            <a:custGeom>
              <a:avLst/>
              <a:gdLst/>
              <a:ahLst/>
              <a:cxnLst/>
              <a:rect l="l" t="t" r="r" b="b"/>
              <a:pathLst>
                <a:path w="2863846" h="507184">
                  <a:moveTo>
                    <a:pt x="37440" y="0"/>
                  </a:moveTo>
                  <a:lnTo>
                    <a:pt x="2826406" y="0"/>
                  </a:lnTo>
                  <a:cubicBezTo>
                    <a:pt x="2836336" y="0"/>
                    <a:pt x="2845859" y="3945"/>
                    <a:pt x="2852880" y="10966"/>
                  </a:cubicBezTo>
                  <a:cubicBezTo>
                    <a:pt x="2859901" y="17987"/>
                    <a:pt x="2863846" y="27510"/>
                    <a:pt x="2863846" y="37440"/>
                  </a:cubicBezTo>
                  <a:lnTo>
                    <a:pt x="2863846" y="469743"/>
                  </a:lnTo>
                  <a:cubicBezTo>
                    <a:pt x="2863846" y="490421"/>
                    <a:pt x="2847083" y="507184"/>
                    <a:pt x="2826406" y="507184"/>
                  </a:cubicBezTo>
                  <a:lnTo>
                    <a:pt x="37440" y="507184"/>
                  </a:lnTo>
                  <a:cubicBezTo>
                    <a:pt x="16763" y="507184"/>
                    <a:pt x="0" y="490421"/>
                    <a:pt x="0" y="469743"/>
                  </a:cubicBezTo>
                  <a:lnTo>
                    <a:pt x="0" y="37440"/>
                  </a:lnTo>
                  <a:cubicBezTo>
                    <a:pt x="0" y="16763"/>
                    <a:pt x="16763" y="0"/>
                    <a:pt x="37440" y="0"/>
                  </a:cubicBezTo>
                  <a:close/>
                </a:path>
              </a:pathLst>
            </a:custGeom>
            <a:solidFill>
              <a:srgbClr val="FFFFFF"/>
            </a:solidFill>
          </p:spPr>
        </p:sp>
        <p:sp>
          <p:nvSpPr>
            <p:cNvPr id="5" name="TextBox 5"/>
            <p:cNvSpPr txBox="1"/>
            <p:nvPr/>
          </p:nvSpPr>
          <p:spPr>
            <a:xfrm>
              <a:off x="0" y="-76200"/>
              <a:ext cx="2863846" cy="583384"/>
            </a:xfrm>
            <a:prstGeom prst="rect">
              <a:avLst/>
            </a:prstGeom>
          </p:spPr>
          <p:txBody>
            <a:bodyPr lIns="50800" tIns="50800" rIns="50800" bIns="50800" rtlCol="0" anchor="ctr"/>
            <a:lstStyle/>
            <a:p>
              <a:pPr algn="ctr">
                <a:lnSpc>
                  <a:spcPts val="3450"/>
                </a:lnSpc>
              </a:pPr>
              <a:endParaRPr/>
            </a:p>
          </p:txBody>
        </p:sp>
      </p:grpSp>
      <p:sp>
        <p:nvSpPr>
          <p:cNvPr id="6" name="Freeform 6"/>
          <p:cNvSpPr/>
          <p:nvPr/>
        </p:nvSpPr>
        <p:spPr>
          <a:xfrm>
            <a:off x="2832311" y="-103254"/>
            <a:ext cx="12183676" cy="2962389"/>
          </a:xfrm>
          <a:custGeom>
            <a:avLst/>
            <a:gdLst/>
            <a:ahLst/>
            <a:cxnLst/>
            <a:rect l="l" t="t" r="r" b="b"/>
            <a:pathLst>
              <a:path w="12183676" h="2962389">
                <a:moveTo>
                  <a:pt x="0" y="0"/>
                </a:moveTo>
                <a:lnTo>
                  <a:pt x="12183676" y="0"/>
                </a:lnTo>
                <a:lnTo>
                  <a:pt x="12183676" y="2962388"/>
                </a:lnTo>
                <a:lnTo>
                  <a:pt x="0" y="2962388"/>
                </a:lnTo>
                <a:lnTo>
                  <a:pt x="0" y="0"/>
                </a:lnTo>
                <a:close/>
              </a:path>
            </a:pathLst>
          </a:custGeom>
          <a:blipFill>
            <a:blip r:embed="rId2" cstate="print"/>
            <a:stretch>
              <a:fillRect l="-1716" t="-23087" b="-23087"/>
            </a:stretch>
          </a:blipFill>
        </p:spPr>
      </p:sp>
      <p:sp>
        <p:nvSpPr>
          <p:cNvPr id="7" name="TextBox 7"/>
          <p:cNvSpPr txBox="1"/>
          <p:nvPr/>
        </p:nvSpPr>
        <p:spPr>
          <a:xfrm>
            <a:off x="549474" y="8735434"/>
            <a:ext cx="16709826" cy="403210"/>
          </a:xfrm>
          <a:prstGeom prst="rect">
            <a:avLst/>
          </a:prstGeom>
        </p:spPr>
        <p:txBody>
          <a:bodyPr lIns="0" tIns="0" rIns="0" bIns="0" rtlCol="0" anchor="t">
            <a:spAutoFit/>
          </a:bodyPr>
          <a:lstStyle/>
          <a:p>
            <a:pPr>
              <a:lnSpc>
                <a:spcPts val="3250"/>
              </a:lnSpc>
            </a:pPr>
            <a:r>
              <a:rPr lang="en-US" sz="2167">
                <a:solidFill>
                  <a:srgbClr val="EFEEE7"/>
                </a:solidFill>
                <a:latin typeface="Public Sans"/>
              </a:rPr>
              <a:t>manjunath.kvmc@gmail.com ||  in/manjunatha-k-v-7a053822b/ || github.com/Manjunatha-kv ||hackerrank.com/manjunath_kvmc</a:t>
            </a:r>
          </a:p>
        </p:txBody>
      </p:sp>
      <p:sp>
        <p:nvSpPr>
          <p:cNvPr id="8" name="TextBox 8"/>
          <p:cNvSpPr txBox="1"/>
          <p:nvPr/>
        </p:nvSpPr>
        <p:spPr>
          <a:xfrm>
            <a:off x="5412704" y="3309445"/>
            <a:ext cx="9047418" cy="1319461"/>
          </a:xfrm>
          <a:prstGeom prst="rect">
            <a:avLst/>
          </a:prstGeom>
        </p:spPr>
        <p:txBody>
          <a:bodyPr lIns="0" tIns="0" rIns="0" bIns="0" rtlCol="0" anchor="t">
            <a:spAutoFit/>
          </a:bodyPr>
          <a:lstStyle/>
          <a:p>
            <a:pPr algn="ctr">
              <a:lnSpc>
                <a:spcPts val="10868"/>
              </a:lnSpc>
              <a:spcBef>
                <a:spcPct val="0"/>
              </a:spcBef>
            </a:pPr>
            <a:r>
              <a:rPr lang="en-US" sz="7245">
                <a:solidFill>
                  <a:srgbClr val="2B2C30"/>
                </a:solidFill>
                <a:latin typeface="Public Sans Bold"/>
              </a:rPr>
              <a:t>Project Presentation</a:t>
            </a:r>
          </a:p>
        </p:txBody>
      </p:sp>
      <p:sp>
        <p:nvSpPr>
          <p:cNvPr id="9" name="TextBox 9"/>
          <p:cNvSpPr txBox="1"/>
          <p:nvPr/>
        </p:nvSpPr>
        <p:spPr>
          <a:xfrm>
            <a:off x="2092624" y="5038725"/>
            <a:ext cx="15300867" cy="2594631"/>
          </a:xfrm>
          <a:prstGeom prst="rect">
            <a:avLst/>
          </a:prstGeom>
        </p:spPr>
        <p:txBody>
          <a:bodyPr lIns="0" tIns="0" rIns="0" bIns="0" rtlCol="0" anchor="t">
            <a:spAutoFit/>
          </a:bodyPr>
          <a:lstStyle/>
          <a:p>
            <a:pPr algn="ctr">
              <a:lnSpc>
                <a:spcPts val="7874"/>
              </a:lnSpc>
            </a:pPr>
            <a:endParaRPr/>
          </a:p>
          <a:p>
            <a:pPr algn="ctr">
              <a:lnSpc>
                <a:spcPts val="7874"/>
              </a:lnSpc>
            </a:pPr>
            <a:r>
              <a:rPr lang="en-US" sz="5624">
                <a:solidFill>
                  <a:srgbClr val="EFEEE7"/>
                </a:solidFill>
                <a:latin typeface="Canva Sans Bold"/>
              </a:rPr>
              <a:t>FastAPI MySQL REST API in Python  </a:t>
            </a:r>
          </a:p>
          <a:p>
            <a:pPr algn="ctr">
              <a:lnSpc>
                <a:spcPts val="4827"/>
              </a:lnSpc>
            </a:pPr>
            <a:r>
              <a:rPr lang="en-US" sz="3447">
                <a:solidFill>
                  <a:srgbClr val="EFEEE7"/>
                </a:solidFill>
                <a:latin typeface="Canva Sans Bold"/>
              </a:rPr>
              <a:t>REST API principles for handling GET, POST, PUT, and DELETE operation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37900" y="9360914"/>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grpSp>
        <p:nvGrpSpPr>
          <p:cNvPr id="3" name="Group 3"/>
          <p:cNvGrpSpPr/>
          <p:nvPr/>
        </p:nvGrpSpPr>
        <p:grpSpPr>
          <a:xfrm>
            <a:off x="789087" y="1028700"/>
            <a:ext cx="16709826" cy="3515287"/>
            <a:chOff x="0" y="0"/>
            <a:chExt cx="4400942" cy="925837"/>
          </a:xfrm>
        </p:grpSpPr>
        <p:sp>
          <p:nvSpPr>
            <p:cNvPr id="4" name="Freeform 4"/>
            <p:cNvSpPr/>
            <p:nvPr/>
          </p:nvSpPr>
          <p:spPr>
            <a:xfrm>
              <a:off x="0" y="0"/>
              <a:ext cx="4400942" cy="925837"/>
            </a:xfrm>
            <a:custGeom>
              <a:avLst/>
              <a:gdLst/>
              <a:ahLst/>
              <a:cxnLst/>
              <a:rect l="l" t="t" r="r" b="b"/>
              <a:pathLst>
                <a:path w="4400942" h="925837">
                  <a:moveTo>
                    <a:pt x="23629" y="0"/>
                  </a:moveTo>
                  <a:lnTo>
                    <a:pt x="4377313" y="0"/>
                  </a:lnTo>
                  <a:cubicBezTo>
                    <a:pt x="4390363" y="0"/>
                    <a:pt x="4400942" y="10579"/>
                    <a:pt x="4400942" y="23629"/>
                  </a:cubicBezTo>
                  <a:lnTo>
                    <a:pt x="4400942" y="902208"/>
                  </a:lnTo>
                  <a:cubicBezTo>
                    <a:pt x="4400942" y="915258"/>
                    <a:pt x="4390363" y="925837"/>
                    <a:pt x="4377313" y="925837"/>
                  </a:cubicBezTo>
                  <a:lnTo>
                    <a:pt x="23629" y="925837"/>
                  </a:lnTo>
                  <a:cubicBezTo>
                    <a:pt x="17362" y="925837"/>
                    <a:pt x="11352" y="923347"/>
                    <a:pt x="6921" y="918916"/>
                  </a:cubicBezTo>
                  <a:cubicBezTo>
                    <a:pt x="2489" y="914485"/>
                    <a:pt x="0" y="908475"/>
                    <a:pt x="0" y="902208"/>
                  </a:cubicBezTo>
                  <a:lnTo>
                    <a:pt x="0" y="23629"/>
                  </a:lnTo>
                  <a:cubicBezTo>
                    <a:pt x="0" y="10579"/>
                    <a:pt x="10579" y="0"/>
                    <a:pt x="23629" y="0"/>
                  </a:cubicBezTo>
                  <a:close/>
                </a:path>
              </a:pathLst>
            </a:custGeom>
            <a:gradFill rotWithShape="1">
              <a:gsLst>
                <a:gs pos="0">
                  <a:srgbClr val="A6A6A6">
                    <a:alpha val="100000"/>
                  </a:srgbClr>
                </a:gs>
                <a:gs pos="100000">
                  <a:srgbClr val="FFFFFF">
                    <a:alpha val="100000"/>
                  </a:srgbClr>
                </a:gs>
              </a:gsLst>
              <a:lin ang="0"/>
            </a:gradFill>
          </p:spPr>
        </p:sp>
        <p:sp>
          <p:nvSpPr>
            <p:cNvPr id="5" name="TextBox 5"/>
            <p:cNvSpPr txBox="1"/>
            <p:nvPr/>
          </p:nvSpPr>
          <p:spPr>
            <a:xfrm>
              <a:off x="0" y="-76200"/>
              <a:ext cx="4400942" cy="1002037"/>
            </a:xfrm>
            <a:prstGeom prst="rect">
              <a:avLst/>
            </a:prstGeom>
          </p:spPr>
          <p:txBody>
            <a:bodyPr lIns="50800" tIns="50800" rIns="50800" bIns="50800" rtlCol="0" anchor="ctr"/>
            <a:lstStyle/>
            <a:p>
              <a:pPr algn="ctr">
                <a:lnSpc>
                  <a:spcPts val="3450"/>
                </a:lnSpc>
              </a:pPr>
              <a:endParaRPr/>
            </a:p>
          </p:txBody>
        </p:sp>
      </p:grpSp>
      <p:grpSp>
        <p:nvGrpSpPr>
          <p:cNvPr id="6" name="Group 6"/>
          <p:cNvGrpSpPr/>
          <p:nvPr/>
        </p:nvGrpSpPr>
        <p:grpSpPr>
          <a:xfrm>
            <a:off x="789087" y="4880926"/>
            <a:ext cx="7768488" cy="4184713"/>
            <a:chOff x="0" y="0"/>
            <a:chExt cx="2046021" cy="1102147"/>
          </a:xfrm>
        </p:grpSpPr>
        <p:sp>
          <p:nvSpPr>
            <p:cNvPr id="7" name="Freeform 7"/>
            <p:cNvSpPr/>
            <p:nvPr/>
          </p:nvSpPr>
          <p:spPr>
            <a:xfrm>
              <a:off x="0" y="0"/>
              <a:ext cx="2046021" cy="1102147"/>
            </a:xfrm>
            <a:custGeom>
              <a:avLst/>
              <a:gdLst/>
              <a:ahLst/>
              <a:cxnLst/>
              <a:rect l="l" t="t" r="r" b="b"/>
              <a:pathLst>
                <a:path w="2046021" h="1102147">
                  <a:moveTo>
                    <a:pt x="50826" y="0"/>
                  </a:moveTo>
                  <a:lnTo>
                    <a:pt x="1995196" y="0"/>
                  </a:lnTo>
                  <a:cubicBezTo>
                    <a:pt x="2023266" y="0"/>
                    <a:pt x="2046021" y="22755"/>
                    <a:pt x="2046021" y="50826"/>
                  </a:cubicBezTo>
                  <a:lnTo>
                    <a:pt x="2046021" y="1051321"/>
                  </a:lnTo>
                  <a:cubicBezTo>
                    <a:pt x="2046021" y="1064801"/>
                    <a:pt x="2040667" y="1077729"/>
                    <a:pt x="2031135" y="1087260"/>
                  </a:cubicBezTo>
                  <a:cubicBezTo>
                    <a:pt x="2021603" y="1096792"/>
                    <a:pt x="2008676" y="1102147"/>
                    <a:pt x="1995196" y="1102147"/>
                  </a:cubicBezTo>
                  <a:lnTo>
                    <a:pt x="50826" y="1102147"/>
                  </a:lnTo>
                  <a:cubicBezTo>
                    <a:pt x="22755" y="1102147"/>
                    <a:pt x="0" y="1079391"/>
                    <a:pt x="0" y="1051321"/>
                  </a:cubicBezTo>
                  <a:lnTo>
                    <a:pt x="0" y="50826"/>
                  </a:lnTo>
                  <a:cubicBezTo>
                    <a:pt x="0" y="22755"/>
                    <a:pt x="22755" y="0"/>
                    <a:pt x="50826" y="0"/>
                  </a:cubicBezTo>
                  <a:close/>
                </a:path>
              </a:pathLst>
            </a:custGeom>
            <a:gradFill rotWithShape="1">
              <a:gsLst>
                <a:gs pos="0">
                  <a:srgbClr val="A6A6A6">
                    <a:alpha val="100000"/>
                  </a:srgbClr>
                </a:gs>
                <a:gs pos="100000">
                  <a:srgbClr val="FFFFFF">
                    <a:alpha val="100000"/>
                  </a:srgbClr>
                </a:gs>
              </a:gsLst>
              <a:lin ang="0"/>
            </a:gradFill>
          </p:spPr>
        </p:sp>
        <p:sp>
          <p:nvSpPr>
            <p:cNvPr id="8" name="TextBox 8"/>
            <p:cNvSpPr txBox="1"/>
            <p:nvPr/>
          </p:nvSpPr>
          <p:spPr>
            <a:xfrm>
              <a:off x="0" y="-104775"/>
              <a:ext cx="2046021" cy="1206922"/>
            </a:xfrm>
            <a:prstGeom prst="rect">
              <a:avLst/>
            </a:prstGeom>
          </p:spPr>
          <p:txBody>
            <a:bodyPr lIns="50800" tIns="50800" rIns="50800" bIns="50800" rtlCol="0" anchor="ctr"/>
            <a:lstStyle/>
            <a:p>
              <a:pPr>
                <a:lnSpc>
                  <a:spcPts val="4649"/>
                </a:lnSpc>
              </a:pPr>
              <a:r>
                <a:rPr lang="en-US" sz="3099">
                  <a:solidFill>
                    <a:srgbClr val="2B2C30"/>
                  </a:solidFill>
                  <a:latin typeface="Public Sans Bold"/>
                </a:rPr>
                <a:t>                           </a:t>
              </a:r>
              <a:r>
                <a:rPr lang="en-US" sz="3099" u="sng">
                  <a:solidFill>
                    <a:srgbClr val="2B2C30"/>
                  </a:solidFill>
                  <a:latin typeface="Public Sans Bold"/>
                </a:rPr>
                <a:t> Features:</a:t>
              </a:r>
            </a:p>
            <a:p>
              <a:pPr marL="669286" lvl="1" indent="-334643">
                <a:lnSpc>
                  <a:spcPts val="4649"/>
                </a:lnSpc>
                <a:buFont typeface="Arial"/>
                <a:buChar char="•"/>
              </a:pPr>
              <a:r>
                <a:rPr lang="en-US" sz="3099">
                  <a:solidFill>
                    <a:srgbClr val="2B2C30"/>
                  </a:solidFill>
                  <a:latin typeface="Public Sans Bold"/>
                </a:rPr>
                <a:t>Dynamically typed:</a:t>
              </a:r>
            </a:p>
            <a:p>
              <a:pPr marL="669286" lvl="1" indent="-334643">
                <a:lnSpc>
                  <a:spcPts val="4649"/>
                </a:lnSpc>
                <a:buFont typeface="Arial"/>
                <a:buChar char="•"/>
              </a:pPr>
              <a:r>
                <a:rPr lang="en-US" sz="3099">
                  <a:solidFill>
                    <a:srgbClr val="2B2C30"/>
                  </a:solidFill>
                  <a:latin typeface="Public Sans Bold"/>
                </a:rPr>
                <a:t>Interpreted: </a:t>
              </a:r>
            </a:p>
            <a:p>
              <a:pPr marL="669286" lvl="1" indent="-334643">
                <a:lnSpc>
                  <a:spcPts val="4649"/>
                </a:lnSpc>
                <a:buFont typeface="Arial"/>
                <a:buChar char="•"/>
              </a:pPr>
              <a:r>
                <a:rPr lang="en-US" sz="3099">
                  <a:solidFill>
                    <a:srgbClr val="2B2C30"/>
                  </a:solidFill>
                  <a:latin typeface="Public Sans Bold"/>
                </a:rPr>
                <a:t>Object-oriented: </a:t>
              </a:r>
            </a:p>
            <a:p>
              <a:pPr marL="669286" lvl="1" indent="-334643">
                <a:lnSpc>
                  <a:spcPts val="4649"/>
                </a:lnSpc>
                <a:buFont typeface="Arial"/>
                <a:buChar char="•"/>
              </a:pPr>
              <a:r>
                <a:rPr lang="en-US" sz="3099">
                  <a:solidFill>
                    <a:srgbClr val="2B2C30"/>
                  </a:solidFill>
                  <a:latin typeface="Public Sans Bold"/>
                </a:rPr>
                <a:t>Large standard library: </a:t>
              </a:r>
            </a:p>
            <a:p>
              <a:pPr marL="669286" lvl="1" indent="-334643">
                <a:lnSpc>
                  <a:spcPts val="4649"/>
                </a:lnSpc>
                <a:buFont typeface="Arial"/>
                <a:buChar char="•"/>
              </a:pPr>
              <a:r>
                <a:rPr lang="en-US" sz="3099">
                  <a:solidFill>
                    <a:srgbClr val="2B2C30"/>
                  </a:solidFill>
                  <a:latin typeface="Public Sans Bold"/>
                </a:rPr>
                <a:t>Extensive third-party ecosystem: </a:t>
              </a:r>
            </a:p>
            <a:p>
              <a:pPr>
                <a:lnSpc>
                  <a:spcPts val="4649"/>
                </a:lnSpc>
              </a:pPr>
              <a:endParaRPr/>
            </a:p>
          </p:txBody>
        </p:sp>
      </p:grpSp>
      <p:grpSp>
        <p:nvGrpSpPr>
          <p:cNvPr id="9" name="Group 9"/>
          <p:cNvGrpSpPr/>
          <p:nvPr/>
        </p:nvGrpSpPr>
        <p:grpSpPr>
          <a:xfrm>
            <a:off x="9252516" y="4880926"/>
            <a:ext cx="8278153" cy="4073360"/>
            <a:chOff x="0" y="0"/>
            <a:chExt cx="2180254" cy="1072819"/>
          </a:xfrm>
        </p:grpSpPr>
        <p:sp>
          <p:nvSpPr>
            <p:cNvPr id="10" name="Freeform 10"/>
            <p:cNvSpPr/>
            <p:nvPr/>
          </p:nvSpPr>
          <p:spPr>
            <a:xfrm>
              <a:off x="0" y="0"/>
              <a:ext cx="2180254" cy="1072819"/>
            </a:xfrm>
            <a:custGeom>
              <a:avLst/>
              <a:gdLst/>
              <a:ahLst/>
              <a:cxnLst/>
              <a:rect l="l" t="t" r="r" b="b"/>
              <a:pathLst>
                <a:path w="2180254" h="1072819">
                  <a:moveTo>
                    <a:pt x="47696" y="0"/>
                  </a:moveTo>
                  <a:lnTo>
                    <a:pt x="2132558" y="0"/>
                  </a:lnTo>
                  <a:cubicBezTo>
                    <a:pt x="2145208" y="0"/>
                    <a:pt x="2157340" y="5025"/>
                    <a:pt x="2166284" y="13970"/>
                  </a:cubicBezTo>
                  <a:cubicBezTo>
                    <a:pt x="2175229" y="22915"/>
                    <a:pt x="2180254" y="35047"/>
                    <a:pt x="2180254" y="47696"/>
                  </a:cubicBezTo>
                  <a:lnTo>
                    <a:pt x="2180254" y="1025123"/>
                  </a:lnTo>
                  <a:cubicBezTo>
                    <a:pt x="2180254" y="1051465"/>
                    <a:pt x="2158900" y="1072819"/>
                    <a:pt x="2132558" y="1072819"/>
                  </a:cubicBezTo>
                  <a:lnTo>
                    <a:pt x="47696" y="1072819"/>
                  </a:lnTo>
                  <a:cubicBezTo>
                    <a:pt x="21354" y="1072819"/>
                    <a:pt x="0" y="1051465"/>
                    <a:pt x="0" y="1025123"/>
                  </a:cubicBezTo>
                  <a:lnTo>
                    <a:pt x="0" y="47696"/>
                  </a:lnTo>
                  <a:cubicBezTo>
                    <a:pt x="0" y="21354"/>
                    <a:pt x="21354" y="0"/>
                    <a:pt x="47696" y="0"/>
                  </a:cubicBezTo>
                  <a:close/>
                </a:path>
              </a:pathLst>
            </a:custGeom>
            <a:gradFill rotWithShape="1">
              <a:gsLst>
                <a:gs pos="0">
                  <a:srgbClr val="A6A6A6">
                    <a:alpha val="100000"/>
                  </a:srgbClr>
                </a:gs>
                <a:gs pos="100000">
                  <a:srgbClr val="FFFFFF">
                    <a:alpha val="100000"/>
                  </a:srgbClr>
                </a:gs>
              </a:gsLst>
              <a:lin ang="0"/>
            </a:gradFill>
          </p:spPr>
        </p:sp>
        <p:sp>
          <p:nvSpPr>
            <p:cNvPr id="11" name="TextBox 11"/>
            <p:cNvSpPr txBox="1"/>
            <p:nvPr/>
          </p:nvSpPr>
          <p:spPr>
            <a:xfrm>
              <a:off x="0" y="-76200"/>
              <a:ext cx="2180254" cy="1149019"/>
            </a:xfrm>
            <a:prstGeom prst="rect">
              <a:avLst/>
            </a:prstGeom>
          </p:spPr>
          <p:txBody>
            <a:bodyPr lIns="50800" tIns="50800" rIns="50800" bIns="50800" rtlCol="0" anchor="ctr"/>
            <a:lstStyle/>
            <a:p>
              <a:pPr algn="ctr">
                <a:lnSpc>
                  <a:spcPts val="3450"/>
                </a:lnSpc>
              </a:pPr>
              <a:endParaRPr/>
            </a:p>
          </p:txBody>
        </p:sp>
      </p:grpSp>
      <p:grpSp>
        <p:nvGrpSpPr>
          <p:cNvPr id="12" name="Group 12"/>
          <p:cNvGrpSpPr/>
          <p:nvPr/>
        </p:nvGrpSpPr>
        <p:grpSpPr>
          <a:xfrm>
            <a:off x="7600950" y="-514350"/>
            <a:ext cx="3086100" cy="1050834"/>
            <a:chOff x="0" y="0"/>
            <a:chExt cx="812800" cy="276763"/>
          </a:xfrm>
        </p:grpSpPr>
        <p:sp>
          <p:nvSpPr>
            <p:cNvPr id="13" name="Freeform 13"/>
            <p:cNvSpPr/>
            <p:nvPr/>
          </p:nvSpPr>
          <p:spPr>
            <a:xfrm>
              <a:off x="0" y="0"/>
              <a:ext cx="812800" cy="276763"/>
            </a:xfrm>
            <a:custGeom>
              <a:avLst/>
              <a:gdLst/>
              <a:ahLst/>
              <a:cxnLst/>
              <a:rect l="l" t="t" r="r" b="b"/>
              <a:pathLst>
                <a:path w="812800" h="276763">
                  <a:moveTo>
                    <a:pt x="127941" y="0"/>
                  </a:moveTo>
                  <a:lnTo>
                    <a:pt x="684859" y="0"/>
                  </a:lnTo>
                  <a:cubicBezTo>
                    <a:pt x="718791" y="0"/>
                    <a:pt x="751333" y="13479"/>
                    <a:pt x="775327" y="37473"/>
                  </a:cubicBezTo>
                  <a:cubicBezTo>
                    <a:pt x="799321" y="61467"/>
                    <a:pt x="812800" y="94009"/>
                    <a:pt x="812800" y="127941"/>
                  </a:cubicBezTo>
                  <a:lnTo>
                    <a:pt x="812800" y="148822"/>
                  </a:lnTo>
                  <a:cubicBezTo>
                    <a:pt x="812800" y="182754"/>
                    <a:pt x="799321" y="215296"/>
                    <a:pt x="775327" y="239290"/>
                  </a:cubicBezTo>
                  <a:cubicBezTo>
                    <a:pt x="751333" y="263283"/>
                    <a:pt x="718791" y="276763"/>
                    <a:pt x="684859" y="276763"/>
                  </a:cubicBezTo>
                  <a:lnTo>
                    <a:pt x="127941" y="276763"/>
                  </a:lnTo>
                  <a:cubicBezTo>
                    <a:pt x="94009" y="276763"/>
                    <a:pt x="61467" y="263283"/>
                    <a:pt x="37473" y="239290"/>
                  </a:cubicBezTo>
                  <a:cubicBezTo>
                    <a:pt x="13479" y="215296"/>
                    <a:pt x="0" y="182754"/>
                    <a:pt x="0" y="148822"/>
                  </a:cubicBezTo>
                  <a:lnTo>
                    <a:pt x="0" y="127941"/>
                  </a:lnTo>
                  <a:cubicBezTo>
                    <a:pt x="0" y="94009"/>
                    <a:pt x="13479" y="61467"/>
                    <a:pt x="37473" y="37473"/>
                  </a:cubicBezTo>
                  <a:cubicBezTo>
                    <a:pt x="61467" y="13479"/>
                    <a:pt x="94009" y="0"/>
                    <a:pt x="127941" y="0"/>
                  </a:cubicBezTo>
                  <a:close/>
                </a:path>
              </a:pathLst>
            </a:custGeom>
            <a:solidFill>
              <a:srgbClr val="2B2C30"/>
            </a:solidFill>
          </p:spPr>
        </p:sp>
        <p:sp>
          <p:nvSpPr>
            <p:cNvPr id="14" name="TextBox 14"/>
            <p:cNvSpPr txBox="1"/>
            <p:nvPr/>
          </p:nvSpPr>
          <p:spPr>
            <a:xfrm>
              <a:off x="0" y="-76200"/>
              <a:ext cx="812800" cy="352963"/>
            </a:xfrm>
            <a:prstGeom prst="rect">
              <a:avLst/>
            </a:prstGeom>
          </p:spPr>
          <p:txBody>
            <a:bodyPr lIns="50800" tIns="50800" rIns="50800" bIns="50800" rtlCol="0" anchor="ctr"/>
            <a:lstStyle/>
            <a:p>
              <a:pPr algn="ctr">
                <a:lnSpc>
                  <a:spcPts val="3450"/>
                </a:lnSpc>
              </a:pPr>
              <a:endParaRPr/>
            </a:p>
          </p:txBody>
        </p:sp>
      </p:grpSp>
      <p:sp>
        <p:nvSpPr>
          <p:cNvPr id="15" name="TextBox 15"/>
          <p:cNvSpPr txBox="1"/>
          <p:nvPr/>
        </p:nvSpPr>
        <p:spPr>
          <a:xfrm>
            <a:off x="1028700" y="1369635"/>
            <a:ext cx="16230600" cy="2879711"/>
          </a:xfrm>
          <a:prstGeom prst="rect">
            <a:avLst/>
          </a:prstGeom>
        </p:spPr>
        <p:txBody>
          <a:bodyPr lIns="0" tIns="0" rIns="0" bIns="0" rtlCol="0" anchor="t">
            <a:spAutoFit/>
          </a:bodyPr>
          <a:lstStyle/>
          <a:p>
            <a:pPr algn="just">
              <a:lnSpc>
                <a:spcPts val="5600"/>
              </a:lnSpc>
            </a:pPr>
            <a:r>
              <a:rPr lang="en-US" sz="4000">
                <a:solidFill>
                  <a:srgbClr val="000000"/>
                </a:solidFill>
                <a:latin typeface="Times New Roman Bold"/>
              </a:rPr>
              <a:t>Python is a popular and versatile programming language offering readability, power, and diverse applications. Its extensive libraries, large community, and beginner-friendliness make it an excellent choice for beginners and experienced programmers alike.</a:t>
            </a:r>
          </a:p>
        </p:txBody>
      </p:sp>
      <p:sp>
        <p:nvSpPr>
          <p:cNvPr id="16" name="TextBox 16"/>
          <p:cNvSpPr txBox="1"/>
          <p:nvPr/>
        </p:nvSpPr>
        <p:spPr>
          <a:xfrm>
            <a:off x="9316554" y="4782779"/>
            <a:ext cx="7942746" cy="3593608"/>
          </a:xfrm>
          <a:prstGeom prst="rect">
            <a:avLst/>
          </a:prstGeom>
        </p:spPr>
        <p:txBody>
          <a:bodyPr lIns="0" tIns="0" rIns="0" bIns="0" rtlCol="0" anchor="t">
            <a:spAutoFit/>
          </a:bodyPr>
          <a:lstStyle/>
          <a:p>
            <a:pPr algn="just">
              <a:lnSpc>
                <a:spcPts val="4402"/>
              </a:lnSpc>
            </a:pPr>
            <a:r>
              <a:rPr lang="en-US" sz="3144">
                <a:solidFill>
                  <a:srgbClr val="000000"/>
                </a:solidFill>
                <a:latin typeface="Times New Roman Bold"/>
              </a:rPr>
              <a:t>                 </a:t>
            </a:r>
            <a:r>
              <a:rPr lang="en-US" sz="3144" u="sng">
                <a:solidFill>
                  <a:srgbClr val="000000"/>
                </a:solidFill>
                <a:latin typeface="Times New Roman Bold"/>
              </a:rPr>
              <a:t> Common Use Cases:</a:t>
            </a:r>
          </a:p>
          <a:p>
            <a:pPr marL="614102" lvl="1" indent="-307051" algn="just">
              <a:lnSpc>
                <a:spcPts val="3982"/>
              </a:lnSpc>
              <a:buFont typeface="Arial"/>
              <a:buChar char="•"/>
            </a:pPr>
            <a:r>
              <a:rPr lang="en-US" sz="2844">
                <a:solidFill>
                  <a:srgbClr val="000000"/>
                </a:solidFill>
                <a:latin typeface="Times New Roman Bold"/>
              </a:rPr>
              <a:t>Web development:</a:t>
            </a:r>
            <a:r>
              <a:rPr lang="en-US" sz="2844">
                <a:solidFill>
                  <a:srgbClr val="000000"/>
                </a:solidFill>
                <a:latin typeface="Times New Roman"/>
              </a:rPr>
              <a:t> </a:t>
            </a:r>
          </a:p>
          <a:p>
            <a:pPr marL="614102" lvl="1" indent="-307051" algn="just">
              <a:lnSpc>
                <a:spcPts val="3982"/>
              </a:lnSpc>
              <a:buFont typeface="Arial"/>
              <a:buChar char="•"/>
            </a:pPr>
            <a:r>
              <a:rPr lang="en-US" sz="2844">
                <a:solidFill>
                  <a:srgbClr val="000000"/>
                </a:solidFill>
                <a:latin typeface="Times New Roman Bold"/>
              </a:rPr>
              <a:t>Data science and analysis:</a:t>
            </a:r>
            <a:r>
              <a:rPr lang="en-US" sz="2844">
                <a:solidFill>
                  <a:srgbClr val="000000"/>
                </a:solidFill>
                <a:latin typeface="Times New Roman"/>
              </a:rPr>
              <a:t> </a:t>
            </a:r>
          </a:p>
          <a:p>
            <a:pPr marL="614102" lvl="1" indent="-307051" algn="just">
              <a:lnSpc>
                <a:spcPts val="3982"/>
              </a:lnSpc>
              <a:buFont typeface="Arial"/>
              <a:buChar char="•"/>
            </a:pPr>
            <a:r>
              <a:rPr lang="en-US" sz="2844">
                <a:solidFill>
                  <a:srgbClr val="000000"/>
                </a:solidFill>
                <a:latin typeface="Times New Roman Bold"/>
              </a:rPr>
              <a:t>Machine learning:</a:t>
            </a:r>
            <a:r>
              <a:rPr lang="en-US" sz="2844">
                <a:solidFill>
                  <a:srgbClr val="000000"/>
                </a:solidFill>
                <a:latin typeface="Times New Roman"/>
              </a:rPr>
              <a:t> </a:t>
            </a:r>
          </a:p>
          <a:p>
            <a:pPr marL="614102" lvl="1" indent="-307051" algn="just">
              <a:lnSpc>
                <a:spcPts val="3982"/>
              </a:lnSpc>
              <a:buFont typeface="Arial"/>
              <a:buChar char="•"/>
            </a:pPr>
            <a:r>
              <a:rPr lang="en-US" sz="2844">
                <a:solidFill>
                  <a:srgbClr val="000000"/>
                </a:solidFill>
                <a:latin typeface="Times New Roman Bold"/>
              </a:rPr>
              <a:t>Automation and scripting:</a:t>
            </a:r>
            <a:r>
              <a:rPr lang="en-US" sz="2844">
                <a:solidFill>
                  <a:srgbClr val="000000"/>
                </a:solidFill>
                <a:latin typeface="Times New Roman"/>
              </a:rPr>
              <a:t> </a:t>
            </a:r>
          </a:p>
          <a:p>
            <a:pPr marL="614102" lvl="1" indent="-307051" algn="just">
              <a:lnSpc>
                <a:spcPts val="3982"/>
              </a:lnSpc>
              <a:buFont typeface="Arial"/>
              <a:buChar char="•"/>
            </a:pPr>
            <a:r>
              <a:rPr lang="en-US" sz="2844">
                <a:solidFill>
                  <a:srgbClr val="000000"/>
                </a:solidFill>
                <a:latin typeface="Times New Roman Bold"/>
              </a:rPr>
              <a:t>System administration:</a:t>
            </a:r>
            <a:r>
              <a:rPr lang="en-US" sz="2844">
                <a:solidFill>
                  <a:srgbClr val="000000"/>
                </a:solidFill>
                <a:latin typeface="Times New Roman"/>
              </a:rPr>
              <a:t> </a:t>
            </a:r>
          </a:p>
          <a:p>
            <a:pPr algn="just">
              <a:lnSpc>
                <a:spcPts val="3702"/>
              </a:lnSpc>
            </a:pPr>
            <a:endParaRPr/>
          </a:p>
        </p:txBody>
      </p:sp>
      <p:sp>
        <p:nvSpPr>
          <p:cNvPr id="17" name="TextBox 17"/>
          <p:cNvSpPr txBox="1"/>
          <p:nvPr/>
        </p:nvSpPr>
        <p:spPr>
          <a:xfrm>
            <a:off x="7886637" y="-114300"/>
            <a:ext cx="2514725" cy="615468"/>
          </a:xfrm>
          <a:prstGeom prst="rect">
            <a:avLst/>
          </a:prstGeom>
        </p:spPr>
        <p:txBody>
          <a:bodyPr lIns="0" tIns="0" rIns="0" bIns="0" rtlCol="0" anchor="t">
            <a:spAutoFit/>
          </a:bodyPr>
          <a:lstStyle/>
          <a:p>
            <a:pPr algn="ctr">
              <a:lnSpc>
                <a:spcPts val="5018"/>
              </a:lnSpc>
              <a:spcBef>
                <a:spcPct val="0"/>
              </a:spcBef>
            </a:pPr>
            <a:r>
              <a:rPr lang="en-US" sz="3345">
                <a:solidFill>
                  <a:srgbClr val="EFEEE7"/>
                </a:solidFill>
                <a:latin typeface="Public Sans Bold"/>
              </a:rPr>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grpSp>
        <p:nvGrpSpPr>
          <p:cNvPr id="2" name="Group 2"/>
          <p:cNvGrpSpPr/>
          <p:nvPr/>
        </p:nvGrpSpPr>
        <p:grpSpPr>
          <a:xfrm>
            <a:off x="789087" y="1028700"/>
            <a:ext cx="16709826" cy="3515287"/>
            <a:chOff x="0" y="0"/>
            <a:chExt cx="4400942" cy="925837"/>
          </a:xfrm>
        </p:grpSpPr>
        <p:sp>
          <p:nvSpPr>
            <p:cNvPr id="3" name="Freeform 3"/>
            <p:cNvSpPr/>
            <p:nvPr/>
          </p:nvSpPr>
          <p:spPr>
            <a:xfrm>
              <a:off x="0" y="0"/>
              <a:ext cx="4400942" cy="925837"/>
            </a:xfrm>
            <a:custGeom>
              <a:avLst/>
              <a:gdLst/>
              <a:ahLst/>
              <a:cxnLst/>
              <a:rect l="l" t="t" r="r" b="b"/>
              <a:pathLst>
                <a:path w="4400942" h="925837">
                  <a:moveTo>
                    <a:pt x="23629" y="0"/>
                  </a:moveTo>
                  <a:lnTo>
                    <a:pt x="4377313" y="0"/>
                  </a:lnTo>
                  <a:cubicBezTo>
                    <a:pt x="4390363" y="0"/>
                    <a:pt x="4400942" y="10579"/>
                    <a:pt x="4400942" y="23629"/>
                  </a:cubicBezTo>
                  <a:lnTo>
                    <a:pt x="4400942" y="902208"/>
                  </a:lnTo>
                  <a:cubicBezTo>
                    <a:pt x="4400942" y="915258"/>
                    <a:pt x="4390363" y="925837"/>
                    <a:pt x="4377313" y="925837"/>
                  </a:cubicBezTo>
                  <a:lnTo>
                    <a:pt x="23629" y="925837"/>
                  </a:lnTo>
                  <a:cubicBezTo>
                    <a:pt x="17362" y="925837"/>
                    <a:pt x="11352" y="923347"/>
                    <a:pt x="6921" y="918916"/>
                  </a:cubicBezTo>
                  <a:cubicBezTo>
                    <a:pt x="2489" y="914485"/>
                    <a:pt x="0" y="908475"/>
                    <a:pt x="0" y="902208"/>
                  </a:cubicBezTo>
                  <a:lnTo>
                    <a:pt x="0" y="23629"/>
                  </a:lnTo>
                  <a:cubicBezTo>
                    <a:pt x="0" y="10579"/>
                    <a:pt x="10579" y="0"/>
                    <a:pt x="23629" y="0"/>
                  </a:cubicBezTo>
                  <a:close/>
                </a:path>
              </a:pathLst>
            </a:custGeom>
            <a:gradFill rotWithShape="1">
              <a:gsLst>
                <a:gs pos="0">
                  <a:srgbClr val="A6A6A6">
                    <a:alpha val="100000"/>
                  </a:srgbClr>
                </a:gs>
                <a:gs pos="100000">
                  <a:srgbClr val="FFFFFF">
                    <a:alpha val="100000"/>
                  </a:srgbClr>
                </a:gs>
              </a:gsLst>
              <a:lin ang="0"/>
            </a:gradFill>
          </p:spPr>
        </p:sp>
        <p:sp>
          <p:nvSpPr>
            <p:cNvPr id="4" name="TextBox 4"/>
            <p:cNvSpPr txBox="1"/>
            <p:nvPr/>
          </p:nvSpPr>
          <p:spPr>
            <a:xfrm>
              <a:off x="0" y="-76200"/>
              <a:ext cx="4400942" cy="1002037"/>
            </a:xfrm>
            <a:prstGeom prst="rect">
              <a:avLst/>
            </a:prstGeom>
          </p:spPr>
          <p:txBody>
            <a:bodyPr lIns="50800" tIns="50800" rIns="50800" bIns="50800" rtlCol="0" anchor="ctr"/>
            <a:lstStyle/>
            <a:p>
              <a:pPr algn="ctr">
                <a:lnSpc>
                  <a:spcPts val="3450"/>
                </a:lnSpc>
              </a:pPr>
              <a:endParaRPr/>
            </a:p>
          </p:txBody>
        </p:sp>
      </p:grpSp>
      <p:grpSp>
        <p:nvGrpSpPr>
          <p:cNvPr id="5" name="Group 5"/>
          <p:cNvGrpSpPr/>
          <p:nvPr/>
        </p:nvGrpSpPr>
        <p:grpSpPr>
          <a:xfrm>
            <a:off x="549474" y="4880926"/>
            <a:ext cx="8008101" cy="4184713"/>
            <a:chOff x="0" y="0"/>
            <a:chExt cx="2109129" cy="1102147"/>
          </a:xfrm>
        </p:grpSpPr>
        <p:sp>
          <p:nvSpPr>
            <p:cNvPr id="6" name="Freeform 6"/>
            <p:cNvSpPr/>
            <p:nvPr/>
          </p:nvSpPr>
          <p:spPr>
            <a:xfrm>
              <a:off x="0" y="0"/>
              <a:ext cx="2109129" cy="1102147"/>
            </a:xfrm>
            <a:custGeom>
              <a:avLst/>
              <a:gdLst/>
              <a:ahLst/>
              <a:cxnLst/>
              <a:rect l="l" t="t" r="r" b="b"/>
              <a:pathLst>
                <a:path w="2109129" h="1102147">
                  <a:moveTo>
                    <a:pt x="49305" y="0"/>
                  </a:moveTo>
                  <a:lnTo>
                    <a:pt x="2059825" y="0"/>
                  </a:lnTo>
                  <a:cubicBezTo>
                    <a:pt x="2087055" y="0"/>
                    <a:pt x="2109129" y="22075"/>
                    <a:pt x="2109129" y="49305"/>
                  </a:cubicBezTo>
                  <a:lnTo>
                    <a:pt x="2109129" y="1052842"/>
                  </a:lnTo>
                  <a:cubicBezTo>
                    <a:pt x="2109129" y="1065918"/>
                    <a:pt x="2103935" y="1078459"/>
                    <a:pt x="2094688" y="1087706"/>
                  </a:cubicBezTo>
                  <a:cubicBezTo>
                    <a:pt x="2085442" y="1096952"/>
                    <a:pt x="2072901" y="1102147"/>
                    <a:pt x="2059825" y="1102147"/>
                  </a:cubicBezTo>
                  <a:lnTo>
                    <a:pt x="49305" y="1102147"/>
                  </a:lnTo>
                  <a:cubicBezTo>
                    <a:pt x="22075" y="1102147"/>
                    <a:pt x="0" y="1080072"/>
                    <a:pt x="0" y="1052842"/>
                  </a:cubicBezTo>
                  <a:lnTo>
                    <a:pt x="0" y="49305"/>
                  </a:lnTo>
                  <a:cubicBezTo>
                    <a:pt x="0" y="22075"/>
                    <a:pt x="22075" y="0"/>
                    <a:pt x="49305" y="0"/>
                  </a:cubicBezTo>
                  <a:close/>
                </a:path>
              </a:pathLst>
            </a:custGeom>
            <a:gradFill rotWithShape="1">
              <a:gsLst>
                <a:gs pos="0">
                  <a:srgbClr val="A6A6A6">
                    <a:alpha val="100000"/>
                  </a:srgbClr>
                </a:gs>
                <a:gs pos="100000">
                  <a:srgbClr val="FFFFFF">
                    <a:alpha val="100000"/>
                  </a:srgbClr>
                </a:gs>
              </a:gsLst>
              <a:lin ang="0"/>
            </a:gradFill>
          </p:spPr>
        </p:sp>
        <p:sp>
          <p:nvSpPr>
            <p:cNvPr id="7" name="TextBox 7"/>
            <p:cNvSpPr txBox="1"/>
            <p:nvPr/>
          </p:nvSpPr>
          <p:spPr>
            <a:xfrm>
              <a:off x="0" y="-104775"/>
              <a:ext cx="2109129" cy="1206922"/>
            </a:xfrm>
            <a:prstGeom prst="rect">
              <a:avLst/>
            </a:prstGeom>
          </p:spPr>
          <p:txBody>
            <a:bodyPr lIns="50800" tIns="50800" rIns="50800" bIns="50800" rtlCol="0" anchor="ctr"/>
            <a:lstStyle/>
            <a:p>
              <a:pPr>
                <a:lnSpc>
                  <a:spcPts val="4649"/>
                </a:lnSpc>
              </a:pPr>
              <a:r>
                <a:rPr lang="en-US" sz="3099">
                  <a:solidFill>
                    <a:srgbClr val="2B2C30"/>
                  </a:solidFill>
                  <a:latin typeface="Public Sans Bold"/>
                </a:rPr>
                <a:t>                   </a:t>
              </a:r>
              <a:r>
                <a:rPr lang="en-US" sz="3099" u="sng">
                  <a:solidFill>
                    <a:srgbClr val="2B2C30"/>
                  </a:solidFill>
                  <a:latin typeface="Public Sans Bold"/>
                </a:rPr>
                <a:t>Features</a:t>
              </a:r>
            </a:p>
            <a:p>
              <a:pPr marL="669286" lvl="1" indent="-334643">
                <a:lnSpc>
                  <a:spcPts val="4649"/>
                </a:lnSpc>
                <a:buFont typeface="Arial"/>
                <a:buChar char="•"/>
              </a:pPr>
              <a:r>
                <a:rPr lang="en-US" sz="3099">
                  <a:solidFill>
                    <a:srgbClr val="2B2C30"/>
                  </a:solidFill>
                  <a:latin typeface="Public Sans Bold"/>
                </a:rPr>
                <a:t>Automatic OpenAPI documentation</a:t>
              </a:r>
            </a:p>
            <a:p>
              <a:pPr marL="669286" lvl="1" indent="-334643">
                <a:lnSpc>
                  <a:spcPts val="4649"/>
                </a:lnSpc>
                <a:buFont typeface="Arial"/>
                <a:buChar char="•"/>
              </a:pPr>
              <a:r>
                <a:rPr lang="en-US" sz="3099">
                  <a:solidFill>
                    <a:srgbClr val="2B2C30"/>
                  </a:solidFill>
                  <a:latin typeface="Public Sans Bold"/>
                </a:rPr>
                <a:t>Pydantic integration</a:t>
              </a:r>
            </a:p>
            <a:p>
              <a:pPr marL="669286" lvl="1" indent="-334643">
                <a:lnSpc>
                  <a:spcPts val="4649"/>
                </a:lnSpc>
                <a:buFont typeface="Arial"/>
                <a:buChar char="•"/>
              </a:pPr>
              <a:r>
                <a:rPr lang="en-US" sz="3099">
                  <a:solidFill>
                    <a:srgbClr val="2B2C30"/>
                  </a:solidFill>
                  <a:latin typeface="Public Sans Bold"/>
                </a:rPr>
                <a:t>Asynchronous capabilities</a:t>
              </a:r>
            </a:p>
            <a:p>
              <a:pPr marL="669286" lvl="1" indent="-334643">
                <a:lnSpc>
                  <a:spcPts val="4649"/>
                </a:lnSpc>
                <a:buFont typeface="Arial"/>
                <a:buChar char="•"/>
              </a:pPr>
              <a:r>
                <a:rPr lang="en-US" sz="3099">
                  <a:solidFill>
                    <a:srgbClr val="2B2C30"/>
                  </a:solidFill>
                  <a:latin typeface="Public Sans Bold"/>
                </a:rPr>
                <a:t>Dependency injection.</a:t>
              </a:r>
            </a:p>
            <a:p>
              <a:pPr marL="669286" lvl="1" indent="-334643">
                <a:lnSpc>
                  <a:spcPts val="4649"/>
                </a:lnSpc>
                <a:buFont typeface="Arial"/>
                <a:buChar char="•"/>
              </a:pPr>
              <a:r>
                <a:rPr lang="en-US" sz="3099">
                  <a:solidFill>
                    <a:srgbClr val="2B2C30"/>
                  </a:solidFill>
                  <a:latin typeface="Public Sans Bold"/>
                </a:rPr>
                <a:t>Security features: </a:t>
              </a:r>
            </a:p>
            <a:p>
              <a:pPr>
                <a:lnSpc>
                  <a:spcPts val="4649"/>
                </a:lnSpc>
              </a:pPr>
              <a:endParaRPr/>
            </a:p>
          </p:txBody>
        </p:sp>
      </p:grpSp>
      <p:grpSp>
        <p:nvGrpSpPr>
          <p:cNvPr id="8" name="Group 8"/>
          <p:cNvGrpSpPr/>
          <p:nvPr/>
        </p:nvGrpSpPr>
        <p:grpSpPr>
          <a:xfrm>
            <a:off x="9252516" y="4880926"/>
            <a:ext cx="8278153" cy="4073360"/>
            <a:chOff x="0" y="0"/>
            <a:chExt cx="2180254" cy="1072819"/>
          </a:xfrm>
        </p:grpSpPr>
        <p:sp>
          <p:nvSpPr>
            <p:cNvPr id="9" name="Freeform 9"/>
            <p:cNvSpPr/>
            <p:nvPr/>
          </p:nvSpPr>
          <p:spPr>
            <a:xfrm>
              <a:off x="0" y="0"/>
              <a:ext cx="2180254" cy="1072819"/>
            </a:xfrm>
            <a:custGeom>
              <a:avLst/>
              <a:gdLst/>
              <a:ahLst/>
              <a:cxnLst/>
              <a:rect l="l" t="t" r="r" b="b"/>
              <a:pathLst>
                <a:path w="2180254" h="1072819">
                  <a:moveTo>
                    <a:pt x="47696" y="0"/>
                  </a:moveTo>
                  <a:lnTo>
                    <a:pt x="2132558" y="0"/>
                  </a:lnTo>
                  <a:cubicBezTo>
                    <a:pt x="2145208" y="0"/>
                    <a:pt x="2157340" y="5025"/>
                    <a:pt x="2166284" y="13970"/>
                  </a:cubicBezTo>
                  <a:cubicBezTo>
                    <a:pt x="2175229" y="22915"/>
                    <a:pt x="2180254" y="35047"/>
                    <a:pt x="2180254" y="47696"/>
                  </a:cubicBezTo>
                  <a:lnTo>
                    <a:pt x="2180254" y="1025123"/>
                  </a:lnTo>
                  <a:cubicBezTo>
                    <a:pt x="2180254" y="1051465"/>
                    <a:pt x="2158900" y="1072819"/>
                    <a:pt x="2132558" y="1072819"/>
                  </a:cubicBezTo>
                  <a:lnTo>
                    <a:pt x="47696" y="1072819"/>
                  </a:lnTo>
                  <a:cubicBezTo>
                    <a:pt x="21354" y="1072819"/>
                    <a:pt x="0" y="1051465"/>
                    <a:pt x="0" y="1025123"/>
                  </a:cubicBezTo>
                  <a:lnTo>
                    <a:pt x="0" y="47696"/>
                  </a:lnTo>
                  <a:cubicBezTo>
                    <a:pt x="0" y="21354"/>
                    <a:pt x="21354" y="0"/>
                    <a:pt x="47696" y="0"/>
                  </a:cubicBezTo>
                  <a:close/>
                </a:path>
              </a:pathLst>
            </a:custGeom>
            <a:gradFill rotWithShape="1">
              <a:gsLst>
                <a:gs pos="0">
                  <a:srgbClr val="A6A6A6">
                    <a:alpha val="100000"/>
                  </a:srgbClr>
                </a:gs>
                <a:gs pos="100000">
                  <a:srgbClr val="FFFFFF">
                    <a:alpha val="100000"/>
                  </a:srgbClr>
                </a:gs>
              </a:gsLst>
              <a:lin ang="0"/>
            </a:gradFill>
          </p:spPr>
        </p:sp>
        <p:sp>
          <p:nvSpPr>
            <p:cNvPr id="10" name="TextBox 10"/>
            <p:cNvSpPr txBox="1"/>
            <p:nvPr/>
          </p:nvSpPr>
          <p:spPr>
            <a:xfrm>
              <a:off x="0" y="-76200"/>
              <a:ext cx="2180254" cy="1149019"/>
            </a:xfrm>
            <a:prstGeom prst="rect">
              <a:avLst/>
            </a:prstGeom>
          </p:spPr>
          <p:txBody>
            <a:bodyPr lIns="50800" tIns="50800" rIns="50800" bIns="50800" rtlCol="0" anchor="ctr"/>
            <a:lstStyle/>
            <a:p>
              <a:pPr algn="ctr">
                <a:lnSpc>
                  <a:spcPts val="3450"/>
                </a:lnSpc>
              </a:pPr>
              <a:endParaRPr/>
            </a:p>
          </p:txBody>
        </p:sp>
      </p:grpSp>
      <p:grpSp>
        <p:nvGrpSpPr>
          <p:cNvPr id="11" name="Group 11"/>
          <p:cNvGrpSpPr/>
          <p:nvPr/>
        </p:nvGrpSpPr>
        <p:grpSpPr>
          <a:xfrm>
            <a:off x="7600950" y="-514350"/>
            <a:ext cx="3086100" cy="1050834"/>
            <a:chOff x="0" y="0"/>
            <a:chExt cx="812800" cy="276763"/>
          </a:xfrm>
        </p:grpSpPr>
        <p:sp>
          <p:nvSpPr>
            <p:cNvPr id="12" name="Freeform 12"/>
            <p:cNvSpPr/>
            <p:nvPr/>
          </p:nvSpPr>
          <p:spPr>
            <a:xfrm>
              <a:off x="0" y="0"/>
              <a:ext cx="812800" cy="276763"/>
            </a:xfrm>
            <a:custGeom>
              <a:avLst/>
              <a:gdLst/>
              <a:ahLst/>
              <a:cxnLst/>
              <a:rect l="l" t="t" r="r" b="b"/>
              <a:pathLst>
                <a:path w="812800" h="276763">
                  <a:moveTo>
                    <a:pt x="127941" y="0"/>
                  </a:moveTo>
                  <a:lnTo>
                    <a:pt x="684859" y="0"/>
                  </a:lnTo>
                  <a:cubicBezTo>
                    <a:pt x="718791" y="0"/>
                    <a:pt x="751333" y="13479"/>
                    <a:pt x="775327" y="37473"/>
                  </a:cubicBezTo>
                  <a:cubicBezTo>
                    <a:pt x="799321" y="61467"/>
                    <a:pt x="812800" y="94009"/>
                    <a:pt x="812800" y="127941"/>
                  </a:cubicBezTo>
                  <a:lnTo>
                    <a:pt x="812800" y="148822"/>
                  </a:lnTo>
                  <a:cubicBezTo>
                    <a:pt x="812800" y="182754"/>
                    <a:pt x="799321" y="215296"/>
                    <a:pt x="775327" y="239290"/>
                  </a:cubicBezTo>
                  <a:cubicBezTo>
                    <a:pt x="751333" y="263283"/>
                    <a:pt x="718791" y="276763"/>
                    <a:pt x="684859" y="276763"/>
                  </a:cubicBezTo>
                  <a:lnTo>
                    <a:pt x="127941" y="276763"/>
                  </a:lnTo>
                  <a:cubicBezTo>
                    <a:pt x="94009" y="276763"/>
                    <a:pt x="61467" y="263283"/>
                    <a:pt x="37473" y="239290"/>
                  </a:cubicBezTo>
                  <a:cubicBezTo>
                    <a:pt x="13479" y="215296"/>
                    <a:pt x="0" y="182754"/>
                    <a:pt x="0" y="148822"/>
                  </a:cubicBezTo>
                  <a:lnTo>
                    <a:pt x="0" y="127941"/>
                  </a:lnTo>
                  <a:cubicBezTo>
                    <a:pt x="0" y="94009"/>
                    <a:pt x="13479" y="61467"/>
                    <a:pt x="37473" y="37473"/>
                  </a:cubicBezTo>
                  <a:cubicBezTo>
                    <a:pt x="61467" y="13479"/>
                    <a:pt x="94009" y="0"/>
                    <a:pt x="127941" y="0"/>
                  </a:cubicBezTo>
                  <a:close/>
                </a:path>
              </a:pathLst>
            </a:custGeom>
            <a:solidFill>
              <a:srgbClr val="2B2C30"/>
            </a:solidFill>
          </p:spPr>
        </p:sp>
        <p:sp>
          <p:nvSpPr>
            <p:cNvPr id="13" name="TextBox 13"/>
            <p:cNvSpPr txBox="1"/>
            <p:nvPr/>
          </p:nvSpPr>
          <p:spPr>
            <a:xfrm>
              <a:off x="0" y="-76200"/>
              <a:ext cx="812800" cy="352963"/>
            </a:xfrm>
            <a:prstGeom prst="rect">
              <a:avLst/>
            </a:prstGeom>
          </p:spPr>
          <p:txBody>
            <a:bodyPr lIns="50800" tIns="50800" rIns="50800" bIns="50800" rtlCol="0" anchor="ctr"/>
            <a:lstStyle/>
            <a:p>
              <a:pPr algn="ctr">
                <a:lnSpc>
                  <a:spcPts val="3450"/>
                </a:lnSpc>
              </a:pPr>
              <a:endParaRPr/>
            </a:p>
          </p:txBody>
        </p:sp>
      </p:grpSp>
      <p:sp>
        <p:nvSpPr>
          <p:cNvPr id="14" name="TextBox 14"/>
          <p:cNvSpPr txBox="1"/>
          <p:nvPr/>
        </p:nvSpPr>
        <p:spPr>
          <a:xfrm>
            <a:off x="549474" y="9618770"/>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sp>
        <p:nvSpPr>
          <p:cNvPr id="15" name="TextBox 15"/>
          <p:cNvSpPr txBox="1"/>
          <p:nvPr/>
        </p:nvSpPr>
        <p:spPr>
          <a:xfrm>
            <a:off x="7600950" y="-66675"/>
            <a:ext cx="3086100" cy="629919"/>
          </a:xfrm>
          <a:prstGeom prst="rect">
            <a:avLst/>
          </a:prstGeom>
        </p:spPr>
        <p:txBody>
          <a:bodyPr lIns="0" tIns="0" rIns="0" bIns="0" rtlCol="0" anchor="t">
            <a:spAutoFit/>
          </a:bodyPr>
          <a:lstStyle/>
          <a:p>
            <a:pPr algn="ctr">
              <a:lnSpc>
                <a:spcPts val="5180"/>
              </a:lnSpc>
            </a:pPr>
            <a:r>
              <a:rPr lang="en-US" sz="3700">
                <a:solidFill>
                  <a:srgbClr val="EFEEE7"/>
                </a:solidFill>
                <a:latin typeface="Canva Sans Bold"/>
              </a:rPr>
              <a:t>FAST API</a:t>
            </a:r>
          </a:p>
        </p:txBody>
      </p:sp>
      <p:sp>
        <p:nvSpPr>
          <p:cNvPr id="16" name="TextBox 16"/>
          <p:cNvSpPr txBox="1"/>
          <p:nvPr/>
        </p:nvSpPr>
        <p:spPr>
          <a:xfrm>
            <a:off x="1245732" y="1238333"/>
            <a:ext cx="16013568" cy="2980616"/>
          </a:xfrm>
          <a:prstGeom prst="rect">
            <a:avLst/>
          </a:prstGeom>
        </p:spPr>
        <p:txBody>
          <a:bodyPr lIns="0" tIns="0" rIns="0" bIns="0" rtlCol="0" anchor="t">
            <a:spAutoFit/>
          </a:bodyPr>
          <a:lstStyle/>
          <a:p>
            <a:pPr algn="just">
              <a:lnSpc>
                <a:spcPts val="4764"/>
              </a:lnSpc>
            </a:pPr>
            <a:r>
              <a:rPr lang="en-US" sz="3402">
                <a:solidFill>
                  <a:srgbClr val="000000"/>
                </a:solidFill>
                <a:latin typeface="Canva Sans Bold"/>
              </a:rPr>
              <a:t>FastAPI is a modern, high-performance Python framework for building APIs quickly and efficiently. It offers features like automatic documentation, Pydantic integration, security, and asynchronous capabilities. With its clean syntax, strong community, and diverse use cases, FastAPI is an excellent choice for modern web development.</a:t>
            </a:r>
          </a:p>
        </p:txBody>
      </p:sp>
      <p:sp>
        <p:nvSpPr>
          <p:cNvPr id="17" name="TextBox 17"/>
          <p:cNvSpPr txBox="1"/>
          <p:nvPr/>
        </p:nvSpPr>
        <p:spPr>
          <a:xfrm>
            <a:off x="10156763" y="4972612"/>
            <a:ext cx="7102537" cy="4292820"/>
          </a:xfrm>
          <a:prstGeom prst="rect">
            <a:avLst/>
          </a:prstGeom>
        </p:spPr>
        <p:txBody>
          <a:bodyPr lIns="0" tIns="0" rIns="0" bIns="0" rtlCol="0" anchor="t">
            <a:spAutoFit/>
          </a:bodyPr>
          <a:lstStyle/>
          <a:p>
            <a:pPr algn="just">
              <a:lnSpc>
                <a:spcPts val="4362"/>
              </a:lnSpc>
            </a:pPr>
            <a:r>
              <a:rPr lang="en-US" sz="3116">
                <a:solidFill>
                  <a:srgbClr val="000000"/>
                </a:solidFill>
                <a:latin typeface="Public Sans Bold"/>
              </a:rPr>
              <a:t>            </a:t>
            </a:r>
            <a:r>
              <a:rPr lang="en-US" sz="3116" u="sng">
                <a:solidFill>
                  <a:srgbClr val="000000"/>
                </a:solidFill>
                <a:latin typeface="Public Sans Bold"/>
              </a:rPr>
              <a:t>Use Cases</a:t>
            </a:r>
          </a:p>
          <a:p>
            <a:pPr marL="651228" lvl="1" indent="-325614" algn="just">
              <a:lnSpc>
                <a:spcPts val="4222"/>
              </a:lnSpc>
              <a:buFont typeface="Arial"/>
              <a:buChar char="•"/>
            </a:pPr>
            <a:r>
              <a:rPr lang="en-US" sz="3016">
                <a:solidFill>
                  <a:srgbClr val="000000"/>
                </a:solidFill>
                <a:latin typeface="Public Sans Bold"/>
              </a:rPr>
              <a:t>RESTful APIs</a:t>
            </a:r>
          </a:p>
          <a:p>
            <a:pPr marL="651228" lvl="1" indent="-325614" algn="just">
              <a:lnSpc>
                <a:spcPts val="4222"/>
              </a:lnSpc>
              <a:buFont typeface="Arial"/>
              <a:buChar char="•"/>
            </a:pPr>
            <a:r>
              <a:rPr lang="en-US" sz="3016">
                <a:solidFill>
                  <a:srgbClr val="000000"/>
                </a:solidFill>
                <a:latin typeface="Public Sans Bold"/>
              </a:rPr>
              <a:t>Machine learning model APIs</a:t>
            </a:r>
          </a:p>
          <a:p>
            <a:pPr marL="651228" lvl="1" indent="-325614" algn="just">
              <a:lnSpc>
                <a:spcPts val="4222"/>
              </a:lnSpc>
              <a:buFont typeface="Arial"/>
              <a:buChar char="•"/>
            </a:pPr>
            <a:r>
              <a:rPr lang="en-US" sz="3016">
                <a:solidFill>
                  <a:srgbClr val="000000"/>
                </a:solidFill>
                <a:latin typeface="Public Sans Bold"/>
              </a:rPr>
              <a:t>Microservices</a:t>
            </a:r>
          </a:p>
          <a:p>
            <a:pPr marL="651228" lvl="1" indent="-325614" algn="just">
              <a:lnSpc>
                <a:spcPts val="4222"/>
              </a:lnSpc>
              <a:buFont typeface="Arial"/>
              <a:buChar char="•"/>
            </a:pPr>
            <a:r>
              <a:rPr lang="en-US" sz="3016">
                <a:solidFill>
                  <a:srgbClr val="000000"/>
                </a:solidFill>
                <a:latin typeface="Public Sans Bold"/>
              </a:rPr>
              <a:t>Real-time applications</a:t>
            </a:r>
          </a:p>
          <a:p>
            <a:pPr marL="651228" lvl="1" indent="-325614" algn="just">
              <a:lnSpc>
                <a:spcPts val="4222"/>
              </a:lnSpc>
              <a:buFont typeface="Arial"/>
              <a:buChar char="•"/>
            </a:pPr>
            <a:r>
              <a:rPr lang="en-US" sz="3016">
                <a:solidFill>
                  <a:srgbClr val="000000"/>
                </a:solidFill>
                <a:latin typeface="Public Sans Bold"/>
              </a:rPr>
              <a:t>Data pipelines</a:t>
            </a:r>
          </a:p>
          <a:p>
            <a:pPr marL="651228" lvl="1" indent="-325614" algn="just">
              <a:lnSpc>
                <a:spcPts val="4222"/>
              </a:lnSpc>
              <a:buFont typeface="Arial"/>
              <a:buChar char="•"/>
            </a:pPr>
            <a:r>
              <a:rPr lang="en-US" sz="3016">
                <a:solidFill>
                  <a:srgbClr val="000000"/>
                </a:solidFill>
                <a:latin typeface="Public Sans Bold"/>
              </a:rPr>
              <a:t>Websockets</a:t>
            </a:r>
          </a:p>
          <a:p>
            <a:pPr algn="just">
              <a:lnSpc>
                <a:spcPts val="4362"/>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37900" y="9360914"/>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grpSp>
        <p:nvGrpSpPr>
          <p:cNvPr id="3" name="Group 3"/>
          <p:cNvGrpSpPr/>
          <p:nvPr/>
        </p:nvGrpSpPr>
        <p:grpSpPr>
          <a:xfrm>
            <a:off x="789087" y="1028700"/>
            <a:ext cx="16709826" cy="3515287"/>
            <a:chOff x="0" y="0"/>
            <a:chExt cx="4400942" cy="925837"/>
          </a:xfrm>
        </p:grpSpPr>
        <p:sp>
          <p:nvSpPr>
            <p:cNvPr id="4" name="Freeform 4"/>
            <p:cNvSpPr/>
            <p:nvPr/>
          </p:nvSpPr>
          <p:spPr>
            <a:xfrm>
              <a:off x="0" y="0"/>
              <a:ext cx="4400942" cy="925837"/>
            </a:xfrm>
            <a:custGeom>
              <a:avLst/>
              <a:gdLst/>
              <a:ahLst/>
              <a:cxnLst/>
              <a:rect l="l" t="t" r="r" b="b"/>
              <a:pathLst>
                <a:path w="4400942" h="925837">
                  <a:moveTo>
                    <a:pt x="23629" y="0"/>
                  </a:moveTo>
                  <a:lnTo>
                    <a:pt x="4377313" y="0"/>
                  </a:lnTo>
                  <a:cubicBezTo>
                    <a:pt x="4390363" y="0"/>
                    <a:pt x="4400942" y="10579"/>
                    <a:pt x="4400942" y="23629"/>
                  </a:cubicBezTo>
                  <a:lnTo>
                    <a:pt x="4400942" y="902208"/>
                  </a:lnTo>
                  <a:cubicBezTo>
                    <a:pt x="4400942" y="915258"/>
                    <a:pt x="4390363" y="925837"/>
                    <a:pt x="4377313" y="925837"/>
                  </a:cubicBezTo>
                  <a:lnTo>
                    <a:pt x="23629" y="925837"/>
                  </a:lnTo>
                  <a:cubicBezTo>
                    <a:pt x="17362" y="925837"/>
                    <a:pt x="11352" y="923347"/>
                    <a:pt x="6921" y="918916"/>
                  </a:cubicBezTo>
                  <a:cubicBezTo>
                    <a:pt x="2489" y="914485"/>
                    <a:pt x="0" y="908475"/>
                    <a:pt x="0" y="902208"/>
                  </a:cubicBezTo>
                  <a:lnTo>
                    <a:pt x="0" y="23629"/>
                  </a:lnTo>
                  <a:cubicBezTo>
                    <a:pt x="0" y="10579"/>
                    <a:pt x="10579" y="0"/>
                    <a:pt x="23629" y="0"/>
                  </a:cubicBezTo>
                  <a:close/>
                </a:path>
              </a:pathLst>
            </a:custGeom>
            <a:gradFill rotWithShape="1">
              <a:gsLst>
                <a:gs pos="0">
                  <a:srgbClr val="A6A6A6">
                    <a:alpha val="100000"/>
                  </a:srgbClr>
                </a:gs>
                <a:gs pos="100000">
                  <a:srgbClr val="FFFFFF">
                    <a:alpha val="100000"/>
                  </a:srgbClr>
                </a:gs>
              </a:gsLst>
              <a:lin ang="0"/>
            </a:gradFill>
          </p:spPr>
        </p:sp>
        <p:sp>
          <p:nvSpPr>
            <p:cNvPr id="5" name="TextBox 5"/>
            <p:cNvSpPr txBox="1"/>
            <p:nvPr/>
          </p:nvSpPr>
          <p:spPr>
            <a:xfrm>
              <a:off x="0" y="-76200"/>
              <a:ext cx="4400942" cy="1002037"/>
            </a:xfrm>
            <a:prstGeom prst="rect">
              <a:avLst/>
            </a:prstGeom>
          </p:spPr>
          <p:txBody>
            <a:bodyPr lIns="50800" tIns="50800" rIns="50800" bIns="50800" rtlCol="0" anchor="ctr"/>
            <a:lstStyle/>
            <a:p>
              <a:pPr algn="ctr">
                <a:lnSpc>
                  <a:spcPts val="3450"/>
                </a:lnSpc>
              </a:pPr>
              <a:endParaRPr/>
            </a:p>
          </p:txBody>
        </p:sp>
      </p:grpSp>
      <p:grpSp>
        <p:nvGrpSpPr>
          <p:cNvPr id="6" name="Group 6"/>
          <p:cNvGrpSpPr/>
          <p:nvPr/>
        </p:nvGrpSpPr>
        <p:grpSpPr>
          <a:xfrm>
            <a:off x="789087" y="4880926"/>
            <a:ext cx="7768488" cy="4184713"/>
            <a:chOff x="0" y="0"/>
            <a:chExt cx="2046021" cy="1102147"/>
          </a:xfrm>
        </p:grpSpPr>
        <p:sp>
          <p:nvSpPr>
            <p:cNvPr id="7" name="Freeform 7"/>
            <p:cNvSpPr/>
            <p:nvPr/>
          </p:nvSpPr>
          <p:spPr>
            <a:xfrm>
              <a:off x="0" y="0"/>
              <a:ext cx="2046021" cy="1102147"/>
            </a:xfrm>
            <a:custGeom>
              <a:avLst/>
              <a:gdLst/>
              <a:ahLst/>
              <a:cxnLst/>
              <a:rect l="l" t="t" r="r" b="b"/>
              <a:pathLst>
                <a:path w="2046021" h="1102147">
                  <a:moveTo>
                    <a:pt x="50826" y="0"/>
                  </a:moveTo>
                  <a:lnTo>
                    <a:pt x="1995196" y="0"/>
                  </a:lnTo>
                  <a:cubicBezTo>
                    <a:pt x="2023266" y="0"/>
                    <a:pt x="2046021" y="22755"/>
                    <a:pt x="2046021" y="50826"/>
                  </a:cubicBezTo>
                  <a:lnTo>
                    <a:pt x="2046021" y="1051321"/>
                  </a:lnTo>
                  <a:cubicBezTo>
                    <a:pt x="2046021" y="1064801"/>
                    <a:pt x="2040667" y="1077729"/>
                    <a:pt x="2031135" y="1087260"/>
                  </a:cubicBezTo>
                  <a:cubicBezTo>
                    <a:pt x="2021603" y="1096792"/>
                    <a:pt x="2008676" y="1102147"/>
                    <a:pt x="1995196" y="1102147"/>
                  </a:cubicBezTo>
                  <a:lnTo>
                    <a:pt x="50826" y="1102147"/>
                  </a:lnTo>
                  <a:cubicBezTo>
                    <a:pt x="22755" y="1102147"/>
                    <a:pt x="0" y="1079391"/>
                    <a:pt x="0" y="1051321"/>
                  </a:cubicBezTo>
                  <a:lnTo>
                    <a:pt x="0" y="50826"/>
                  </a:lnTo>
                  <a:cubicBezTo>
                    <a:pt x="0" y="22755"/>
                    <a:pt x="22755" y="0"/>
                    <a:pt x="50826" y="0"/>
                  </a:cubicBezTo>
                  <a:close/>
                </a:path>
              </a:pathLst>
            </a:custGeom>
            <a:gradFill rotWithShape="1">
              <a:gsLst>
                <a:gs pos="0">
                  <a:srgbClr val="A6A6A6">
                    <a:alpha val="100000"/>
                  </a:srgbClr>
                </a:gs>
                <a:gs pos="100000">
                  <a:srgbClr val="FFFFFF">
                    <a:alpha val="100000"/>
                  </a:srgbClr>
                </a:gs>
              </a:gsLst>
              <a:lin ang="0"/>
            </a:gradFill>
          </p:spPr>
        </p:sp>
        <p:sp>
          <p:nvSpPr>
            <p:cNvPr id="8" name="TextBox 8"/>
            <p:cNvSpPr txBox="1"/>
            <p:nvPr/>
          </p:nvSpPr>
          <p:spPr>
            <a:xfrm>
              <a:off x="0" y="-104775"/>
              <a:ext cx="2046021" cy="1206922"/>
            </a:xfrm>
            <a:prstGeom prst="rect">
              <a:avLst/>
            </a:prstGeom>
          </p:spPr>
          <p:txBody>
            <a:bodyPr lIns="50800" tIns="50800" rIns="50800" bIns="50800" rtlCol="0" anchor="ctr"/>
            <a:lstStyle/>
            <a:p>
              <a:pPr>
                <a:lnSpc>
                  <a:spcPts val="4649"/>
                </a:lnSpc>
              </a:pPr>
              <a:r>
                <a:rPr lang="en-US" sz="3099" dirty="0">
                  <a:solidFill>
                    <a:srgbClr val="2B2C30"/>
                  </a:solidFill>
                  <a:latin typeface="Public Sans Bold"/>
                </a:rPr>
                <a:t>           </a:t>
              </a:r>
              <a:r>
                <a:rPr lang="en-US" sz="3099" u="sng" dirty="0" smtClean="0">
                  <a:solidFill>
                    <a:srgbClr val="2B2C30"/>
                  </a:solidFill>
                  <a:latin typeface="Public Sans Bold"/>
                </a:rPr>
                <a:t>  </a:t>
              </a:r>
              <a:r>
                <a:rPr lang="en-US" sz="3099" u="sng" dirty="0">
                  <a:solidFill>
                    <a:srgbClr val="2B2C30"/>
                  </a:solidFill>
                  <a:latin typeface="Public Sans Bold"/>
                </a:rPr>
                <a:t>Key Concepts:</a:t>
              </a:r>
            </a:p>
            <a:p>
              <a:pPr marL="669286" lvl="1" indent="-334643">
                <a:lnSpc>
                  <a:spcPts val="4649"/>
                </a:lnSpc>
                <a:buFont typeface="Arial"/>
                <a:buChar char="•"/>
              </a:pPr>
              <a:r>
                <a:rPr lang="en-US" sz="3099" dirty="0">
                  <a:solidFill>
                    <a:srgbClr val="2B2C30"/>
                  </a:solidFill>
                  <a:latin typeface="Public Sans Bold"/>
                </a:rPr>
                <a:t>Resources: </a:t>
              </a:r>
            </a:p>
            <a:p>
              <a:pPr marL="669286" lvl="1" indent="-334643">
                <a:lnSpc>
                  <a:spcPts val="4649"/>
                </a:lnSpc>
                <a:buFont typeface="Arial"/>
                <a:buChar char="•"/>
              </a:pPr>
              <a:r>
                <a:rPr lang="en-US" sz="3099" dirty="0">
                  <a:solidFill>
                    <a:srgbClr val="2B2C30"/>
                  </a:solidFill>
                  <a:latin typeface="Public Sans Bold"/>
                </a:rPr>
                <a:t>Endpoints: </a:t>
              </a:r>
            </a:p>
            <a:p>
              <a:pPr marL="669286" lvl="1" indent="-334643">
                <a:lnSpc>
                  <a:spcPts val="4649"/>
                </a:lnSpc>
                <a:buFont typeface="Arial"/>
                <a:buChar char="•"/>
              </a:pPr>
              <a:r>
                <a:rPr lang="en-US" sz="3099" dirty="0">
                  <a:solidFill>
                    <a:srgbClr val="2B2C30"/>
                  </a:solidFill>
                  <a:latin typeface="Public Sans Bold"/>
                </a:rPr>
                <a:t>HTTP methods:</a:t>
              </a:r>
            </a:p>
            <a:p>
              <a:pPr marL="669286" lvl="1" indent="-334643">
                <a:lnSpc>
                  <a:spcPts val="4649"/>
                </a:lnSpc>
                <a:buFont typeface="Arial"/>
                <a:buChar char="•"/>
              </a:pPr>
              <a:r>
                <a:rPr lang="en-US" sz="3099" dirty="0">
                  <a:solidFill>
                    <a:srgbClr val="2B2C30"/>
                  </a:solidFill>
                  <a:latin typeface="Public Sans Bold"/>
                </a:rPr>
                <a:t>Request and response:</a:t>
              </a:r>
            </a:p>
            <a:p>
              <a:pPr marL="669286" lvl="1" indent="-334643">
                <a:lnSpc>
                  <a:spcPts val="4649"/>
                </a:lnSpc>
                <a:buFont typeface="Arial"/>
                <a:buChar char="•"/>
              </a:pPr>
              <a:r>
                <a:rPr lang="en-US" sz="3099" dirty="0">
                  <a:solidFill>
                    <a:srgbClr val="2B2C30"/>
                  </a:solidFill>
                  <a:latin typeface="Public Sans Bold"/>
                </a:rPr>
                <a:t>JSON: </a:t>
              </a:r>
            </a:p>
            <a:p>
              <a:pPr>
                <a:lnSpc>
                  <a:spcPts val="4649"/>
                </a:lnSpc>
              </a:pPr>
              <a:endParaRPr dirty="0"/>
            </a:p>
          </p:txBody>
        </p:sp>
      </p:grpSp>
      <p:grpSp>
        <p:nvGrpSpPr>
          <p:cNvPr id="9" name="Group 9"/>
          <p:cNvGrpSpPr/>
          <p:nvPr/>
        </p:nvGrpSpPr>
        <p:grpSpPr>
          <a:xfrm>
            <a:off x="9252516" y="4880926"/>
            <a:ext cx="8278153" cy="4073360"/>
            <a:chOff x="0" y="0"/>
            <a:chExt cx="2180254" cy="1072819"/>
          </a:xfrm>
        </p:grpSpPr>
        <p:sp>
          <p:nvSpPr>
            <p:cNvPr id="10" name="Freeform 10"/>
            <p:cNvSpPr/>
            <p:nvPr/>
          </p:nvSpPr>
          <p:spPr>
            <a:xfrm>
              <a:off x="0" y="0"/>
              <a:ext cx="2180254" cy="1072819"/>
            </a:xfrm>
            <a:custGeom>
              <a:avLst/>
              <a:gdLst/>
              <a:ahLst/>
              <a:cxnLst/>
              <a:rect l="l" t="t" r="r" b="b"/>
              <a:pathLst>
                <a:path w="2180254" h="1072819">
                  <a:moveTo>
                    <a:pt x="47696" y="0"/>
                  </a:moveTo>
                  <a:lnTo>
                    <a:pt x="2132558" y="0"/>
                  </a:lnTo>
                  <a:cubicBezTo>
                    <a:pt x="2145208" y="0"/>
                    <a:pt x="2157340" y="5025"/>
                    <a:pt x="2166284" y="13970"/>
                  </a:cubicBezTo>
                  <a:cubicBezTo>
                    <a:pt x="2175229" y="22915"/>
                    <a:pt x="2180254" y="35047"/>
                    <a:pt x="2180254" y="47696"/>
                  </a:cubicBezTo>
                  <a:lnTo>
                    <a:pt x="2180254" y="1025123"/>
                  </a:lnTo>
                  <a:cubicBezTo>
                    <a:pt x="2180254" y="1051465"/>
                    <a:pt x="2158900" y="1072819"/>
                    <a:pt x="2132558" y="1072819"/>
                  </a:cubicBezTo>
                  <a:lnTo>
                    <a:pt x="47696" y="1072819"/>
                  </a:lnTo>
                  <a:cubicBezTo>
                    <a:pt x="21354" y="1072819"/>
                    <a:pt x="0" y="1051465"/>
                    <a:pt x="0" y="1025123"/>
                  </a:cubicBezTo>
                  <a:lnTo>
                    <a:pt x="0" y="47696"/>
                  </a:lnTo>
                  <a:cubicBezTo>
                    <a:pt x="0" y="21354"/>
                    <a:pt x="21354" y="0"/>
                    <a:pt x="47696" y="0"/>
                  </a:cubicBezTo>
                  <a:close/>
                </a:path>
              </a:pathLst>
            </a:custGeom>
            <a:gradFill rotWithShape="1">
              <a:gsLst>
                <a:gs pos="0">
                  <a:srgbClr val="A6A6A6">
                    <a:alpha val="100000"/>
                  </a:srgbClr>
                </a:gs>
                <a:gs pos="100000">
                  <a:srgbClr val="FFFFFF">
                    <a:alpha val="100000"/>
                  </a:srgbClr>
                </a:gs>
              </a:gsLst>
              <a:lin ang="0"/>
            </a:gradFill>
          </p:spPr>
        </p:sp>
        <p:sp>
          <p:nvSpPr>
            <p:cNvPr id="11" name="TextBox 11"/>
            <p:cNvSpPr txBox="1"/>
            <p:nvPr/>
          </p:nvSpPr>
          <p:spPr>
            <a:xfrm>
              <a:off x="0" y="-76200"/>
              <a:ext cx="2180254" cy="1149019"/>
            </a:xfrm>
            <a:prstGeom prst="rect">
              <a:avLst/>
            </a:prstGeom>
          </p:spPr>
          <p:txBody>
            <a:bodyPr lIns="50800" tIns="50800" rIns="50800" bIns="50800" rtlCol="0" anchor="ctr"/>
            <a:lstStyle/>
            <a:p>
              <a:pPr algn="ctr">
                <a:lnSpc>
                  <a:spcPts val="3450"/>
                </a:lnSpc>
              </a:pPr>
              <a:endParaRPr/>
            </a:p>
          </p:txBody>
        </p:sp>
      </p:grpSp>
      <p:grpSp>
        <p:nvGrpSpPr>
          <p:cNvPr id="12" name="Group 12"/>
          <p:cNvGrpSpPr/>
          <p:nvPr/>
        </p:nvGrpSpPr>
        <p:grpSpPr>
          <a:xfrm>
            <a:off x="7600950" y="-514350"/>
            <a:ext cx="3086100" cy="1050834"/>
            <a:chOff x="0" y="0"/>
            <a:chExt cx="812800" cy="276763"/>
          </a:xfrm>
        </p:grpSpPr>
        <p:sp>
          <p:nvSpPr>
            <p:cNvPr id="13" name="Freeform 13"/>
            <p:cNvSpPr/>
            <p:nvPr/>
          </p:nvSpPr>
          <p:spPr>
            <a:xfrm>
              <a:off x="0" y="0"/>
              <a:ext cx="812800" cy="276763"/>
            </a:xfrm>
            <a:custGeom>
              <a:avLst/>
              <a:gdLst/>
              <a:ahLst/>
              <a:cxnLst/>
              <a:rect l="l" t="t" r="r" b="b"/>
              <a:pathLst>
                <a:path w="812800" h="276763">
                  <a:moveTo>
                    <a:pt x="127941" y="0"/>
                  </a:moveTo>
                  <a:lnTo>
                    <a:pt x="684859" y="0"/>
                  </a:lnTo>
                  <a:cubicBezTo>
                    <a:pt x="718791" y="0"/>
                    <a:pt x="751333" y="13479"/>
                    <a:pt x="775327" y="37473"/>
                  </a:cubicBezTo>
                  <a:cubicBezTo>
                    <a:pt x="799321" y="61467"/>
                    <a:pt x="812800" y="94009"/>
                    <a:pt x="812800" y="127941"/>
                  </a:cubicBezTo>
                  <a:lnTo>
                    <a:pt x="812800" y="148822"/>
                  </a:lnTo>
                  <a:cubicBezTo>
                    <a:pt x="812800" y="182754"/>
                    <a:pt x="799321" y="215296"/>
                    <a:pt x="775327" y="239290"/>
                  </a:cubicBezTo>
                  <a:cubicBezTo>
                    <a:pt x="751333" y="263283"/>
                    <a:pt x="718791" y="276763"/>
                    <a:pt x="684859" y="276763"/>
                  </a:cubicBezTo>
                  <a:lnTo>
                    <a:pt x="127941" y="276763"/>
                  </a:lnTo>
                  <a:cubicBezTo>
                    <a:pt x="94009" y="276763"/>
                    <a:pt x="61467" y="263283"/>
                    <a:pt x="37473" y="239290"/>
                  </a:cubicBezTo>
                  <a:cubicBezTo>
                    <a:pt x="13479" y="215296"/>
                    <a:pt x="0" y="182754"/>
                    <a:pt x="0" y="148822"/>
                  </a:cubicBezTo>
                  <a:lnTo>
                    <a:pt x="0" y="127941"/>
                  </a:lnTo>
                  <a:cubicBezTo>
                    <a:pt x="0" y="94009"/>
                    <a:pt x="13479" y="61467"/>
                    <a:pt x="37473" y="37473"/>
                  </a:cubicBezTo>
                  <a:cubicBezTo>
                    <a:pt x="61467" y="13479"/>
                    <a:pt x="94009" y="0"/>
                    <a:pt x="127941" y="0"/>
                  </a:cubicBezTo>
                  <a:close/>
                </a:path>
              </a:pathLst>
            </a:custGeom>
            <a:solidFill>
              <a:srgbClr val="2B2C30"/>
            </a:solidFill>
          </p:spPr>
        </p:sp>
        <p:sp>
          <p:nvSpPr>
            <p:cNvPr id="14" name="TextBox 14"/>
            <p:cNvSpPr txBox="1"/>
            <p:nvPr/>
          </p:nvSpPr>
          <p:spPr>
            <a:xfrm>
              <a:off x="0" y="-76200"/>
              <a:ext cx="812800" cy="352963"/>
            </a:xfrm>
            <a:prstGeom prst="rect">
              <a:avLst/>
            </a:prstGeom>
          </p:spPr>
          <p:txBody>
            <a:bodyPr lIns="50800" tIns="50800" rIns="50800" bIns="50800" rtlCol="0" anchor="ctr"/>
            <a:lstStyle/>
            <a:p>
              <a:pPr algn="ctr">
                <a:lnSpc>
                  <a:spcPts val="3450"/>
                </a:lnSpc>
              </a:pPr>
              <a:endParaRPr/>
            </a:p>
          </p:txBody>
        </p:sp>
      </p:grpSp>
      <p:sp>
        <p:nvSpPr>
          <p:cNvPr id="15" name="TextBox 15"/>
          <p:cNvSpPr txBox="1"/>
          <p:nvPr/>
        </p:nvSpPr>
        <p:spPr>
          <a:xfrm>
            <a:off x="1028700" y="1369635"/>
            <a:ext cx="16230600" cy="2879711"/>
          </a:xfrm>
          <a:prstGeom prst="rect">
            <a:avLst/>
          </a:prstGeom>
        </p:spPr>
        <p:txBody>
          <a:bodyPr lIns="0" tIns="0" rIns="0" bIns="0" rtlCol="0" anchor="t">
            <a:spAutoFit/>
          </a:bodyPr>
          <a:lstStyle/>
          <a:p>
            <a:pPr algn="just">
              <a:lnSpc>
                <a:spcPts val="5600"/>
              </a:lnSpc>
            </a:pPr>
            <a:r>
              <a:rPr lang="en-US" sz="4000">
                <a:solidFill>
                  <a:srgbClr val="000000"/>
                </a:solidFill>
                <a:latin typeface="Times New Roman Bold"/>
              </a:rPr>
              <a:t>REST APIs are foundational tools for modern web development, offering a standardized and versatile way to build connected applications. With their ease of use, scalability, and wide adoption, REST APIs are a powerful choice for various communication and data exchange needs.</a:t>
            </a:r>
          </a:p>
        </p:txBody>
      </p:sp>
      <p:sp>
        <p:nvSpPr>
          <p:cNvPr id="16" name="TextBox 16"/>
          <p:cNvSpPr txBox="1"/>
          <p:nvPr/>
        </p:nvSpPr>
        <p:spPr>
          <a:xfrm>
            <a:off x="9316554" y="4792304"/>
            <a:ext cx="7942746" cy="4247658"/>
          </a:xfrm>
          <a:prstGeom prst="rect">
            <a:avLst/>
          </a:prstGeom>
        </p:spPr>
        <p:txBody>
          <a:bodyPr lIns="0" tIns="0" rIns="0" bIns="0" rtlCol="0" anchor="t">
            <a:spAutoFit/>
          </a:bodyPr>
          <a:lstStyle/>
          <a:p>
            <a:pPr algn="just">
              <a:lnSpc>
                <a:spcPts val="3702"/>
              </a:lnSpc>
            </a:pPr>
            <a:r>
              <a:rPr lang="en-US" sz="2800" b="1" dirty="0">
                <a:solidFill>
                  <a:srgbClr val="000000"/>
                </a:solidFill>
                <a:latin typeface="Times New Roman Bold"/>
              </a:rPr>
              <a:t>                              </a:t>
            </a:r>
            <a:r>
              <a:rPr lang="en-US" sz="2800" b="1" u="sng" dirty="0">
                <a:solidFill>
                  <a:srgbClr val="000000"/>
                </a:solidFill>
                <a:latin typeface="Times New Roman Bold"/>
              </a:rPr>
              <a:t> Use Cases:</a:t>
            </a:r>
          </a:p>
          <a:p>
            <a:pPr marL="570923" lvl="1" indent="-285462" algn="just">
              <a:lnSpc>
                <a:spcPts val="3702"/>
              </a:lnSpc>
              <a:buFont typeface="Arial"/>
              <a:buChar char="•"/>
            </a:pPr>
            <a:r>
              <a:rPr lang="en-US" sz="2800" b="1" dirty="0">
                <a:solidFill>
                  <a:srgbClr val="000000"/>
                </a:solidFill>
                <a:latin typeface="Times New Roman"/>
              </a:rPr>
              <a:t>Building web applications and mobile apps</a:t>
            </a:r>
          </a:p>
          <a:p>
            <a:pPr marL="570923" lvl="1" indent="-285462" algn="just">
              <a:lnSpc>
                <a:spcPts val="3702"/>
              </a:lnSpc>
              <a:buFont typeface="Arial"/>
              <a:buChar char="•"/>
            </a:pPr>
            <a:r>
              <a:rPr lang="en-US" sz="2800" b="1" dirty="0">
                <a:solidFill>
                  <a:srgbClr val="000000"/>
                </a:solidFill>
                <a:latin typeface="Times New Roman"/>
              </a:rPr>
              <a:t>Exposing data and functionality to third-party systems</a:t>
            </a:r>
          </a:p>
          <a:p>
            <a:pPr marL="570923" lvl="1" indent="-285462" algn="just">
              <a:lnSpc>
                <a:spcPts val="3702"/>
              </a:lnSpc>
              <a:buFont typeface="Arial"/>
              <a:buChar char="•"/>
            </a:pPr>
            <a:r>
              <a:rPr lang="en-US" sz="2800" b="1" dirty="0">
                <a:solidFill>
                  <a:srgbClr val="000000"/>
                </a:solidFill>
                <a:latin typeface="Times New Roman"/>
              </a:rPr>
              <a:t>Integrations between different software components</a:t>
            </a:r>
          </a:p>
          <a:p>
            <a:pPr marL="570923" lvl="1" indent="-285462" algn="just">
              <a:lnSpc>
                <a:spcPts val="3702"/>
              </a:lnSpc>
              <a:buFont typeface="Arial"/>
              <a:buChar char="•"/>
            </a:pPr>
            <a:r>
              <a:rPr lang="en-US" sz="2800" b="1" dirty="0">
                <a:solidFill>
                  <a:srgbClr val="000000"/>
                </a:solidFill>
                <a:latin typeface="Times New Roman"/>
              </a:rPr>
              <a:t>Managing data exchange within </a:t>
            </a:r>
            <a:r>
              <a:rPr lang="en-US" sz="2800" b="1" dirty="0" err="1">
                <a:solidFill>
                  <a:srgbClr val="000000"/>
                </a:solidFill>
                <a:latin typeface="Times New Roman"/>
              </a:rPr>
              <a:t>microservices</a:t>
            </a:r>
            <a:r>
              <a:rPr lang="en-US" sz="2800" b="1" dirty="0">
                <a:solidFill>
                  <a:srgbClr val="000000"/>
                </a:solidFill>
                <a:latin typeface="Times New Roman"/>
              </a:rPr>
              <a:t> architectures</a:t>
            </a:r>
          </a:p>
          <a:p>
            <a:pPr algn="just">
              <a:lnSpc>
                <a:spcPts val="3702"/>
              </a:lnSpc>
            </a:pPr>
            <a:endParaRPr dirty="0"/>
          </a:p>
        </p:txBody>
      </p:sp>
      <p:sp>
        <p:nvSpPr>
          <p:cNvPr id="17" name="TextBox 17"/>
          <p:cNvSpPr txBox="1"/>
          <p:nvPr/>
        </p:nvSpPr>
        <p:spPr>
          <a:xfrm>
            <a:off x="8264126" y="-36195"/>
            <a:ext cx="1799927" cy="502920"/>
          </a:xfrm>
          <a:prstGeom prst="rect">
            <a:avLst/>
          </a:prstGeom>
        </p:spPr>
        <p:txBody>
          <a:bodyPr lIns="0" tIns="0" rIns="0" bIns="0" rtlCol="0" anchor="t">
            <a:spAutoFit/>
          </a:bodyPr>
          <a:lstStyle/>
          <a:p>
            <a:pPr algn="ctr">
              <a:lnSpc>
                <a:spcPts val="4199"/>
              </a:lnSpc>
              <a:spcBef>
                <a:spcPct val="0"/>
              </a:spcBef>
            </a:pPr>
            <a:r>
              <a:rPr lang="en-US" sz="2799">
                <a:solidFill>
                  <a:srgbClr val="EFEEE7"/>
                </a:solidFill>
                <a:latin typeface="Public Sans Bold"/>
              </a:rPr>
              <a:t>REST APIs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grpSp>
        <p:nvGrpSpPr>
          <p:cNvPr id="2" name="Group 2"/>
          <p:cNvGrpSpPr/>
          <p:nvPr/>
        </p:nvGrpSpPr>
        <p:grpSpPr>
          <a:xfrm>
            <a:off x="529384" y="571501"/>
            <a:ext cx="17229232" cy="8686799"/>
            <a:chOff x="0" y="0"/>
            <a:chExt cx="4537740" cy="2287881"/>
          </a:xfrm>
        </p:grpSpPr>
        <p:sp>
          <p:nvSpPr>
            <p:cNvPr id="3" name="Freeform 3"/>
            <p:cNvSpPr/>
            <p:nvPr/>
          </p:nvSpPr>
          <p:spPr>
            <a:xfrm>
              <a:off x="0" y="0"/>
              <a:ext cx="4537740" cy="2287881"/>
            </a:xfrm>
            <a:custGeom>
              <a:avLst/>
              <a:gdLst/>
              <a:ahLst/>
              <a:cxnLst/>
              <a:rect l="l" t="t" r="r" b="b"/>
              <a:pathLst>
                <a:path w="4537740" h="2287881">
                  <a:moveTo>
                    <a:pt x="22917" y="0"/>
                  </a:moveTo>
                  <a:lnTo>
                    <a:pt x="4514823" y="0"/>
                  </a:lnTo>
                  <a:cubicBezTo>
                    <a:pt x="4527480" y="0"/>
                    <a:pt x="4537740" y="10260"/>
                    <a:pt x="4537740" y="22917"/>
                  </a:cubicBezTo>
                  <a:lnTo>
                    <a:pt x="4537740" y="2264964"/>
                  </a:lnTo>
                  <a:cubicBezTo>
                    <a:pt x="4537740" y="2277621"/>
                    <a:pt x="4527480" y="2287881"/>
                    <a:pt x="4514823" y="2287881"/>
                  </a:cubicBezTo>
                  <a:lnTo>
                    <a:pt x="22917" y="2287881"/>
                  </a:lnTo>
                  <a:cubicBezTo>
                    <a:pt x="10260" y="2287881"/>
                    <a:pt x="0" y="2277621"/>
                    <a:pt x="0" y="2264964"/>
                  </a:cubicBezTo>
                  <a:lnTo>
                    <a:pt x="0" y="22917"/>
                  </a:lnTo>
                  <a:cubicBezTo>
                    <a:pt x="0" y="10260"/>
                    <a:pt x="10260" y="0"/>
                    <a:pt x="22917" y="0"/>
                  </a:cubicBezTo>
                  <a:close/>
                </a:path>
              </a:pathLst>
            </a:custGeom>
            <a:gradFill rotWithShape="1">
              <a:gsLst>
                <a:gs pos="0">
                  <a:srgbClr val="A6A6A6">
                    <a:alpha val="100000"/>
                  </a:srgbClr>
                </a:gs>
                <a:gs pos="100000">
                  <a:srgbClr val="FFFFFF">
                    <a:alpha val="100000"/>
                  </a:srgbClr>
                </a:gs>
              </a:gsLst>
              <a:lin ang="0"/>
            </a:gradFill>
          </p:spPr>
        </p:sp>
        <p:sp>
          <p:nvSpPr>
            <p:cNvPr id="4" name="TextBox 4"/>
            <p:cNvSpPr txBox="1"/>
            <p:nvPr/>
          </p:nvSpPr>
          <p:spPr>
            <a:xfrm>
              <a:off x="0" y="-76200"/>
              <a:ext cx="4537740" cy="2364081"/>
            </a:xfrm>
            <a:prstGeom prst="rect">
              <a:avLst/>
            </a:prstGeom>
          </p:spPr>
          <p:txBody>
            <a:bodyPr lIns="50800" tIns="50800" rIns="50800" bIns="50800" rtlCol="0" anchor="ctr"/>
            <a:lstStyle/>
            <a:p>
              <a:pPr algn="ctr">
                <a:lnSpc>
                  <a:spcPts val="3450"/>
                </a:lnSpc>
              </a:pPr>
              <a:endParaRPr/>
            </a:p>
          </p:txBody>
        </p:sp>
      </p:grpSp>
      <p:sp>
        <p:nvSpPr>
          <p:cNvPr id="5" name="TextBox 5"/>
          <p:cNvSpPr txBox="1"/>
          <p:nvPr/>
        </p:nvSpPr>
        <p:spPr>
          <a:xfrm>
            <a:off x="529384" y="9517059"/>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sp>
        <p:nvSpPr>
          <p:cNvPr id="6" name="TextBox 6"/>
          <p:cNvSpPr txBox="1"/>
          <p:nvPr/>
        </p:nvSpPr>
        <p:spPr>
          <a:xfrm>
            <a:off x="1028700" y="575627"/>
            <a:ext cx="16729916" cy="8405494"/>
          </a:xfrm>
          <a:prstGeom prst="rect">
            <a:avLst/>
          </a:prstGeom>
        </p:spPr>
        <p:txBody>
          <a:bodyPr lIns="0" tIns="0" rIns="0" bIns="0" rtlCol="0" anchor="t">
            <a:spAutoFit/>
          </a:bodyPr>
          <a:lstStyle/>
          <a:p>
            <a:pPr algn="just">
              <a:lnSpc>
                <a:spcPts val="4480"/>
              </a:lnSpc>
            </a:pPr>
            <a:r>
              <a:rPr lang="en-US" sz="3200" u="sng">
                <a:solidFill>
                  <a:srgbClr val="2B2C30"/>
                </a:solidFill>
                <a:latin typeface="Canva Sans Bold"/>
              </a:rPr>
              <a:t>FastAPI &amp; RESTful API Principles: CRUD in One Page</a:t>
            </a:r>
          </a:p>
          <a:p>
            <a:pPr algn="just">
              <a:lnSpc>
                <a:spcPts val="4480"/>
              </a:lnSpc>
            </a:pPr>
            <a:r>
              <a:rPr lang="en-US" sz="3200">
                <a:solidFill>
                  <a:srgbClr val="2B2C30"/>
                </a:solidFill>
                <a:latin typeface="Canva Sans Bold"/>
              </a:rPr>
              <a:t>FastAPI simplifies building RESTful APIs, using HTTP methods for CRUD operations:</a:t>
            </a:r>
          </a:p>
          <a:p>
            <a:pPr algn="just">
              <a:lnSpc>
                <a:spcPts val="4480"/>
              </a:lnSpc>
            </a:pPr>
            <a:r>
              <a:rPr lang="en-US" sz="3200">
                <a:solidFill>
                  <a:srgbClr val="2B2C30"/>
                </a:solidFill>
                <a:latin typeface="Canva Sans Bold"/>
              </a:rPr>
              <a:t>GET: Retrieve resources (e.g., /users/{id} to get a specific user).</a:t>
            </a:r>
          </a:p>
          <a:p>
            <a:pPr algn="just">
              <a:lnSpc>
                <a:spcPts val="4480"/>
              </a:lnSpc>
            </a:pPr>
            <a:r>
              <a:rPr lang="en-US" sz="3200">
                <a:solidFill>
                  <a:srgbClr val="2B2C30"/>
                </a:solidFill>
                <a:latin typeface="Canva Sans Bold"/>
              </a:rPr>
              <a:t>POST: Create new resources (e.g., /posts to create a new post).</a:t>
            </a:r>
          </a:p>
          <a:p>
            <a:pPr algn="just">
              <a:lnSpc>
                <a:spcPts val="4480"/>
              </a:lnSpc>
            </a:pPr>
            <a:r>
              <a:rPr lang="en-US" sz="3200">
                <a:solidFill>
                  <a:srgbClr val="2B2C30"/>
                </a:solidFill>
                <a:latin typeface="Canva Sans Bold"/>
              </a:rPr>
              <a:t>PUT: Update existing resources (e.g., /users/{id} to update a user's name).</a:t>
            </a:r>
          </a:p>
          <a:p>
            <a:pPr algn="just">
              <a:lnSpc>
                <a:spcPts val="4480"/>
              </a:lnSpc>
            </a:pPr>
            <a:r>
              <a:rPr lang="en-US" sz="3200">
                <a:solidFill>
                  <a:srgbClr val="2B2C30"/>
                </a:solidFill>
                <a:latin typeface="Canva Sans Bold"/>
              </a:rPr>
              <a:t>DELETE: Delete resources (e.g., /users/{id} to delete a user).</a:t>
            </a:r>
          </a:p>
          <a:p>
            <a:pPr algn="just">
              <a:lnSpc>
                <a:spcPts val="4480"/>
              </a:lnSpc>
            </a:pPr>
            <a:r>
              <a:rPr lang="en-US" sz="3200">
                <a:solidFill>
                  <a:srgbClr val="2B2C30"/>
                </a:solidFill>
                <a:latin typeface="Canva Sans Bold"/>
              </a:rPr>
              <a:t>Key Principles:</a:t>
            </a:r>
          </a:p>
          <a:p>
            <a:pPr marL="690890" lvl="1" indent="-345445" algn="just">
              <a:lnSpc>
                <a:spcPts val="4480"/>
              </a:lnSpc>
              <a:buFont typeface="Arial"/>
              <a:buChar char="•"/>
            </a:pPr>
            <a:r>
              <a:rPr lang="en-US" sz="3200">
                <a:solidFill>
                  <a:srgbClr val="2B2C30"/>
                </a:solidFill>
                <a:latin typeface="Canva Sans Bold"/>
              </a:rPr>
              <a:t>Resource-based: APIs operate on resources represented by nouns (e.g., users, products).</a:t>
            </a:r>
          </a:p>
          <a:p>
            <a:pPr marL="690890" lvl="1" indent="-345445" algn="just">
              <a:lnSpc>
                <a:spcPts val="4480"/>
              </a:lnSpc>
              <a:buFont typeface="Arial"/>
              <a:buChar char="•"/>
            </a:pPr>
            <a:r>
              <a:rPr lang="en-US" sz="3200">
                <a:solidFill>
                  <a:srgbClr val="2B2C30"/>
                </a:solidFill>
                <a:latin typeface="Canva Sans Bold"/>
              </a:rPr>
              <a:t>Stateless: Each request contains all necessary information, unlike session-based approaches.</a:t>
            </a:r>
          </a:p>
          <a:p>
            <a:pPr marL="690890" lvl="1" indent="-345445" algn="just">
              <a:lnSpc>
                <a:spcPts val="4480"/>
              </a:lnSpc>
              <a:buFont typeface="Arial"/>
              <a:buChar char="•"/>
            </a:pPr>
            <a:r>
              <a:rPr lang="en-US" sz="3200">
                <a:solidFill>
                  <a:srgbClr val="2B2C30"/>
                </a:solidFill>
                <a:latin typeface="Canva Sans Bold"/>
              </a:rPr>
              <a:t>Standard responses: Use HTTP status codes to indicate success/error (e.g., 200 for success, 404 for not found).</a:t>
            </a:r>
          </a:p>
          <a:p>
            <a:pPr marL="690890" lvl="1" indent="-345445" algn="just">
              <a:lnSpc>
                <a:spcPts val="4480"/>
              </a:lnSpc>
              <a:buFont typeface="Arial"/>
              <a:buChar char="•"/>
            </a:pPr>
            <a:r>
              <a:rPr lang="en-US" sz="3200">
                <a:solidFill>
                  <a:srgbClr val="2B2C30"/>
                </a:solidFill>
                <a:latin typeface="Canva Sans Bold"/>
              </a:rPr>
              <a:t>JSON data: Commonly used for data exchange for its structured format.</a:t>
            </a:r>
          </a:p>
          <a:p>
            <a:pPr algn="just">
              <a:lnSpc>
                <a:spcPts val="4480"/>
              </a:lnSpc>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grpSp>
        <p:nvGrpSpPr>
          <p:cNvPr id="2" name="Group 2"/>
          <p:cNvGrpSpPr/>
          <p:nvPr/>
        </p:nvGrpSpPr>
        <p:grpSpPr>
          <a:xfrm>
            <a:off x="549474" y="445886"/>
            <a:ext cx="16938426" cy="8195042"/>
            <a:chOff x="0" y="0"/>
            <a:chExt cx="4461149" cy="2158365"/>
          </a:xfrm>
        </p:grpSpPr>
        <p:sp>
          <p:nvSpPr>
            <p:cNvPr id="3" name="Freeform 3"/>
            <p:cNvSpPr/>
            <p:nvPr/>
          </p:nvSpPr>
          <p:spPr>
            <a:xfrm>
              <a:off x="0" y="0"/>
              <a:ext cx="4461149" cy="2158365"/>
            </a:xfrm>
            <a:custGeom>
              <a:avLst/>
              <a:gdLst/>
              <a:ahLst/>
              <a:cxnLst/>
              <a:rect l="l" t="t" r="r" b="b"/>
              <a:pathLst>
                <a:path w="4461149" h="2158365">
                  <a:moveTo>
                    <a:pt x="23310" y="0"/>
                  </a:moveTo>
                  <a:lnTo>
                    <a:pt x="4437839" y="0"/>
                  </a:lnTo>
                  <a:cubicBezTo>
                    <a:pt x="4444021" y="0"/>
                    <a:pt x="4449950" y="2456"/>
                    <a:pt x="4454322" y="6827"/>
                  </a:cubicBezTo>
                  <a:cubicBezTo>
                    <a:pt x="4458693" y="11199"/>
                    <a:pt x="4461149" y="17128"/>
                    <a:pt x="4461149" y="23310"/>
                  </a:cubicBezTo>
                  <a:lnTo>
                    <a:pt x="4461149" y="2135055"/>
                  </a:lnTo>
                  <a:cubicBezTo>
                    <a:pt x="4461149" y="2147929"/>
                    <a:pt x="4450713" y="2158365"/>
                    <a:pt x="4437839" y="2158365"/>
                  </a:cubicBezTo>
                  <a:lnTo>
                    <a:pt x="23310" y="2158365"/>
                  </a:lnTo>
                  <a:cubicBezTo>
                    <a:pt x="10436" y="2158365"/>
                    <a:pt x="0" y="2147929"/>
                    <a:pt x="0" y="2135055"/>
                  </a:cubicBezTo>
                  <a:lnTo>
                    <a:pt x="0" y="23310"/>
                  </a:lnTo>
                  <a:cubicBezTo>
                    <a:pt x="0" y="10436"/>
                    <a:pt x="10436" y="0"/>
                    <a:pt x="23310" y="0"/>
                  </a:cubicBezTo>
                  <a:close/>
                </a:path>
              </a:pathLst>
            </a:custGeom>
            <a:solidFill>
              <a:srgbClr val="D9D9D9"/>
            </a:solidFill>
          </p:spPr>
        </p:sp>
        <p:sp>
          <p:nvSpPr>
            <p:cNvPr id="4" name="TextBox 4"/>
            <p:cNvSpPr txBox="1"/>
            <p:nvPr/>
          </p:nvSpPr>
          <p:spPr>
            <a:xfrm>
              <a:off x="0" y="-76200"/>
              <a:ext cx="4461149" cy="2234565"/>
            </a:xfrm>
            <a:prstGeom prst="rect">
              <a:avLst/>
            </a:prstGeom>
          </p:spPr>
          <p:txBody>
            <a:bodyPr lIns="50800" tIns="50800" rIns="50800" bIns="50800" rtlCol="0" anchor="ctr"/>
            <a:lstStyle/>
            <a:p>
              <a:pPr algn="ctr">
                <a:lnSpc>
                  <a:spcPts val="3450"/>
                </a:lnSpc>
              </a:pPr>
              <a:endParaRPr/>
            </a:p>
          </p:txBody>
        </p:sp>
      </p:grpSp>
      <p:sp>
        <p:nvSpPr>
          <p:cNvPr id="5" name="TextBox 5"/>
          <p:cNvSpPr txBox="1"/>
          <p:nvPr/>
        </p:nvSpPr>
        <p:spPr>
          <a:xfrm>
            <a:off x="549474" y="9021759"/>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sp>
        <p:nvSpPr>
          <p:cNvPr id="6" name="TextBox 6"/>
          <p:cNvSpPr txBox="1"/>
          <p:nvPr/>
        </p:nvSpPr>
        <p:spPr>
          <a:xfrm>
            <a:off x="914400" y="1494744"/>
            <a:ext cx="16459200" cy="6507917"/>
          </a:xfrm>
          <a:prstGeom prst="rect">
            <a:avLst/>
          </a:prstGeom>
        </p:spPr>
        <p:txBody>
          <a:bodyPr lIns="0" tIns="0" rIns="0" bIns="0" rtlCol="0" anchor="t">
            <a:spAutoFit/>
          </a:bodyPr>
          <a:lstStyle/>
          <a:p>
            <a:pPr algn="ctr">
              <a:lnSpc>
                <a:spcPts val="5613"/>
              </a:lnSpc>
            </a:pPr>
            <a:r>
              <a:rPr lang="en-US" sz="4009" u="sng">
                <a:solidFill>
                  <a:srgbClr val="000000"/>
                </a:solidFill>
                <a:latin typeface="Canva Sans Bold"/>
              </a:rPr>
              <a:t>let's see how these principles translate to CRUD operations:</a:t>
            </a:r>
          </a:p>
          <a:p>
            <a:pPr algn="just">
              <a:lnSpc>
                <a:spcPts val="4627"/>
              </a:lnSpc>
            </a:pPr>
            <a:endParaRPr/>
          </a:p>
          <a:p>
            <a:pPr marL="713696" lvl="1" indent="-356848" algn="just">
              <a:lnSpc>
                <a:spcPts val="4627"/>
              </a:lnSpc>
              <a:buFont typeface="Arial"/>
              <a:buChar char="•"/>
            </a:pPr>
            <a:r>
              <a:rPr lang="en-US" sz="3305">
                <a:solidFill>
                  <a:srgbClr val="000000"/>
                </a:solidFill>
                <a:latin typeface="Canva Sans Bold"/>
              </a:rPr>
              <a:t>GET:</a:t>
            </a:r>
            <a:r>
              <a:rPr lang="en-US" sz="3305">
                <a:solidFill>
                  <a:srgbClr val="000000"/>
                </a:solidFill>
                <a:latin typeface="Canva Sans"/>
              </a:rPr>
              <a:t> Retrieves resources. For example, /users/1 might fetch details of user with ID 1.</a:t>
            </a:r>
          </a:p>
          <a:p>
            <a:pPr marL="713696" lvl="1" indent="-356848" algn="just">
              <a:lnSpc>
                <a:spcPts val="4627"/>
              </a:lnSpc>
              <a:buFont typeface="Arial"/>
              <a:buChar char="•"/>
            </a:pPr>
            <a:r>
              <a:rPr lang="en-US" sz="3305">
                <a:solidFill>
                  <a:srgbClr val="000000"/>
                </a:solidFill>
                <a:latin typeface="Canva Sans Bold"/>
              </a:rPr>
              <a:t>POST:</a:t>
            </a:r>
            <a:r>
              <a:rPr lang="en-US" sz="3305">
                <a:solidFill>
                  <a:srgbClr val="000000"/>
                </a:solidFill>
                <a:latin typeface="Canva Sans"/>
              </a:rPr>
              <a:t> Creates new resources. For instance, /posts with relevant data might create a new post.</a:t>
            </a:r>
          </a:p>
          <a:p>
            <a:pPr marL="713696" lvl="1" indent="-356848" algn="just">
              <a:lnSpc>
                <a:spcPts val="4627"/>
              </a:lnSpc>
              <a:buFont typeface="Arial"/>
              <a:buChar char="•"/>
            </a:pPr>
            <a:r>
              <a:rPr lang="en-US" sz="3305">
                <a:solidFill>
                  <a:srgbClr val="000000"/>
                </a:solidFill>
                <a:latin typeface="Canva Sans Bold"/>
              </a:rPr>
              <a:t>PUT:</a:t>
            </a:r>
            <a:r>
              <a:rPr lang="en-US" sz="3305">
                <a:solidFill>
                  <a:srgbClr val="000000"/>
                </a:solidFill>
                <a:latin typeface="Canva Sans"/>
              </a:rPr>
              <a:t> Updates existing resources. For example, /users/1 with updated information might modify user details.</a:t>
            </a:r>
          </a:p>
          <a:p>
            <a:pPr marL="713696" lvl="1" indent="-356848" algn="just">
              <a:lnSpc>
                <a:spcPts val="4627"/>
              </a:lnSpc>
              <a:buFont typeface="Arial"/>
              <a:buChar char="•"/>
            </a:pPr>
            <a:r>
              <a:rPr lang="en-US" sz="3305">
                <a:solidFill>
                  <a:srgbClr val="000000"/>
                </a:solidFill>
                <a:latin typeface="Canva Sans Bold"/>
              </a:rPr>
              <a:t>DELETE:</a:t>
            </a:r>
            <a:r>
              <a:rPr lang="en-US" sz="3305">
                <a:solidFill>
                  <a:srgbClr val="000000"/>
                </a:solidFill>
                <a:latin typeface="Canva Sans"/>
              </a:rPr>
              <a:t> Removes resources. For instance, /users/1 might delete the user with ID 1.</a:t>
            </a:r>
          </a:p>
          <a:p>
            <a:pPr marL="0" lvl="0" indent="0" algn="ctr">
              <a:lnSpc>
                <a:spcPts val="4627"/>
              </a:lnSpc>
              <a:spcBef>
                <a:spcPct val="0"/>
              </a:spcBef>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549474" y="1028700"/>
            <a:ext cx="17229232" cy="7569275"/>
          </a:xfrm>
          <a:custGeom>
            <a:avLst/>
            <a:gdLst/>
            <a:ahLst/>
            <a:cxnLst/>
            <a:rect l="l" t="t" r="r" b="b"/>
            <a:pathLst>
              <a:path w="17229232" h="7569275">
                <a:moveTo>
                  <a:pt x="0" y="0"/>
                </a:moveTo>
                <a:lnTo>
                  <a:pt x="17229232" y="0"/>
                </a:lnTo>
                <a:lnTo>
                  <a:pt x="17229232" y="7569275"/>
                </a:lnTo>
                <a:lnTo>
                  <a:pt x="0" y="7569275"/>
                </a:lnTo>
                <a:lnTo>
                  <a:pt x="0" y="0"/>
                </a:lnTo>
                <a:close/>
              </a:path>
            </a:pathLst>
          </a:custGeom>
          <a:blipFill>
            <a:blip r:embed="rId2" cstate="print"/>
            <a:stretch>
              <a:fillRect t="-3952" r="-7527"/>
            </a:stretch>
          </a:blipFill>
        </p:spPr>
      </p:sp>
      <p:sp>
        <p:nvSpPr>
          <p:cNvPr id="3" name="TextBox 3"/>
          <p:cNvSpPr txBox="1"/>
          <p:nvPr/>
        </p:nvSpPr>
        <p:spPr>
          <a:xfrm>
            <a:off x="549474" y="9021759"/>
            <a:ext cx="17229232" cy="407202"/>
          </a:xfrm>
          <a:prstGeom prst="rect">
            <a:avLst/>
          </a:prstGeom>
        </p:spPr>
        <p:txBody>
          <a:bodyPr lIns="0" tIns="0" rIns="0" bIns="0" rtlCol="0" anchor="t">
            <a:spAutoFit/>
          </a:bodyPr>
          <a:lstStyle/>
          <a:p>
            <a:pPr>
              <a:lnSpc>
                <a:spcPts val="3351"/>
              </a:lnSpc>
            </a:pPr>
            <a:r>
              <a:rPr lang="en-US" sz="2234">
                <a:solidFill>
                  <a:srgbClr val="2B2C30"/>
                </a:solidFill>
                <a:latin typeface="Public Sans"/>
              </a:rPr>
              <a:t>manjunath.kvmc@gmail.com ||  in/manjunatha-k-v-7a053822b/ || github.com/Manjunatha-kv ||hackerrank.com/manjunath_kvmc</a:t>
            </a:r>
          </a:p>
        </p:txBody>
      </p:sp>
      <p:sp>
        <p:nvSpPr>
          <p:cNvPr id="4" name="TextBox 4"/>
          <p:cNvSpPr txBox="1"/>
          <p:nvPr/>
        </p:nvSpPr>
        <p:spPr>
          <a:xfrm>
            <a:off x="0" y="-95250"/>
            <a:ext cx="17229232" cy="887095"/>
          </a:xfrm>
          <a:prstGeom prst="rect">
            <a:avLst/>
          </a:prstGeom>
        </p:spPr>
        <p:txBody>
          <a:bodyPr lIns="0" tIns="0" rIns="0" bIns="0" rtlCol="0" anchor="t">
            <a:spAutoFit/>
          </a:bodyPr>
          <a:lstStyle/>
          <a:p>
            <a:pPr algn="ctr">
              <a:lnSpc>
                <a:spcPts val="7279"/>
              </a:lnSpc>
            </a:pPr>
            <a:r>
              <a:rPr lang="en-US" sz="5199" u="sng">
                <a:solidFill>
                  <a:srgbClr val="2B2C30"/>
                </a:solidFill>
                <a:latin typeface="Canva Sans Bold"/>
              </a:rPr>
              <a:t>Expected Output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C30"/>
        </a:solidFill>
        <a:effectLst/>
      </p:bgPr>
    </p:bg>
    <p:spTree>
      <p:nvGrpSpPr>
        <p:cNvPr id="1" name=""/>
        <p:cNvGrpSpPr/>
        <p:nvPr/>
      </p:nvGrpSpPr>
      <p:grpSpPr>
        <a:xfrm>
          <a:off x="0" y="0"/>
          <a:ext cx="0" cy="0"/>
          <a:chOff x="0" y="0"/>
          <a:chExt cx="0" cy="0"/>
        </a:xfrm>
      </p:grpSpPr>
      <p:grpSp>
        <p:nvGrpSpPr>
          <p:cNvPr id="2" name="Group 2"/>
          <p:cNvGrpSpPr/>
          <p:nvPr/>
        </p:nvGrpSpPr>
        <p:grpSpPr>
          <a:xfrm>
            <a:off x="533400" y="7048500"/>
            <a:ext cx="9484593" cy="1299629"/>
            <a:chOff x="0" y="-76200"/>
            <a:chExt cx="2498000" cy="342289"/>
          </a:xfrm>
        </p:grpSpPr>
        <p:sp>
          <p:nvSpPr>
            <p:cNvPr id="3" name="Freeform 3"/>
            <p:cNvSpPr/>
            <p:nvPr/>
          </p:nvSpPr>
          <p:spPr>
            <a:xfrm>
              <a:off x="35905" y="-60913"/>
              <a:ext cx="2462095" cy="266089"/>
            </a:xfrm>
            <a:custGeom>
              <a:avLst/>
              <a:gdLst/>
              <a:ahLst/>
              <a:cxnLst/>
              <a:rect l="l" t="t" r="r" b="b"/>
              <a:pathLst>
                <a:path w="2462095" h="266089">
                  <a:moveTo>
                    <a:pt x="42236" y="0"/>
                  </a:moveTo>
                  <a:lnTo>
                    <a:pt x="2419858" y="0"/>
                  </a:lnTo>
                  <a:cubicBezTo>
                    <a:pt x="2431060" y="0"/>
                    <a:pt x="2441803" y="4450"/>
                    <a:pt x="2449724" y="12371"/>
                  </a:cubicBezTo>
                  <a:cubicBezTo>
                    <a:pt x="2457645" y="20292"/>
                    <a:pt x="2462095" y="31035"/>
                    <a:pt x="2462095" y="42236"/>
                  </a:cubicBezTo>
                  <a:lnTo>
                    <a:pt x="2462095" y="223853"/>
                  </a:lnTo>
                  <a:cubicBezTo>
                    <a:pt x="2462095" y="235055"/>
                    <a:pt x="2457645" y="245798"/>
                    <a:pt x="2449724" y="253718"/>
                  </a:cubicBezTo>
                  <a:cubicBezTo>
                    <a:pt x="2441803" y="261639"/>
                    <a:pt x="2431060" y="266089"/>
                    <a:pt x="2419858" y="266089"/>
                  </a:cubicBezTo>
                  <a:lnTo>
                    <a:pt x="42236" y="266089"/>
                  </a:lnTo>
                  <a:cubicBezTo>
                    <a:pt x="31035" y="266089"/>
                    <a:pt x="20292" y="261639"/>
                    <a:pt x="12371" y="253718"/>
                  </a:cubicBezTo>
                  <a:cubicBezTo>
                    <a:pt x="4450" y="245798"/>
                    <a:pt x="0" y="235055"/>
                    <a:pt x="0" y="223853"/>
                  </a:cubicBezTo>
                  <a:lnTo>
                    <a:pt x="0" y="42236"/>
                  </a:lnTo>
                  <a:cubicBezTo>
                    <a:pt x="0" y="31035"/>
                    <a:pt x="4450" y="20292"/>
                    <a:pt x="12371" y="12371"/>
                  </a:cubicBezTo>
                  <a:cubicBezTo>
                    <a:pt x="20292" y="4450"/>
                    <a:pt x="31035" y="0"/>
                    <a:pt x="42236" y="0"/>
                  </a:cubicBezTo>
                  <a:close/>
                </a:path>
              </a:pathLst>
            </a:custGeom>
            <a:solidFill>
              <a:srgbClr val="FFFFFF"/>
            </a:solidFill>
          </p:spPr>
        </p:sp>
        <p:sp>
          <p:nvSpPr>
            <p:cNvPr id="4" name="TextBox 4"/>
            <p:cNvSpPr txBox="1"/>
            <p:nvPr/>
          </p:nvSpPr>
          <p:spPr>
            <a:xfrm>
              <a:off x="0" y="-76200"/>
              <a:ext cx="2462095" cy="342289"/>
            </a:xfrm>
            <a:prstGeom prst="rect">
              <a:avLst/>
            </a:prstGeom>
          </p:spPr>
          <p:txBody>
            <a:bodyPr lIns="50800" tIns="50800" rIns="50800" bIns="50800" rtlCol="0" anchor="ctr"/>
            <a:lstStyle/>
            <a:p>
              <a:pPr algn="ctr">
                <a:lnSpc>
                  <a:spcPts val="3450"/>
                </a:lnSpc>
              </a:pPr>
              <a:endParaRPr dirty="0"/>
            </a:p>
          </p:txBody>
        </p:sp>
      </p:grpSp>
      <p:sp>
        <p:nvSpPr>
          <p:cNvPr id="5" name="Freeform 5"/>
          <p:cNvSpPr/>
          <p:nvPr/>
        </p:nvSpPr>
        <p:spPr>
          <a:xfrm>
            <a:off x="13234068" y="772255"/>
            <a:ext cx="4315204" cy="4371245"/>
          </a:xfrm>
          <a:custGeom>
            <a:avLst/>
            <a:gdLst/>
            <a:ahLst/>
            <a:cxnLst/>
            <a:rect l="l" t="t" r="r" b="b"/>
            <a:pathLst>
              <a:path w="4315204" h="4371245">
                <a:moveTo>
                  <a:pt x="0" y="0"/>
                </a:moveTo>
                <a:lnTo>
                  <a:pt x="4315204" y="0"/>
                </a:lnTo>
                <a:lnTo>
                  <a:pt x="4315204" y="4371245"/>
                </a:lnTo>
                <a:lnTo>
                  <a:pt x="0" y="4371245"/>
                </a:lnTo>
                <a:lnTo>
                  <a:pt x="0" y="0"/>
                </a:lnTo>
                <a:close/>
              </a:path>
            </a:pathLst>
          </a:custGeom>
          <a:blipFill>
            <a:blip r:embed="rId2" cstate="print"/>
            <a:stretch>
              <a:fillRect/>
            </a:stretch>
          </a:blipFill>
        </p:spPr>
      </p:sp>
      <p:sp>
        <p:nvSpPr>
          <p:cNvPr id="6" name="Freeform 6"/>
          <p:cNvSpPr/>
          <p:nvPr/>
        </p:nvSpPr>
        <p:spPr>
          <a:xfrm>
            <a:off x="549474" y="1028700"/>
            <a:ext cx="11532231" cy="4114800"/>
          </a:xfrm>
          <a:custGeom>
            <a:avLst/>
            <a:gdLst/>
            <a:ahLst/>
            <a:cxnLst/>
            <a:rect l="l" t="t" r="r" b="b"/>
            <a:pathLst>
              <a:path w="11532231" h="4114800">
                <a:moveTo>
                  <a:pt x="0" y="0"/>
                </a:moveTo>
                <a:lnTo>
                  <a:pt x="11532230" y="0"/>
                </a:lnTo>
                <a:lnTo>
                  <a:pt x="11532230" y="4114800"/>
                </a:lnTo>
                <a:lnTo>
                  <a:pt x="0" y="4114800"/>
                </a:lnTo>
                <a:lnTo>
                  <a:pt x="0" y="0"/>
                </a:lnTo>
                <a:close/>
              </a:path>
            </a:pathLst>
          </a:custGeom>
          <a:blipFill>
            <a:blip r:embed="rId3" cstate="print"/>
            <a:stretch>
              <a:fillRect l="-3342" t="-601" b="-601"/>
            </a:stretch>
          </a:blipFill>
        </p:spPr>
      </p:sp>
      <p:sp>
        <p:nvSpPr>
          <p:cNvPr id="7" name="TextBox 7"/>
          <p:cNvSpPr txBox="1"/>
          <p:nvPr/>
        </p:nvSpPr>
        <p:spPr>
          <a:xfrm>
            <a:off x="549474" y="9021759"/>
            <a:ext cx="17229232" cy="407202"/>
          </a:xfrm>
          <a:prstGeom prst="rect">
            <a:avLst/>
          </a:prstGeom>
        </p:spPr>
        <p:txBody>
          <a:bodyPr lIns="0" tIns="0" rIns="0" bIns="0" rtlCol="0" anchor="t">
            <a:spAutoFit/>
          </a:bodyPr>
          <a:lstStyle/>
          <a:p>
            <a:pPr>
              <a:lnSpc>
                <a:spcPts val="3351"/>
              </a:lnSpc>
            </a:pPr>
            <a:r>
              <a:rPr lang="en-US" sz="2234">
                <a:solidFill>
                  <a:srgbClr val="EFEEE7"/>
                </a:solidFill>
                <a:latin typeface="Public Sans"/>
              </a:rPr>
              <a:t>manjunath.kvmc@gmail.com ||  in/manjunatha-k-v-7a053822b/ || github.com/Manjunatha-kv ||hackerrank.com/manjunath_kvmc</a:t>
            </a:r>
          </a:p>
        </p:txBody>
      </p:sp>
      <p:sp>
        <p:nvSpPr>
          <p:cNvPr id="8" name="TextBox 8"/>
          <p:cNvSpPr txBox="1"/>
          <p:nvPr/>
        </p:nvSpPr>
        <p:spPr>
          <a:xfrm>
            <a:off x="228600" y="7200900"/>
            <a:ext cx="10180887" cy="1359346"/>
          </a:xfrm>
          <a:prstGeom prst="rect">
            <a:avLst/>
          </a:prstGeom>
        </p:spPr>
        <p:txBody>
          <a:bodyPr wrap="square" lIns="0" tIns="0" rIns="0" bIns="0" rtlCol="0" anchor="t">
            <a:spAutoFit/>
          </a:bodyPr>
          <a:lstStyle/>
          <a:p>
            <a:pPr algn="ctr">
              <a:lnSpc>
                <a:spcPts val="5280"/>
              </a:lnSpc>
            </a:pPr>
            <a:r>
              <a:rPr lang="en-US" sz="3771" u="sng" dirty="0">
                <a:solidFill>
                  <a:srgbClr val="2B2C30"/>
                </a:solidFill>
                <a:latin typeface="Canva Sans Bold"/>
                <a:hlinkClick r:id="rId4" tooltip="https://en.wikipedia.org/wiki/Necessity_is_the_mother_of_invention"/>
              </a:rPr>
              <a:t>Necessity is the mother of invention</a:t>
            </a:r>
          </a:p>
          <a:p>
            <a:pPr algn="ctr">
              <a:lnSpc>
                <a:spcPts val="5280"/>
              </a:lnSpc>
            </a:pPr>
            <a:endParaRPr dirty="0"/>
          </a:p>
        </p:txBody>
      </p:sp>
      <p:sp>
        <p:nvSpPr>
          <p:cNvPr id="9" name="TextBox 9"/>
          <p:cNvSpPr txBox="1"/>
          <p:nvPr/>
        </p:nvSpPr>
        <p:spPr>
          <a:xfrm>
            <a:off x="7107053" y="5299947"/>
            <a:ext cx="9374287" cy="1656792"/>
          </a:xfrm>
          <a:prstGeom prst="rect">
            <a:avLst/>
          </a:prstGeom>
        </p:spPr>
        <p:txBody>
          <a:bodyPr lIns="0" tIns="0" rIns="0" bIns="0" rtlCol="0" anchor="t">
            <a:spAutoFit/>
          </a:bodyPr>
          <a:lstStyle/>
          <a:p>
            <a:pPr algn="ctr">
              <a:lnSpc>
                <a:spcPts val="12105"/>
              </a:lnSpc>
            </a:pPr>
            <a:r>
              <a:rPr lang="en-US" sz="8646">
                <a:solidFill>
                  <a:srgbClr val="5271FF"/>
                </a:solidFill>
                <a:latin typeface="Times New Roman"/>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602</Words>
  <Application>Microsoft Office PowerPoint</Application>
  <PresentationFormat>Custom</PresentationFormat>
  <Paragraphs>74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Public Sans</vt:lpstr>
      <vt:lpstr>Public Sans Bold</vt:lpstr>
      <vt:lpstr>Canva Sans Bold</vt:lpstr>
      <vt:lpstr>Times New Roman Bold</vt:lpstr>
      <vt:lpstr>Times New Roman</vt:lpstr>
      <vt:lpstr>Canva Sans</vt: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Manjunatha K.V</dc:creator>
  <cp:lastModifiedBy>Chaitra</cp:lastModifiedBy>
  <cp:revision>3</cp:revision>
  <dcterms:created xsi:type="dcterms:W3CDTF">2006-08-16T00:00:00Z</dcterms:created>
  <dcterms:modified xsi:type="dcterms:W3CDTF">2024-02-18T10:54:46Z</dcterms:modified>
  <dc:identifier>DAF9DUIuQvU</dc:identifier>
</cp:coreProperties>
</file>