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61" r:id="rId4"/>
    <p:sldId id="258"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1BEB2EA-C60C-44E5-8688-04768E746A2E}"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2B83EC-7350-473C-8D87-13F18D96BE24}" type="slidenum">
              <a:rPr lang="en-IN" smtClean="0"/>
              <a:t>‹#›</a:t>
            </a:fld>
            <a:endParaRPr lang="en-IN"/>
          </a:p>
        </p:txBody>
      </p:sp>
    </p:spTree>
    <p:extLst>
      <p:ext uri="{BB962C8B-B14F-4D97-AF65-F5344CB8AC3E}">
        <p14:creationId xmlns:p14="http://schemas.microsoft.com/office/powerpoint/2010/main" val="2356477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BEB2EA-C60C-44E5-8688-04768E746A2E}"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2B83EC-7350-473C-8D87-13F18D96BE24}" type="slidenum">
              <a:rPr lang="en-IN" smtClean="0"/>
              <a:t>‹#›</a:t>
            </a:fld>
            <a:endParaRPr lang="en-IN"/>
          </a:p>
        </p:txBody>
      </p:sp>
    </p:spTree>
    <p:extLst>
      <p:ext uri="{BB962C8B-B14F-4D97-AF65-F5344CB8AC3E}">
        <p14:creationId xmlns:p14="http://schemas.microsoft.com/office/powerpoint/2010/main" val="2636812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BEB2EA-C60C-44E5-8688-04768E746A2E}"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2B83EC-7350-473C-8D87-13F18D96BE2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75194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BEB2EA-C60C-44E5-8688-04768E746A2E}"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2B83EC-7350-473C-8D87-13F18D96BE24}" type="slidenum">
              <a:rPr lang="en-IN" smtClean="0"/>
              <a:t>‹#›</a:t>
            </a:fld>
            <a:endParaRPr lang="en-IN"/>
          </a:p>
        </p:txBody>
      </p:sp>
    </p:spTree>
    <p:extLst>
      <p:ext uri="{BB962C8B-B14F-4D97-AF65-F5344CB8AC3E}">
        <p14:creationId xmlns:p14="http://schemas.microsoft.com/office/powerpoint/2010/main" val="3051108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BEB2EA-C60C-44E5-8688-04768E746A2E}"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2B83EC-7350-473C-8D87-13F18D96BE2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77805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BEB2EA-C60C-44E5-8688-04768E746A2E}"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2B83EC-7350-473C-8D87-13F18D96BE24}" type="slidenum">
              <a:rPr lang="en-IN" smtClean="0"/>
              <a:t>‹#›</a:t>
            </a:fld>
            <a:endParaRPr lang="en-IN"/>
          </a:p>
        </p:txBody>
      </p:sp>
    </p:spTree>
    <p:extLst>
      <p:ext uri="{BB962C8B-B14F-4D97-AF65-F5344CB8AC3E}">
        <p14:creationId xmlns:p14="http://schemas.microsoft.com/office/powerpoint/2010/main" val="4046957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BEB2EA-C60C-44E5-8688-04768E746A2E}"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2B83EC-7350-473C-8D87-13F18D96BE24}" type="slidenum">
              <a:rPr lang="en-IN" smtClean="0"/>
              <a:t>‹#›</a:t>
            </a:fld>
            <a:endParaRPr lang="en-IN"/>
          </a:p>
        </p:txBody>
      </p:sp>
    </p:spTree>
    <p:extLst>
      <p:ext uri="{BB962C8B-B14F-4D97-AF65-F5344CB8AC3E}">
        <p14:creationId xmlns:p14="http://schemas.microsoft.com/office/powerpoint/2010/main" val="65331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BEB2EA-C60C-44E5-8688-04768E746A2E}"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2B83EC-7350-473C-8D87-13F18D96BE24}" type="slidenum">
              <a:rPr lang="en-IN" smtClean="0"/>
              <a:t>‹#›</a:t>
            </a:fld>
            <a:endParaRPr lang="en-IN"/>
          </a:p>
        </p:txBody>
      </p:sp>
    </p:spTree>
    <p:extLst>
      <p:ext uri="{BB962C8B-B14F-4D97-AF65-F5344CB8AC3E}">
        <p14:creationId xmlns:p14="http://schemas.microsoft.com/office/powerpoint/2010/main" val="1725349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BEB2EA-C60C-44E5-8688-04768E746A2E}"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2B83EC-7350-473C-8D87-13F18D96BE24}" type="slidenum">
              <a:rPr lang="en-IN" smtClean="0"/>
              <a:t>‹#›</a:t>
            </a:fld>
            <a:endParaRPr lang="en-IN"/>
          </a:p>
        </p:txBody>
      </p:sp>
    </p:spTree>
    <p:extLst>
      <p:ext uri="{BB962C8B-B14F-4D97-AF65-F5344CB8AC3E}">
        <p14:creationId xmlns:p14="http://schemas.microsoft.com/office/powerpoint/2010/main" val="130927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BEB2EA-C60C-44E5-8688-04768E746A2E}"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2B83EC-7350-473C-8D87-13F18D96BE24}" type="slidenum">
              <a:rPr lang="en-IN" smtClean="0"/>
              <a:t>‹#›</a:t>
            </a:fld>
            <a:endParaRPr lang="en-IN"/>
          </a:p>
        </p:txBody>
      </p:sp>
    </p:spTree>
    <p:extLst>
      <p:ext uri="{BB962C8B-B14F-4D97-AF65-F5344CB8AC3E}">
        <p14:creationId xmlns:p14="http://schemas.microsoft.com/office/powerpoint/2010/main" val="1245865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1BEB2EA-C60C-44E5-8688-04768E746A2E}"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2B83EC-7350-473C-8D87-13F18D96BE24}" type="slidenum">
              <a:rPr lang="en-IN" smtClean="0"/>
              <a:t>‹#›</a:t>
            </a:fld>
            <a:endParaRPr lang="en-IN"/>
          </a:p>
        </p:txBody>
      </p:sp>
    </p:spTree>
    <p:extLst>
      <p:ext uri="{BB962C8B-B14F-4D97-AF65-F5344CB8AC3E}">
        <p14:creationId xmlns:p14="http://schemas.microsoft.com/office/powerpoint/2010/main" val="1237297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1BEB2EA-C60C-44E5-8688-04768E746A2E}" type="datetimeFigureOut">
              <a:rPr lang="en-IN" smtClean="0"/>
              <a:t>17-09-2024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2B83EC-7350-473C-8D87-13F18D96BE24}" type="slidenum">
              <a:rPr lang="en-IN" smtClean="0"/>
              <a:t>‹#›</a:t>
            </a:fld>
            <a:endParaRPr lang="en-IN"/>
          </a:p>
        </p:txBody>
      </p:sp>
    </p:spTree>
    <p:extLst>
      <p:ext uri="{BB962C8B-B14F-4D97-AF65-F5344CB8AC3E}">
        <p14:creationId xmlns:p14="http://schemas.microsoft.com/office/powerpoint/2010/main" val="2813738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1BEB2EA-C60C-44E5-8688-04768E746A2E}" type="datetimeFigureOut">
              <a:rPr lang="en-IN" smtClean="0"/>
              <a:t>17-09-2024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2B83EC-7350-473C-8D87-13F18D96BE24}" type="slidenum">
              <a:rPr lang="en-IN" smtClean="0"/>
              <a:t>‹#›</a:t>
            </a:fld>
            <a:endParaRPr lang="en-IN"/>
          </a:p>
        </p:txBody>
      </p:sp>
    </p:spTree>
    <p:extLst>
      <p:ext uri="{BB962C8B-B14F-4D97-AF65-F5344CB8AC3E}">
        <p14:creationId xmlns:p14="http://schemas.microsoft.com/office/powerpoint/2010/main" val="774635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BEB2EA-C60C-44E5-8688-04768E746A2E}" type="datetimeFigureOut">
              <a:rPr lang="en-IN" smtClean="0"/>
              <a:t>17-09-2024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2B83EC-7350-473C-8D87-13F18D96BE24}" type="slidenum">
              <a:rPr lang="en-IN" smtClean="0"/>
              <a:t>‹#›</a:t>
            </a:fld>
            <a:endParaRPr lang="en-IN"/>
          </a:p>
        </p:txBody>
      </p:sp>
    </p:spTree>
    <p:extLst>
      <p:ext uri="{BB962C8B-B14F-4D97-AF65-F5344CB8AC3E}">
        <p14:creationId xmlns:p14="http://schemas.microsoft.com/office/powerpoint/2010/main" val="3398004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BEB2EA-C60C-44E5-8688-04768E746A2E}"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2B83EC-7350-473C-8D87-13F18D96BE24}" type="slidenum">
              <a:rPr lang="en-IN" smtClean="0"/>
              <a:t>‹#›</a:t>
            </a:fld>
            <a:endParaRPr lang="en-IN"/>
          </a:p>
        </p:txBody>
      </p:sp>
    </p:spTree>
    <p:extLst>
      <p:ext uri="{BB962C8B-B14F-4D97-AF65-F5344CB8AC3E}">
        <p14:creationId xmlns:p14="http://schemas.microsoft.com/office/powerpoint/2010/main" val="3351095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BEB2EA-C60C-44E5-8688-04768E746A2E}"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2B83EC-7350-473C-8D87-13F18D96BE24}" type="slidenum">
              <a:rPr lang="en-IN" smtClean="0"/>
              <a:t>‹#›</a:t>
            </a:fld>
            <a:endParaRPr lang="en-IN"/>
          </a:p>
        </p:txBody>
      </p:sp>
    </p:spTree>
    <p:extLst>
      <p:ext uri="{BB962C8B-B14F-4D97-AF65-F5344CB8AC3E}">
        <p14:creationId xmlns:p14="http://schemas.microsoft.com/office/powerpoint/2010/main" val="33710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1BEB2EA-C60C-44E5-8688-04768E746A2E}" type="datetimeFigureOut">
              <a:rPr lang="en-IN" smtClean="0"/>
              <a:t>17-09-2024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02B83EC-7350-473C-8D87-13F18D96BE24}" type="slidenum">
              <a:rPr lang="en-IN" smtClean="0"/>
              <a:t>‹#›</a:t>
            </a:fld>
            <a:endParaRPr lang="en-IN"/>
          </a:p>
        </p:txBody>
      </p:sp>
    </p:spTree>
    <p:extLst>
      <p:ext uri="{BB962C8B-B14F-4D97-AF65-F5344CB8AC3E}">
        <p14:creationId xmlns:p14="http://schemas.microsoft.com/office/powerpoint/2010/main" val="1224537093"/>
      </p:ext>
    </p:extLst>
  </p:cSld>
  <p:clrMap bg1="dk1" tx1="lt1" bg2="dk2"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6252" y="496389"/>
            <a:ext cx="9144000" cy="574765"/>
          </a:xfrm>
        </p:spPr>
        <p:txBody>
          <a:bodyPr>
            <a:noAutofit/>
          </a:bodyPr>
          <a:lstStyle/>
          <a:p>
            <a:pPr algn="ctr"/>
            <a:r>
              <a:rPr lang="en-IN" sz="2400" b="1" dirty="0" smtClean="0">
                <a:latin typeface="Times New Roman" panose="02020603050405020304" pitchFamily="18" charset="0"/>
                <a:cs typeface="Times New Roman" panose="02020603050405020304" pitchFamily="18" charset="0"/>
              </a:rPr>
              <a:t>INTRODUCTION TO SDLC </a:t>
            </a:r>
            <a:endParaRPr lang="en-IN"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57645" y="1680755"/>
            <a:ext cx="10572205" cy="4511040"/>
          </a:xfrm>
        </p:spPr>
        <p:txBody>
          <a:bodyPr>
            <a:normAutofit/>
          </a:bodyPr>
          <a:lstStyle/>
          <a:p>
            <a:pPr marL="457200" indent="-457200" algn="l">
              <a:buFont typeface="+mj-lt"/>
              <a:buAutoNum type="arabicPeriod"/>
            </a:pPr>
            <a:r>
              <a:rPr lang="en-US" sz="1800" cap="none" dirty="0" smtClean="0">
                <a:solidFill>
                  <a:schemeClr val="tx1"/>
                </a:solidFill>
                <a:latin typeface="Times New Roman" panose="02020603050405020304" pitchFamily="18" charset="0"/>
                <a:cs typeface="Times New Roman" panose="02020603050405020304" pitchFamily="18" charset="0"/>
              </a:rPr>
              <a:t>SDLC refers to a structured process used by software development teams to plan, develop, test, and deploy high-quality software. It outlines the stages involved from initial concept to the delivery of the final product.</a:t>
            </a:r>
          </a:p>
          <a:p>
            <a:pPr marL="457200" indent="-457200" algn="l">
              <a:buFont typeface="+mj-lt"/>
              <a:buAutoNum type="arabicPeriod"/>
            </a:pPr>
            <a:r>
              <a:rPr lang="en-US" sz="1800" cap="none" dirty="0" smtClean="0">
                <a:solidFill>
                  <a:schemeClr val="tx1"/>
                </a:solidFill>
                <a:latin typeface="Times New Roman" panose="02020603050405020304" pitchFamily="18" charset="0"/>
                <a:cs typeface="Times New Roman" panose="02020603050405020304" pitchFamily="18" charset="0"/>
              </a:rPr>
              <a:t> The main phases in the </a:t>
            </a:r>
            <a:r>
              <a:rPr lang="en-US" sz="1800" cap="none" dirty="0" err="1" smtClean="0">
                <a:solidFill>
                  <a:schemeClr val="tx1"/>
                </a:solidFill>
                <a:latin typeface="Times New Roman" panose="02020603050405020304" pitchFamily="18" charset="0"/>
                <a:cs typeface="Times New Roman" panose="02020603050405020304" pitchFamily="18" charset="0"/>
              </a:rPr>
              <a:t>sdlc</a:t>
            </a:r>
            <a:r>
              <a:rPr lang="en-US" sz="1800" cap="none" dirty="0" smtClean="0">
                <a:solidFill>
                  <a:schemeClr val="tx1"/>
                </a:solidFill>
                <a:latin typeface="Times New Roman" panose="02020603050405020304" pitchFamily="18" charset="0"/>
                <a:cs typeface="Times New Roman" panose="02020603050405020304" pitchFamily="18" charset="0"/>
              </a:rPr>
              <a:t> are:</a:t>
            </a:r>
            <a:br>
              <a:rPr lang="en-US" sz="1800" cap="none" dirty="0" smtClean="0">
                <a:solidFill>
                  <a:schemeClr val="tx1"/>
                </a:solidFill>
                <a:latin typeface="Times New Roman" panose="02020603050405020304" pitchFamily="18" charset="0"/>
                <a:cs typeface="Times New Roman" panose="02020603050405020304" pitchFamily="18" charset="0"/>
              </a:rPr>
            </a:br>
            <a:r>
              <a:rPr lang="en-US" sz="1800" cap="none" dirty="0" smtClean="0">
                <a:solidFill>
                  <a:schemeClr val="tx1"/>
                </a:solidFill>
                <a:latin typeface="Times New Roman" panose="02020603050405020304" pitchFamily="18" charset="0"/>
                <a:cs typeface="Times New Roman" panose="02020603050405020304" pitchFamily="18" charset="0"/>
              </a:rPr>
              <a:t>requirement gathering</a:t>
            </a:r>
            <a:br>
              <a:rPr lang="en-US" sz="1800" cap="none" dirty="0" smtClean="0">
                <a:solidFill>
                  <a:schemeClr val="tx1"/>
                </a:solidFill>
                <a:latin typeface="Times New Roman" panose="02020603050405020304" pitchFamily="18" charset="0"/>
                <a:cs typeface="Times New Roman" panose="02020603050405020304" pitchFamily="18" charset="0"/>
              </a:rPr>
            </a:br>
            <a:r>
              <a:rPr lang="en-US" sz="1800" cap="none" dirty="0" smtClean="0">
                <a:solidFill>
                  <a:schemeClr val="tx1"/>
                </a:solidFill>
                <a:latin typeface="Times New Roman" panose="02020603050405020304" pitchFamily="18" charset="0"/>
                <a:cs typeface="Times New Roman" panose="02020603050405020304" pitchFamily="18" charset="0"/>
              </a:rPr>
              <a:t>design</a:t>
            </a:r>
            <a:br>
              <a:rPr lang="en-US" sz="1800" cap="none" dirty="0" smtClean="0">
                <a:solidFill>
                  <a:schemeClr val="tx1"/>
                </a:solidFill>
                <a:latin typeface="Times New Roman" panose="02020603050405020304" pitchFamily="18" charset="0"/>
                <a:cs typeface="Times New Roman" panose="02020603050405020304" pitchFamily="18" charset="0"/>
              </a:rPr>
            </a:br>
            <a:r>
              <a:rPr lang="en-US" sz="1800" cap="none" dirty="0" smtClean="0">
                <a:solidFill>
                  <a:schemeClr val="tx1"/>
                </a:solidFill>
                <a:latin typeface="Times New Roman" panose="02020603050405020304" pitchFamily="18" charset="0"/>
                <a:cs typeface="Times New Roman" panose="02020603050405020304" pitchFamily="18" charset="0"/>
              </a:rPr>
              <a:t>implementation (coding)</a:t>
            </a:r>
            <a:br>
              <a:rPr lang="en-US" sz="1800" cap="none" dirty="0" smtClean="0">
                <a:solidFill>
                  <a:schemeClr val="tx1"/>
                </a:solidFill>
                <a:latin typeface="Times New Roman" panose="02020603050405020304" pitchFamily="18" charset="0"/>
                <a:cs typeface="Times New Roman" panose="02020603050405020304" pitchFamily="18" charset="0"/>
              </a:rPr>
            </a:br>
            <a:r>
              <a:rPr lang="en-US" sz="1800" cap="none" dirty="0" smtClean="0">
                <a:solidFill>
                  <a:schemeClr val="tx1"/>
                </a:solidFill>
                <a:latin typeface="Times New Roman" panose="02020603050405020304" pitchFamily="18" charset="0"/>
                <a:cs typeface="Times New Roman" panose="02020603050405020304" pitchFamily="18" charset="0"/>
              </a:rPr>
              <a:t>testing</a:t>
            </a:r>
            <a:br>
              <a:rPr lang="en-US" sz="1800" cap="none" dirty="0" smtClean="0">
                <a:solidFill>
                  <a:schemeClr val="tx1"/>
                </a:solidFill>
                <a:latin typeface="Times New Roman" panose="02020603050405020304" pitchFamily="18" charset="0"/>
                <a:cs typeface="Times New Roman" panose="02020603050405020304" pitchFamily="18" charset="0"/>
              </a:rPr>
            </a:br>
            <a:r>
              <a:rPr lang="en-US" sz="1800" cap="none" dirty="0" smtClean="0">
                <a:solidFill>
                  <a:schemeClr val="tx1"/>
                </a:solidFill>
                <a:latin typeface="Times New Roman" panose="02020603050405020304" pitchFamily="18" charset="0"/>
                <a:cs typeface="Times New Roman" panose="02020603050405020304" pitchFamily="18" charset="0"/>
              </a:rPr>
              <a:t>deployment</a:t>
            </a:r>
            <a:br>
              <a:rPr lang="en-US" sz="1800" cap="none" dirty="0" smtClean="0">
                <a:solidFill>
                  <a:schemeClr val="tx1"/>
                </a:solidFill>
                <a:latin typeface="Times New Roman" panose="02020603050405020304" pitchFamily="18" charset="0"/>
                <a:cs typeface="Times New Roman" panose="02020603050405020304" pitchFamily="18" charset="0"/>
              </a:rPr>
            </a:br>
            <a:r>
              <a:rPr lang="en-US" sz="1800" cap="none" dirty="0" smtClean="0">
                <a:solidFill>
                  <a:schemeClr val="tx1"/>
                </a:solidFill>
                <a:latin typeface="Times New Roman" panose="02020603050405020304" pitchFamily="18" charset="0"/>
                <a:cs typeface="Times New Roman" panose="02020603050405020304" pitchFamily="18" charset="0"/>
              </a:rPr>
              <a:t>maintenance</a:t>
            </a:r>
          </a:p>
          <a:p>
            <a:pPr marL="457200" indent="-457200" algn="l">
              <a:buFont typeface="+mj-lt"/>
              <a:buAutoNum type="arabicPeriod"/>
            </a:pPr>
            <a:r>
              <a:rPr lang="en-US" sz="1800" cap="none" dirty="0" smtClean="0">
                <a:solidFill>
                  <a:schemeClr val="tx1"/>
                </a:solidFill>
                <a:latin typeface="Times New Roman" panose="02020603050405020304" pitchFamily="18" charset="0"/>
                <a:cs typeface="Times New Roman" panose="02020603050405020304" pitchFamily="18" charset="0"/>
              </a:rPr>
              <a:t>SDLC ensures better project management, clarity in processes, and structured development, ultimately resulting in more efficient and quality outcomes</a:t>
            </a:r>
            <a:br>
              <a:rPr lang="en-US" sz="1800" cap="none" dirty="0" smtClean="0">
                <a:solidFill>
                  <a:schemeClr val="tx1"/>
                </a:solidFill>
                <a:latin typeface="Times New Roman" panose="02020603050405020304" pitchFamily="18" charset="0"/>
                <a:cs typeface="Times New Roman" panose="02020603050405020304" pitchFamily="18" charset="0"/>
              </a:rPr>
            </a:br>
            <a:endParaRPr lang="en-IN" sz="1800" cap="none" dirty="0" smtClean="0">
              <a:solidFill>
                <a:schemeClr val="tx1"/>
              </a:solidFill>
              <a:latin typeface="Times New Roman" panose="02020603050405020304" pitchFamily="18" charset="0"/>
              <a:cs typeface="Times New Roman" panose="02020603050405020304" pitchFamily="18" charset="0"/>
            </a:endParaRPr>
          </a:p>
          <a:p>
            <a:endParaRPr lang="en-IN" sz="1800"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8554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1817" y="1236616"/>
            <a:ext cx="10624458" cy="4801314"/>
          </a:xfrm>
          <a:prstGeom prst="rect">
            <a:avLst/>
          </a:prstGeom>
        </p:spPr>
        <p:txBody>
          <a:bodyPr wrap="square">
            <a:spAutoFit/>
          </a:bodyPr>
          <a:lstStyle/>
          <a:p>
            <a:pPr marL="342900" indent="-342900">
              <a:buAutoNum type="arabicPeriod"/>
            </a:pPr>
            <a:r>
              <a:rPr lang="en-US" b="1" dirty="0" smtClean="0">
                <a:latin typeface="Times New Roman" panose="02020603050405020304" pitchFamily="18" charset="0"/>
                <a:cs typeface="Times New Roman" panose="02020603050405020304" pitchFamily="18" charset="0"/>
              </a:rPr>
              <a:t>Waterfall </a:t>
            </a:r>
            <a:r>
              <a:rPr lang="en-US" dirty="0" smtClean="0">
                <a:latin typeface="Times New Roman" panose="02020603050405020304" pitchFamily="18" charset="0"/>
                <a:cs typeface="Times New Roman" panose="02020603050405020304" pitchFamily="18" charset="0"/>
              </a:rPr>
              <a:t>Model:</a:t>
            </a:r>
          </a:p>
          <a:p>
            <a:r>
              <a:rPr lang="en-US" dirty="0" smtClean="0">
                <a:latin typeface="Times New Roman" panose="02020603050405020304" pitchFamily="18" charset="0"/>
                <a:cs typeface="Times New Roman" panose="02020603050405020304" pitchFamily="18" charset="0"/>
              </a:rPr>
              <a:t>The Waterfall Model is a linear, sequential approach to software development. Each phase must be completed before the next begins, with little or no overlap between stages.</a:t>
            </a:r>
          </a:p>
          <a:p>
            <a:r>
              <a:rPr lang="en-US" b="1" dirty="0" smtClean="0">
                <a:latin typeface="Times New Roman" panose="02020603050405020304" pitchFamily="18" charset="0"/>
                <a:cs typeface="Times New Roman" panose="02020603050405020304" pitchFamily="18" charset="0"/>
              </a:rPr>
              <a:t>Advantages:</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Simple and easy to manage.</a:t>
            </a:r>
          </a:p>
          <a:p>
            <a:r>
              <a:rPr lang="en-US" dirty="0" smtClean="0">
                <a:latin typeface="Times New Roman" panose="02020603050405020304" pitchFamily="18" charset="0"/>
                <a:cs typeface="Times New Roman" panose="02020603050405020304" pitchFamily="18" charset="0"/>
              </a:rPr>
              <a:t>Best suited for projects with well-understood requirements.</a:t>
            </a:r>
          </a:p>
          <a:p>
            <a:r>
              <a:rPr lang="en-US" b="1" dirty="0" smtClean="0">
                <a:latin typeface="Times New Roman" panose="02020603050405020304" pitchFamily="18" charset="0"/>
                <a:cs typeface="Times New Roman" panose="02020603050405020304" pitchFamily="18" charset="0"/>
              </a:rPr>
              <a:t>Disadvantages:</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Inflexible; difficult to go back and change once a phase is completed.</a:t>
            </a:r>
          </a:p>
          <a:p>
            <a:r>
              <a:rPr lang="en-US" dirty="0" smtClean="0">
                <a:latin typeface="Times New Roman" panose="02020603050405020304" pitchFamily="18" charset="0"/>
                <a:cs typeface="Times New Roman" panose="02020603050405020304" pitchFamily="18" charset="0"/>
              </a:rPr>
              <a:t>Not ideal for complex or long-term projects where requirements may change.</a:t>
            </a:r>
          </a:p>
          <a:p>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Is it the correct approach?</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No.</a:t>
            </a:r>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Why?</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It's too rigid. Once you finish one step, you can't go back easily. This model works only when you know everything upfront and there won't be changes. In fast-moving projects, this causes delays and problems when things need to change.</a:t>
            </a:r>
          </a:p>
          <a:p>
            <a:pPr>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2828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88274" y="1149531"/>
            <a:ext cx="10206446" cy="4801314"/>
          </a:xfrm>
          <a:prstGeom prst="rect">
            <a:avLst/>
          </a:prstGeom>
        </p:spPr>
        <p:txBody>
          <a:bodyPr wrap="square">
            <a:spAutoFit/>
          </a:bodyPr>
          <a:lstStyle/>
          <a:p>
            <a:pPr>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2. Iterative Model:</a:t>
            </a:r>
          </a:p>
          <a:p>
            <a:r>
              <a:rPr lang="en-US" dirty="0" smtClean="0">
                <a:latin typeface="Times New Roman" panose="02020603050405020304" pitchFamily="18" charset="0"/>
                <a:cs typeface="Times New Roman" panose="02020603050405020304" pitchFamily="18" charset="0"/>
              </a:rPr>
              <a:t>The Iterative Model focuses on developing an initial version of the software, refining it through repeated cycles (iterations), and adding new features incrementally.</a:t>
            </a:r>
          </a:p>
          <a:p>
            <a:r>
              <a:rPr lang="en-US" b="1" dirty="0" smtClean="0">
                <a:latin typeface="Times New Roman" panose="02020603050405020304" pitchFamily="18" charset="0"/>
                <a:cs typeface="Times New Roman" panose="02020603050405020304" pitchFamily="18" charset="0"/>
              </a:rPr>
              <a:t>Advantages:</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Flexibility to change requirements and functionalities.</a:t>
            </a:r>
          </a:p>
          <a:p>
            <a:r>
              <a:rPr lang="en-US" dirty="0" smtClean="0">
                <a:latin typeface="Times New Roman" panose="02020603050405020304" pitchFamily="18" charset="0"/>
                <a:cs typeface="Times New Roman" panose="02020603050405020304" pitchFamily="18" charset="0"/>
              </a:rPr>
              <a:t>Risk is reduced as issues are identified early.</a:t>
            </a:r>
          </a:p>
          <a:p>
            <a:r>
              <a:rPr lang="en-US" b="1" dirty="0" smtClean="0">
                <a:latin typeface="Times New Roman" panose="02020603050405020304" pitchFamily="18" charset="0"/>
                <a:cs typeface="Times New Roman" panose="02020603050405020304" pitchFamily="18" charset="0"/>
              </a:rPr>
              <a:t>Disadvantages:</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Can be resource-intensive.</a:t>
            </a:r>
          </a:p>
          <a:p>
            <a:r>
              <a:rPr lang="en-US" dirty="0" smtClean="0">
                <a:latin typeface="Times New Roman" panose="02020603050405020304" pitchFamily="18" charset="0"/>
                <a:cs typeface="Times New Roman" panose="02020603050405020304" pitchFamily="18" charset="0"/>
              </a:rPr>
              <a:t>Requires more frequent feedback and interaction with the customer</a:t>
            </a:r>
          </a:p>
          <a:p>
            <a:endParaRPr lang="en-US" b="1" dirty="0" smtClean="0"/>
          </a:p>
          <a:p>
            <a:r>
              <a:rPr lang="en-US" b="1" dirty="0" smtClean="0">
                <a:latin typeface="Times New Roman" panose="02020603050405020304" pitchFamily="18" charset="0"/>
                <a:cs typeface="Times New Roman" panose="02020603050405020304" pitchFamily="18" charset="0"/>
              </a:rPr>
              <a:t>Is it the correct approach?</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Yes.</a:t>
            </a:r>
          </a:p>
          <a:p>
            <a:r>
              <a:rPr lang="en-US" b="1" dirty="0" smtClean="0">
                <a:latin typeface="Times New Roman" panose="02020603050405020304" pitchFamily="18" charset="0"/>
                <a:cs typeface="Times New Roman" panose="02020603050405020304" pitchFamily="18" charset="0"/>
              </a:rPr>
              <a:t>Why?</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It’s flexible. You can develop the project in small pieces and adjust things as you go. After each part, you can test it and get feedback, making it easier to adapt to changes and fix mistakes early on.</a:t>
            </a:r>
          </a:p>
          <a:p>
            <a:endParaRPr lang="en-IN" dirty="0"/>
          </a:p>
        </p:txBody>
      </p:sp>
    </p:spTree>
    <p:extLst>
      <p:ext uri="{BB962C8B-B14F-4D97-AF65-F5344CB8AC3E}">
        <p14:creationId xmlns:p14="http://schemas.microsoft.com/office/powerpoint/2010/main" val="2439507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3439" y="1097279"/>
            <a:ext cx="10476412" cy="4801314"/>
          </a:xfrm>
          <a:prstGeom prst="rect">
            <a:avLst/>
          </a:prstGeom>
        </p:spPr>
        <p:txBody>
          <a:bodyPr wrap="square">
            <a:spAutoFit/>
          </a:bodyPr>
          <a:lstStyle/>
          <a:p>
            <a:r>
              <a:rPr lang="en-US" b="1" dirty="0" smtClean="0">
                <a:latin typeface="Times New Roman" panose="02020603050405020304" pitchFamily="18" charset="0"/>
                <a:cs typeface="Times New Roman" panose="02020603050405020304" pitchFamily="18" charset="0"/>
              </a:rPr>
              <a:t>3. Spiral Model:</a:t>
            </a:r>
          </a:p>
          <a:p>
            <a:r>
              <a:rPr lang="en-US" dirty="0" smtClean="0">
                <a:latin typeface="Times New Roman" panose="02020603050405020304" pitchFamily="18" charset="0"/>
                <a:cs typeface="Times New Roman" panose="02020603050405020304" pitchFamily="18" charset="0"/>
              </a:rPr>
              <a:t>The Spiral Model is risk-driven and combines elements of both the iterative and waterfall models. Each phase of the project starts with identifying risks and includes continuous refinement through iterations.</a:t>
            </a:r>
          </a:p>
          <a:p>
            <a:r>
              <a:rPr lang="en-US" b="1" dirty="0" smtClean="0">
                <a:latin typeface="Times New Roman" panose="02020603050405020304" pitchFamily="18" charset="0"/>
                <a:cs typeface="Times New Roman" panose="02020603050405020304" pitchFamily="18" charset="0"/>
              </a:rPr>
              <a:t>Advantages:</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Focuses on risk analysis and reduction.</a:t>
            </a:r>
          </a:p>
          <a:p>
            <a:r>
              <a:rPr lang="en-US" dirty="0" smtClean="0">
                <a:latin typeface="Times New Roman" panose="02020603050405020304" pitchFamily="18" charset="0"/>
                <a:cs typeface="Times New Roman" panose="02020603050405020304" pitchFamily="18" charset="0"/>
              </a:rPr>
              <a:t>Ideal for complex and high-risk projects.</a:t>
            </a:r>
          </a:p>
          <a:p>
            <a:r>
              <a:rPr lang="en-US" b="1" dirty="0" smtClean="0">
                <a:latin typeface="Times New Roman" panose="02020603050405020304" pitchFamily="18" charset="0"/>
                <a:cs typeface="Times New Roman" panose="02020603050405020304" pitchFamily="18" charset="0"/>
              </a:rPr>
              <a:t>Disadvantages:</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Can be costly and requires expertise in risk management.</a:t>
            </a:r>
          </a:p>
          <a:p>
            <a:r>
              <a:rPr lang="en-US" dirty="0" smtClean="0">
                <a:latin typeface="Times New Roman" panose="02020603050405020304" pitchFamily="18" charset="0"/>
                <a:cs typeface="Times New Roman" panose="02020603050405020304" pitchFamily="18" charset="0"/>
              </a:rPr>
              <a:t>Not suitable for small projects.</a:t>
            </a:r>
          </a:p>
          <a:p>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Is it the correct approach?</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No.</a:t>
            </a:r>
          </a:p>
          <a:p>
            <a:r>
              <a:rPr lang="en-US" b="1" dirty="0" smtClean="0">
                <a:latin typeface="Times New Roman" panose="02020603050405020304" pitchFamily="18" charset="0"/>
                <a:cs typeface="Times New Roman" panose="02020603050405020304" pitchFamily="18" charset="0"/>
              </a:rPr>
              <a:t>Why?</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It’s too rigid and doesn't allow changes easily. You decide everything about the tests in the beginning, so if the requirements change later, the whole testing setup can get messed up. It’s only useful for projects with fixed requirements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6790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2148" y="1158240"/>
            <a:ext cx="8926286" cy="2308324"/>
          </a:xfrm>
          <a:prstGeom prst="rect">
            <a:avLst/>
          </a:prstGeom>
        </p:spPr>
        <p:txBody>
          <a:bodyPr wrap="square">
            <a:spAutoFit/>
          </a:bodyPr>
          <a:lstStyle/>
          <a:p>
            <a:endParaRPr lang="en-US" b="1"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In Simple Terms:</a:t>
            </a:r>
          </a:p>
          <a:p>
            <a:r>
              <a:rPr lang="en-US" b="1" dirty="0" smtClean="0">
                <a:latin typeface="Times New Roman" panose="02020603050405020304" pitchFamily="18" charset="0"/>
                <a:cs typeface="Times New Roman" panose="02020603050405020304" pitchFamily="18" charset="0"/>
              </a:rPr>
              <a:t>Best for most projects</a:t>
            </a:r>
            <a:r>
              <a:rPr lang="en-US" dirty="0" smtClean="0">
                <a:latin typeface="Times New Roman" panose="02020603050405020304" pitchFamily="18" charset="0"/>
                <a:cs typeface="Times New Roman" panose="02020603050405020304" pitchFamily="18" charset="0"/>
              </a:rPr>
              <a:t>: The Iterative Model because it's flexible and lets you adapt to changes as you go.</a:t>
            </a:r>
          </a:p>
          <a:p>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Best for large, complex projects</a:t>
            </a:r>
            <a:r>
              <a:rPr lang="en-US" dirty="0" smtClean="0">
                <a:latin typeface="Times New Roman" panose="02020603050405020304" pitchFamily="18" charset="0"/>
                <a:cs typeface="Times New Roman" panose="02020603050405020304" pitchFamily="18" charset="0"/>
              </a:rPr>
              <a:t>: The Spiral Model because it focuses on reducing risks and problems along the way.</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283400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30</TotalTime>
  <Words>330</Words>
  <Application>Microsoft Office PowerPoint</Application>
  <PresentationFormat>Widescreen</PresentationFormat>
  <Paragraphs>43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Times New Roman</vt:lpstr>
      <vt:lpstr>Trebuchet MS</vt:lpstr>
      <vt:lpstr>Wingdings 3</vt:lpstr>
      <vt:lpstr>Facet</vt:lpstr>
      <vt:lpstr>INTRODUCTION TO SDLC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SDLC</dc:title>
  <dc:creator>Microsoft account</dc:creator>
  <cp:lastModifiedBy>Microsoft account</cp:lastModifiedBy>
  <cp:revision>7</cp:revision>
  <dcterms:created xsi:type="dcterms:W3CDTF">2024-09-17T06:20:56Z</dcterms:created>
  <dcterms:modified xsi:type="dcterms:W3CDTF">2024-09-17T06:58:35Z</dcterms:modified>
</cp:coreProperties>
</file>