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sldIdLst>
    <p:sldId id="256" r:id="rId2"/>
    <p:sldId id="270" r:id="rId3"/>
    <p:sldId id="266" r:id="rId4"/>
    <p:sldId id="278" r:id="rId5"/>
    <p:sldId id="268" r:id="rId6"/>
    <p:sldId id="258" r:id="rId7"/>
    <p:sldId id="259" r:id="rId8"/>
    <p:sldId id="260" r:id="rId9"/>
    <p:sldId id="261" r:id="rId10"/>
    <p:sldId id="262" r:id="rId11"/>
    <p:sldId id="263" r:id="rId12"/>
    <p:sldId id="273" r:id="rId13"/>
    <p:sldId id="264" r:id="rId14"/>
    <p:sldId id="272" r:id="rId15"/>
    <p:sldId id="279"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23616F6D-EF7D-434D-A994-42B685E72C6B}"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124691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16F6D-EF7D-434D-A994-42B685E72C6B}"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272667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16F6D-EF7D-434D-A994-42B685E72C6B}"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1651674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16F6D-EF7D-434D-A994-42B685E72C6B}"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0EE34-D50E-4A67-B123-EECEBDA9E129}"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518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16F6D-EF7D-434D-A994-42B685E72C6B}"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391049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616F6D-EF7D-434D-A994-42B685E72C6B}"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294330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616F6D-EF7D-434D-A994-42B685E72C6B}"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2605990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16F6D-EF7D-434D-A994-42B685E72C6B}"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315974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16F6D-EF7D-434D-A994-42B685E72C6B}"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310575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16F6D-EF7D-434D-A994-42B685E72C6B}"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188905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616F6D-EF7D-434D-A994-42B685E72C6B}"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67071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616F6D-EF7D-434D-A994-42B685E72C6B}"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263023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16F6D-EF7D-434D-A994-42B685E72C6B}"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75833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616F6D-EF7D-434D-A994-42B685E72C6B}"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194864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16F6D-EF7D-434D-A994-42B685E72C6B}"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43693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16F6D-EF7D-434D-A994-42B685E72C6B}"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45147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16F6D-EF7D-434D-A994-42B685E72C6B}"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0EE34-D50E-4A67-B123-EECEBDA9E129}" type="slidenum">
              <a:rPr lang="en-IN" smtClean="0"/>
              <a:t>‹#›</a:t>
            </a:fld>
            <a:endParaRPr lang="en-IN"/>
          </a:p>
        </p:txBody>
      </p:sp>
    </p:spTree>
    <p:extLst>
      <p:ext uri="{BB962C8B-B14F-4D97-AF65-F5344CB8AC3E}">
        <p14:creationId xmlns:p14="http://schemas.microsoft.com/office/powerpoint/2010/main" val="9711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3616F6D-EF7D-434D-A994-42B685E72C6B}" type="datetimeFigureOut">
              <a:rPr lang="en-IN" smtClean="0"/>
              <a:t>02-03-2023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690EE34-D50E-4A67-B123-EECEBDA9E129}" type="slidenum">
              <a:rPr lang="en-IN" smtClean="0"/>
              <a:t>‹#›</a:t>
            </a:fld>
            <a:endParaRPr lang="en-IN"/>
          </a:p>
        </p:txBody>
      </p:sp>
    </p:spTree>
    <p:extLst>
      <p:ext uri="{BB962C8B-B14F-4D97-AF65-F5344CB8AC3E}">
        <p14:creationId xmlns:p14="http://schemas.microsoft.com/office/powerpoint/2010/main" val="2660324235"/>
      </p:ext>
    </p:extLst>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 id="2147484223" r:id="rId14"/>
    <p:sldLayoutId id="2147484224" r:id="rId15"/>
    <p:sldLayoutId id="2147484225" r:id="rId16"/>
    <p:sldLayoutId id="214748422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69BB93-813C-6B86-DB39-C6C1DBB1DD91}"/>
              </a:ext>
            </a:extLst>
          </p:cNvPr>
          <p:cNvSpPr>
            <a:spLocks noGrp="1"/>
          </p:cNvSpPr>
          <p:nvPr>
            <p:ph type="subTitle" idx="1"/>
          </p:nvPr>
        </p:nvSpPr>
        <p:spPr>
          <a:xfrm>
            <a:off x="1747777" y="326571"/>
            <a:ext cx="8920222" cy="6018245"/>
          </a:xfrm>
        </p:spPr>
        <p:txBody>
          <a:bodyPr>
            <a:normAutofit/>
          </a:bodyPr>
          <a:lstStyle/>
          <a:p>
            <a:pPr algn="l"/>
            <a:r>
              <a:rPr lang="en-IN" b="1" dirty="0">
                <a:solidFill>
                  <a:schemeClr val="tx1"/>
                </a:solidFill>
              </a:rPr>
              <a:t>Name  - Manjusha P. </a:t>
            </a:r>
            <a:r>
              <a:rPr lang="en-IN" b="1" dirty="0" err="1">
                <a:solidFill>
                  <a:schemeClr val="tx1"/>
                </a:solidFill>
              </a:rPr>
              <a:t>Bansod</a:t>
            </a:r>
            <a:endParaRPr lang="en-IN" b="1" dirty="0">
              <a:solidFill>
                <a:schemeClr val="tx1"/>
              </a:solidFill>
            </a:endParaRPr>
          </a:p>
          <a:p>
            <a:pPr algn="l"/>
            <a:r>
              <a:rPr lang="en-IN" b="1" dirty="0">
                <a:solidFill>
                  <a:schemeClr val="tx1"/>
                </a:solidFill>
              </a:rPr>
              <a:t>Branch - Computer Science &amp; Engineering</a:t>
            </a:r>
          </a:p>
          <a:p>
            <a:pPr algn="l"/>
            <a:r>
              <a:rPr lang="en-IN" b="1" dirty="0">
                <a:solidFill>
                  <a:schemeClr val="tx1"/>
                </a:solidFill>
              </a:rPr>
              <a:t>College- SIPNA College of Engineering &amp; Technology, Amravati.</a:t>
            </a:r>
          </a:p>
          <a:p>
            <a:pPr algn="l"/>
            <a:endParaRPr lang="en-IN" b="1" dirty="0">
              <a:solidFill>
                <a:schemeClr val="tx1"/>
              </a:solidFill>
            </a:endParaRPr>
          </a:p>
          <a:p>
            <a:pPr algn="l"/>
            <a:r>
              <a:rPr lang="en-IN" b="1" dirty="0">
                <a:solidFill>
                  <a:schemeClr val="tx1"/>
                </a:solidFill>
              </a:rPr>
              <a:t>Topic- Instagram User Analytics– </a:t>
            </a:r>
          </a:p>
          <a:p>
            <a:pPr algn="l"/>
            <a:endParaRPr lang="en-IN" b="1" dirty="0">
              <a:solidFill>
                <a:schemeClr val="tx1"/>
              </a:solidFill>
            </a:endParaRPr>
          </a:p>
          <a:p>
            <a:endParaRPr lang="en-IN" dirty="0">
              <a:solidFill>
                <a:schemeClr val="tx1"/>
              </a:solidFill>
            </a:endParaRPr>
          </a:p>
        </p:txBody>
      </p:sp>
      <p:pic>
        <p:nvPicPr>
          <p:cNvPr id="11" name="Picture 10">
            <a:extLst>
              <a:ext uri="{FF2B5EF4-FFF2-40B4-BE49-F238E27FC236}">
                <a16:creationId xmlns:a16="http://schemas.microsoft.com/office/drawing/2014/main" id="{AF3B10DB-9F46-46C8-9BF9-D3CDD06EE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272" y="121299"/>
            <a:ext cx="1292200" cy="1287624"/>
          </a:xfrm>
          <a:prstGeom prst="rect">
            <a:avLst/>
          </a:prstGeom>
        </p:spPr>
      </p:pic>
    </p:spTree>
    <p:extLst>
      <p:ext uri="{BB962C8B-B14F-4D97-AF65-F5344CB8AC3E}">
        <p14:creationId xmlns:p14="http://schemas.microsoft.com/office/powerpoint/2010/main" val="42640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662DAD-6C32-4F73-27E3-A6D917756B56}"/>
              </a:ext>
            </a:extLst>
          </p:cNvPr>
          <p:cNvSpPr>
            <a:spLocks noGrp="1"/>
          </p:cNvSpPr>
          <p:nvPr>
            <p:ph idx="1"/>
          </p:nvPr>
        </p:nvSpPr>
        <p:spPr>
          <a:xfrm>
            <a:off x="517585" y="1645920"/>
            <a:ext cx="11033185" cy="5069840"/>
          </a:xfrm>
        </p:spPr>
        <p:txBody>
          <a:bodyPr>
            <a:normAutofit/>
          </a:bodyPr>
          <a:lstStyle/>
          <a:p>
            <a:pPr marL="0" indent="0">
              <a:buNone/>
            </a:pPr>
            <a:r>
              <a:rPr lang="en-US" sz="2000" dirty="0"/>
              <a:t>As most people registered on Thursday and Sunday, these days would be ideal for launching the advertisement in order to reach the most possible audience.</a:t>
            </a:r>
            <a:endParaRPr lang="en-IN" sz="2000" dirty="0"/>
          </a:p>
        </p:txBody>
      </p:sp>
      <p:pic>
        <p:nvPicPr>
          <p:cNvPr id="2" name="Picture 1">
            <a:extLst>
              <a:ext uri="{FF2B5EF4-FFF2-40B4-BE49-F238E27FC236}">
                <a16:creationId xmlns:a16="http://schemas.microsoft.com/office/drawing/2014/main" id="{9E632459-A25A-48A5-B026-A9B2C99B91B9}"/>
              </a:ext>
            </a:extLst>
          </p:cNvPr>
          <p:cNvPicPr>
            <a:picLocks noChangeAspect="1"/>
          </p:cNvPicPr>
          <p:nvPr/>
        </p:nvPicPr>
        <p:blipFill rotWithShape="1">
          <a:blip r:embed="rId2">
            <a:extLst>
              <a:ext uri="{28A0092B-C50C-407E-A947-70E740481C1C}">
                <a14:useLocalDpi xmlns:a14="http://schemas.microsoft.com/office/drawing/2010/main" val="0"/>
              </a:ext>
            </a:extLst>
          </a:blip>
          <a:srcRect l="11076" t="19625" r="45777" b="36390"/>
          <a:stretch/>
        </p:blipFill>
        <p:spPr>
          <a:xfrm>
            <a:off x="2802478" y="2574232"/>
            <a:ext cx="5685914" cy="3903549"/>
          </a:xfrm>
          <a:prstGeom prst="rect">
            <a:avLst/>
          </a:prstGeom>
        </p:spPr>
      </p:pic>
      <p:sp>
        <p:nvSpPr>
          <p:cNvPr id="6" name="TextBox 5">
            <a:extLst>
              <a:ext uri="{FF2B5EF4-FFF2-40B4-BE49-F238E27FC236}">
                <a16:creationId xmlns:a16="http://schemas.microsoft.com/office/drawing/2014/main" id="{4B06ECB3-EF7C-50CB-5326-D3F19B79F7AD}"/>
              </a:ext>
            </a:extLst>
          </p:cNvPr>
          <p:cNvSpPr txBox="1"/>
          <p:nvPr/>
        </p:nvSpPr>
        <p:spPr>
          <a:xfrm>
            <a:off x="281354" y="380219"/>
            <a:ext cx="11269416" cy="1631216"/>
          </a:xfrm>
          <a:prstGeom prst="rect">
            <a:avLst/>
          </a:prstGeom>
          <a:noFill/>
        </p:spPr>
        <p:txBody>
          <a:bodyPr wrap="square">
            <a:spAutoFit/>
          </a:bodyPr>
          <a:lstStyle/>
          <a:p>
            <a:r>
              <a:rPr lang="en-US" sz="2000" b="1" dirty="0"/>
              <a:t>Launch AD Campaign:</a:t>
            </a:r>
            <a:r>
              <a:rPr lang="en-US" sz="2000" dirty="0"/>
              <a:t> The team wants to know, which day would be the best day to launch ADs.</a:t>
            </a:r>
            <a:br>
              <a:rPr lang="en-US" sz="2000" dirty="0"/>
            </a:br>
            <a:r>
              <a:rPr lang="en-US" sz="2000" b="1" dirty="0"/>
              <a:t>Your Task: </a:t>
            </a:r>
            <a:r>
              <a:rPr lang="en-US" sz="2000" dirty="0"/>
              <a:t>What day of the week do most users register on? Provide insights on when to schedule an ad campaign</a:t>
            </a:r>
          </a:p>
          <a:p>
            <a:pPr marL="0" indent="0">
              <a:buNone/>
            </a:pPr>
            <a:endParaRPr lang="en-IN" sz="2000" dirty="0"/>
          </a:p>
          <a:p>
            <a:endParaRPr lang="en-IN" sz="2000" dirty="0"/>
          </a:p>
        </p:txBody>
      </p:sp>
    </p:spTree>
    <p:extLst>
      <p:ext uri="{BB962C8B-B14F-4D97-AF65-F5344CB8AC3E}">
        <p14:creationId xmlns:p14="http://schemas.microsoft.com/office/powerpoint/2010/main" val="19846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A0A7C-749B-5E4E-C870-10FC1F0C47F2}"/>
              </a:ext>
            </a:extLst>
          </p:cNvPr>
          <p:cNvSpPr>
            <a:spLocks noGrp="1"/>
          </p:cNvSpPr>
          <p:nvPr>
            <p:ph idx="1"/>
          </p:nvPr>
        </p:nvSpPr>
        <p:spPr>
          <a:xfrm>
            <a:off x="406399" y="207034"/>
            <a:ext cx="11083985" cy="5919446"/>
          </a:xfrm>
        </p:spPr>
        <p:txBody>
          <a:bodyPr>
            <a:normAutofit/>
          </a:bodyPr>
          <a:lstStyle/>
          <a:p>
            <a:r>
              <a:rPr lang="en-US" sz="2000" dirty="0"/>
              <a:t>B)</a:t>
            </a:r>
            <a:r>
              <a:rPr lang="en-US" sz="2000" b="1" dirty="0"/>
              <a:t> Investor Metrics: </a:t>
            </a:r>
            <a:r>
              <a:rPr lang="en-US" sz="2000" dirty="0"/>
              <a:t>Our investors want to know if Instagram is performing well and is not becoming redundant like Facebook, they want to assess the app on the following grounds </a:t>
            </a:r>
          </a:p>
          <a:p>
            <a:r>
              <a:rPr lang="en-US" sz="2000" b="1" dirty="0"/>
              <a:t>User Engagement:</a:t>
            </a:r>
            <a:r>
              <a:rPr lang="en-US" sz="2000" dirty="0"/>
              <a:t> Are users still as active and post on Instagram or they are making fewer posts</a:t>
            </a:r>
            <a:br>
              <a:rPr lang="en-US" sz="2000" dirty="0"/>
            </a:br>
            <a:r>
              <a:rPr lang="en-US" sz="2000" b="1" dirty="0"/>
              <a:t>Your Task: </a:t>
            </a:r>
            <a:r>
              <a:rPr lang="en-US" sz="2000" dirty="0"/>
              <a:t>Provide how many times does average user posts on Instagram. Also, provide the total number of photos on Instagram/total number of users</a:t>
            </a:r>
          </a:p>
          <a:p>
            <a:pPr marL="0" indent="0" algn="l">
              <a:buNone/>
            </a:pPr>
            <a:endParaRPr lang="en-US" sz="2000" b="0" i="0" dirty="0">
              <a:effectLst/>
              <a:latin typeface="Manrope"/>
            </a:endParaRPr>
          </a:p>
          <a:p>
            <a:pPr marL="0" indent="0">
              <a:buNone/>
            </a:pPr>
            <a:r>
              <a:rPr lang="en-US" sz="2000" dirty="0"/>
              <a:t>There are 100 users overall, and there are 257 posts overall. An Instagram user typically uploads 3–4 photographs every year.</a:t>
            </a:r>
            <a:endParaRPr lang="en-IN" sz="2000" dirty="0"/>
          </a:p>
        </p:txBody>
      </p:sp>
      <p:pic>
        <p:nvPicPr>
          <p:cNvPr id="2" name="Picture 1">
            <a:extLst>
              <a:ext uri="{FF2B5EF4-FFF2-40B4-BE49-F238E27FC236}">
                <a16:creationId xmlns:a16="http://schemas.microsoft.com/office/drawing/2014/main" id="{A9926682-8297-4984-9234-351EABF52D32}"/>
              </a:ext>
            </a:extLst>
          </p:cNvPr>
          <p:cNvPicPr>
            <a:picLocks noChangeAspect="1"/>
          </p:cNvPicPr>
          <p:nvPr/>
        </p:nvPicPr>
        <p:blipFill rotWithShape="1">
          <a:blip r:embed="rId2">
            <a:extLst>
              <a:ext uri="{28A0092B-C50C-407E-A947-70E740481C1C}">
                <a14:useLocalDpi xmlns:a14="http://schemas.microsoft.com/office/drawing/2010/main" val="0"/>
              </a:ext>
            </a:extLst>
          </a:blip>
          <a:srcRect l="11757" t="19986" r="45371" b="50000"/>
          <a:stretch/>
        </p:blipFill>
        <p:spPr>
          <a:xfrm>
            <a:off x="3483707" y="2958860"/>
            <a:ext cx="5224585" cy="3692106"/>
          </a:xfrm>
          <a:prstGeom prst="rect">
            <a:avLst/>
          </a:prstGeom>
        </p:spPr>
      </p:pic>
    </p:spTree>
    <p:extLst>
      <p:ext uri="{BB962C8B-B14F-4D97-AF65-F5344CB8AC3E}">
        <p14:creationId xmlns:p14="http://schemas.microsoft.com/office/powerpoint/2010/main" val="17123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5B71-5837-9F5C-A56C-665BE898AA53}"/>
              </a:ext>
            </a:extLst>
          </p:cNvPr>
          <p:cNvSpPr>
            <a:spLocks noGrp="1"/>
          </p:cNvSpPr>
          <p:nvPr>
            <p:ph type="title"/>
          </p:nvPr>
        </p:nvSpPr>
        <p:spPr>
          <a:xfrm>
            <a:off x="252918" y="523240"/>
            <a:ext cx="10851962" cy="1193799"/>
          </a:xfrm>
        </p:spPr>
        <p:txBody>
          <a:bodyPr>
            <a:normAutofit fontScale="90000"/>
          </a:bodyPr>
          <a:lstStyle/>
          <a:p>
            <a:r>
              <a:rPr lang="en-US" sz="2000" dirty="0"/>
              <a:t>Investor Metrics: Our investor wants to know if Instagram is performing well and is not becoming redundant like Facebook wants to know, they want to assess the app on the following grounds. </a:t>
            </a:r>
            <a:br>
              <a:rPr lang="en-US" sz="2000" dirty="0"/>
            </a:br>
            <a:br>
              <a:rPr lang="en-US" sz="2000" dirty="0"/>
            </a:br>
            <a:r>
              <a:rPr lang="en-US" sz="2000" dirty="0"/>
              <a:t>1. Users Engagement: are users still as active and post on Instagram or they are making few posts Your Task: Provide how many times does average posts on Instagram. Also, provide the total number of photos on Instagram/ total number of users.</a:t>
            </a:r>
            <a:endParaRPr lang="en-IN" sz="2000" dirty="0"/>
          </a:p>
        </p:txBody>
      </p:sp>
      <p:pic>
        <p:nvPicPr>
          <p:cNvPr id="7" name="Picture 6">
            <a:extLst>
              <a:ext uri="{FF2B5EF4-FFF2-40B4-BE49-F238E27FC236}">
                <a16:creationId xmlns:a16="http://schemas.microsoft.com/office/drawing/2014/main" id="{3AA36835-E777-4C35-A3B5-A3D9BCD8D572}"/>
              </a:ext>
            </a:extLst>
          </p:cNvPr>
          <p:cNvPicPr>
            <a:picLocks noChangeAspect="1"/>
          </p:cNvPicPr>
          <p:nvPr/>
        </p:nvPicPr>
        <p:blipFill rotWithShape="1">
          <a:blip r:embed="rId2">
            <a:extLst>
              <a:ext uri="{28A0092B-C50C-407E-A947-70E740481C1C}">
                <a14:useLocalDpi xmlns:a14="http://schemas.microsoft.com/office/drawing/2010/main" val="0"/>
              </a:ext>
            </a:extLst>
          </a:blip>
          <a:srcRect l="11554" t="19264" r="48513" b="50000"/>
          <a:stretch/>
        </p:blipFill>
        <p:spPr>
          <a:xfrm>
            <a:off x="2890520" y="2275840"/>
            <a:ext cx="6106160" cy="3810000"/>
          </a:xfrm>
          <a:prstGeom prst="rect">
            <a:avLst/>
          </a:prstGeom>
        </p:spPr>
      </p:pic>
    </p:spTree>
    <p:extLst>
      <p:ext uri="{BB962C8B-B14F-4D97-AF65-F5344CB8AC3E}">
        <p14:creationId xmlns:p14="http://schemas.microsoft.com/office/powerpoint/2010/main" val="283859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0072B-41A5-8DDA-90C9-3DD0C4289B53}"/>
              </a:ext>
            </a:extLst>
          </p:cNvPr>
          <p:cNvSpPr>
            <a:spLocks noGrp="1"/>
          </p:cNvSpPr>
          <p:nvPr>
            <p:ph idx="1"/>
          </p:nvPr>
        </p:nvSpPr>
        <p:spPr>
          <a:xfrm>
            <a:off x="955040" y="885856"/>
            <a:ext cx="10982960" cy="1623664"/>
          </a:xfrm>
        </p:spPr>
        <p:txBody>
          <a:bodyPr>
            <a:normAutofit fontScale="62500" lnSpcReduction="20000"/>
          </a:bodyPr>
          <a:lstStyle/>
          <a:p>
            <a:pPr marL="0" indent="0">
              <a:buNone/>
            </a:pPr>
            <a:r>
              <a:rPr lang="en-US" dirty="0"/>
              <a:t>2) </a:t>
            </a:r>
            <a:r>
              <a:rPr lang="en-US" b="1" dirty="0"/>
              <a:t>Bots &amp; Fake Accounts:</a:t>
            </a:r>
            <a:r>
              <a:rPr lang="en-US" dirty="0"/>
              <a:t> The investors want to know if the platform is crowded with fake and dummy accounts</a:t>
            </a:r>
            <a:br>
              <a:rPr lang="en-US" dirty="0"/>
            </a:br>
            <a:r>
              <a:rPr lang="en-US" b="1" dirty="0"/>
              <a:t>Your Task: </a:t>
            </a:r>
            <a:r>
              <a:rPr lang="en-US" dirty="0"/>
              <a:t>Provide data on users (bots) who have liked every single photo on the site (since any normal user would not be able to do this)</a:t>
            </a:r>
          </a:p>
          <a:p>
            <a:pPr marL="0" indent="0">
              <a:buNone/>
            </a:pPr>
            <a:endParaRPr lang="en-US" dirty="0"/>
          </a:p>
          <a:p>
            <a:pPr marL="0" indent="0">
              <a:buNone/>
            </a:pPr>
            <a:r>
              <a:rPr lang="en-US" b="1" dirty="0"/>
              <a:t> 13 accounts in total were found to be spamming people on Instagram. The user ID and IP address can be used to locate and remove these phone accounts.</a:t>
            </a:r>
            <a:endParaRPr lang="en-IN" dirty="0"/>
          </a:p>
        </p:txBody>
      </p:sp>
      <p:pic>
        <p:nvPicPr>
          <p:cNvPr id="2" name="Picture 1">
            <a:extLst>
              <a:ext uri="{FF2B5EF4-FFF2-40B4-BE49-F238E27FC236}">
                <a16:creationId xmlns:a16="http://schemas.microsoft.com/office/drawing/2014/main" id="{75A6C9D4-3CDD-48E0-83C8-A12DCEC26183}"/>
              </a:ext>
            </a:extLst>
          </p:cNvPr>
          <p:cNvPicPr>
            <a:picLocks noChangeAspect="1"/>
          </p:cNvPicPr>
          <p:nvPr/>
        </p:nvPicPr>
        <p:blipFill rotWithShape="1">
          <a:blip r:embed="rId2">
            <a:extLst>
              <a:ext uri="{28A0092B-C50C-407E-A947-70E740481C1C}">
                <a14:useLocalDpi xmlns:a14="http://schemas.microsoft.com/office/drawing/2010/main" val="0"/>
              </a:ext>
            </a:extLst>
          </a:blip>
          <a:srcRect l="11858" t="20480" r="44561" b="18543"/>
          <a:stretch/>
        </p:blipFill>
        <p:spPr>
          <a:xfrm>
            <a:off x="2585719" y="2712720"/>
            <a:ext cx="6370321" cy="3931921"/>
          </a:xfrm>
          <a:prstGeom prst="rect">
            <a:avLst/>
          </a:prstGeom>
        </p:spPr>
      </p:pic>
    </p:spTree>
    <p:extLst>
      <p:ext uri="{BB962C8B-B14F-4D97-AF65-F5344CB8AC3E}">
        <p14:creationId xmlns:p14="http://schemas.microsoft.com/office/powerpoint/2010/main" val="123202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BBA8-F4D7-D745-78E9-CCC51FD54E53}"/>
              </a:ext>
            </a:extLst>
          </p:cNvPr>
          <p:cNvSpPr>
            <a:spLocks noGrp="1"/>
          </p:cNvSpPr>
          <p:nvPr>
            <p:ph type="title"/>
          </p:nvPr>
        </p:nvSpPr>
        <p:spPr>
          <a:xfrm>
            <a:off x="-3705665" y="338035"/>
            <a:ext cx="10344590" cy="1044243"/>
          </a:xfrm>
        </p:spPr>
        <p:txBody>
          <a:bodyPr>
            <a:normAutofit fontScale="90000"/>
          </a:bodyPr>
          <a:lstStyle/>
          <a:p>
            <a:pPr algn="ctr"/>
            <a:r>
              <a:rPr lang="en-IN" b="1" dirty="0"/>
              <a:t>Summary</a:t>
            </a:r>
            <a:r>
              <a:rPr lang="en-IN" dirty="0"/>
              <a:t>: </a:t>
            </a:r>
            <a:br>
              <a:rPr lang="en-IN" b="1" dirty="0"/>
            </a:br>
            <a:endParaRPr lang="en-IN" b="1" dirty="0"/>
          </a:p>
        </p:txBody>
      </p:sp>
      <p:sp>
        <p:nvSpPr>
          <p:cNvPr id="3" name="Content Placeholder 2">
            <a:extLst>
              <a:ext uri="{FF2B5EF4-FFF2-40B4-BE49-F238E27FC236}">
                <a16:creationId xmlns:a16="http://schemas.microsoft.com/office/drawing/2014/main" id="{BA053FD2-B382-8E5A-D023-63A7DB70C8EF}"/>
              </a:ext>
            </a:extLst>
          </p:cNvPr>
          <p:cNvSpPr>
            <a:spLocks noGrp="1"/>
          </p:cNvSpPr>
          <p:nvPr>
            <p:ph idx="1"/>
          </p:nvPr>
        </p:nvSpPr>
        <p:spPr>
          <a:xfrm>
            <a:off x="161925" y="1185331"/>
            <a:ext cx="11227412" cy="5215470"/>
          </a:xfrm>
        </p:spPr>
        <p:txBody>
          <a:bodyPr>
            <a:normAutofit fontScale="62500" lnSpcReduction="20000"/>
          </a:bodyPr>
          <a:lstStyle/>
          <a:p>
            <a:pPr algn="l">
              <a:buFont typeface="+mj-lt"/>
              <a:buAutoNum type="arabicPeriod"/>
            </a:pPr>
            <a:r>
              <a:rPr lang="en-US" b="0" i="0" dirty="0">
                <a:solidFill>
                  <a:schemeClr val="tx1"/>
                </a:solidFill>
                <a:effectLst/>
                <a:latin typeface="Söhne"/>
              </a:rPr>
              <a:t>Top 5 oldest customers:</a:t>
            </a:r>
          </a:p>
          <a:p>
            <a:pPr algn="l">
              <a:buFont typeface="Arial" panose="020B0604020202020204" pitchFamily="34" charset="0"/>
              <a:buChar char="•"/>
            </a:pPr>
            <a:r>
              <a:rPr lang="en-US" b="0" i="0" dirty="0">
                <a:solidFill>
                  <a:schemeClr val="tx1"/>
                </a:solidFill>
                <a:effectLst/>
                <a:latin typeface="Söhne"/>
              </a:rPr>
              <a:t>The top 5 oldest customers, who are considered to be the most loyal ones, created their accounts in the month of May.</a:t>
            </a:r>
          </a:p>
          <a:p>
            <a:pPr algn="l">
              <a:buFont typeface="Arial" panose="020B0604020202020204" pitchFamily="34" charset="0"/>
              <a:buChar char="•"/>
            </a:pPr>
            <a:r>
              <a:rPr lang="en-US" b="0" i="0" dirty="0">
                <a:solidFill>
                  <a:schemeClr val="tx1"/>
                </a:solidFill>
                <a:effectLst/>
                <a:latin typeface="Söhne"/>
              </a:rPr>
              <a:t>Darby was the first one to register.</a:t>
            </a:r>
          </a:p>
          <a:p>
            <a:pPr algn="l">
              <a:buFont typeface="+mj-lt"/>
              <a:buAutoNum type="arabicPeriod" startAt="2"/>
            </a:pPr>
            <a:r>
              <a:rPr lang="en-US" b="0" i="0" dirty="0">
                <a:solidFill>
                  <a:schemeClr val="tx1"/>
                </a:solidFill>
                <a:effectLst/>
                <a:latin typeface="Söhne"/>
              </a:rPr>
              <a:t>Users who have never posted a single picture:</a:t>
            </a:r>
          </a:p>
          <a:p>
            <a:pPr algn="l">
              <a:buFont typeface="Arial" panose="020B0604020202020204" pitchFamily="34" charset="0"/>
              <a:buChar char="•"/>
            </a:pPr>
            <a:r>
              <a:rPr lang="en-US" b="0" i="0" dirty="0">
                <a:solidFill>
                  <a:schemeClr val="tx1"/>
                </a:solidFill>
                <a:effectLst/>
                <a:latin typeface="Söhne"/>
              </a:rPr>
              <a:t>There are 5 users who have never posted a single picture on Instagram as of yet.</a:t>
            </a:r>
          </a:p>
          <a:p>
            <a:pPr algn="l">
              <a:buFont typeface="+mj-lt"/>
              <a:buAutoNum type="arabicPeriod" startAt="3"/>
            </a:pPr>
            <a:r>
              <a:rPr lang="en-US" b="0" i="0" dirty="0">
                <a:solidFill>
                  <a:schemeClr val="tx1"/>
                </a:solidFill>
                <a:effectLst/>
                <a:latin typeface="Söhne"/>
              </a:rPr>
              <a:t>Contest winner:</a:t>
            </a:r>
          </a:p>
          <a:p>
            <a:pPr algn="l">
              <a:buFont typeface="Arial" panose="020B0604020202020204" pitchFamily="34" charset="0"/>
              <a:buChar char="•"/>
            </a:pPr>
            <a:r>
              <a:rPr lang="en-US" b="0" i="0" dirty="0">
                <a:solidFill>
                  <a:schemeClr val="tx1"/>
                </a:solidFill>
                <a:effectLst/>
                <a:latin typeface="Söhne"/>
              </a:rPr>
              <a:t>The contest winner is Zack_Kemmer93, whose id is 52, and who gets 48 likes on a single photo.</a:t>
            </a:r>
          </a:p>
          <a:p>
            <a:pPr algn="l">
              <a:buFont typeface="+mj-lt"/>
              <a:buAutoNum type="arabicPeriod" startAt="4"/>
            </a:pPr>
            <a:r>
              <a:rPr lang="en-US" b="0" i="0" dirty="0">
                <a:solidFill>
                  <a:schemeClr val="tx1"/>
                </a:solidFill>
                <a:effectLst/>
                <a:latin typeface="Söhne"/>
              </a:rPr>
              <a:t>Most commonly used hashtags:</a:t>
            </a:r>
          </a:p>
          <a:p>
            <a:pPr algn="l">
              <a:buFont typeface="Arial" panose="020B0604020202020204" pitchFamily="34" charset="0"/>
              <a:buChar char="•"/>
            </a:pPr>
            <a:r>
              <a:rPr lang="en-US" b="0" i="0" dirty="0">
                <a:solidFill>
                  <a:schemeClr val="tx1"/>
                </a:solidFill>
                <a:effectLst/>
                <a:latin typeface="Söhne"/>
              </a:rPr>
              <a:t>These are the 5 most commonly used hashtags on the platform: smile, beach, party, fun, concert.</a:t>
            </a:r>
          </a:p>
          <a:p>
            <a:pPr algn="l">
              <a:buFont typeface="+mj-lt"/>
              <a:buAutoNum type="arabicPeriod" startAt="5"/>
            </a:pPr>
            <a:r>
              <a:rPr lang="en-US" b="0" i="0" dirty="0">
                <a:solidFill>
                  <a:schemeClr val="tx1"/>
                </a:solidFill>
                <a:effectLst/>
                <a:latin typeface="Söhne"/>
              </a:rPr>
              <a:t>Bots on the platform:</a:t>
            </a:r>
          </a:p>
          <a:p>
            <a:pPr algn="l">
              <a:buFont typeface="Arial" panose="020B0604020202020204" pitchFamily="34" charset="0"/>
              <a:buChar char="•"/>
            </a:pPr>
            <a:r>
              <a:rPr lang="en-US" b="0" i="0" dirty="0">
                <a:solidFill>
                  <a:schemeClr val="tx1"/>
                </a:solidFill>
                <a:effectLst/>
                <a:latin typeface="Söhne"/>
              </a:rPr>
              <a:t>There are 13 bots on the platform that could fill the app with spam and irrelevant content.</a:t>
            </a:r>
          </a:p>
          <a:p>
            <a:pPr algn="l">
              <a:buFont typeface="+mj-lt"/>
              <a:buAutoNum type="arabicPeriod" startAt="6"/>
            </a:pPr>
            <a:r>
              <a:rPr lang="en-US" b="0" i="0" dirty="0">
                <a:solidFill>
                  <a:schemeClr val="tx1"/>
                </a:solidFill>
                <a:effectLst/>
                <a:latin typeface="Söhne"/>
              </a:rPr>
              <a:t>Registration days:</a:t>
            </a:r>
          </a:p>
          <a:p>
            <a:pPr algn="l">
              <a:buFont typeface="Arial" panose="020B0604020202020204" pitchFamily="34" charset="0"/>
              <a:buChar char="•"/>
            </a:pPr>
            <a:r>
              <a:rPr lang="en-US" b="0" i="0" dirty="0">
                <a:solidFill>
                  <a:schemeClr val="tx1"/>
                </a:solidFill>
                <a:effectLst/>
                <a:latin typeface="Söhne"/>
              </a:rPr>
              <a:t>It was found that Thursdays and Sundays were the days when most users registered.</a:t>
            </a:r>
          </a:p>
          <a:p>
            <a:pPr algn="l">
              <a:buFont typeface="+mj-lt"/>
              <a:buAutoNum type="arabicPeriod" startAt="7"/>
            </a:pPr>
            <a:r>
              <a:rPr lang="en-US" b="0" i="0" dirty="0">
                <a:solidFill>
                  <a:schemeClr val="tx1"/>
                </a:solidFill>
                <a:effectLst/>
                <a:latin typeface="Söhne"/>
              </a:rPr>
              <a:t>Average number of photos posted:</a:t>
            </a:r>
          </a:p>
          <a:p>
            <a:pPr algn="l">
              <a:buFont typeface="Arial" panose="020B0604020202020204" pitchFamily="34" charset="0"/>
              <a:buChar char="•"/>
            </a:pPr>
            <a:r>
              <a:rPr lang="en-US" b="0" i="0" dirty="0">
                <a:solidFill>
                  <a:schemeClr val="tx1"/>
                </a:solidFill>
                <a:effectLst/>
                <a:latin typeface="Söhne"/>
              </a:rPr>
              <a:t>On average, a user was posting 3-4 photos in a year.</a:t>
            </a:r>
          </a:p>
          <a:p>
            <a:pPr marL="0" indent="0">
              <a:buNone/>
            </a:pPr>
            <a:endParaRPr lang="en-IN" dirty="0">
              <a:solidFill>
                <a:schemeClr val="tx1"/>
              </a:solidFill>
            </a:endParaRPr>
          </a:p>
        </p:txBody>
      </p:sp>
    </p:spTree>
    <p:extLst>
      <p:ext uri="{BB962C8B-B14F-4D97-AF65-F5344CB8AC3E}">
        <p14:creationId xmlns:p14="http://schemas.microsoft.com/office/powerpoint/2010/main" val="14885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C471-7322-4CB7-2307-6C6974B78721}"/>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D38B9ACA-76DA-466D-964C-868DB10185F5}"/>
              </a:ext>
            </a:extLst>
          </p:cNvPr>
          <p:cNvSpPr>
            <a:spLocks noGrp="1"/>
          </p:cNvSpPr>
          <p:nvPr>
            <p:ph idx="1"/>
          </p:nvPr>
        </p:nvSpPr>
        <p:spPr>
          <a:xfrm>
            <a:off x="1120000" y="1825625"/>
            <a:ext cx="10233800" cy="4667250"/>
          </a:xfrm>
        </p:spPr>
        <p:txBody>
          <a:bodyPr>
            <a:normAutofit/>
          </a:bodyPr>
          <a:lstStyle/>
          <a:p>
            <a:r>
              <a:rPr lang="en-US" sz="2000" dirty="0"/>
              <a:t>A computer language called SQL is used to manage and </a:t>
            </a:r>
            <a:r>
              <a:rPr lang="en-US" sz="2000" dirty="0" err="1"/>
              <a:t>analyse</a:t>
            </a:r>
            <a:r>
              <a:rPr lang="en-US" sz="2000" dirty="0"/>
              <a:t> data in relational databases.</a:t>
            </a:r>
          </a:p>
          <a:p>
            <a:r>
              <a:rPr lang="en-US" sz="2000" dirty="0"/>
              <a:t>Data retrieval, data manipulation, and the creation and analysis of metrics are all possible using SQL.SQL is </a:t>
            </a:r>
            <a:r>
              <a:rPr lang="en-US" sz="2000" dirty="0" err="1"/>
              <a:t>utilised</a:t>
            </a:r>
            <a:r>
              <a:rPr lang="en-US" sz="2000" dirty="0"/>
              <a:t> in many different sectors and is crucial for jobs that need data analysis.</a:t>
            </a:r>
          </a:p>
          <a:p>
            <a:r>
              <a:rPr lang="en-US" sz="2000" dirty="0"/>
              <a:t>SQL has a </a:t>
            </a:r>
            <a:r>
              <a:rPr lang="en-US" sz="2000" dirty="0" err="1"/>
              <a:t>standardised</a:t>
            </a:r>
            <a:r>
              <a:rPr lang="en-US" sz="2000" dirty="0"/>
              <a:t> syntax and sophisticated features for </a:t>
            </a:r>
            <a:r>
              <a:rPr lang="en-US" sz="2000" dirty="0" err="1"/>
              <a:t>analysing</a:t>
            </a:r>
            <a:r>
              <a:rPr lang="en-US" sz="2000" dirty="0"/>
              <a:t> complex data.</a:t>
            </a:r>
          </a:p>
          <a:p>
            <a:r>
              <a:rPr lang="en-US" sz="2000" dirty="0"/>
              <a:t>Understanding databases and being proficient in SQL syntax and basic commands are prerequisites for learning SQL.</a:t>
            </a:r>
            <a:endParaRPr lang="en-IN" sz="2000" dirty="0"/>
          </a:p>
        </p:txBody>
      </p:sp>
    </p:spTree>
    <p:extLst>
      <p:ext uri="{BB962C8B-B14F-4D97-AF65-F5344CB8AC3E}">
        <p14:creationId xmlns:p14="http://schemas.microsoft.com/office/powerpoint/2010/main" val="136619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4D5A-6D72-EB3E-9CBE-7243BC7E6B03}"/>
              </a:ext>
            </a:extLst>
          </p:cNvPr>
          <p:cNvSpPr>
            <a:spLocks noGrp="1"/>
          </p:cNvSpPr>
          <p:nvPr>
            <p:ph type="title"/>
          </p:nvPr>
        </p:nvSpPr>
        <p:spPr>
          <a:xfrm>
            <a:off x="1989797" y="1696720"/>
            <a:ext cx="7825232" cy="3464560"/>
          </a:xfrm>
        </p:spPr>
        <p:txBody>
          <a:bodyPr>
            <a:normAutofit/>
          </a:bodyPr>
          <a:lstStyle/>
          <a:p>
            <a:pPr algn="ctr"/>
            <a:r>
              <a:rPr lang="en-IN" sz="7200" dirty="0"/>
              <a:t>THANK YOU</a:t>
            </a:r>
          </a:p>
        </p:txBody>
      </p:sp>
    </p:spTree>
    <p:extLst>
      <p:ext uri="{BB962C8B-B14F-4D97-AF65-F5344CB8AC3E}">
        <p14:creationId xmlns:p14="http://schemas.microsoft.com/office/powerpoint/2010/main" val="48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35DE-74FA-3166-609A-084F64A0412E}"/>
              </a:ext>
            </a:extLst>
          </p:cNvPr>
          <p:cNvSpPr>
            <a:spLocks noGrp="1"/>
          </p:cNvSpPr>
          <p:nvPr>
            <p:ph type="title"/>
          </p:nvPr>
        </p:nvSpPr>
        <p:spPr>
          <a:xfrm>
            <a:off x="444921" y="297764"/>
            <a:ext cx="10231236" cy="1076960"/>
          </a:xfrm>
        </p:spPr>
        <p:txBody>
          <a:bodyPr>
            <a:normAutofit fontScale="90000"/>
          </a:bodyPr>
          <a:lstStyle/>
          <a:p>
            <a:r>
              <a:rPr lang="en-IN" sz="3600" b="1" i="0" dirty="0">
                <a:effectLst/>
                <a:latin typeface="Manrope"/>
              </a:rPr>
              <a:t>Project Description</a:t>
            </a:r>
            <a:br>
              <a:rPr lang="en-IN" sz="3600" b="1" i="0" dirty="0">
                <a:effectLst/>
                <a:latin typeface="Manrope"/>
              </a:rPr>
            </a:br>
            <a:endParaRPr lang="en-IN" sz="3600" dirty="0"/>
          </a:p>
        </p:txBody>
      </p:sp>
      <p:sp>
        <p:nvSpPr>
          <p:cNvPr id="3" name="Content Placeholder 2">
            <a:extLst>
              <a:ext uri="{FF2B5EF4-FFF2-40B4-BE49-F238E27FC236}">
                <a16:creationId xmlns:a16="http://schemas.microsoft.com/office/drawing/2014/main" id="{70D72C77-5DBA-D721-B469-6DAF34E9F8FB}"/>
              </a:ext>
            </a:extLst>
          </p:cNvPr>
          <p:cNvSpPr>
            <a:spLocks noGrp="1"/>
          </p:cNvSpPr>
          <p:nvPr>
            <p:ph idx="1"/>
          </p:nvPr>
        </p:nvSpPr>
        <p:spPr>
          <a:xfrm>
            <a:off x="210064" y="1309817"/>
            <a:ext cx="11981936" cy="5183058"/>
          </a:xfrm>
        </p:spPr>
        <p:txBody>
          <a:bodyPr>
            <a:normAutofit fontScale="70000" lnSpcReduction="20000"/>
          </a:bodyPr>
          <a:lstStyle/>
          <a:p>
            <a:pPr algn="l">
              <a:buFont typeface="+mj-lt"/>
              <a:buAutoNum type="arabicPeriod"/>
            </a:pPr>
            <a:r>
              <a:rPr lang="en-US" b="0" i="0" dirty="0">
                <a:effectLst/>
                <a:latin typeface="Söhne"/>
              </a:rPr>
              <a:t>Project overview:</a:t>
            </a:r>
          </a:p>
          <a:p>
            <a:pPr algn="l">
              <a:buFont typeface="Arial" panose="020B0604020202020204" pitchFamily="34" charset="0"/>
              <a:buChar char="•"/>
            </a:pPr>
            <a:r>
              <a:rPr lang="en-US" b="0" i="0" dirty="0">
                <a:effectLst/>
                <a:latin typeface="Söhne"/>
              </a:rPr>
              <a:t>The project involves analyzing Instagram users to derive business insights.</a:t>
            </a:r>
          </a:p>
          <a:p>
            <a:pPr algn="l">
              <a:buFont typeface="Arial" panose="020B0604020202020204" pitchFamily="34" charset="0"/>
              <a:buChar char="•"/>
            </a:pPr>
            <a:r>
              <a:rPr lang="en-US" b="0" i="0" dirty="0">
                <a:effectLst/>
                <a:latin typeface="Söhne"/>
              </a:rPr>
              <a:t>The insights will be used by various teams across the business, including marketing, product development, and management.</a:t>
            </a:r>
          </a:p>
          <a:p>
            <a:pPr algn="l">
              <a:buFont typeface="+mj-lt"/>
              <a:buAutoNum type="arabicPeriod" startAt="2"/>
            </a:pPr>
            <a:r>
              <a:rPr lang="en-US" b="0" i="0" dirty="0">
                <a:effectLst/>
                <a:latin typeface="Söhne"/>
              </a:rPr>
              <a:t>Purpose of analysis:</a:t>
            </a:r>
          </a:p>
          <a:p>
            <a:pPr algn="l">
              <a:buFont typeface="Arial" panose="020B0604020202020204" pitchFamily="34" charset="0"/>
              <a:buChar char="•"/>
            </a:pPr>
            <a:r>
              <a:rPr lang="en-US" b="0" i="0" dirty="0">
                <a:effectLst/>
                <a:latin typeface="Söhne"/>
              </a:rPr>
              <a:t>The purpose of the analysis is to track user engagement and interactions with the Instagram software or mobile application.</a:t>
            </a:r>
          </a:p>
          <a:p>
            <a:pPr algn="l">
              <a:buFont typeface="Arial" panose="020B0604020202020204" pitchFamily="34" charset="0"/>
              <a:buChar char="•"/>
            </a:pPr>
            <a:r>
              <a:rPr lang="en-US" b="0" i="0" dirty="0">
                <a:effectLst/>
                <a:latin typeface="Söhne"/>
              </a:rPr>
              <a:t>This information will be used to derive business insights and make data-driven decisions.</a:t>
            </a:r>
          </a:p>
          <a:p>
            <a:pPr algn="l">
              <a:buFont typeface="+mj-lt"/>
              <a:buAutoNum type="arabicPeriod" startAt="3"/>
            </a:pPr>
            <a:r>
              <a:rPr lang="en-US" b="0" i="0" dirty="0">
                <a:effectLst/>
                <a:latin typeface="Söhne"/>
              </a:rPr>
              <a:t>Types of insights:</a:t>
            </a:r>
          </a:p>
          <a:p>
            <a:pPr algn="l">
              <a:buFont typeface="Arial" panose="020B0604020202020204" pitchFamily="34" charset="0"/>
              <a:buChar char="•"/>
            </a:pPr>
            <a:r>
              <a:rPr lang="en-US" b="0" i="0" dirty="0">
                <a:effectLst/>
                <a:latin typeface="Söhne"/>
              </a:rPr>
              <a:t>The insights derived from the analysis can be used to launch new marketing campaigns and improve the user experience.</a:t>
            </a:r>
          </a:p>
          <a:p>
            <a:pPr algn="l">
              <a:buFont typeface="Arial" panose="020B0604020202020204" pitchFamily="34" charset="0"/>
              <a:buChar char="•"/>
            </a:pPr>
            <a:r>
              <a:rPr lang="en-US" b="0" i="0" dirty="0">
                <a:effectLst/>
                <a:latin typeface="Söhne"/>
              </a:rPr>
              <a:t>The insights can also be used to track the success of the app by measuring user engagement and retention.</a:t>
            </a:r>
          </a:p>
          <a:p>
            <a:pPr algn="l">
              <a:buFont typeface="+mj-lt"/>
              <a:buAutoNum type="arabicPeriod" startAt="4"/>
            </a:pPr>
            <a:r>
              <a:rPr lang="en-US" b="0" i="0" dirty="0">
                <a:effectLst/>
                <a:latin typeface="Söhne"/>
              </a:rPr>
              <a:t>Role in the project:</a:t>
            </a:r>
          </a:p>
          <a:p>
            <a:pPr algn="l">
              <a:buFont typeface="Arial" panose="020B0604020202020204" pitchFamily="34" charset="0"/>
              <a:buChar char="•"/>
            </a:pPr>
            <a:r>
              <a:rPr lang="en-US" b="0" i="0" dirty="0">
                <a:effectLst/>
                <a:latin typeface="Söhne"/>
              </a:rPr>
              <a:t>The person writing the message is working with the product team on Instagram.</a:t>
            </a:r>
          </a:p>
          <a:p>
            <a:pPr algn="l">
              <a:buFont typeface="Arial" panose="020B0604020202020204" pitchFamily="34" charset="0"/>
              <a:buChar char="•"/>
            </a:pPr>
            <a:r>
              <a:rPr lang="en-US" b="0" i="0" dirty="0">
                <a:effectLst/>
                <a:latin typeface="Söhne"/>
              </a:rPr>
              <a:t>The product manager has asked the writer to provide insights on questions asked by the management team.</a:t>
            </a:r>
          </a:p>
          <a:p>
            <a:endParaRPr lang="en-IN" dirty="0">
              <a:latin typeface="Söhne"/>
            </a:endParaRPr>
          </a:p>
        </p:txBody>
      </p:sp>
    </p:spTree>
    <p:extLst>
      <p:ext uri="{BB962C8B-B14F-4D97-AF65-F5344CB8AC3E}">
        <p14:creationId xmlns:p14="http://schemas.microsoft.com/office/powerpoint/2010/main" val="290997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6032-5BD1-4E15-BB89-EDE38324A2E4}"/>
              </a:ext>
            </a:extLst>
          </p:cNvPr>
          <p:cNvSpPr>
            <a:spLocks noGrp="1"/>
          </p:cNvSpPr>
          <p:nvPr/>
        </p:nvSpPr>
        <p:spPr>
          <a:xfrm>
            <a:off x="557364" y="547749"/>
            <a:ext cx="9501036"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solidFill>
                  <a:schemeClr val="tx1"/>
                </a:solidFill>
                <a:latin typeface="Söhne"/>
              </a:rPr>
              <a:t>Approach</a:t>
            </a:r>
          </a:p>
        </p:txBody>
      </p:sp>
      <p:sp>
        <p:nvSpPr>
          <p:cNvPr id="5" name="Content Placeholder 2">
            <a:extLst>
              <a:ext uri="{FF2B5EF4-FFF2-40B4-BE49-F238E27FC236}">
                <a16:creationId xmlns:a16="http://schemas.microsoft.com/office/drawing/2014/main" id="{BC9149E0-2026-4D95-AEFC-40E2599EDDD9}"/>
              </a:ext>
            </a:extLst>
          </p:cNvPr>
          <p:cNvSpPr>
            <a:spLocks noGrp="1"/>
          </p:cNvSpPr>
          <p:nvPr/>
        </p:nvSpPr>
        <p:spPr>
          <a:xfrm>
            <a:off x="270589" y="1539301"/>
            <a:ext cx="11485664" cy="471195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a:buFont typeface="+mj-lt"/>
              <a:buAutoNum type="arabicPeriod"/>
            </a:pPr>
            <a:r>
              <a:rPr lang="en-US" sz="2000" b="0" i="0" dirty="0">
                <a:effectLst/>
                <a:latin typeface="Söhne"/>
              </a:rPr>
              <a:t>Approach to analyzing the dataset:</a:t>
            </a:r>
          </a:p>
          <a:p>
            <a:pPr algn="l">
              <a:buFont typeface="Arial" panose="020B0604020202020204" pitchFamily="34" charset="0"/>
              <a:buChar char="•"/>
            </a:pPr>
            <a:r>
              <a:rPr lang="en-US" sz="2000" b="0" i="0" dirty="0">
                <a:effectLst/>
                <a:latin typeface="Söhne"/>
              </a:rPr>
              <a:t>The writer's approach is to use a SQL Workbench to analyze the Instagram dataset.</a:t>
            </a:r>
          </a:p>
          <a:p>
            <a:pPr algn="l">
              <a:buFont typeface="Arial" panose="020B0604020202020204" pitchFamily="34" charset="0"/>
              <a:buChar char="•"/>
            </a:pPr>
            <a:r>
              <a:rPr lang="en-US" sz="2000" b="0" i="0" dirty="0">
                <a:effectLst/>
                <a:latin typeface="Söhne"/>
              </a:rPr>
              <a:t>This involves executing queries to read, manipulate, and summarize the data.</a:t>
            </a:r>
          </a:p>
          <a:p>
            <a:pPr algn="l">
              <a:buFont typeface="+mj-lt"/>
              <a:buAutoNum type="arabicPeriod" startAt="2"/>
            </a:pPr>
            <a:r>
              <a:rPr lang="en-US" sz="2000" b="0" i="0" dirty="0">
                <a:effectLst/>
                <a:latin typeface="Söhne"/>
              </a:rPr>
              <a:t>Use of an Entity Relationship Diagram (ERD):</a:t>
            </a:r>
          </a:p>
          <a:p>
            <a:pPr algn="l">
              <a:buFont typeface="Arial" panose="020B0604020202020204" pitchFamily="34" charset="0"/>
              <a:buChar char="•"/>
            </a:pPr>
            <a:r>
              <a:rPr lang="en-US" sz="2000" b="0" i="0" dirty="0">
                <a:effectLst/>
                <a:latin typeface="Söhne"/>
              </a:rPr>
              <a:t>An ERD is used to help understand the structure of the dataset.</a:t>
            </a:r>
          </a:p>
          <a:p>
            <a:pPr algn="l">
              <a:buFont typeface="Arial" panose="020B0604020202020204" pitchFamily="34" charset="0"/>
              <a:buChar char="•"/>
            </a:pPr>
            <a:r>
              <a:rPr lang="en-US" sz="2000" b="0" i="0" dirty="0">
                <a:effectLst/>
                <a:latin typeface="Söhne"/>
              </a:rPr>
              <a:t>It shows how many tables and columns are in the dataset and the relationships between them.</a:t>
            </a:r>
          </a:p>
          <a:p>
            <a:pPr algn="l">
              <a:buFont typeface="Arial" panose="020B0604020202020204" pitchFamily="34" charset="0"/>
              <a:buChar char="•"/>
            </a:pPr>
            <a:r>
              <a:rPr lang="en-US" sz="2000" b="0" i="0" dirty="0">
                <a:effectLst/>
                <a:latin typeface="Söhne"/>
              </a:rPr>
              <a:t>This helps with relating tables that have a one-to-one or one-to-many relationship.</a:t>
            </a:r>
          </a:p>
          <a:p>
            <a:pPr algn="l">
              <a:buFont typeface="+mj-lt"/>
              <a:buAutoNum type="arabicPeriod" startAt="3"/>
            </a:pPr>
            <a:r>
              <a:rPr lang="en-US" sz="2000" b="0" i="0" dirty="0">
                <a:effectLst/>
                <a:latin typeface="Söhne"/>
              </a:rPr>
              <a:t>Use of SQL operators, aggregation functions, and joins:</a:t>
            </a:r>
          </a:p>
          <a:p>
            <a:pPr algn="l">
              <a:buFont typeface="Arial" panose="020B0604020202020204" pitchFamily="34" charset="0"/>
              <a:buChar char="•"/>
            </a:pPr>
            <a:r>
              <a:rPr lang="en-US" sz="2000" b="0" i="0" dirty="0">
                <a:effectLst/>
                <a:latin typeface="Söhne"/>
              </a:rPr>
              <a:t>The writer uses various SQL operators, such as SELECT and WHERE, to query the dataset.</a:t>
            </a:r>
          </a:p>
          <a:p>
            <a:pPr algn="l">
              <a:buFont typeface="Arial" panose="020B0604020202020204" pitchFamily="34" charset="0"/>
              <a:buChar char="•"/>
            </a:pPr>
            <a:r>
              <a:rPr lang="en-US" sz="2000" b="0" i="0" dirty="0">
                <a:effectLst/>
                <a:latin typeface="Söhne"/>
              </a:rPr>
              <a:t>Aggregation functions, such as COUNT and SUM, are used to manipulate and summarize the data.</a:t>
            </a:r>
          </a:p>
          <a:p>
            <a:pPr algn="l">
              <a:buFont typeface="Arial" panose="020B0604020202020204" pitchFamily="34" charset="0"/>
              <a:buChar char="•"/>
            </a:pPr>
            <a:r>
              <a:rPr lang="en-US" sz="2000" b="0" i="0" dirty="0">
                <a:effectLst/>
                <a:latin typeface="Söhne"/>
              </a:rPr>
              <a:t>Joins are used to combine data from multiple tables in the dataset.</a:t>
            </a:r>
          </a:p>
          <a:p>
            <a:pPr algn="l">
              <a:buFont typeface="+mj-lt"/>
              <a:buAutoNum type="arabicPeriod" startAt="4"/>
            </a:pPr>
            <a:r>
              <a:rPr lang="en-US" sz="2000" b="0" i="0" dirty="0">
                <a:effectLst/>
                <a:latin typeface="Söhne"/>
              </a:rPr>
              <a:t>Purpose of using SQL:</a:t>
            </a:r>
          </a:p>
          <a:p>
            <a:pPr algn="l">
              <a:buFont typeface="Arial" panose="020B0604020202020204" pitchFamily="34" charset="0"/>
              <a:buChar char="•"/>
            </a:pPr>
            <a:r>
              <a:rPr lang="en-US" sz="2000" b="0" i="0" dirty="0">
                <a:effectLst/>
                <a:latin typeface="Söhne"/>
              </a:rPr>
              <a:t>The purpose of using SQL is to analyze the Instagram dataset and derive insights that can be used to make data-driven decisions.</a:t>
            </a:r>
          </a:p>
          <a:p>
            <a:pPr marL="0" indent="0">
              <a:buNone/>
            </a:pPr>
            <a:endParaRPr lang="en-IN" sz="2200" dirty="0">
              <a:latin typeface="Söhne"/>
            </a:endParaRPr>
          </a:p>
        </p:txBody>
      </p:sp>
      <p:sp>
        <p:nvSpPr>
          <p:cNvPr id="8" name="Content Placeholder 2">
            <a:extLst>
              <a:ext uri="{FF2B5EF4-FFF2-40B4-BE49-F238E27FC236}">
                <a16:creationId xmlns:a16="http://schemas.microsoft.com/office/drawing/2014/main" id="{E0F4B17E-0B2C-45BD-B035-A55FD1A6D30C}"/>
              </a:ext>
            </a:extLst>
          </p:cNvPr>
          <p:cNvSpPr txBox="1">
            <a:spLocks/>
          </p:cNvSpPr>
          <p:nvPr/>
        </p:nvSpPr>
        <p:spPr>
          <a:xfrm>
            <a:off x="557364" y="4925696"/>
            <a:ext cx="10515600" cy="1325563"/>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22346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7539-D5F9-1958-D3BF-06291D5E327E}"/>
              </a:ext>
            </a:extLst>
          </p:cNvPr>
          <p:cNvSpPr>
            <a:spLocks noGrp="1"/>
          </p:cNvSpPr>
          <p:nvPr>
            <p:ph type="title"/>
          </p:nvPr>
        </p:nvSpPr>
        <p:spPr/>
        <p:txBody>
          <a:bodyPr/>
          <a:lstStyle/>
          <a:p>
            <a:r>
              <a:rPr lang="en-IN" b="1" dirty="0"/>
              <a:t>Tech-stack Used</a:t>
            </a:r>
          </a:p>
        </p:txBody>
      </p:sp>
      <p:sp>
        <p:nvSpPr>
          <p:cNvPr id="3" name="Content Placeholder 2">
            <a:extLst>
              <a:ext uri="{FF2B5EF4-FFF2-40B4-BE49-F238E27FC236}">
                <a16:creationId xmlns:a16="http://schemas.microsoft.com/office/drawing/2014/main" id="{2DEB7FB7-E57B-D6D4-3480-AC187950F1DE}"/>
              </a:ext>
            </a:extLst>
          </p:cNvPr>
          <p:cNvSpPr>
            <a:spLocks noGrp="1"/>
          </p:cNvSpPr>
          <p:nvPr>
            <p:ph idx="1"/>
          </p:nvPr>
        </p:nvSpPr>
        <p:spPr>
          <a:xfrm>
            <a:off x="685801" y="1875453"/>
            <a:ext cx="11416003" cy="4618653"/>
          </a:xfrm>
        </p:spPr>
        <p:txBody>
          <a:bodyPr>
            <a:normAutofit fontScale="62500" lnSpcReduction="20000"/>
          </a:bodyPr>
          <a:lstStyle/>
          <a:p>
            <a:pPr algn="l">
              <a:buFont typeface="+mj-lt"/>
              <a:buAutoNum type="arabicPeriod"/>
            </a:pPr>
            <a:r>
              <a:rPr lang="en-US" b="0" i="0" dirty="0">
                <a:effectLst/>
                <a:latin typeface="Söhne"/>
              </a:rPr>
              <a:t>Speed and volume:</a:t>
            </a:r>
          </a:p>
          <a:p>
            <a:pPr algn="l">
              <a:buFont typeface="Arial" panose="020B0604020202020204" pitchFamily="34" charset="0"/>
              <a:buChar char="•"/>
            </a:pPr>
            <a:r>
              <a:rPr lang="en-US" b="0" i="0" dirty="0">
                <a:effectLst/>
                <a:latin typeface="Söhne"/>
              </a:rPr>
              <a:t>SQL is known for its speed and ability to handle large volumes of data without sacrificing performance.</a:t>
            </a:r>
          </a:p>
          <a:p>
            <a:pPr algn="l">
              <a:buFont typeface="Arial" panose="020B0604020202020204" pitchFamily="34" charset="0"/>
              <a:buChar char="•"/>
            </a:pPr>
            <a:r>
              <a:rPr lang="en-US" b="0" i="0" dirty="0">
                <a:effectLst/>
                <a:latin typeface="Söhne"/>
              </a:rPr>
              <a:t>This makes it ideal for working with large datasets and performing complex operations on them.</a:t>
            </a:r>
          </a:p>
          <a:p>
            <a:pPr algn="l">
              <a:buFont typeface="+mj-lt"/>
              <a:buAutoNum type="arabicPeriod" startAt="2"/>
            </a:pPr>
            <a:r>
              <a:rPr lang="en-US" b="0" i="0" dirty="0">
                <a:effectLst/>
                <a:latin typeface="Söhne"/>
              </a:rPr>
              <a:t>Collaborative and traceable:</a:t>
            </a:r>
          </a:p>
          <a:p>
            <a:pPr algn="l">
              <a:buFont typeface="Arial" panose="020B0604020202020204" pitchFamily="34" charset="0"/>
              <a:buChar char="•"/>
            </a:pPr>
            <a:r>
              <a:rPr lang="en-US" b="0" i="0" dirty="0">
                <a:effectLst/>
                <a:latin typeface="Söhne"/>
              </a:rPr>
              <a:t>SQL allows for collaborative querying, where users can save and share useful queries with others.</a:t>
            </a:r>
          </a:p>
          <a:p>
            <a:pPr algn="l">
              <a:buFont typeface="Arial" panose="020B0604020202020204" pitchFamily="34" charset="0"/>
              <a:buChar char="•"/>
            </a:pPr>
            <a:r>
              <a:rPr lang="en-US" b="0" i="0" dirty="0">
                <a:effectLst/>
                <a:latin typeface="Söhne"/>
              </a:rPr>
              <a:t>Queries can be traced back to see who made which changes to which table, making it easy to collaborate and track changes.</a:t>
            </a:r>
          </a:p>
          <a:p>
            <a:pPr algn="l">
              <a:buFont typeface="+mj-lt"/>
              <a:buAutoNum type="arabicPeriod" startAt="3"/>
            </a:pPr>
            <a:r>
              <a:rPr lang="en-US" b="0" i="0" dirty="0">
                <a:effectLst/>
                <a:latin typeface="Söhne"/>
              </a:rPr>
              <a:t>Organization and structure:</a:t>
            </a:r>
          </a:p>
          <a:p>
            <a:pPr algn="l">
              <a:buFont typeface="Arial" panose="020B0604020202020204" pitchFamily="34" charset="0"/>
              <a:buChar char="•"/>
            </a:pPr>
            <a:r>
              <a:rPr lang="en-US" b="0" i="0" dirty="0">
                <a:effectLst/>
                <a:latin typeface="Söhne"/>
              </a:rPr>
              <a:t>SQL tables are organized by rows and columns, which makes it easy to search and manipulate data in a structured way.</a:t>
            </a:r>
          </a:p>
          <a:p>
            <a:pPr algn="l">
              <a:buFont typeface="Arial" panose="020B0604020202020204" pitchFamily="34" charset="0"/>
              <a:buChar char="•"/>
            </a:pPr>
            <a:r>
              <a:rPr lang="en-US" b="0" i="0" dirty="0">
                <a:effectLst/>
                <a:latin typeface="Söhne"/>
              </a:rPr>
              <a:t>SQL tables are more strict about consistent data types, which helps prevent errors and ensures data accuracy.</a:t>
            </a:r>
          </a:p>
          <a:p>
            <a:pPr algn="l">
              <a:buFont typeface="+mj-lt"/>
              <a:buAutoNum type="arabicPeriod" startAt="4"/>
            </a:pPr>
            <a:r>
              <a:rPr lang="en-US" b="0" i="0" dirty="0">
                <a:effectLst/>
                <a:latin typeface="Söhne"/>
              </a:rPr>
              <a:t>Preparing data for analysis:</a:t>
            </a:r>
          </a:p>
          <a:p>
            <a:pPr algn="l">
              <a:buFont typeface="Arial" panose="020B0604020202020204" pitchFamily="34" charset="0"/>
              <a:buChar char="•"/>
            </a:pPr>
            <a:r>
              <a:rPr lang="en-US" b="0" i="0" dirty="0">
                <a:effectLst/>
                <a:latin typeface="Söhne"/>
              </a:rPr>
              <a:t>SQL can be used to prepare data for further analysis in other software or tools.</a:t>
            </a:r>
          </a:p>
          <a:p>
            <a:pPr algn="l">
              <a:buFont typeface="Arial" panose="020B0604020202020204" pitchFamily="34" charset="0"/>
              <a:buChar char="•"/>
            </a:pPr>
            <a:r>
              <a:rPr lang="en-US" b="0" i="0" dirty="0">
                <a:effectLst/>
                <a:latin typeface="Söhne"/>
              </a:rPr>
              <a:t>By querying and manipulating data in SQL, users can prepare data for use in machine learning models, statistical analysis, or other applications.</a:t>
            </a:r>
          </a:p>
          <a:p>
            <a:endParaRPr lang="en-IN" dirty="0"/>
          </a:p>
        </p:txBody>
      </p:sp>
    </p:spTree>
    <p:extLst>
      <p:ext uri="{BB962C8B-B14F-4D97-AF65-F5344CB8AC3E}">
        <p14:creationId xmlns:p14="http://schemas.microsoft.com/office/powerpoint/2010/main" val="41636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3AF3-0040-AF42-9414-65ECB3B51874}"/>
              </a:ext>
            </a:extLst>
          </p:cNvPr>
          <p:cNvSpPr>
            <a:spLocks noGrp="1"/>
          </p:cNvSpPr>
          <p:nvPr>
            <p:ph type="title"/>
          </p:nvPr>
        </p:nvSpPr>
        <p:spPr>
          <a:xfrm>
            <a:off x="496742" y="346032"/>
            <a:ext cx="6736080" cy="749326"/>
          </a:xfrm>
        </p:spPr>
        <p:txBody>
          <a:bodyPr>
            <a:normAutofit/>
          </a:bodyPr>
          <a:lstStyle/>
          <a:p>
            <a:r>
              <a:rPr lang="en-IN" sz="4000" b="1" i="0" dirty="0">
                <a:effectLst/>
                <a:latin typeface="Söhne"/>
              </a:rPr>
              <a:t>Insights</a:t>
            </a:r>
            <a:endParaRPr lang="en-IN" sz="4000" b="1" dirty="0"/>
          </a:p>
        </p:txBody>
      </p:sp>
      <p:sp>
        <p:nvSpPr>
          <p:cNvPr id="4" name="Rectangle 1">
            <a:extLst>
              <a:ext uri="{FF2B5EF4-FFF2-40B4-BE49-F238E27FC236}">
                <a16:creationId xmlns:a16="http://schemas.microsoft.com/office/drawing/2014/main" id="{8706C3DD-8C79-D807-6351-A0001AB25AD2}"/>
              </a:ext>
            </a:extLst>
          </p:cNvPr>
          <p:cNvSpPr>
            <a:spLocks noGrp="1" noChangeArrowheads="1"/>
          </p:cNvSpPr>
          <p:nvPr>
            <p:ph idx="1"/>
          </p:nvPr>
        </p:nvSpPr>
        <p:spPr bwMode="auto">
          <a:xfrm>
            <a:off x="357188" y="1054544"/>
            <a:ext cx="11707294" cy="546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effectLst/>
                <a:latin typeface="Söhne"/>
              </a:rPr>
              <a:t>Importance of user analysis on Instagram: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User analysis is crucial for businesses and individuals who want to succeed on Instagram.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It provides valuable insights into user behavior and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Söhne"/>
              </a:rPr>
              <a:t>Data collection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Data collection and analysis are key components of the user analysis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This may involve collecting data on followers, engagement rates, and audience interests.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Söhne"/>
              </a:rPr>
              <a:t>Use of insights for decision 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The insights gained from user analysis can inform decisions about content creation, posting strategies, and engagement efforts.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These decisions can be data-driven and lead to continuous improvement and optimization.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Söhne"/>
              </a:rPr>
              <a:t>Goal of user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The ultimate goal of user analysis on Instagram is to improve the account's performance and increase engagement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This can help businesses and individuals connect with their audience and achieve their goals on the platform.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Söhne"/>
              </a:rPr>
            </a:b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0450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26561-EEA8-3F0A-ED15-0A2C1D4C892C}"/>
              </a:ext>
            </a:extLst>
          </p:cNvPr>
          <p:cNvSpPr>
            <a:spLocks noGrp="1"/>
          </p:cNvSpPr>
          <p:nvPr>
            <p:ph idx="1"/>
          </p:nvPr>
        </p:nvSpPr>
        <p:spPr>
          <a:xfrm>
            <a:off x="152399" y="336429"/>
            <a:ext cx="11924582" cy="5667555"/>
          </a:xfrm>
        </p:spPr>
        <p:txBody>
          <a:bodyPr>
            <a:normAutofit/>
          </a:bodyPr>
          <a:lstStyle/>
          <a:p>
            <a:pPr marL="342900" indent="-342900">
              <a:buAutoNum type="alphaUcPeriod"/>
            </a:pPr>
            <a:r>
              <a:rPr lang="en-US" sz="1800" dirty="0"/>
              <a:t>Marketing: the marketing team wants to launch some campaigns and they need your help to following </a:t>
            </a:r>
          </a:p>
          <a:p>
            <a:pPr marL="342900" indent="-342900">
              <a:buAutoNum type="alphaUcPeriod"/>
            </a:pPr>
            <a:r>
              <a:rPr lang="en-US" sz="1800" dirty="0"/>
              <a:t>1. Rewarding Most Loyal Users: People who have been using the platform for the longest time. Your Task: Find the 5 oldest users of Instagram from the database provided </a:t>
            </a:r>
          </a:p>
          <a:p>
            <a:pPr marL="0" indent="0">
              <a:buNone/>
            </a:pPr>
            <a:r>
              <a:rPr lang="en-US" sz="1800" dirty="0"/>
              <a:t>                                                  Those are the users who have been on the platform the longest</a:t>
            </a:r>
            <a:r>
              <a:rPr lang="en-US" sz="2400" dirty="0"/>
              <a:t>.</a:t>
            </a:r>
            <a:endParaRPr lang="en-IN" sz="2400" dirty="0"/>
          </a:p>
        </p:txBody>
      </p:sp>
      <p:pic>
        <p:nvPicPr>
          <p:cNvPr id="4" name="Picture 3">
            <a:extLst>
              <a:ext uri="{FF2B5EF4-FFF2-40B4-BE49-F238E27FC236}">
                <a16:creationId xmlns:a16="http://schemas.microsoft.com/office/drawing/2014/main" id="{D4E52988-06BA-0F47-C3F8-0593D23EDD25}"/>
              </a:ext>
            </a:extLst>
          </p:cNvPr>
          <p:cNvPicPr>
            <a:picLocks noChangeAspect="1"/>
          </p:cNvPicPr>
          <p:nvPr/>
        </p:nvPicPr>
        <p:blipFill rotWithShape="1">
          <a:blip r:embed="rId2">
            <a:extLst>
              <a:ext uri="{28A0092B-C50C-407E-A947-70E740481C1C}">
                <a14:useLocalDpi xmlns:a14="http://schemas.microsoft.com/office/drawing/2010/main" val="0"/>
              </a:ext>
            </a:extLst>
          </a:blip>
          <a:srcRect l="10064" t="10084" r="58633" b="39365"/>
          <a:stretch/>
        </p:blipFill>
        <p:spPr>
          <a:xfrm>
            <a:off x="2743200" y="2208361"/>
            <a:ext cx="6642340" cy="3709359"/>
          </a:xfrm>
          <a:prstGeom prst="rect">
            <a:avLst/>
          </a:prstGeom>
        </p:spPr>
      </p:pic>
    </p:spTree>
    <p:extLst>
      <p:ext uri="{BB962C8B-B14F-4D97-AF65-F5344CB8AC3E}">
        <p14:creationId xmlns:p14="http://schemas.microsoft.com/office/powerpoint/2010/main" val="36521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D5503-D5C2-7449-EE5D-75B302EDC920}"/>
              </a:ext>
            </a:extLst>
          </p:cNvPr>
          <p:cNvSpPr>
            <a:spLocks noGrp="1"/>
          </p:cNvSpPr>
          <p:nvPr>
            <p:ph idx="1"/>
          </p:nvPr>
        </p:nvSpPr>
        <p:spPr>
          <a:xfrm>
            <a:off x="152400" y="802258"/>
            <a:ext cx="11355238" cy="707366"/>
          </a:xfrm>
        </p:spPr>
        <p:txBody>
          <a:bodyPr>
            <a:normAutofit fontScale="70000" lnSpcReduction="20000"/>
          </a:bodyPr>
          <a:lstStyle/>
          <a:p>
            <a:pPr marL="0" indent="0">
              <a:buNone/>
            </a:pPr>
            <a:r>
              <a:rPr lang="en-US" dirty="0"/>
              <a:t>2. Remind Inactive users to start posting: by sending them promotional emails to post their first photos.</a:t>
            </a:r>
          </a:p>
          <a:p>
            <a:pPr marL="0" indent="0">
              <a:buNone/>
            </a:pPr>
            <a:r>
              <a:rPr lang="en-US" dirty="0"/>
              <a:t> Your Task: Find the users who have never posted a single photo on Instagram.</a:t>
            </a:r>
            <a:endParaRPr lang="en-IN" dirty="0"/>
          </a:p>
        </p:txBody>
      </p:sp>
      <p:pic>
        <p:nvPicPr>
          <p:cNvPr id="2" name="Picture 1">
            <a:extLst>
              <a:ext uri="{FF2B5EF4-FFF2-40B4-BE49-F238E27FC236}">
                <a16:creationId xmlns:a16="http://schemas.microsoft.com/office/drawing/2014/main" id="{DE991F79-1DF2-4FE0-A6D3-42D305110025}"/>
              </a:ext>
            </a:extLst>
          </p:cNvPr>
          <p:cNvPicPr>
            <a:picLocks noChangeAspect="1"/>
          </p:cNvPicPr>
          <p:nvPr/>
        </p:nvPicPr>
        <p:blipFill rotWithShape="1">
          <a:blip r:embed="rId2">
            <a:extLst>
              <a:ext uri="{28A0092B-C50C-407E-A947-70E740481C1C}">
                <a14:useLocalDpi xmlns:a14="http://schemas.microsoft.com/office/drawing/2010/main" val="0"/>
              </a:ext>
            </a:extLst>
          </a:blip>
          <a:srcRect l="1622" t="23410" r="43953" b="8869"/>
          <a:stretch/>
        </p:blipFill>
        <p:spPr>
          <a:xfrm>
            <a:off x="6898358" y="3961780"/>
            <a:ext cx="4442460" cy="2079172"/>
          </a:xfrm>
          <a:prstGeom prst="rect">
            <a:avLst/>
          </a:prstGeom>
        </p:spPr>
      </p:pic>
      <p:pic>
        <p:nvPicPr>
          <p:cNvPr id="5" name="Picture 4">
            <a:extLst>
              <a:ext uri="{FF2B5EF4-FFF2-40B4-BE49-F238E27FC236}">
                <a16:creationId xmlns:a16="http://schemas.microsoft.com/office/drawing/2014/main" id="{1CA41558-0F8E-48A0-B833-ACD7915EFB51}"/>
              </a:ext>
            </a:extLst>
          </p:cNvPr>
          <p:cNvPicPr>
            <a:picLocks noChangeAspect="1"/>
          </p:cNvPicPr>
          <p:nvPr/>
        </p:nvPicPr>
        <p:blipFill rotWithShape="1">
          <a:blip r:embed="rId3">
            <a:extLst>
              <a:ext uri="{28A0092B-C50C-407E-A947-70E740481C1C}">
                <a14:useLocalDpi xmlns:a14="http://schemas.microsoft.com/office/drawing/2010/main" val="0"/>
              </a:ext>
            </a:extLst>
          </a:blip>
          <a:srcRect l="12770" t="38794" r="62804" b="9950"/>
          <a:stretch/>
        </p:blipFill>
        <p:spPr>
          <a:xfrm>
            <a:off x="746740" y="3836050"/>
            <a:ext cx="4546903" cy="2330632"/>
          </a:xfrm>
          <a:prstGeom prst="rect">
            <a:avLst/>
          </a:prstGeom>
        </p:spPr>
      </p:pic>
      <p:sp>
        <p:nvSpPr>
          <p:cNvPr id="7" name="TextBox 6">
            <a:extLst>
              <a:ext uri="{FF2B5EF4-FFF2-40B4-BE49-F238E27FC236}">
                <a16:creationId xmlns:a16="http://schemas.microsoft.com/office/drawing/2014/main" id="{D1A94809-F0AE-2407-3A8A-0FAEC991773A}"/>
              </a:ext>
            </a:extLst>
          </p:cNvPr>
          <p:cNvSpPr txBox="1"/>
          <p:nvPr/>
        </p:nvSpPr>
        <p:spPr>
          <a:xfrm>
            <a:off x="307675" y="1880558"/>
            <a:ext cx="11355238" cy="1015663"/>
          </a:xfrm>
          <a:prstGeom prst="rect">
            <a:avLst/>
          </a:prstGeom>
          <a:noFill/>
        </p:spPr>
        <p:txBody>
          <a:bodyPr wrap="square">
            <a:spAutoFit/>
          </a:bodyPr>
          <a:lstStyle/>
          <a:p>
            <a:r>
              <a:rPr lang="en-US" sz="2000" dirty="0"/>
              <a:t>There seem to be 100 people in total, but only 74 publish photos on Instagram, and 26 individuals have never shared a single photograph </a:t>
            </a:r>
            <a:r>
              <a:rPr lang="en-US" sz="2000" dirty="0" err="1"/>
              <a:t>there.To</a:t>
            </a:r>
            <a:r>
              <a:rPr lang="en-US" sz="2000" dirty="0"/>
              <a:t> upload their initial pictures, we need to send them a marketing </a:t>
            </a:r>
            <a:r>
              <a:rPr lang="en-US" sz="2000" dirty="0" err="1"/>
              <a:t>email.The</a:t>
            </a:r>
            <a:r>
              <a:rPr lang="en-US" sz="2000" dirty="0"/>
              <a:t> picture contains information about these 26 users.</a:t>
            </a:r>
            <a:endParaRPr lang="en-IN" sz="2000" dirty="0"/>
          </a:p>
        </p:txBody>
      </p:sp>
    </p:spTree>
    <p:extLst>
      <p:ext uri="{BB962C8B-B14F-4D97-AF65-F5344CB8AC3E}">
        <p14:creationId xmlns:p14="http://schemas.microsoft.com/office/powerpoint/2010/main" val="182473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0258B-CBF2-9112-55F0-A04F4477D87A}"/>
              </a:ext>
            </a:extLst>
          </p:cNvPr>
          <p:cNvSpPr>
            <a:spLocks noGrp="1"/>
          </p:cNvSpPr>
          <p:nvPr>
            <p:ph idx="1"/>
          </p:nvPr>
        </p:nvSpPr>
        <p:spPr>
          <a:xfrm>
            <a:off x="102638" y="1478213"/>
            <a:ext cx="11986724" cy="5010539"/>
          </a:xfrm>
        </p:spPr>
        <p:txBody>
          <a:bodyPr>
            <a:normAutofit/>
          </a:bodyPr>
          <a:lstStyle/>
          <a:p>
            <a:pPr marL="0" indent="0">
              <a:buNone/>
            </a:pPr>
            <a:r>
              <a:rPr lang="en-US" sz="2000" dirty="0"/>
              <a:t>                  So Zack Kemmer93, whose ID is 52, wins the competition. One of his photos received 48 likes.</a:t>
            </a:r>
            <a:endParaRPr lang="en-IN" sz="2000" dirty="0"/>
          </a:p>
        </p:txBody>
      </p:sp>
      <p:sp>
        <p:nvSpPr>
          <p:cNvPr id="5" name="TextBox 4">
            <a:extLst>
              <a:ext uri="{FF2B5EF4-FFF2-40B4-BE49-F238E27FC236}">
                <a16:creationId xmlns:a16="http://schemas.microsoft.com/office/drawing/2014/main" id="{10D994BF-D905-CFE7-81F8-40C90284E404}"/>
              </a:ext>
            </a:extLst>
          </p:cNvPr>
          <p:cNvSpPr txBox="1"/>
          <p:nvPr/>
        </p:nvSpPr>
        <p:spPr>
          <a:xfrm>
            <a:off x="407963" y="358894"/>
            <a:ext cx="11681399" cy="1015663"/>
          </a:xfrm>
          <a:prstGeom prst="rect">
            <a:avLst/>
          </a:prstGeom>
          <a:noFill/>
        </p:spPr>
        <p:txBody>
          <a:bodyPr wrap="square">
            <a:spAutoFit/>
          </a:bodyPr>
          <a:lstStyle/>
          <a:p>
            <a:r>
              <a:rPr lang="en-US" sz="2000" dirty="0"/>
              <a:t>3. Declaring Contest Winner: the team started a contest and the users who get the most likes on a single photo will win the contest now they wish to declare the winner. Your Task: Identify the winner of the contest and provide their details to the team. </a:t>
            </a:r>
            <a:endParaRPr lang="en-IN" sz="2000" dirty="0"/>
          </a:p>
        </p:txBody>
      </p:sp>
      <p:pic>
        <p:nvPicPr>
          <p:cNvPr id="6" name="Picture 5">
            <a:extLst>
              <a:ext uri="{FF2B5EF4-FFF2-40B4-BE49-F238E27FC236}">
                <a16:creationId xmlns:a16="http://schemas.microsoft.com/office/drawing/2014/main" id="{0DCE2E56-10FC-4CB8-94F5-04477B505873}"/>
              </a:ext>
            </a:extLst>
          </p:cNvPr>
          <p:cNvPicPr>
            <a:picLocks noChangeAspect="1"/>
          </p:cNvPicPr>
          <p:nvPr/>
        </p:nvPicPr>
        <p:blipFill rotWithShape="1">
          <a:blip r:embed="rId2">
            <a:extLst>
              <a:ext uri="{28A0092B-C50C-407E-A947-70E740481C1C}">
                <a14:useLocalDpi xmlns:a14="http://schemas.microsoft.com/office/drawing/2010/main" val="0"/>
              </a:ext>
            </a:extLst>
          </a:blip>
          <a:srcRect l="11857" t="15659" r="44561" b="41394"/>
          <a:stretch/>
        </p:blipFill>
        <p:spPr>
          <a:xfrm>
            <a:off x="2930105" y="2358107"/>
            <a:ext cx="5140960" cy="3901574"/>
          </a:xfrm>
          <a:prstGeom prst="rect">
            <a:avLst/>
          </a:prstGeom>
        </p:spPr>
      </p:pic>
    </p:spTree>
    <p:extLst>
      <p:ext uri="{BB962C8B-B14F-4D97-AF65-F5344CB8AC3E}">
        <p14:creationId xmlns:p14="http://schemas.microsoft.com/office/powerpoint/2010/main" val="274726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A478A-C426-826C-7BA2-7573AA36E507}"/>
              </a:ext>
            </a:extLst>
          </p:cNvPr>
          <p:cNvSpPr>
            <a:spLocks noGrp="1"/>
          </p:cNvSpPr>
          <p:nvPr>
            <p:ph idx="1"/>
          </p:nvPr>
        </p:nvSpPr>
        <p:spPr>
          <a:xfrm>
            <a:off x="267420" y="1121433"/>
            <a:ext cx="11222966" cy="1155941"/>
          </a:xfrm>
        </p:spPr>
        <p:txBody>
          <a:bodyPr>
            <a:noAutofit/>
          </a:bodyPr>
          <a:lstStyle/>
          <a:p>
            <a:r>
              <a:rPr lang="en-US" sz="2000" b="1" i="0" dirty="0">
                <a:effectLst/>
                <a:latin typeface="Manrope"/>
              </a:rPr>
              <a:t> </a:t>
            </a:r>
            <a:r>
              <a:rPr lang="en-US" sz="2000" b="1" dirty="0"/>
              <a:t>Hashtag Researching:</a:t>
            </a:r>
            <a:r>
              <a:rPr lang="en-US" sz="2000" dirty="0"/>
              <a:t> A partner brand wants to know, which hashtags to use in the post to reach the most people on the platform.</a:t>
            </a:r>
            <a:br>
              <a:rPr lang="en-US" sz="2000" dirty="0"/>
            </a:br>
            <a:r>
              <a:rPr lang="en-US" sz="2000" dirty="0"/>
              <a:t>  </a:t>
            </a:r>
          </a:p>
          <a:p>
            <a:r>
              <a:rPr lang="en-US" sz="2000" b="1" dirty="0"/>
              <a:t>Your Task: </a:t>
            </a:r>
            <a:r>
              <a:rPr lang="en-US" sz="2000" dirty="0"/>
              <a:t>Identify and suggest the top 5 most commonly used hashtags on the platform</a:t>
            </a:r>
          </a:p>
          <a:p>
            <a:endParaRPr lang="en-US" sz="2000" dirty="0"/>
          </a:p>
          <a:p>
            <a:pPr marL="0" indent="0">
              <a:buNone/>
            </a:pPr>
            <a:r>
              <a:rPr lang="en-US" sz="2000" dirty="0"/>
              <a:t>            Smile, Beach, Party, Fun, and Concert are the hashtags that people use the most frequently on the network. To reach the majority of   platform users, Instagram might advise their partner to include these in their new post.</a:t>
            </a:r>
            <a:endParaRPr lang="en-IN" sz="2000" dirty="0"/>
          </a:p>
        </p:txBody>
      </p:sp>
      <p:sp>
        <p:nvSpPr>
          <p:cNvPr id="5" name="TextBox 4">
            <a:extLst>
              <a:ext uri="{FF2B5EF4-FFF2-40B4-BE49-F238E27FC236}">
                <a16:creationId xmlns:a16="http://schemas.microsoft.com/office/drawing/2014/main" id="{5529BE9A-87EB-ACC6-2900-21EB2C56AAF9}"/>
              </a:ext>
            </a:extLst>
          </p:cNvPr>
          <p:cNvSpPr txBox="1"/>
          <p:nvPr/>
        </p:nvSpPr>
        <p:spPr>
          <a:xfrm>
            <a:off x="379828" y="304801"/>
            <a:ext cx="9283309" cy="646331"/>
          </a:xfrm>
          <a:prstGeom prst="rect">
            <a:avLst/>
          </a:prstGeom>
          <a:noFill/>
        </p:spPr>
        <p:txBody>
          <a:bodyPr wrap="square">
            <a:spAutoFit/>
          </a:bodyPr>
          <a:lstStyle/>
          <a:p>
            <a:r>
              <a:rPr lang="en-IN" sz="3600" b="1" dirty="0"/>
              <a:t>Hashtag Researching </a:t>
            </a:r>
            <a:endParaRPr lang="en-IN" sz="3600" dirty="0"/>
          </a:p>
        </p:txBody>
      </p:sp>
      <p:pic>
        <p:nvPicPr>
          <p:cNvPr id="6" name="Picture 5">
            <a:extLst>
              <a:ext uri="{FF2B5EF4-FFF2-40B4-BE49-F238E27FC236}">
                <a16:creationId xmlns:a16="http://schemas.microsoft.com/office/drawing/2014/main" id="{DF8D01BC-4416-404A-B33D-5441058CBA26}"/>
              </a:ext>
            </a:extLst>
          </p:cNvPr>
          <p:cNvPicPr>
            <a:picLocks noChangeAspect="1"/>
          </p:cNvPicPr>
          <p:nvPr/>
        </p:nvPicPr>
        <p:blipFill rotWithShape="1">
          <a:blip r:embed="rId2">
            <a:extLst>
              <a:ext uri="{28A0092B-C50C-407E-A947-70E740481C1C}">
                <a14:useLocalDpi xmlns:a14="http://schemas.microsoft.com/office/drawing/2010/main" val="0"/>
              </a:ext>
            </a:extLst>
          </a:blip>
          <a:srcRect l="11046" t="19625" r="43780" b="33326"/>
          <a:stretch/>
        </p:blipFill>
        <p:spPr>
          <a:xfrm>
            <a:off x="3096853" y="3587056"/>
            <a:ext cx="5251792" cy="2966143"/>
          </a:xfrm>
          <a:prstGeom prst="rect">
            <a:avLst/>
          </a:prstGeom>
        </p:spPr>
      </p:pic>
    </p:spTree>
    <p:extLst>
      <p:ext uri="{BB962C8B-B14F-4D97-AF65-F5344CB8AC3E}">
        <p14:creationId xmlns:p14="http://schemas.microsoft.com/office/powerpoint/2010/main" val="68470412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Depth</Template>
  <TotalTime>2863</TotalTime>
  <Words>1619</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Corbel</vt:lpstr>
      <vt:lpstr>Manrope</vt:lpstr>
      <vt:lpstr>Söhne</vt:lpstr>
      <vt:lpstr>Wingdings 3</vt:lpstr>
      <vt:lpstr>Depth</vt:lpstr>
      <vt:lpstr>PowerPoint Presentation</vt:lpstr>
      <vt:lpstr>Project Description </vt:lpstr>
      <vt:lpstr>PowerPoint Presentation</vt:lpstr>
      <vt:lpstr>Tech-stack Used</vt:lpstr>
      <vt:lpstr>Insights</vt:lpstr>
      <vt:lpstr>PowerPoint Presentation</vt:lpstr>
      <vt:lpstr>PowerPoint Presentation</vt:lpstr>
      <vt:lpstr>PowerPoint Presentation</vt:lpstr>
      <vt:lpstr>PowerPoint Presentation</vt:lpstr>
      <vt:lpstr>PowerPoint Presentation</vt:lpstr>
      <vt:lpstr>PowerPoint Presentation</vt:lpstr>
      <vt:lpstr>Investor Metrics: Our investor wants to know if Instagram is performing well and is not becoming redundant like Facebook wants to know, they want to assess the app on the following grounds.   1. Users Engagement: are users still as active and post on Instagram or they are making few posts Your Task: Provide how many times does average posts on Instagram. Also, provide the total number of photos on Instagram/ total number of users.</vt:lpstr>
      <vt:lpstr>PowerPoint Presentation</vt:lpstr>
      <vt:lpstr>Summary:  </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bansodmanjusha3@outlook.com</dc:creator>
  <cp:lastModifiedBy>bansodmanjusha3@outlook.com</cp:lastModifiedBy>
  <cp:revision>12</cp:revision>
  <dcterms:created xsi:type="dcterms:W3CDTF">2023-02-24T13:01:43Z</dcterms:created>
  <dcterms:modified xsi:type="dcterms:W3CDTF">2023-03-02T17:32:20Z</dcterms:modified>
</cp:coreProperties>
</file>