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85.png" ContentType="image/png"/>
  <Override PartName="/ppt/media/image84.png" ContentType="image/png"/>
  <Override PartName="/ppt/media/image83.png" ContentType="image/png"/>
  <Override PartName="/ppt/media/image82.png" ContentType="image/png"/>
  <Override PartName="/ppt/media/image81.png" ContentType="image/png"/>
  <Override PartName="/ppt/media/image80.png" ContentType="image/png"/>
  <Override PartName="/ppt/media/image76.png" ContentType="image/png"/>
  <Override PartName="/ppt/media/image75.png" ContentType="image/png"/>
  <Override PartName="/ppt/media/image74.png" ContentType="image/png"/>
  <Override PartName="/ppt/media/image73.png" ContentType="image/png"/>
  <Override PartName="/ppt/media/image71.png" ContentType="image/png"/>
  <Override PartName="/ppt/media/image68.png" ContentType="image/png"/>
  <Override PartName="/ppt/media/image69.png" ContentType="image/png"/>
  <Override PartName="/ppt/media/image67.png" ContentType="image/png"/>
  <Override PartName="/ppt/media/image66.png" ContentType="image/png"/>
  <Override PartName="/ppt/media/image65.png" ContentType="image/png"/>
  <Override PartName="/ppt/media/image64.png" ContentType="image/png"/>
  <Override PartName="/ppt/media/image72.png" ContentType="image/png"/>
  <Override PartName="/ppt/media/image63.png" ContentType="image/png"/>
  <Override PartName="/ppt/media/image62.png" ContentType="image/png"/>
  <Override PartName="/ppt/media/image60.png" ContentType="image/png"/>
  <Override PartName="/ppt/media/image59.png" ContentType="image/png"/>
  <Override PartName="/ppt/media/image78.png" ContentType="image/png"/>
  <Override PartName="/ppt/media/image58.png" ContentType="image/png"/>
  <Override PartName="/ppt/media/image53.png" ContentType="image/png"/>
  <Override PartName="/ppt/media/image52.png" ContentType="image/png"/>
  <Override PartName="/ppt/media/image56.png" ContentType="image/png"/>
  <Override PartName="/ppt/media/image51.png" ContentType="image/png"/>
  <Override PartName="/ppt/media/image50.png" ContentType="image/png"/>
  <Override PartName="/ppt/media/image49.png" ContentType="image/png"/>
  <Override PartName="/ppt/media/image43.png" ContentType="image/png"/>
  <Override PartName="/ppt/media/image42.png" ContentType="image/png"/>
  <Override PartName="/ppt/media/image41.png" ContentType="image/png"/>
  <Override PartName="/ppt/media/image36.png" ContentType="image/png"/>
  <Override PartName="/ppt/media/image32.png" ContentType="image/png"/>
  <Override PartName="/ppt/media/image45.png" ContentType="image/png"/>
  <Override PartName="/ppt/media/image30.png" ContentType="image/png"/>
  <Override PartName="/ppt/media/image44.png" ContentType="image/png"/>
  <Override PartName="/ppt/media/image27.png" ContentType="image/png"/>
  <Override PartName="/ppt/media/image26.png" ContentType="image/png"/>
  <Override PartName="/ppt/media/image28.png" ContentType="image/png"/>
  <Override PartName="/ppt/media/image25.png" ContentType="image/png"/>
  <Override PartName="/ppt/media/image33.png" ContentType="image/png"/>
  <Override PartName="/ppt/media/image38.png" ContentType="image/png"/>
  <Override PartName="/ppt/media/image77.png" ContentType="image/png"/>
  <Override PartName="/ppt/media/image22.png" ContentType="image/png"/>
  <Override PartName="/ppt/media/image55.png" ContentType="image/png"/>
  <Override PartName="/ppt/media/image31.png" ContentType="image/png"/>
  <Override PartName="/ppt/media/image37.png" ContentType="image/png"/>
  <Override PartName="/ppt/media/image24.png" ContentType="image/png"/>
  <Override PartName="/ppt/media/image21.png" ContentType="image/png"/>
  <Override PartName="/ppt/media/image54.png" ContentType="image/png"/>
  <Override PartName="/ppt/media/image61.png" ContentType="image/png"/>
  <Override PartName="/ppt/media/image20.png" ContentType="image/png"/>
  <Override PartName="/ppt/media/image16.png" ContentType="image/png"/>
  <Override PartName="/ppt/media/image17.png" ContentType="image/png"/>
  <Override PartName="/ppt/media/image14.png" ContentType="image/png"/>
  <Override PartName="/ppt/media/image13.png" ContentType="image/png"/>
  <Override PartName="/ppt/media/image46.png" ContentType="image/png"/>
  <Override PartName="/ppt/media/image23.png" ContentType="image/png"/>
  <Override PartName="/ppt/media/image12.png" ContentType="image/png"/>
  <Override PartName="/ppt/media/image39.png" ContentType="image/png"/>
  <Override PartName="/ppt/media/image35.png" ContentType="image/png"/>
  <Override PartName="/ppt/media/image10.png" ContentType="image/png"/>
  <Override PartName="/ppt/media/image48.png" ContentType="image/png"/>
  <Override PartName="/ppt/media/image9.png" ContentType="image/png"/>
  <Override PartName="/ppt/media/image15.png" ContentType="image/png"/>
  <Override PartName="/ppt/media/image29.png" ContentType="image/png"/>
  <Override PartName="/ppt/media/image8.png" ContentType="image/png"/>
  <Override PartName="/ppt/media/image40.png" ContentType="image/png"/>
  <Override PartName="/ppt/media/image34.png" ContentType="image/png"/>
  <Override PartName="/ppt/media/image6.png" ContentType="image/png"/>
  <Override PartName="/ppt/media/image18.png" ContentType="image/png"/>
  <Override PartName="/ppt/media/image7.png" ContentType="image/png"/>
  <Override PartName="/ppt/media/image4.png" ContentType="image/png"/>
  <Override PartName="/ppt/media/image3.png" ContentType="image/png"/>
  <Override PartName="/ppt/media/image19.png" ContentType="image/png"/>
  <Override PartName="/ppt/media/image57.png" ContentType="image/png"/>
  <Override PartName="/ppt/media/image5.jpeg" ContentType="image/jpeg"/>
  <Override PartName="/ppt/media/image79.png" ContentType="image/png"/>
  <Override PartName="/ppt/media/image47.png" ContentType="image/png"/>
  <Override PartName="/ppt/media/image70.png" ContentType="image/png"/>
  <Override PartName="/ppt/media/image2.png" ContentType="image/pn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34"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35" name="" descr=""/>
          <p:cNvPicPr/>
          <p:nvPr/>
        </p:nvPicPr>
        <p:blipFill>
          <a:blip r:embed="rId2"/>
          <a:stretch>
            <a:fillRect/>
          </a:stretch>
        </p:blipFill>
        <p:spPr>
          <a:xfrm>
            <a:off x="2702160" y="1203480"/>
            <a:ext cx="3738600" cy="2982960"/>
          </a:xfrm>
          <a:prstGeom prst="rect">
            <a:avLst/>
          </a:prstGeom>
          <a:ln>
            <a:noFill/>
          </a:ln>
        </p:spPr>
      </p:pic>
      <p:pic>
        <p:nvPicPr>
          <p:cNvPr id="36"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40"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42"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44"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45"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49"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50"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51"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4"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53"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54"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55"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57"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58"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59"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61"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62"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66"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67"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69"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70"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71" name="" descr=""/>
          <p:cNvPicPr/>
          <p:nvPr/>
        </p:nvPicPr>
        <p:blipFill>
          <a:blip r:embed="rId2"/>
          <a:stretch>
            <a:fillRect/>
          </a:stretch>
        </p:blipFill>
        <p:spPr>
          <a:xfrm>
            <a:off x="2702160" y="1203480"/>
            <a:ext cx="3738600" cy="2982960"/>
          </a:xfrm>
          <a:prstGeom prst="rect">
            <a:avLst/>
          </a:prstGeom>
          <a:ln>
            <a:noFill/>
          </a:ln>
        </p:spPr>
      </p:pic>
      <p:pic>
        <p:nvPicPr>
          <p:cNvPr id="72"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80"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82"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84"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85"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89"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90"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91"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93"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94"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95"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97"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99"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01"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102"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06"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107"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09"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110"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111" name="" descr=""/>
          <p:cNvPicPr/>
          <p:nvPr/>
        </p:nvPicPr>
        <p:blipFill>
          <a:blip r:embed="rId2"/>
          <a:stretch>
            <a:fillRect/>
          </a:stretch>
        </p:blipFill>
        <p:spPr>
          <a:xfrm>
            <a:off x="2702160" y="1203480"/>
            <a:ext cx="3738600" cy="2982960"/>
          </a:xfrm>
          <a:prstGeom prst="rect">
            <a:avLst/>
          </a:prstGeom>
          <a:ln>
            <a:noFill/>
          </a:ln>
        </p:spPr>
      </p:pic>
      <p:pic>
        <p:nvPicPr>
          <p:cNvPr id="112"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600"/>
          </a:xfrm>
          <a:prstGeom prst="rect">
            <a:avLst/>
          </a:prstGeom>
        </p:spPr>
        <p:txBody>
          <a:bodyPr lIns="0" rIns="0" tIns="0" bIns="0" anchor="ctr"/>
          <a:p>
            <a:r>
              <a:rPr lang="en-IN">
                <a:latin typeface="Arial"/>
              </a:rPr>
              <a:t>Click to edit the title text format</a:t>
            </a:r>
            <a:endParaRPr/>
          </a:p>
        </p:txBody>
      </p:sp>
      <p:sp>
        <p:nvSpPr>
          <p:cNvPr id="1" name="PlaceHolder 2"/>
          <p:cNvSpPr>
            <a:spLocks noGrp="1"/>
          </p:cNvSpPr>
          <p:nvPr>
            <p:ph type="body"/>
          </p:nvPr>
        </p:nvSpPr>
        <p:spPr>
          <a:xfrm>
            <a:off x="457200" y="1203480"/>
            <a:ext cx="4015440" cy="298260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
        <p:nvSpPr>
          <p:cNvPr id="2" name="PlaceHolder 3"/>
          <p:cNvSpPr>
            <a:spLocks noGrp="1"/>
          </p:cNvSpPr>
          <p:nvPr>
            <p:ph type="body"/>
          </p:nvPr>
        </p:nvSpPr>
        <p:spPr>
          <a:xfrm>
            <a:off x="4674240" y="1203480"/>
            <a:ext cx="4015440" cy="298260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p:spPr>
        <p:txBody>
          <a:bodyPr lIns="0" rIns="0" tIns="0" bIns="0" anchor="ctr"/>
          <a:p>
            <a:pPr algn="ctr"/>
            <a:r>
              <a:rPr lang="en-IN" sz="4400">
                <a:latin typeface="Arial"/>
              </a:rPr>
              <a:t>Click to edit the title text format</a:t>
            </a:r>
            <a:endParaRPr/>
          </a:p>
        </p:txBody>
      </p:sp>
      <p:sp>
        <p:nvSpPr>
          <p:cNvPr id="38" name="PlaceHolder 2"/>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560"/>
            <a:ext cx="8229600" cy="857160"/>
          </a:xfrm>
          <a:prstGeom prst="rect">
            <a:avLst/>
          </a:prstGeom>
        </p:spPr>
        <p:txBody>
          <a:bodyPr lIns="90000" rIns="90000" tIns="45000" bIns="45000"/>
          <a:p>
            <a:pPr algn="ctr"/>
            <a:r>
              <a:rPr lang="en-IN" sz="3300">
                <a:latin typeface="Calibri"/>
              </a:rPr>
              <a:t>Click to edit the title text format</a:t>
            </a:r>
            <a:endParaRPr/>
          </a:p>
        </p:txBody>
      </p:sp>
      <p:sp>
        <p:nvSpPr>
          <p:cNvPr id="74" name="PlaceHolder 2"/>
          <p:cNvSpPr>
            <a:spLocks noGrp="1"/>
          </p:cNvSpPr>
          <p:nvPr>
            <p:ph type="body"/>
          </p:nvPr>
        </p:nvSpPr>
        <p:spPr>
          <a:xfrm>
            <a:off x="457200" y="1199880"/>
            <a:ext cx="8229600" cy="3394440"/>
          </a:xfrm>
          <a:prstGeom prst="rect">
            <a:avLst/>
          </a:prstGeom>
        </p:spPr>
        <p:txBody>
          <a:bodyPr lIns="90000" rIns="90000" tIns="45000" bIns="45000"/>
          <a:p>
            <a:pPr>
              <a:buFont typeface="Arial"/>
              <a:buChar char="•"/>
            </a:pPr>
            <a:r>
              <a:rPr lang="en-IN" sz="2400">
                <a:latin typeface="Calibri"/>
              </a:rPr>
              <a:t>Click to edit the outline text format</a:t>
            </a:r>
            <a:endParaRPr/>
          </a:p>
          <a:p>
            <a:pPr lvl="1">
              <a:buFont typeface="Arial"/>
              <a:buChar char="–"/>
            </a:pPr>
            <a:r>
              <a:rPr lang="en-IN" sz="2100">
                <a:latin typeface="Calibri"/>
              </a:rPr>
              <a:t>Second Outline Level</a:t>
            </a:r>
            <a:endParaRPr/>
          </a:p>
          <a:p>
            <a:pPr lvl="2">
              <a:buFont typeface="Arial"/>
              <a:buChar char="•"/>
            </a:pPr>
            <a:r>
              <a:rPr lang="en-IN">
                <a:latin typeface="Calibri"/>
              </a:rPr>
              <a:t>Third Outline Level</a:t>
            </a:r>
            <a:endParaRPr/>
          </a:p>
          <a:p>
            <a:pPr lvl="3">
              <a:buFont typeface="Arial"/>
              <a:buChar char="–"/>
            </a:pPr>
            <a:r>
              <a:rPr lang="en-IN" sz="1500">
                <a:latin typeface="Calibri"/>
              </a:rPr>
              <a:t>Fourth Outline Level</a:t>
            </a:r>
            <a:endParaRPr/>
          </a:p>
          <a:p>
            <a:pPr lvl="4">
              <a:buFont typeface="Arial"/>
              <a:buChar char="»"/>
            </a:pPr>
            <a:r>
              <a:rPr lang="en-IN" sz="1500">
                <a:latin typeface="Calibri"/>
              </a:rPr>
              <a:t>Fifth Outline Level</a:t>
            </a:r>
            <a:endParaRPr/>
          </a:p>
          <a:p>
            <a:pPr lvl="5">
              <a:buFont typeface="Arial"/>
              <a:buChar char="»"/>
            </a:pPr>
            <a:r>
              <a:rPr lang="en-IN" sz="1500">
                <a:latin typeface="Calibri"/>
              </a:rPr>
              <a:t>Sixth Outline Level</a:t>
            </a:r>
            <a:endParaRPr/>
          </a:p>
          <a:p>
            <a:pPr lvl="6">
              <a:buFont typeface="Arial"/>
              <a:buChar char="»"/>
            </a:pPr>
            <a:r>
              <a:rPr lang="en-IN" sz="1500">
                <a:latin typeface="Calibri"/>
              </a:rPr>
              <a:t>Seventh Outline Level</a:t>
            </a:r>
            <a:endParaRPr/>
          </a:p>
        </p:txBody>
      </p:sp>
      <p:sp>
        <p:nvSpPr>
          <p:cNvPr id="75" name="PlaceHolder 3"/>
          <p:cNvSpPr>
            <a:spLocks noGrp="1"/>
          </p:cNvSpPr>
          <p:nvPr>
            <p:ph type="dt"/>
          </p:nvPr>
        </p:nvSpPr>
        <p:spPr>
          <a:xfrm>
            <a:off x="456840" y="4767480"/>
            <a:ext cx="2133720" cy="273960"/>
          </a:xfrm>
          <a:prstGeom prst="rect">
            <a:avLst/>
          </a:prstGeom>
        </p:spPr>
        <p:txBody>
          <a:bodyPr lIns="90000" rIns="90000" tIns="45000" bIns="45000"/>
          <a:p>
            <a:pPr/>
            <a:r>
              <a:rPr lang="en-US">
                <a:latin typeface="Arial"/>
              </a:rPr>
              <a:t>&lt;date/time&gt;</a:t>
            </a:r>
            <a:endParaRPr/>
          </a:p>
        </p:txBody>
      </p:sp>
      <p:sp>
        <p:nvSpPr>
          <p:cNvPr id="76" name="PlaceHolder 4"/>
          <p:cNvSpPr>
            <a:spLocks noGrp="1"/>
          </p:cNvSpPr>
          <p:nvPr>
            <p:ph type="ftr"/>
          </p:nvPr>
        </p:nvSpPr>
        <p:spPr>
          <a:xfrm>
            <a:off x="3124080" y="4767480"/>
            <a:ext cx="2895840" cy="273960"/>
          </a:xfrm>
          <a:prstGeom prst="rect">
            <a:avLst/>
          </a:prstGeom>
        </p:spPr>
        <p:txBody>
          <a:bodyPr lIns="90000" rIns="90000" tIns="45000" bIns="45000"/>
          <a:p>
            <a:endParaRPr/>
          </a:p>
        </p:txBody>
      </p:sp>
      <p:sp>
        <p:nvSpPr>
          <p:cNvPr id="77" name="PlaceHolder 5"/>
          <p:cNvSpPr>
            <a:spLocks noGrp="1"/>
          </p:cNvSpPr>
          <p:nvPr>
            <p:ph type="sldNum"/>
          </p:nvPr>
        </p:nvSpPr>
        <p:spPr>
          <a:xfrm>
            <a:off x="6552720" y="4767480"/>
            <a:ext cx="2133720" cy="273960"/>
          </a:xfrm>
          <a:prstGeom prst="rect">
            <a:avLst/>
          </a:prstGeom>
        </p:spPr>
        <p:txBody>
          <a:bodyPr lIns="90000" rIns="90000" tIns="45000" bIns="45000"/>
          <a:p>
            <a:pPr/>
            <a:fld id="{4B52FC0A-DFCF-4DF7-B115-7A6DBB649723}" type="slidenum">
              <a:rPr lang="en-US">
                <a:latin typeface="Arial"/>
              </a:rPr>
              <a:t>&lt;number&gt;</a:t>
            </a:fld>
            <a:endParaRPr/>
          </a:p>
        </p:txBody>
      </p:sp>
      <p:pic>
        <p:nvPicPr>
          <p:cNvPr id="78" name="Picture 2" descr="C:\Documents and Settings\zhengjh\桌面\讲师\ppt\ppt4.jpg"/>
          <p:cNvPicPr/>
          <p:nvPr/>
        </p:nvPicPr>
        <p:blipFill>
          <a:blip r:embed="rId2"/>
          <a:stretch>
            <a:fillRect/>
          </a:stretch>
        </p:blipFill>
        <p:spPr>
          <a:xfrm>
            <a:off x="-380880" y="0"/>
            <a:ext cx="9524880" cy="535824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image" Target="../media/image68.png"/><Relationship Id="rId3"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image" Target="../media/image71.png"/><Relationship Id="rId4"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image" Target="../media/image73.png"/><Relationship Id="rId3"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image" Target="../media/image75.png"/><Relationship Id="rId3"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image" Target="../media/image77.png"/><Relationship Id="rId3"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image" Target="../media/image79.png"/><Relationship Id="rId3"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image" Target="../media/image81.png"/><Relationship Id="rId3"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image" Target="../media/image85.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1299240" y="4104000"/>
            <a:ext cx="7063920" cy="996840"/>
          </a:xfrm>
          <a:prstGeom prst="rect">
            <a:avLst/>
          </a:prstGeom>
          <a:noFill/>
          <a:ln>
            <a:noFill/>
          </a:ln>
        </p:spPr>
      </p:sp>
      <p:pic>
        <p:nvPicPr>
          <p:cNvPr id="114" name="Shape 109" descr=""/>
          <p:cNvPicPr/>
          <p:nvPr/>
        </p:nvPicPr>
        <p:blipFill>
          <a:blip r:embed="rId1"/>
          <a:stretch>
            <a:fillRect/>
          </a:stretch>
        </p:blipFill>
        <p:spPr>
          <a:xfrm>
            <a:off x="0" y="5040"/>
            <a:ext cx="9142920" cy="5137560"/>
          </a:xfrm>
          <a:prstGeom prst="rect">
            <a:avLst/>
          </a:prstGeom>
          <a:ln>
            <a:noFill/>
          </a:ln>
        </p:spPr>
      </p:pic>
      <p:sp>
        <p:nvSpPr>
          <p:cNvPr id="115" name="CustomShape 2"/>
          <p:cNvSpPr/>
          <p:nvPr/>
        </p:nvSpPr>
        <p:spPr>
          <a:xfrm rot="21591600">
            <a:off x="288000" y="234360"/>
            <a:ext cx="8711280" cy="802440"/>
          </a:xfrm>
          <a:prstGeom prst="rect">
            <a:avLst/>
          </a:prstGeom>
          <a:noFill/>
          <a:ln>
            <a:noFill/>
          </a:ln>
        </p:spPr>
        <p:txBody>
          <a:bodyPr lIns="90000" rIns="90000" tIns="91440" bIns="91440"/>
          <a:p>
            <a:pPr algn="ctr">
              <a:lnSpc>
                <a:spcPct val="100000"/>
              </a:lnSpc>
            </a:pPr>
            <a:r>
              <a:rPr b="1" lang="en-IN" sz="3800">
                <a:solidFill>
                  <a:srgbClr val="ffffff"/>
                </a:solidFill>
                <a:latin typeface="Trebuchet MS"/>
                <a:ea typeface="Arial"/>
              </a:rPr>
              <a:t>Object-Oriented JavaScript</a:t>
            </a:r>
            <a:endParaRPr/>
          </a:p>
          <a:p>
            <a:pPr algn="ctr">
              <a:lnSpc>
                <a:spcPct val="100000"/>
              </a:lnSpc>
            </a:pPr>
            <a:r>
              <a:rPr b="1" lang="en-IN" sz="3800">
                <a:solidFill>
                  <a:srgbClr val="ffffff"/>
                </a:solidFill>
                <a:latin typeface="Trebuchet MS"/>
                <a:ea typeface="Arial"/>
              </a:rPr>
              <a:t>By Balram Giri</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311760" y="444960"/>
            <a:ext cx="8518680" cy="570960"/>
          </a:xfrm>
          <a:prstGeom prst="rect">
            <a:avLst/>
          </a:prstGeom>
          <a:noFill/>
          <a:ln>
            <a:noFill/>
          </a:ln>
        </p:spPr>
        <p:txBody>
          <a:bodyPr lIns="90000" rIns="90000" tIns="91440" bIns="91440"/>
          <a:p>
            <a:r>
              <a:rPr lang="en-IN" sz="4000">
                <a:solidFill>
                  <a:srgbClr val="000000"/>
                </a:solidFill>
                <a:latin typeface="Arial Black"/>
                <a:ea typeface="Arial"/>
              </a:rPr>
              <a:t>Functions are Data</a:t>
            </a:r>
            <a:endParaRPr/>
          </a:p>
        </p:txBody>
      </p:sp>
      <p:sp>
        <p:nvSpPr>
          <p:cNvPr id="149" name="CustomShape 2"/>
          <p:cNvSpPr/>
          <p:nvPr/>
        </p:nvSpPr>
        <p:spPr>
          <a:xfrm>
            <a:off x="412200" y="1172160"/>
            <a:ext cx="8515080" cy="3414600"/>
          </a:xfrm>
          <a:prstGeom prst="rect">
            <a:avLst/>
          </a:prstGeom>
          <a:noFill/>
          <a:ln>
            <a:noFill/>
          </a:ln>
        </p:spPr>
        <p:txBody>
          <a:bodyPr lIns="90000" rIns="90000" tIns="91440" bIns="91440"/>
          <a:p>
            <a:r>
              <a:rPr b="1" lang="en-IN" sz="2000">
                <a:latin typeface="Courier New"/>
                <a:ea typeface="Arial"/>
              </a:rPr>
              <a:t>- Anonymous Functions </a:t>
            </a:r>
            <a:endParaRPr/>
          </a:p>
          <a:p>
            <a:endParaRPr/>
          </a:p>
          <a:p>
            <a:r>
              <a:rPr b="1" lang="en-IN" sz="2000">
                <a:latin typeface="Courier New"/>
                <a:ea typeface="Arial"/>
              </a:rPr>
              <a:t>function(a){return a;}</a:t>
            </a:r>
            <a:endParaRPr/>
          </a:p>
          <a:p>
            <a:endParaRPr/>
          </a:p>
          <a:p>
            <a:r>
              <a:rPr b="1" lang="en-IN" sz="2000">
                <a:latin typeface="Courier New"/>
                <a:ea typeface="Arial"/>
              </a:rPr>
              <a:t>- Self invoking Functions - calling this function right after it was defined.</a:t>
            </a:r>
            <a:endParaRPr/>
          </a:p>
          <a:p>
            <a:endParaRPr/>
          </a:p>
          <a:p>
            <a:r>
              <a:rPr b="1" lang="en-IN" sz="1100">
                <a:latin typeface="Courier New"/>
                <a:ea typeface="Arial"/>
              </a:rPr>
              <a:t>(</a:t>
            </a:r>
            <a:endParaRPr/>
          </a:p>
          <a:p>
            <a:r>
              <a:rPr b="1" lang="en-IN" sz="1100">
                <a:latin typeface="Courier New"/>
                <a:ea typeface="Arial"/>
              </a:rPr>
              <a:t>function(){</a:t>
            </a:r>
            <a:endParaRPr/>
          </a:p>
          <a:p>
            <a:r>
              <a:rPr b="1" lang="en-IN" sz="1100">
                <a:latin typeface="Courier New"/>
                <a:ea typeface="Arial"/>
              </a:rPr>
              <a:t>alert('boo');</a:t>
            </a:r>
            <a:endParaRPr/>
          </a:p>
          <a:p>
            <a:r>
              <a:rPr b="1" lang="en-IN" sz="1100">
                <a:latin typeface="Courier New"/>
                <a:ea typeface="Arial"/>
              </a:rPr>
              <a:t>}</a:t>
            </a:r>
            <a:endParaRPr/>
          </a:p>
          <a:p>
            <a:r>
              <a:rPr b="1" lang="en-IN" sz="1100">
                <a:latin typeface="Courier New"/>
                <a:ea typeface="Arial"/>
              </a:rPr>
              <a:t>)();</a:t>
            </a:r>
            <a:endParaRPr/>
          </a:p>
          <a:p>
            <a:endParaRPr/>
          </a:p>
          <a:p>
            <a:endParaRPr/>
          </a:p>
        </p:txBody>
      </p:sp>
      <p:pic>
        <p:nvPicPr>
          <p:cNvPr id="150" name="Shape 117" descr=""/>
          <p:cNvPicPr/>
          <p:nvPr/>
        </p:nvPicPr>
        <p:blipFill>
          <a:blip r:embed="rId1"/>
          <a:stretch>
            <a:fillRect/>
          </a:stretch>
        </p:blipFill>
        <p:spPr>
          <a:xfrm>
            <a:off x="0" y="-23760"/>
            <a:ext cx="9142200" cy="312480"/>
          </a:xfrm>
          <a:prstGeom prst="rect">
            <a:avLst/>
          </a:prstGeom>
          <a:ln>
            <a:noFill/>
          </a:ln>
        </p:spPr>
      </p:pic>
      <p:pic>
        <p:nvPicPr>
          <p:cNvPr id="151" name="Shape 118" descr=""/>
          <p:cNvPicPr/>
          <p:nvPr/>
        </p:nvPicPr>
        <p:blipFill>
          <a:blip r:embed="rId2"/>
          <a:stretch>
            <a:fillRect/>
          </a:stretch>
        </p:blipFill>
        <p:spPr>
          <a:xfrm>
            <a:off x="0" y="4743360"/>
            <a:ext cx="9142200" cy="3790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311760" y="444960"/>
            <a:ext cx="8518680" cy="570960"/>
          </a:xfrm>
          <a:prstGeom prst="rect">
            <a:avLst/>
          </a:prstGeom>
          <a:noFill/>
          <a:ln>
            <a:noFill/>
          </a:ln>
        </p:spPr>
        <p:txBody>
          <a:bodyPr lIns="90000" rIns="90000" tIns="91440" bIns="91440"/>
          <a:p>
            <a:r>
              <a:rPr lang="en-IN" sz="4000">
                <a:solidFill>
                  <a:srgbClr val="000000"/>
                </a:solidFill>
                <a:latin typeface="Arial Black"/>
                <a:ea typeface="Arial"/>
              </a:rPr>
              <a:t>Objects</a:t>
            </a:r>
            <a:endParaRPr/>
          </a:p>
        </p:txBody>
      </p:sp>
      <p:sp>
        <p:nvSpPr>
          <p:cNvPr id="153" name="CustomShape 2"/>
          <p:cNvSpPr/>
          <p:nvPr/>
        </p:nvSpPr>
        <p:spPr>
          <a:xfrm>
            <a:off x="412200" y="1172160"/>
            <a:ext cx="8515080" cy="3414600"/>
          </a:xfrm>
          <a:prstGeom prst="rect">
            <a:avLst/>
          </a:prstGeom>
          <a:noFill/>
          <a:ln>
            <a:noFill/>
          </a:ln>
        </p:spPr>
        <p:txBody>
          <a:bodyPr lIns="90000" rIns="90000" tIns="91440" bIns="91440"/>
          <a:p>
            <a:r>
              <a:rPr b="1" lang="en-IN" sz="2800">
                <a:solidFill>
                  <a:srgbClr val="595959"/>
                </a:solidFill>
                <a:latin typeface="Courier New"/>
                <a:ea typeface="Arial"/>
              </a:rPr>
              <a:t>- Object are things or Noun .(Person,Book)</a:t>
            </a:r>
            <a:endParaRPr/>
          </a:p>
          <a:p>
            <a:r>
              <a:rPr b="1" lang="en-IN" sz="2800">
                <a:solidFill>
                  <a:srgbClr val="595959"/>
                </a:solidFill>
                <a:latin typeface="Courier New"/>
                <a:ea typeface="Arial"/>
              </a:rPr>
              <a:t>- Everything is an object (except a few primitive types)</a:t>
            </a:r>
            <a:endParaRPr/>
          </a:p>
          <a:p>
            <a:r>
              <a:rPr b="1" lang="en-IN" sz="2800">
                <a:solidFill>
                  <a:srgbClr val="595959"/>
                </a:solidFill>
                <a:latin typeface="Courier New"/>
                <a:ea typeface="Arial"/>
              </a:rPr>
              <a:t>- Objects are hashes</a:t>
            </a:r>
            <a:endParaRPr/>
          </a:p>
          <a:p>
            <a:r>
              <a:rPr b="1" lang="en-IN" sz="2800">
                <a:solidFill>
                  <a:srgbClr val="595959"/>
                </a:solidFill>
                <a:latin typeface="Courier New"/>
                <a:ea typeface="Arial"/>
              </a:rPr>
              <a:t>- Arrays are objects</a:t>
            </a:r>
            <a:endParaRPr/>
          </a:p>
        </p:txBody>
      </p:sp>
      <p:pic>
        <p:nvPicPr>
          <p:cNvPr id="154" name="Shape 117" descr=""/>
          <p:cNvPicPr/>
          <p:nvPr/>
        </p:nvPicPr>
        <p:blipFill>
          <a:blip r:embed="rId1"/>
          <a:stretch>
            <a:fillRect/>
          </a:stretch>
        </p:blipFill>
        <p:spPr>
          <a:xfrm>
            <a:off x="0" y="-23760"/>
            <a:ext cx="9142200" cy="312480"/>
          </a:xfrm>
          <a:prstGeom prst="rect">
            <a:avLst/>
          </a:prstGeom>
          <a:ln>
            <a:noFill/>
          </a:ln>
        </p:spPr>
      </p:pic>
      <p:pic>
        <p:nvPicPr>
          <p:cNvPr id="155" name="Shape 118" descr=""/>
          <p:cNvPicPr/>
          <p:nvPr/>
        </p:nvPicPr>
        <p:blipFill>
          <a:blip r:embed="rId2"/>
          <a:stretch>
            <a:fillRect/>
          </a:stretch>
        </p:blipFill>
        <p:spPr>
          <a:xfrm>
            <a:off x="0" y="4743360"/>
            <a:ext cx="9142200" cy="3790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311760" y="444960"/>
            <a:ext cx="8518680" cy="570960"/>
          </a:xfrm>
          <a:prstGeom prst="rect">
            <a:avLst/>
          </a:prstGeom>
          <a:noFill/>
          <a:ln>
            <a:noFill/>
          </a:ln>
        </p:spPr>
        <p:txBody>
          <a:bodyPr lIns="90000" rIns="90000" tIns="91440" bIns="91440"/>
          <a:p>
            <a:r>
              <a:rPr lang="en-IN" sz="4000">
                <a:solidFill>
                  <a:srgbClr val="000000"/>
                </a:solidFill>
                <a:latin typeface="Arial Black"/>
                <a:ea typeface="Arial"/>
              </a:rPr>
              <a:t>A simple Object</a:t>
            </a:r>
            <a:endParaRPr/>
          </a:p>
        </p:txBody>
      </p:sp>
      <p:sp>
        <p:nvSpPr>
          <p:cNvPr id="157" name="CustomShape 2"/>
          <p:cNvSpPr/>
          <p:nvPr/>
        </p:nvSpPr>
        <p:spPr>
          <a:xfrm>
            <a:off x="412200" y="1172160"/>
            <a:ext cx="8515080" cy="3414600"/>
          </a:xfrm>
          <a:prstGeom prst="rect">
            <a:avLst/>
          </a:prstGeom>
          <a:noFill/>
          <a:ln>
            <a:noFill/>
          </a:ln>
        </p:spPr>
        <p:txBody>
          <a:bodyPr lIns="90000" rIns="90000" tIns="91440" bIns="91440"/>
          <a:p>
            <a:r>
              <a:rPr b="1" lang="en-IN" sz="2400">
                <a:solidFill>
                  <a:srgbClr val="2b6f31"/>
                </a:solidFill>
                <a:latin typeface="Courier New"/>
                <a:ea typeface="Arial"/>
              </a:rPr>
              <a:t>var</a:t>
            </a:r>
            <a:r>
              <a:rPr b="1" lang="en-IN" sz="2400">
                <a:solidFill>
                  <a:srgbClr val="595959"/>
                </a:solidFill>
                <a:latin typeface="Courier New"/>
                <a:ea typeface="Arial"/>
              </a:rPr>
              <a:t> obj = </a:t>
            </a:r>
            <a:r>
              <a:rPr b="1" lang="en-IN" sz="2400">
                <a:solidFill>
                  <a:srgbClr val="dc422a"/>
                </a:solidFill>
                <a:latin typeface="Courier New"/>
                <a:ea typeface="Arial"/>
              </a:rPr>
              <a:t>{</a:t>
            </a:r>
            <a:endParaRPr/>
          </a:p>
          <a:p>
            <a:r>
              <a:rPr lang="en-IN" sz="2400">
                <a:solidFill>
                  <a:srgbClr val="dc422a"/>
                </a:solidFill>
                <a:latin typeface="Courier New"/>
                <a:ea typeface="Arial"/>
              </a:rPr>
              <a:t>  </a:t>
            </a:r>
            <a:r>
              <a:rPr lang="en-IN" sz="2400">
                <a:solidFill>
                  <a:srgbClr val="dc422a"/>
                </a:solidFill>
                <a:latin typeface="Courier New"/>
                <a:ea typeface="Arial"/>
              </a:rPr>
              <a:t>name: </a:t>
            </a:r>
            <a:r>
              <a:rPr lang="en-IN" sz="2400">
                <a:solidFill>
                  <a:srgbClr val="2b6f31"/>
                </a:solidFill>
                <a:latin typeface="Courier New"/>
                <a:ea typeface="Arial"/>
              </a:rPr>
              <a:t>'compassite'</a:t>
            </a:r>
            <a:r>
              <a:rPr lang="en-IN" sz="2400">
                <a:solidFill>
                  <a:srgbClr val="dc422a"/>
                </a:solidFill>
                <a:latin typeface="Courier New"/>
                <a:ea typeface="Arial"/>
              </a:rPr>
              <a:t>,</a:t>
            </a:r>
            <a:endParaRPr/>
          </a:p>
          <a:p>
            <a:r>
              <a:rPr lang="en-IN" sz="2400">
                <a:solidFill>
                  <a:srgbClr val="dc422a"/>
                </a:solidFill>
                <a:latin typeface="Courier New"/>
                <a:ea typeface="Arial"/>
              </a:rPr>
              <a:t>  </a:t>
            </a:r>
            <a:r>
              <a:rPr lang="en-IN" sz="2400">
                <a:solidFill>
                  <a:srgbClr val="dc422a"/>
                </a:solidFill>
                <a:latin typeface="Courier New"/>
                <a:ea typeface="Arial"/>
              </a:rPr>
              <a:t>getName: </a:t>
            </a:r>
            <a:r>
              <a:rPr lang="en-IN" sz="2400">
                <a:solidFill>
                  <a:srgbClr val="2b6f31"/>
                </a:solidFill>
                <a:latin typeface="Courier New"/>
                <a:ea typeface="Arial"/>
              </a:rPr>
              <a:t>function() {</a:t>
            </a:r>
            <a:endParaRPr/>
          </a:p>
          <a:p>
            <a:r>
              <a:rPr lang="en-IN" sz="2400">
                <a:solidFill>
                  <a:srgbClr val="2b6f31"/>
                </a:solidFill>
                <a:latin typeface="Courier New"/>
                <a:ea typeface="Arial"/>
              </a:rPr>
              <a:t>    </a:t>
            </a:r>
            <a:r>
              <a:rPr lang="en-IN" sz="2400">
                <a:solidFill>
                  <a:srgbClr val="2b6f31"/>
                </a:solidFill>
                <a:latin typeface="Courier New"/>
                <a:ea typeface="Arial"/>
              </a:rPr>
              <a:t>return this.name;</a:t>
            </a:r>
            <a:endParaRPr/>
          </a:p>
          <a:p>
            <a:r>
              <a:rPr lang="en-IN" sz="2400">
                <a:solidFill>
                  <a:srgbClr val="2b6f31"/>
                </a:solidFill>
                <a:latin typeface="Courier New"/>
                <a:ea typeface="Arial"/>
              </a:rPr>
              <a:t>  </a:t>
            </a:r>
            <a:r>
              <a:rPr lang="en-IN" sz="2400">
                <a:solidFill>
                  <a:srgbClr val="2b6f31"/>
                </a:solidFill>
                <a:latin typeface="Courier New"/>
                <a:ea typeface="Arial"/>
              </a:rPr>
              <a:t>}</a:t>
            </a:r>
            <a:endParaRPr/>
          </a:p>
          <a:p>
            <a:r>
              <a:rPr lang="en-IN" sz="2400">
                <a:solidFill>
                  <a:srgbClr val="dc422a"/>
                </a:solidFill>
                <a:latin typeface="Courier New"/>
                <a:ea typeface="Arial"/>
              </a:rPr>
              <a:t>};</a:t>
            </a:r>
            <a:endParaRPr/>
          </a:p>
          <a:p>
            <a:endParaRPr/>
          </a:p>
          <a:p>
            <a:r>
              <a:rPr lang="en-IN" sz="2400">
                <a:solidFill>
                  <a:srgbClr val="dc422a"/>
                </a:solidFill>
                <a:latin typeface="Courier New"/>
                <a:ea typeface="Arial"/>
              </a:rPr>
              <a:t>obj.getName(); </a:t>
            </a:r>
            <a:r>
              <a:rPr lang="en-IN" sz="2400">
                <a:solidFill>
                  <a:srgbClr val="808080"/>
                </a:solidFill>
                <a:latin typeface="Courier New"/>
                <a:ea typeface="Arial"/>
              </a:rPr>
              <a:t>// compassite</a:t>
            </a:r>
            <a:endParaRPr/>
          </a:p>
          <a:p>
            <a:endParaRPr/>
          </a:p>
          <a:p>
            <a:r>
              <a:rPr lang="en-IN" sz="2400">
                <a:solidFill>
                  <a:srgbClr val="2b6f31"/>
                </a:solidFill>
                <a:latin typeface="Courier New"/>
                <a:ea typeface="Arial"/>
              </a:rPr>
              <a:t>var</a:t>
            </a:r>
            <a:r>
              <a:rPr lang="en-IN" sz="2400">
                <a:solidFill>
                  <a:srgbClr val="808080"/>
                </a:solidFill>
                <a:latin typeface="Courier New"/>
                <a:ea typeface="Arial"/>
              </a:rPr>
              <a:t> obj = {};</a:t>
            </a:r>
            <a:endParaRPr/>
          </a:p>
          <a:p>
            <a:r>
              <a:rPr lang="en-IN" sz="2400">
                <a:solidFill>
                  <a:srgbClr val="808080"/>
                </a:solidFill>
                <a:latin typeface="Courier New"/>
                <a:ea typeface="Arial"/>
              </a:rPr>
              <a:t>obj.name = </a:t>
            </a:r>
            <a:r>
              <a:rPr lang="en-IN" sz="2400">
                <a:solidFill>
                  <a:srgbClr val="c0504d"/>
                </a:solidFill>
                <a:latin typeface="Courier New"/>
                <a:ea typeface="Arial"/>
              </a:rPr>
              <a:t>'compassite';</a:t>
            </a:r>
            <a:endParaRPr/>
          </a:p>
        </p:txBody>
      </p:sp>
      <p:pic>
        <p:nvPicPr>
          <p:cNvPr id="158" name="Shape 117" descr=""/>
          <p:cNvPicPr/>
          <p:nvPr/>
        </p:nvPicPr>
        <p:blipFill>
          <a:blip r:embed="rId1"/>
          <a:stretch>
            <a:fillRect/>
          </a:stretch>
        </p:blipFill>
        <p:spPr>
          <a:xfrm>
            <a:off x="0" y="-23760"/>
            <a:ext cx="9142200" cy="312480"/>
          </a:xfrm>
          <a:prstGeom prst="rect">
            <a:avLst/>
          </a:prstGeom>
          <a:ln>
            <a:noFill/>
          </a:ln>
        </p:spPr>
      </p:pic>
      <p:pic>
        <p:nvPicPr>
          <p:cNvPr id="159" name="Shape 118" descr=""/>
          <p:cNvPicPr/>
          <p:nvPr/>
        </p:nvPicPr>
        <p:blipFill>
          <a:blip r:embed="rId2"/>
          <a:stretch>
            <a:fillRect/>
          </a:stretch>
        </p:blipFill>
        <p:spPr>
          <a:xfrm>
            <a:off x="0" y="4743360"/>
            <a:ext cx="9142200" cy="3790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311760" y="444960"/>
            <a:ext cx="8518680" cy="570960"/>
          </a:xfrm>
          <a:prstGeom prst="rect">
            <a:avLst/>
          </a:prstGeom>
          <a:noFill/>
          <a:ln>
            <a:noFill/>
          </a:ln>
        </p:spPr>
        <p:txBody>
          <a:bodyPr lIns="90000" rIns="90000" tIns="91440" bIns="91440"/>
          <a:p>
            <a:r>
              <a:rPr lang="en-IN" sz="4000">
                <a:solidFill>
                  <a:srgbClr val="000000"/>
                </a:solidFill>
                <a:latin typeface="Arial Black"/>
                <a:ea typeface="Arial"/>
              </a:rPr>
              <a:t>From Arrays to Objects</a:t>
            </a:r>
            <a:endParaRPr/>
          </a:p>
        </p:txBody>
      </p:sp>
      <p:sp>
        <p:nvSpPr>
          <p:cNvPr id="161" name="CustomShape 2"/>
          <p:cNvSpPr/>
          <p:nvPr/>
        </p:nvSpPr>
        <p:spPr>
          <a:xfrm>
            <a:off x="412200" y="1172160"/>
            <a:ext cx="8515080" cy="3414600"/>
          </a:xfrm>
          <a:prstGeom prst="rect">
            <a:avLst/>
          </a:prstGeom>
          <a:noFill/>
          <a:ln>
            <a:noFill/>
          </a:ln>
        </p:spPr>
        <p:txBody>
          <a:bodyPr lIns="90000" rIns="90000" tIns="91440" bIns="91440"/>
          <a:p>
            <a:r>
              <a:rPr lang="en-IN" sz="2400">
                <a:latin typeface="Courier New"/>
                <a:ea typeface="Arial"/>
              </a:rPr>
              <a:t>var myarr = ['red', 'blue', 'yellow', 'purple'];</a:t>
            </a:r>
            <a:endParaRPr/>
          </a:p>
          <a:p>
            <a:r>
              <a:rPr lang="en-IN" sz="2400">
                <a:latin typeface="Courier New"/>
                <a:ea typeface="Arial"/>
              </a:rPr>
              <a:t>- array are Key, Value pair starting from zero and incrementing by one for each value</a:t>
            </a:r>
            <a:endParaRPr/>
          </a:p>
          <a:p>
            <a:r>
              <a:rPr lang="en-IN" sz="2400">
                <a:latin typeface="Courier New"/>
                <a:ea typeface="Arial"/>
              </a:rPr>
              <a:t>- var hero = {</a:t>
            </a:r>
            <a:endParaRPr/>
          </a:p>
          <a:p>
            <a:r>
              <a:rPr lang="en-IN" sz="2400">
                <a:latin typeface="Courier New"/>
                <a:ea typeface="Arial"/>
              </a:rPr>
              <a:t>	</a:t>
            </a:r>
            <a:r>
              <a:rPr lang="en-IN" sz="2400">
                <a:latin typeface="Courier New"/>
                <a:ea typeface="Arial"/>
              </a:rPr>
              <a:t>	</a:t>
            </a:r>
            <a:r>
              <a:rPr lang="en-IN" sz="2400">
                <a:latin typeface="Courier New"/>
                <a:ea typeface="Arial"/>
              </a:rPr>
              <a:t>breed: 'Turtle',</a:t>
            </a:r>
            <a:endParaRPr/>
          </a:p>
          <a:p>
            <a:r>
              <a:rPr lang="en-IN" sz="2400">
                <a:latin typeface="Courier New"/>
                <a:ea typeface="Arial"/>
              </a:rPr>
              <a:t>	</a:t>
            </a:r>
            <a:r>
              <a:rPr lang="en-IN" sz="2400">
                <a:latin typeface="Courier New"/>
                <a:ea typeface="Arial"/>
              </a:rPr>
              <a:t>	</a:t>
            </a:r>
            <a:r>
              <a:rPr lang="en-IN" sz="2400">
                <a:latin typeface="Courier New"/>
                <a:ea typeface="Arial"/>
              </a:rPr>
              <a:t>occupation: 'Ninja'</a:t>
            </a:r>
            <a:endParaRPr/>
          </a:p>
          <a:p>
            <a:r>
              <a:rPr lang="en-IN" sz="2400">
                <a:latin typeface="Courier New"/>
                <a:ea typeface="Arial"/>
              </a:rPr>
              <a:t>	</a:t>
            </a:r>
            <a:r>
              <a:rPr lang="en-IN" sz="2400">
                <a:latin typeface="Courier New"/>
                <a:ea typeface="Arial"/>
              </a:rPr>
              <a:t>};</a:t>
            </a:r>
            <a:endParaRPr/>
          </a:p>
          <a:p>
            <a:r>
              <a:rPr lang="en-IN" sz="2400">
                <a:latin typeface="Courier New"/>
                <a:ea typeface="Arial"/>
              </a:rPr>
              <a:t>- In object it is called property and value.</a:t>
            </a:r>
            <a:endParaRPr/>
          </a:p>
        </p:txBody>
      </p:sp>
      <p:pic>
        <p:nvPicPr>
          <p:cNvPr id="162" name="Shape 117" descr=""/>
          <p:cNvPicPr/>
          <p:nvPr/>
        </p:nvPicPr>
        <p:blipFill>
          <a:blip r:embed="rId1"/>
          <a:stretch>
            <a:fillRect/>
          </a:stretch>
        </p:blipFill>
        <p:spPr>
          <a:xfrm>
            <a:off x="0" y="-23760"/>
            <a:ext cx="9142200" cy="312480"/>
          </a:xfrm>
          <a:prstGeom prst="rect">
            <a:avLst/>
          </a:prstGeom>
          <a:ln>
            <a:noFill/>
          </a:ln>
        </p:spPr>
      </p:pic>
      <p:pic>
        <p:nvPicPr>
          <p:cNvPr id="163" name="Shape 118" descr=""/>
          <p:cNvPicPr/>
          <p:nvPr/>
        </p:nvPicPr>
        <p:blipFill>
          <a:blip r:embed="rId2"/>
          <a:stretch>
            <a:fillRect/>
          </a:stretch>
        </p:blipFill>
        <p:spPr>
          <a:xfrm>
            <a:off x="0" y="4743360"/>
            <a:ext cx="9142200" cy="3790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311760" y="444960"/>
            <a:ext cx="8518680" cy="570960"/>
          </a:xfrm>
          <a:prstGeom prst="rect">
            <a:avLst/>
          </a:prstGeom>
          <a:noFill/>
          <a:ln>
            <a:noFill/>
          </a:ln>
        </p:spPr>
        <p:txBody>
          <a:bodyPr lIns="90000" rIns="90000" tIns="91440" bIns="91440"/>
          <a:p>
            <a:r>
              <a:rPr lang="en-IN" sz="4000">
                <a:solidFill>
                  <a:srgbClr val="000000"/>
                </a:solidFill>
                <a:latin typeface="Arial Black"/>
                <a:ea typeface="Arial"/>
              </a:rPr>
              <a:t>Properties, Methods</a:t>
            </a:r>
            <a:endParaRPr/>
          </a:p>
        </p:txBody>
      </p:sp>
      <p:sp>
        <p:nvSpPr>
          <p:cNvPr id="165" name="CustomShape 2"/>
          <p:cNvSpPr/>
          <p:nvPr/>
        </p:nvSpPr>
        <p:spPr>
          <a:xfrm>
            <a:off x="412200" y="1172160"/>
            <a:ext cx="8515080" cy="3414600"/>
          </a:xfrm>
          <a:prstGeom prst="rect">
            <a:avLst/>
          </a:prstGeom>
          <a:noFill/>
          <a:ln>
            <a:noFill/>
          </a:ln>
        </p:spPr>
        <p:txBody>
          <a:bodyPr lIns="90000" rIns="90000" tIns="91440" bIns="91440"/>
          <a:p>
            <a:r>
              <a:rPr lang="en-IN" sz="2400">
                <a:latin typeface="Courier New"/>
                <a:ea typeface="Arial"/>
              </a:rPr>
              <a:t>- A property of an object can contain a function, because functions are just data. </a:t>
            </a:r>
            <a:endParaRPr/>
          </a:p>
          <a:p>
            <a:endParaRPr/>
          </a:p>
          <a:p>
            <a:r>
              <a:rPr lang="en-IN" sz="2400">
                <a:latin typeface="Courier New"/>
                <a:ea typeface="Arial"/>
              </a:rPr>
              <a:t>var dog = {</a:t>
            </a:r>
            <a:endParaRPr/>
          </a:p>
          <a:p>
            <a:r>
              <a:rPr lang="en-IN" sz="2400">
                <a:latin typeface="Courier New"/>
                <a:ea typeface="Arial"/>
              </a:rPr>
              <a:t>	</a:t>
            </a:r>
            <a:r>
              <a:rPr lang="en-IN" sz="2400">
                <a:latin typeface="Courier New"/>
                <a:ea typeface="Arial"/>
              </a:rPr>
              <a:t>name: 'Benji',</a:t>
            </a:r>
            <a:endParaRPr/>
          </a:p>
          <a:p>
            <a:r>
              <a:rPr lang="en-IN" sz="2400">
                <a:latin typeface="Courier New"/>
                <a:ea typeface="Arial"/>
              </a:rPr>
              <a:t>	</a:t>
            </a:r>
            <a:r>
              <a:rPr lang="en-IN" sz="2400">
                <a:latin typeface="Courier New"/>
                <a:ea typeface="Arial"/>
              </a:rPr>
              <a:t>talk: function(){</a:t>
            </a:r>
            <a:endParaRPr/>
          </a:p>
          <a:p>
            <a:r>
              <a:rPr lang="en-IN" sz="2400">
                <a:latin typeface="Courier New"/>
                <a:ea typeface="Arial"/>
              </a:rPr>
              <a:t>	</a:t>
            </a:r>
            <a:r>
              <a:rPr lang="en-IN" sz="2400">
                <a:latin typeface="Courier New"/>
                <a:ea typeface="Arial"/>
              </a:rPr>
              <a:t>	</a:t>
            </a:r>
            <a:r>
              <a:rPr lang="en-IN" sz="2400">
                <a:latin typeface="Courier New"/>
                <a:ea typeface="Arial"/>
              </a:rPr>
              <a:t>alert('Woof, woof!');</a:t>
            </a:r>
            <a:endParaRPr/>
          </a:p>
          <a:p>
            <a:r>
              <a:rPr lang="en-IN" sz="2400">
                <a:latin typeface="Courier New"/>
                <a:ea typeface="Arial"/>
              </a:rPr>
              <a:t>	</a:t>
            </a:r>
            <a:r>
              <a:rPr lang="en-IN" sz="2400">
                <a:latin typeface="Courier New"/>
                <a:ea typeface="Arial"/>
              </a:rPr>
              <a:t>}</a:t>
            </a:r>
            <a:endParaRPr/>
          </a:p>
          <a:p>
            <a:r>
              <a:rPr lang="en-IN" sz="2400">
                <a:latin typeface="Courier New"/>
                <a:ea typeface="Arial"/>
              </a:rPr>
              <a:t>};</a:t>
            </a:r>
            <a:endParaRPr/>
          </a:p>
        </p:txBody>
      </p:sp>
      <p:pic>
        <p:nvPicPr>
          <p:cNvPr id="166" name="Shape 117" descr=""/>
          <p:cNvPicPr/>
          <p:nvPr/>
        </p:nvPicPr>
        <p:blipFill>
          <a:blip r:embed="rId1"/>
          <a:stretch>
            <a:fillRect/>
          </a:stretch>
        </p:blipFill>
        <p:spPr>
          <a:xfrm>
            <a:off x="0" y="-23760"/>
            <a:ext cx="9142200" cy="312480"/>
          </a:xfrm>
          <a:prstGeom prst="rect">
            <a:avLst/>
          </a:prstGeom>
          <a:ln>
            <a:noFill/>
          </a:ln>
        </p:spPr>
      </p:pic>
      <p:pic>
        <p:nvPicPr>
          <p:cNvPr id="167" name="Shape 118" descr=""/>
          <p:cNvPicPr/>
          <p:nvPr/>
        </p:nvPicPr>
        <p:blipFill>
          <a:blip r:embed="rId2"/>
          <a:stretch>
            <a:fillRect/>
          </a:stretch>
        </p:blipFill>
        <p:spPr>
          <a:xfrm>
            <a:off x="0" y="4743360"/>
            <a:ext cx="9142200" cy="3790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311760" y="444960"/>
            <a:ext cx="8518680" cy="570960"/>
          </a:xfrm>
          <a:prstGeom prst="rect">
            <a:avLst/>
          </a:prstGeom>
          <a:noFill/>
          <a:ln>
            <a:noFill/>
          </a:ln>
        </p:spPr>
        <p:txBody>
          <a:bodyPr lIns="90000" rIns="90000" tIns="91440" bIns="91440"/>
          <a:p>
            <a:r>
              <a:rPr lang="en-IN" sz="3600">
                <a:solidFill>
                  <a:srgbClr val="000000"/>
                </a:solidFill>
                <a:latin typeface="Arial Black"/>
                <a:ea typeface="Arial"/>
              </a:rPr>
              <a:t>Accessing Object's Properties</a:t>
            </a:r>
            <a:endParaRPr/>
          </a:p>
        </p:txBody>
      </p:sp>
      <p:sp>
        <p:nvSpPr>
          <p:cNvPr id="169" name="CustomShape 2"/>
          <p:cNvSpPr/>
          <p:nvPr/>
        </p:nvSpPr>
        <p:spPr>
          <a:xfrm>
            <a:off x="412200" y="1172160"/>
            <a:ext cx="8515080" cy="3414600"/>
          </a:xfrm>
          <a:prstGeom prst="rect">
            <a:avLst/>
          </a:prstGeom>
          <a:noFill/>
          <a:ln>
            <a:noFill/>
          </a:ln>
        </p:spPr>
        <p:txBody>
          <a:bodyPr lIns="90000" rIns="90000" tIns="91440" bIns="91440"/>
          <a:p>
            <a:r>
              <a:rPr lang="en-IN" sz="2400">
                <a:latin typeface="Courier New"/>
                <a:ea typeface="Arial"/>
              </a:rPr>
              <a:t>-Using square bracket notation, for example dog['name']</a:t>
            </a:r>
            <a:endParaRPr/>
          </a:p>
          <a:p>
            <a:endParaRPr/>
          </a:p>
          <a:p>
            <a:r>
              <a:rPr lang="en-IN" sz="2400">
                <a:latin typeface="Courier New"/>
                <a:ea typeface="Arial"/>
              </a:rPr>
              <a:t>- Using the dot notation, for example dog.name</a:t>
            </a:r>
            <a:endParaRPr/>
          </a:p>
          <a:p>
            <a:endParaRPr/>
          </a:p>
          <a:p>
            <a:r>
              <a:rPr lang="en-IN" sz="2400">
                <a:latin typeface="Courier New"/>
                <a:ea typeface="Arial"/>
              </a:rPr>
              <a:t>-Accessing a non-existing property returns undefined :</a:t>
            </a:r>
            <a:endParaRPr/>
          </a:p>
          <a:p>
            <a:r>
              <a:rPr lang="en-IN" sz="2400">
                <a:latin typeface="Courier New"/>
                <a:ea typeface="Arial"/>
              </a:rPr>
              <a:t>dog.color;</a:t>
            </a:r>
            <a:endParaRPr/>
          </a:p>
        </p:txBody>
      </p:sp>
      <p:pic>
        <p:nvPicPr>
          <p:cNvPr id="170" name="Shape 117" descr=""/>
          <p:cNvPicPr/>
          <p:nvPr/>
        </p:nvPicPr>
        <p:blipFill>
          <a:blip r:embed="rId1"/>
          <a:stretch>
            <a:fillRect/>
          </a:stretch>
        </p:blipFill>
        <p:spPr>
          <a:xfrm>
            <a:off x="0" y="-23760"/>
            <a:ext cx="9142200" cy="312480"/>
          </a:xfrm>
          <a:prstGeom prst="rect">
            <a:avLst/>
          </a:prstGeom>
          <a:ln>
            <a:noFill/>
          </a:ln>
        </p:spPr>
      </p:pic>
      <p:pic>
        <p:nvPicPr>
          <p:cNvPr id="171" name="Shape 118" descr=""/>
          <p:cNvPicPr/>
          <p:nvPr/>
        </p:nvPicPr>
        <p:blipFill>
          <a:blip r:embed="rId2"/>
          <a:stretch>
            <a:fillRect/>
          </a:stretch>
        </p:blipFill>
        <p:spPr>
          <a:xfrm>
            <a:off x="0" y="4743360"/>
            <a:ext cx="9142200" cy="3790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CustomShape 1"/>
          <p:cNvSpPr/>
          <p:nvPr/>
        </p:nvSpPr>
        <p:spPr>
          <a:xfrm>
            <a:off x="311760" y="444960"/>
            <a:ext cx="8518680" cy="570960"/>
          </a:xfrm>
          <a:prstGeom prst="rect">
            <a:avLst/>
          </a:prstGeom>
          <a:noFill/>
          <a:ln>
            <a:noFill/>
          </a:ln>
        </p:spPr>
        <p:txBody>
          <a:bodyPr lIns="90000" rIns="90000" tIns="91440" bIns="91440"/>
          <a:p>
            <a:r>
              <a:rPr lang="en-IN" sz="3600">
                <a:solidFill>
                  <a:srgbClr val="000000"/>
                </a:solidFill>
                <a:latin typeface="Arial Black"/>
                <a:ea typeface="Arial"/>
              </a:rPr>
              <a:t>Calling an Object's Methods</a:t>
            </a:r>
            <a:endParaRPr/>
          </a:p>
        </p:txBody>
      </p:sp>
      <p:sp>
        <p:nvSpPr>
          <p:cNvPr id="173" name="CustomShape 2"/>
          <p:cNvSpPr/>
          <p:nvPr/>
        </p:nvSpPr>
        <p:spPr>
          <a:xfrm>
            <a:off x="412200" y="1172160"/>
            <a:ext cx="8515080" cy="3414600"/>
          </a:xfrm>
          <a:prstGeom prst="rect">
            <a:avLst/>
          </a:prstGeom>
          <a:noFill/>
          <a:ln>
            <a:noFill/>
          </a:ln>
        </p:spPr>
        <p:txBody>
          <a:bodyPr lIns="90000" rIns="90000" tIns="91440" bIns="91440"/>
          <a:p>
            <a:r>
              <a:rPr lang="en-IN" sz="2400">
                <a:latin typeface="Courier New"/>
                <a:ea typeface="Arial"/>
              </a:rPr>
              <a:t>- Because a method is just a property that happens to be a function, you can access</a:t>
            </a:r>
            <a:endParaRPr/>
          </a:p>
          <a:p>
            <a:r>
              <a:rPr lang="en-IN" sz="2400">
                <a:latin typeface="Courier New"/>
                <a:ea typeface="Arial"/>
              </a:rPr>
              <a:t>methods in the same way as you would access properties: using the dot notation or</a:t>
            </a:r>
            <a:endParaRPr/>
          </a:p>
          <a:p>
            <a:r>
              <a:rPr lang="en-IN" sz="2400">
                <a:latin typeface="Courier New"/>
                <a:ea typeface="Arial"/>
              </a:rPr>
              <a:t>using square brackets.</a:t>
            </a:r>
            <a:endParaRPr/>
          </a:p>
          <a:p>
            <a:r>
              <a:rPr lang="en-IN" sz="1400">
                <a:latin typeface="Courier New"/>
                <a:ea typeface="Arial"/>
              </a:rPr>
              <a:t>var hero = {</a:t>
            </a:r>
            <a:endParaRPr/>
          </a:p>
          <a:p>
            <a:r>
              <a:rPr lang="en-IN" sz="1400">
                <a:latin typeface="Courier New"/>
                <a:ea typeface="Arial"/>
              </a:rPr>
              <a:t>	</a:t>
            </a:r>
            <a:r>
              <a:rPr lang="en-IN" sz="1400">
                <a:latin typeface="Courier New"/>
                <a:ea typeface="Arial"/>
              </a:rPr>
              <a:t>breed: 'Turtle',</a:t>
            </a:r>
            <a:endParaRPr/>
          </a:p>
          <a:p>
            <a:r>
              <a:rPr lang="en-IN" sz="1400">
                <a:latin typeface="Courier New"/>
                <a:ea typeface="Arial"/>
              </a:rPr>
              <a:t>	</a:t>
            </a:r>
            <a:r>
              <a:rPr lang="en-IN" sz="1400">
                <a:latin typeface="Courier New"/>
                <a:ea typeface="Arial"/>
              </a:rPr>
              <a:t>occupation: 'Ninja',</a:t>
            </a:r>
            <a:endParaRPr/>
          </a:p>
          <a:p>
            <a:r>
              <a:rPr lang="en-IN" sz="1400">
                <a:latin typeface="Courier New"/>
                <a:ea typeface="Arial"/>
              </a:rPr>
              <a:t>	</a:t>
            </a:r>
            <a:r>
              <a:rPr lang="en-IN" sz="1400">
                <a:latin typeface="Courier New"/>
                <a:ea typeface="Arial"/>
              </a:rPr>
              <a:t>say: function() {</a:t>
            </a:r>
            <a:endParaRPr/>
          </a:p>
          <a:p>
            <a:r>
              <a:rPr lang="en-IN" sz="1400">
                <a:latin typeface="Courier New"/>
                <a:ea typeface="Arial"/>
              </a:rPr>
              <a:t>	</a:t>
            </a:r>
            <a:r>
              <a:rPr lang="en-IN" sz="1400">
                <a:latin typeface="Courier New"/>
                <a:ea typeface="Arial"/>
              </a:rPr>
              <a:t>	</a:t>
            </a:r>
            <a:r>
              <a:rPr lang="en-IN" sz="1400">
                <a:latin typeface="Courier New"/>
                <a:ea typeface="Arial"/>
              </a:rPr>
              <a:t>return 'I am ' + hero.occupation;</a:t>
            </a:r>
            <a:endParaRPr/>
          </a:p>
          <a:p>
            <a:r>
              <a:rPr lang="en-IN" sz="1400">
                <a:latin typeface="Courier New"/>
                <a:ea typeface="Arial"/>
              </a:rPr>
              <a:t>	</a:t>
            </a:r>
            <a:r>
              <a:rPr lang="en-IN" sz="1400">
                <a:latin typeface="Courier New"/>
                <a:ea typeface="Arial"/>
              </a:rPr>
              <a:t>}</a:t>
            </a:r>
            <a:endParaRPr/>
          </a:p>
          <a:p>
            <a:r>
              <a:rPr lang="en-IN" sz="1400">
                <a:latin typeface="Courier New"/>
                <a:ea typeface="Arial"/>
              </a:rPr>
              <a:t>}</a:t>
            </a:r>
            <a:endParaRPr/>
          </a:p>
          <a:p>
            <a:r>
              <a:rPr lang="en-IN" sz="1400">
                <a:latin typeface="Courier New"/>
                <a:ea typeface="Arial"/>
              </a:rPr>
              <a:t>hero.say();</a:t>
            </a:r>
            <a:endParaRPr/>
          </a:p>
        </p:txBody>
      </p:sp>
      <p:pic>
        <p:nvPicPr>
          <p:cNvPr id="174" name="Shape 117" descr=""/>
          <p:cNvPicPr/>
          <p:nvPr/>
        </p:nvPicPr>
        <p:blipFill>
          <a:blip r:embed="rId1"/>
          <a:stretch>
            <a:fillRect/>
          </a:stretch>
        </p:blipFill>
        <p:spPr>
          <a:xfrm>
            <a:off x="0" y="-23760"/>
            <a:ext cx="9142200" cy="312480"/>
          </a:xfrm>
          <a:prstGeom prst="rect">
            <a:avLst/>
          </a:prstGeom>
          <a:ln>
            <a:noFill/>
          </a:ln>
        </p:spPr>
      </p:pic>
      <p:pic>
        <p:nvPicPr>
          <p:cNvPr id="175" name="Shape 118" descr=""/>
          <p:cNvPicPr/>
          <p:nvPr/>
        </p:nvPicPr>
        <p:blipFill>
          <a:blip r:embed="rId2"/>
          <a:stretch>
            <a:fillRect/>
          </a:stretch>
        </p:blipFill>
        <p:spPr>
          <a:xfrm>
            <a:off x="0" y="4743360"/>
            <a:ext cx="9142200" cy="3790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CustomShape 1"/>
          <p:cNvSpPr/>
          <p:nvPr/>
        </p:nvSpPr>
        <p:spPr>
          <a:xfrm>
            <a:off x="311760" y="444960"/>
            <a:ext cx="8518680" cy="570960"/>
          </a:xfrm>
          <a:prstGeom prst="rect">
            <a:avLst/>
          </a:prstGeom>
          <a:noFill/>
          <a:ln>
            <a:noFill/>
          </a:ln>
        </p:spPr>
        <p:txBody>
          <a:bodyPr lIns="90000" rIns="90000" tIns="91440" bIns="91440"/>
          <a:p>
            <a:r>
              <a:rPr lang="en-IN" sz="3600">
                <a:solidFill>
                  <a:srgbClr val="000000"/>
                </a:solidFill>
                <a:latin typeface="Arial Black"/>
                <a:ea typeface="Arial"/>
              </a:rPr>
              <a:t>Altering Properties/Methods</a:t>
            </a:r>
            <a:endParaRPr/>
          </a:p>
        </p:txBody>
      </p:sp>
      <p:sp>
        <p:nvSpPr>
          <p:cNvPr id="177" name="CustomShape 2"/>
          <p:cNvSpPr/>
          <p:nvPr/>
        </p:nvSpPr>
        <p:spPr>
          <a:xfrm>
            <a:off x="412200" y="1172160"/>
            <a:ext cx="8515080" cy="3414600"/>
          </a:xfrm>
          <a:prstGeom prst="rect">
            <a:avLst/>
          </a:prstGeom>
          <a:noFill/>
          <a:ln>
            <a:noFill/>
          </a:ln>
        </p:spPr>
        <p:txBody>
          <a:bodyPr lIns="90000" rIns="90000" tIns="91440" bIns="91440"/>
          <a:p>
            <a:r>
              <a:rPr lang="en-IN" sz="2400">
                <a:latin typeface="Courier New"/>
                <a:ea typeface="Arial"/>
              </a:rPr>
              <a:t>- </a:t>
            </a:r>
            <a:r>
              <a:rPr lang="en-IN" sz="2000">
                <a:latin typeface="Courier New"/>
                <a:ea typeface="Arial"/>
              </a:rPr>
              <a:t>JavaScript is a dynamic language; it allows you to alter properties and methods of existing objects at any time.</a:t>
            </a:r>
            <a:endParaRPr/>
          </a:p>
          <a:p>
            <a:endParaRPr/>
          </a:p>
          <a:p>
            <a:r>
              <a:rPr lang="en-IN" sz="1500">
                <a:latin typeface="Courier New"/>
                <a:ea typeface="Arial"/>
              </a:rPr>
              <a:t>An empty object:</a:t>
            </a:r>
            <a:endParaRPr/>
          </a:p>
          <a:p>
            <a:r>
              <a:rPr lang="en-IN" sz="1500">
                <a:latin typeface="Courier New"/>
                <a:ea typeface="Arial"/>
              </a:rPr>
              <a:t>var hero = {};</a:t>
            </a:r>
            <a:endParaRPr/>
          </a:p>
          <a:p>
            <a:endParaRPr/>
          </a:p>
          <a:p>
            <a:endParaRPr/>
          </a:p>
          <a:p>
            <a:r>
              <a:rPr lang="en-IN" sz="1500">
                <a:latin typeface="Courier New"/>
                <a:ea typeface="Arial"/>
              </a:rPr>
              <a:t>Accessing a non-existing property:</a:t>
            </a:r>
            <a:endParaRPr/>
          </a:p>
          <a:p>
            <a:r>
              <a:rPr lang="en-IN" sz="1500">
                <a:latin typeface="Courier New"/>
                <a:ea typeface="Arial"/>
              </a:rPr>
              <a:t>typeof hero.breed</a:t>
            </a:r>
            <a:endParaRPr/>
          </a:p>
          <a:p>
            <a:r>
              <a:rPr lang="en-IN" sz="1500">
                <a:latin typeface="Courier New"/>
                <a:ea typeface="Arial"/>
              </a:rPr>
              <a:t>"undefined"</a:t>
            </a:r>
            <a:endParaRPr/>
          </a:p>
          <a:p>
            <a:endParaRPr/>
          </a:p>
        </p:txBody>
      </p:sp>
      <p:pic>
        <p:nvPicPr>
          <p:cNvPr id="178" name="Shape 117" descr=""/>
          <p:cNvPicPr/>
          <p:nvPr/>
        </p:nvPicPr>
        <p:blipFill>
          <a:blip r:embed="rId1"/>
          <a:stretch>
            <a:fillRect/>
          </a:stretch>
        </p:blipFill>
        <p:spPr>
          <a:xfrm>
            <a:off x="0" y="-23760"/>
            <a:ext cx="9142200" cy="312480"/>
          </a:xfrm>
          <a:prstGeom prst="rect">
            <a:avLst/>
          </a:prstGeom>
          <a:ln>
            <a:noFill/>
          </a:ln>
        </p:spPr>
      </p:pic>
      <p:pic>
        <p:nvPicPr>
          <p:cNvPr id="179" name="Shape 118" descr=""/>
          <p:cNvPicPr/>
          <p:nvPr/>
        </p:nvPicPr>
        <p:blipFill>
          <a:blip r:embed="rId2"/>
          <a:stretch>
            <a:fillRect/>
          </a:stretch>
        </p:blipFill>
        <p:spPr>
          <a:xfrm>
            <a:off x="0" y="4743360"/>
            <a:ext cx="9142200" cy="3790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311760" y="444960"/>
            <a:ext cx="8518680" cy="570960"/>
          </a:xfrm>
          <a:prstGeom prst="rect">
            <a:avLst/>
          </a:prstGeom>
          <a:noFill/>
          <a:ln>
            <a:noFill/>
          </a:ln>
        </p:spPr>
        <p:txBody>
          <a:bodyPr lIns="90000" rIns="90000" tIns="91440" bIns="91440"/>
          <a:p>
            <a:r>
              <a:rPr lang="en-IN" sz="3600">
                <a:solidFill>
                  <a:srgbClr val="000000"/>
                </a:solidFill>
                <a:latin typeface="Arial Black"/>
                <a:ea typeface="Arial"/>
              </a:rPr>
              <a:t>Altering Properties/Methods</a:t>
            </a:r>
            <a:endParaRPr/>
          </a:p>
        </p:txBody>
      </p:sp>
      <p:sp>
        <p:nvSpPr>
          <p:cNvPr id="181" name="CustomShape 2"/>
          <p:cNvSpPr/>
          <p:nvPr/>
        </p:nvSpPr>
        <p:spPr>
          <a:xfrm>
            <a:off x="412200" y="1172160"/>
            <a:ext cx="8515080" cy="3414600"/>
          </a:xfrm>
          <a:prstGeom prst="rect">
            <a:avLst/>
          </a:prstGeom>
          <a:noFill/>
          <a:ln>
            <a:noFill/>
          </a:ln>
        </p:spPr>
        <p:txBody>
          <a:bodyPr lIns="90000" rIns="90000" tIns="91440" bIns="91440"/>
          <a:p>
            <a:r>
              <a:rPr lang="en-IN" sz="1500">
                <a:latin typeface="Courier New"/>
                <a:ea typeface="Arial"/>
              </a:rPr>
              <a:t>Adding some properties and a method:</a:t>
            </a:r>
            <a:endParaRPr/>
          </a:p>
          <a:p>
            <a:r>
              <a:rPr lang="en-IN" sz="1500">
                <a:latin typeface="Courier New"/>
                <a:ea typeface="Arial"/>
              </a:rPr>
              <a:t>hero.breed = 'turtle';</a:t>
            </a:r>
            <a:endParaRPr/>
          </a:p>
          <a:p>
            <a:r>
              <a:rPr lang="en-IN" sz="1500">
                <a:latin typeface="Courier New"/>
                <a:ea typeface="Arial"/>
              </a:rPr>
              <a:t>hero.name = 'Leonardo';</a:t>
            </a:r>
            <a:endParaRPr/>
          </a:p>
          <a:p>
            <a:r>
              <a:rPr lang="en-IN" sz="1500">
                <a:latin typeface="Courier New"/>
                <a:ea typeface="Arial"/>
              </a:rPr>
              <a:t>hero.sayName = function() {return hero.name;};</a:t>
            </a:r>
            <a:endParaRPr/>
          </a:p>
          <a:p>
            <a:r>
              <a:rPr lang="en-IN" sz="1500">
                <a:latin typeface="Courier New"/>
                <a:ea typeface="Arial"/>
              </a:rPr>
              <a:t>Calling the method:</a:t>
            </a:r>
            <a:endParaRPr/>
          </a:p>
          <a:p>
            <a:r>
              <a:rPr lang="en-IN" sz="1500">
                <a:latin typeface="Courier New"/>
                <a:ea typeface="Arial"/>
              </a:rPr>
              <a:t>hero.sayName();</a:t>
            </a:r>
            <a:endParaRPr/>
          </a:p>
          <a:p>
            <a:endParaRPr/>
          </a:p>
          <a:p>
            <a:r>
              <a:rPr lang="en-IN" sz="1500">
                <a:latin typeface="Courier New"/>
                <a:ea typeface="Arial"/>
              </a:rPr>
              <a:t>Deleting a property:</a:t>
            </a:r>
            <a:endParaRPr/>
          </a:p>
          <a:p>
            <a:r>
              <a:rPr lang="en-IN" sz="1500">
                <a:latin typeface="Courier New"/>
                <a:ea typeface="Arial"/>
              </a:rPr>
              <a:t>delete hero.name;</a:t>
            </a:r>
            <a:endParaRPr/>
          </a:p>
          <a:p>
            <a:r>
              <a:rPr lang="en-IN" sz="1500">
                <a:latin typeface="Courier New"/>
                <a:ea typeface="Arial"/>
              </a:rPr>
              <a:t>&gt;&gt;True</a:t>
            </a:r>
            <a:endParaRPr/>
          </a:p>
          <a:p>
            <a:endParaRPr/>
          </a:p>
          <a:p>
            <a:r>
              <a:rPr lang="en-IN" sz="1500">
                <a:latin typeface="Courier New"/>
                <a:ea typeface="Arial"/>
              </a:rPr>
              <a:t>Calling the method again will no longer work:</a:t>
            </a:r>
            <a:endParaRPr/>
          </a:p>
          <a:p>
            <a:r>
              <a:rPr lang="en-IN" sz="1500">
                <a:latin typeface="Courier New"/>
                <a:ea typeface="Arial"/>
              </a:rPr>
              <a:t>hero.sayName();</a:t>
            </a:r>
            <a:endParaRPr/>
          </a:p>
          <a:p>
            <a:endParaRPr/>
          </a:p>
          <a:p>
            <a:r>
              <a:rPr lang="en-IN" sz="1500">
                <a:latin typeface="Courier New"/>
                <a:ea typeface="Arial"/>
              </a:rPr>
              <a:t>&gt;&gt;reference to undefined property hero.name</a:t>
            </a:r>
            <a:endParaRPr/>
          </a:p>
        </p:txBody>
      </p:sp>
      <p:pic>
        <p:nvPicPr>
          <p:cNvPr id="182" name="Shape 117" descr=""/>
          <p:cNvPicPr/>
          <p:nvPr/>
        </p:nvPicPr>
        <p:blipFill>
          <a:blip r:embed="rId1"/>
          <a:stretch>
            <a:fillRect/>
          </a:stretch>
        </p:blipFill>
        <p:spPr>
          <a:xfrm>
            <a:off x="0" y="-23760"/>
            <a:ext cx="9142200" cy="312480"/>
          </a:xfrm>
          <a:prstGeom prst="rect">
            <a:avLst/>
          </a:prstGeom>
          <a:ln>
            <a:noFill/>
          </a:ln>
        </p:spPr>
      </p:pic>
      <p:pic>
        <p:nvPicPr>
          <p:cNvPr id="183" name="Shape 118" descr=""/>
          <p:cNvPicPr/>
          <p:nvPr/>
        </p:nvPicPr>
        <p:blipFill>
          <a:blip r:embed="rId2"/>
          <a:stretch>
            <a:fillRect/>
          </a:stretch>
        </p:blipFill>
        <p:spPr>
          <a:xfrm>
            <a:off x="0" y="4743360"/>
            <a:ext cx="9142200" cy="37908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311760" y="444960"/>
            <a:ext cx="8518680" cy="570960"/>
          </a:xfrm>
          <a:prstGeom prst="rect">
            <a:avLst/>
          </a:prstGeom>
          <a:noFill/>
          <a:ln>
            <a:noFill/>
          </a:ln>
        </p:spPr>
        <p:txBody>
          <a:bodyPr lIns="90000" rIns="90000" tIns="91440" bIns="91440"/>
          <a:p>
            <a:r>
              <a:rPr lang="en-IN" sz="3600">
                <a:solidFill>
                  <a:srgbClr val="000000"/>
                </a:solidFill>
                <a:latin typeface="Arial Black"/>
                <a:ea typeface="Arial"/>
              </a:rPr>
              <a:t>Using this Value</a:t>
            </a:r>
            <a:endParaRPr/>
          </a:p>
        </p:txBody>
      </p:sp>
      <p:sp>
        <p:nvSpPr>
          <p:cNvPr id="185" name="CustomShape 2"/>
          <p:cNvSpPr/>
          <p:nvPr/>
        </p:nvSpPr>
        <p:spPr>
          <a:xfrm>
            <a:off x="412200" y="1172160"/>
            <a:ext cx="8515080" cy="3414600"/>
          </a:xfrm>
          <a:prstGeom prst="rect">
            <a:avLst/>
          </a:prstGeom>
          <a:noFill/>
          <a:ln>
            <a:noFill/>
          </a:ln>
        </p:spPr>
        <p:txBody>
          <a:bodyPr lIns="90000" rIns="90000" tIns="91440" bIns="91440"/>
          <a:p>
            <a:r>
              <a:rPr lang="en-IN" sz="1500">
                <a:latin typeface="Courier New"/>
                <a:ea typeface="Arial"/>
              </a:rPr>
              <a:t>- When you're inside a method though, there is another</a:t>
            </a:r>
            <a:endParaRPr/>
          </a:p>
          <a:p>
            <a:r>
              <a:rPr lang="en-IN" sz="1500">
                <a:latin typeface="Courier New"/>
                <a:ea typeface="Arial"/>
              </a:rPr>
              <a:t>way to access the object this method belongs to: by using the special value “this” .</a:t>
            </a:r>
            <a:endParaRPr/>
          </a:p>
          <a:p>
            <a:endParaRPr/>
          </a:p>
          <a:p>
            <a:r>
              <a:rPr lang="en-IN" sz="1500">
                <a:latin typeface="Courier New"/>
                <a:ea typeface="Arial"/>
              </a:rPr>
              <a:t>var hero = {</a:t>
            </a:r>
            <a:endParaRPr/>
          </a:p>
          <a:p>
            <a:r>
              <a:rPr lang="en-IN" sz="1500">
                <a:latin typeface="Courier New"/>
                <a:ea typeface="Arial"/>
              </a:rPr>
              <a:t>	</a:t>
            </a:r>
            <a:r>
              <a:rPr lang="en-IN" sz="1500">
                <a:latin typeface="Courier New"/>
                <a:ea typeface="Arial"/>
              </a:rPr>
              <a:t>name: 'Rafaelo',</a:t>
            </a:r>
            <a:endParaRPr/>
          </a:p>
          <a:p>
            <a:r>
              <a:rPr lang="en-IN" sz="1500">
                <a:latin typeface="Courier New"/>
                <a:ea typeface="Arial"/>
              </a:rPr>
              <a:t>	</a:t>
            </a:r>
            <a:r>
              <a:rPr lang="en-IN" sz="1500">
                <a:latin typeface="Courier New"/>
                <a:ea typeface="Arial"/>
              </a:rPr>
              <a:t>sayName: function() {</a:t>
            </a:r>
            <a:endParaRPr/>
          </a:p>
          <a:p>
            <a:r>
              <a:rPr lang="en-IN" sz="1500">
                <a:latin typeface="Courier New"/>
                <a:ea typeface="Arial"/>
              </a:rPr>
              <a:t>	</a:t>
            </a:r>
            <a:r>
              <a:rPr lang="en-IN" sz="1500">
                <a:latin typeface="Courier New"/>
                <a:ea typeface="Arial"/>
              </a:rPr>
              <a:t>	</a:t>
            </a:r>
            <a:r>
              <a:rPr lang="en-IN" sz="1500">
                <a:latin typeface="Courier New"/>
                <a:ea typeface="Arial"/>
              </a:rPr>
              <a:t>return this.name;</a:t>
            </a:r>
            <a:endParaRPr/>
          </a:p>
          <a:p>
            <a:r>
              <a:rPr lang="en-IN" sz="1500">
                <a:latin typeface="Courier New"/>
                <a:ea typeface="Arial"/>
              </a:rPr>
              <a:t>	</a:t>
            </a:r>
            <a:r>
              <a:rPr lang="en-IN" sz="1500">
                <a:latin typeface="Courier New"/>
                <a:ea typeface="Arial"/>
              </a:rPr>
              <a:t>}</a:t>
            </a:r>
            <a:endParaRPr/>
          </a:p>
          <a:p>
            <a:r>
              <a:rPr lang="en-IN" sz="1500">
                <a:latin typeface="Courier New"/>
                <a:ea typeface="Arial"/>
              </a:rPr>
              <a:t>}</a:t>
            </a:r>
            <a:endParaRPr/>
          </a:p>
          <a:p>
            <a:r>
              <a:rPr lang="en-IN" sz="1500">
                <a:latin typeface="Courier New"/>
                <a:ea typeface="Arial"/>
              </a:rPr>
              <a:t>&gt;&gt;&gt; hero.sayName();</a:t>
            </a:r>
            <a:endParaRPr/>
          </a:p>
          <a:p>
            <a:r>
              <a:rPr lang="en-IN" sz="1500">
                <a:latin typeface="Courier New"/>
                <a:ea typeface="Arial"/>
              </a:rPr>
              <a:t>"Rafaelo"</a:t>
            </a:r>
            <a:endParaRPr/>
          </a:p>
          <a:p>
            <a:r>
              <a:rPr lang="en-IN" sz="1500">
                <a:latin typeface="Courier New"/>
                <a:ea typeface="Arial"/>
              </a:rPr>
              <a:t>So when you say this , you are actually saying "this object" or "the current object".</a:t>
            </a:r>
            <a:endParaRPr/>
          </a:p>
        </p:txBody>
      </p:sp>
      <p:pic>
        <p:nvPicPr>
          <p:cNvPr id="186" name="Shape 117" descr=""/>
          <p:cNvPicPr/>
          <p:nvPr/>
        </p:nvPicPr>
        <p:blipFill>
          <a:blip r:embed="rId1"/>
          <a:stretch>
            <a:fillRect/>
          </a:stretch>
        </p:blipFill>
        <p:spPr>
          <a:xfrm>
            <a:off x="0" y="-23760"/>
            <a:ext cx="9142200" cy="312480"/>
          </a:xfrm>
          <a:prstGeom prst="rect">
            <a:avLst/>
          </a:prstGeom>
          <a:ln>
            <a:noFill/>
          </a:ln>
        </p:spPr>
      </p:pic>
      <p:pic>
        <p:nvPicPr>
          <p:cNvPr id="187" name="Shape 118" descr=""/>
          <p:cNvPicPr/>
          <p:nvPr/>
        </p:nvPicPr>
        <p:blipFill>
          <a:blip r:embed="rId2"/>
          <a:stretch>
            <a:fillRect/>
          </a:stretch>
        </p:blipFill>
        <p:spPr>
          <a:xfrm>
            <a:off x="0" y="4743360"/>
            <a:ext cx="9142200" cy="37908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311760" y="444960"/>
            <a:ext cx="8518680" cy="570960"/>
          </a:xfrm>
          <a:prstGeom prst="rect">
            <a:avLst/>
          </a:prstGeom>
          <a:noFill/>
          <a:ln>
            <a:noFill/>
          </a:ln>
        </p:spPr>
        <p:txBody>
          <a:bodyPr lIns="90000" rIns="90000" tIns="91440" bIns="91440"/>
          <a:p>
            <a:r>
              <a:rPr lang="en-IN" sz="2800">
                <a:solidFill>
                  <a:srgbClr val="000000"/>
                </a:solidFill>
                <a:latin typeface="Arial"/>
                <a:ea typeface="Arial"/>
              </a:rPr>
              <a:t>Is Javascript is a Object Oriented Language?</a:t>
            </a:r>
            <a:endParaRPr/>
          </a:p>
        </p:txBody>
      </p:sp>
      <p:sp>
        <p:nvSpPr>
          <p:cNvPr id="117" name="CustomShape 2"/>
          <p:cNvSpPr/>
          <p:nvPr/>
        </p:nvSpPr>
        <p:spPr>
          <a:xfrm>
            <a:off x="412200" y="1172160"/>
            <a:ext cx="8515080" cy="3414600"/>
          </a:xfrm>
          <a:prstGeom prst="rect">
            <a:avLst/>
          </a:prstGeom>
          <a:noFill/>
          <a:ln>
            <a:noFill/>
          </a:ln>
        </p:spPr>
        <p:txBody>
          <a:bodyPr lIns="90000" rIns="90000" tIns="91440" bIns="91440"/>
          <a:p>
            <a:pPr>
              <a:lnSpc>
                <a:spcPct val="100000"/>
              </a:lnSpc>
            </a:pPr>
            <a:r>
              <a:rPr lang="en-IN">
                <a:solidFill>
                  <a:srgbClr val="595959"/>
                </a:solidFill>
                <a:latin typeface="Arial"/>
                <a:ea typeface="Arial"/>
              </a:rPr>
              <a:t>- JavaScript is a prototype-based programming language. A prototype-based programming language is a style of object-oriented programming without classes. </a:t>
            </a:r>
            <a:endParaRPr/>
          </a:p>
          <a:p>
            <a:pPr>
              <a:lnSpc>
                <a:spcPct val="100000"/>
              </a:lnSpc>
            </a:pPr>
            <a:endParaRPr/>
          </a:p>
          <a:p>
            <a:pPr>
              <a:lnSpc>
                <a:spcPct val="100000"/>
              </a:lnSpc>
            </a:pPr>
            <a:r>
              <a:rPr lang="en-IN">
                <a:solidFill>
                  <a:srgbClr val="595959"/>
                </a:solidFill>
                <a:latin typeface="Arial"/>
                <a:ea typeface="Arial"/>
              </a:rPr>
              <a:t>- For a language to be object-oriented in may include features as encapsulation, polymorphism, and inheritance, but it is not a requirement. Object-oriented programming languages that make use of classes are often referred to as classed-based programming languages, but it is by no means a must to make use of classes to be object-oriented.</a:t>
            </a:r>
            <a:endParaRPr/>
          </a:p>
          <a:p>
            <a:pPr>
              <a:lnSpc>
                <a:spcPct val="100000"/>
              </a:lnSpc>
            </a:pPr>
            <a:endParaRPr/>
          </a:p>
          <a:p>
            <a:pPr>
              <a:lnSpc>
                <a:spcPct val="100000"/>
              </a:lnSpc>
            </a:pPr>
            <a:r>
              <a:rPr lang="en-IN">
                <a:solidFill>
                  <a:srgbClr val="595959"/>
                </a:solidFill>
                <a:latin typeface="Arial"/>
                <a:ea typeface="Arial"/>
              </a:rPr>
              <a:t>-JavaScript uses prototypes to define object properties, including methods and inheritance.</a:t>
            </a:r>
            <a:endParaRPr/>
          </a:p>
          <a:p>
            <a:pPr>
              <a:lnSpc>
                <a:spcPct val="100000"/>
              </a:lnSpc>
            </a:pPr>
            <a:r>
              <a:rPr lang="en-IN">
                <a:solidFill>
                  <a:srgbClr val="595959"/>
                </a:solidFill>
                <a:latin typeface="Arial"/>
                <a:ea typeface="Arial"/>
              </a:rPr>
              <a:t>Conclusion: JavaScript Is object-oriented.</a:t>
            </a:r>
            <a:endParaRPr/>
          </a:p>
          <a:p>
            <a:pPr>
              <a:lnSpc>
                <a:spcPct val="100000"/>
              </a:lnSpc>
            </a:pPr>
            <a:endParaRPr/>
          </a:p>
          <a:p>
            <a:pPr>
              <a:lnSpc>
                <a:spcPct val="100000"/>
              </a:lnSpc>
            </a:pPr>
            <a:r>
              <a:rPr lang="en-IN" sz="1400">
                <a:solidFill>
                  <a:srgbClr val="595959"/>
                </a:solidFill>
                <a:latin typeface="Arial"/>
                <a:ea typeface="Arial"/>
              </a:rPr>
              <a:t>  </a:t>
            </a:r>
            <a:endParaRPr/>
          </a:p>
        </p:txBody>
      </p:sp>
      <p:pic>
        <p:nvPicPr>
          <p:cNvPr id="118" name="Shape 117" descr=""/>
          <p:cNvPicPr/>
          <p:nvPr/>
        </p:nvPicPr>
        <p:blipFill>
          <a:blip r:embed="rId1"/>
          <a:stretch>
            <a:fillRect/>
          </a:stretch>
        </p:blipFill>
        <p:spPr>
          <a:xfrm>
            <a:off x="0" y="-23760"/>
            <a:ext cx="9142200" cy="312480"/>
          </a:xfrm>
          <a:prstGeom prst="rect">
            <a:avLst/>
          </a:prstGeom>
          <a:ln>
            <a:noFill/>
          </a:ln>
        </p:spPr>
      </p:pic>
      <p:pic>
        <p:nvPicPr>
          <p:cNvPr id="119" name="Shape 118" descr=""/>
          <p:cNvPicPr/>
          <p:nvPr/>
        </p:nvPicPr>
        <p:blipFill>
          <a:blip r:embed="rId2"/>
          <a:stretch>
            <a:fillRect/>
          </a:stretch>
        </p:blipFill>
        <p:spPr>
          <a:xfrm>
            <a:off x="0" y="4743360"/>
            <a:ext cx="9142200" cy="3790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CustomShape 1"/>
          <p:cNvSpPr/>
          <p:nvPr/>
        </p:nvSpPr>
        <p:spPr>
          <a:xfrm>
            <a:off x="311760" y="444960"/>
            <a:ext cx="8518680" cy="570960"/>
          </a:xfrm>
          <a:prstGeom prst="rect">
            <a:avLst/>
          </a:prstGeom>
          <a:noFill/>
          <a:ln>
            <a:noFill/>
          </a:ln>
        </p:spPr>
        <p:txBody>
          <a:bodyPr lIns="90000" rIns="90000" tIns="91440" bIns="91440"/>
          <a:p>
            <a:r>
              <a:rPr lang="en-IN" sz="3600">
                <a:solidFill>
                  <a:srgbClr val="000000"/>
                </a:solidFill>
                <a:latin typeface="Arial Black"/>
                <a:ea typeface="Arial"/>
              </a:rPr>
              <a:t>Constructor Functions</a:t>
            </a:r>
            <a:endParaRPr/>
          </a:p>
        </p:txBody>
      </p:sp>
      <p:sp>
        <p:nvSpPr>
          <p:cNvPr id="189" name="CustomShape 2"/>
          <p:cNvSpPr/>
          <p:nvPr/>
        </p:nvSpPr>
        <p:spPr>
          <a:xfrm>
            <a:off x="412200" y="1172160"/>
            <a:ext cx="8515080" cy="3414600"/>
          </a:xfrm>
          <a:prstGeom prst="rect">
            <a:avLst/>
          </a:prstGeom>
          <a:noFill/>
          <a:ln>
            <a:noFill/>
          </a:ln>
        </p:spPr>
        <p:txBody>
          <a:bodyPr lIns="90000" rIns="90000" tIns="91440" bIns="91440"/>
          <a:p>
            <a:r>
              <a:rPr lang="en-IN" sz="1500">
                <a:latin typeface="Courier New"/>
                <a:ea typeface="Arial"/>
              </a:rPr>
              <a:t>- There is another way to create objects: by using constructor functions. Let's see an example:</a:t>
            </a:r>
            <a:endParaRPr/>
          </a:p>
          <a:p>
            <a:endParaRPr/>
          </a:p>
          <a:p>
            <a:r>
              <a:rPr lang="en-IN" sz="1500">
                <a:latin typeface="Courier New"/>
                <a:ea typeface="Arial"/>
              </a:rPr>
              <a:t>function Hero() {</a:t>
            </a:r>
            <a:endParaRPr/>
          </a:p>
          <a:p>
            <a:r>
              <a:rPr lang="en-IN" sz="1500">
                <a:latin typeface="Courier New"/>
                <a:ea typeface="Arial"/>
              </a:rPr>
              <a:t>	</a:t>
            </a:r>
            <a:r>
              <a:rPr lang="en-IN" sz="1500">
                <a:latin typeface="Courier New"/>
                <a:ea typeface="Arial"/>
              </a:rPr>
              <a:t>this.occupation = 'Ninja';</a:t>
            </a:r>
            <a:endParaRPr/>
          </a:p>
          <a:p>
            <a:r>
              <a:rPr lang="en-IN" sz="1500">
                <a:latin typeface="Courier New"/>
                <a:ea typeface="Arial"/>
              </a:rPr>
              <a:t>}</a:t>
            </a:r>
            <a:endParaRPr/>
          </a:p>
          <a:p>
            <a:endParaRPr/>
          </a:p>
          <a:p>
            <a:r>
              <a:rPr lang="en-IN" sz="1500">
                <a:latin typeface="Courier New"/>
                <a:ea typeface="Arial"/>
              </a:rPr>
              <a:t>In order to create an object using this function, you use the new operator, like this:</a:t>
            </a:r>
            <a:endParaRPr/>
          </a:p>
          <a:p>
            <a:endParaRPr/>
          </a:p>
          <a:p>
            <a:r>
              <a:rPr lang="en-IN" sz="1500">
                <a:latin typeface="Courier New"/>
                <a:ea typeface="Arial"/>
              </a:rPr>
              <a:t>&gt;&gt;&gt; var hero = new Hero();</a:t>
            </a:r>
            <a:endParaRPr/>
          </a:p>
          <a:p>
            <a:r>
              <a:rPr lang="en-IN" sz="1500">
                <a:latin typeface="Courier New"/>
                <a:ea typeface="Arial"/>
              </a:rPr>
              <a:t>&gt;&gt;&gt; hero.occupation;</a:t>
            </a:r>
            <a:endParaRPr/>
          </a:p>
          <a:p>
            <a:endParaRPr/>
          </a:p>
          <a:p>
            <a:r>
              <a:rPr lang="en-IN" sz="1500">
                <a:latin typeface="Courier New"/>
                <a:ea typeface="Arial"/>
              </a:rPr>
              <a:t>-The benefit of using constructor functions is that they accept parameters, which can be used when creating new objects.</a:t>
            </a:r>
            <a:endParaRPr/>
          </a:p>
        </p:txBody>
      </p:sp>
      <p:pic>
        <p:nvPicPr>
          <p:cNvPr id="190" name="Shape 117" descr=""/>
          <p:cNvPicPr/>
          <p:nvPr/>
        </p:nvPicPr>
        <p:blipFill>
          <a:blip r:embed="rId1"/>
          <a:stretch>
            <a:fillRect/>
          </a:stretch>
        </p:blipFill>
        <p:spPr>
          <a:xfrm>
            <a:off x="0" y="-23760"/>
            <a:ext cx="9142200" cy="312480"/>
          </a:xfrm>
          <a:prstGeom prst="rect">
            <a:avLst/>
          </a:prstGeom>
          <a:ln>
            <a:noFill/>
          </a:ln>
        </p:spPr>
      </p:pic>
      <p:pic>
        <p:nvPicPr>
          <p:cNvPr id="191" name="Shape 118" descr=""/>
          <p:cNvPicPr/>
          <p:nvPr/>
        </p:nvPicPr>
        <p:blipFill>
          <a:blip r:embed="rId2"/>
          <a:stretch>
            <a:fillRect/>
          </a:stretch>
        </p:blipFill>
        <p:spPr>
          <a:xfrm>
            <a:off x="0" y="4743360"/>
            <a:ext cx="9142200" cy="3790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311760" y="444960"/>
            <a:ext cx="8518680" cy="570960"/>
          </a:xfrm>
          <a:prstGeom prst="rect">
            <a:avLst/>
          </a:prstGeom>
          <a:noFill/>
          <a:ln>
            <a:noFill/>
          </a:ln>
        </p:spPr>
        <p:txBody>
          <a:bodyPr lIns="90000" rIns="90000" tIns="91440" bIns="91440"/>
          <a:p>
            <a:r>
              <a:rPr lang="en-IN" sz="3600">
                <a:solidFill>
                  <a:srgbClr val="000000"/>
                </a:solidFill>
                <a:latin typeface="Arial Black"/>
                <a:ea typeface="Arial"/>
              </a:rPr>
              <a:t>Constructor Functions</a:t>
            </a:r>
            <a:endParaRPr/>
          </a:p>
        </p:txBody>
      </p:sp>
      <p:sp>
        <p:nvSpPr>
          <p:cNvPr id="193" name="CustomShape 2"/>
          <p:cNvSpPr/>
          <p:nvPr/>
        </p:nvSpPr>
        <p:spPr>
          <a:xfrm>
            <a:off x="412200" y="1172160"/>
            <a:ext cx="8515080" cy="3414600"/>
          </a:xfrm>
          <a:prstGeom prst="rect">
            <a:avLst/>
          </a:prstGeom>
          <a:noFill/>
          <a:ln>
            <a:noFill/>
          </a:ln>
        </p:spPr>
        <p:txBody>
          <a:bodyPr lIns="90000" rIns="90000" tIns="91440" bIns="91440"/>
          <a:p>
            <a:r>
              <a:rPr lang="en-IN" sz="1500">
                <a:latin typeface="Courier New"/>
                <a:ea typeface="Arial"/>
              </a:rPr>
              <a:t>- Global Object.</a:t>
            </a:r>
            <a:endParaRPr/>
          </a:p>
          <a:p>
            <a:endParaRPr/>
          </a:p>
          <a:p>
            <a:r>
              <a:rPr lang="en-IN" sz="1500">
                <a:latin typeface="Courier New"/>
                <a:ea typeface="Arial"/>
              </a:rPr>
              <a:t>Declaring a constructor function and calling it without new , returns "undefined":</a:t>
            </a:r>
            <a:endParaRPr/>
          </a:p>
          <a:p>
            <a:r>
              <a:rPr lang="en-IN" sz="1500">
                <a:latin typeface="Courier New"/>
                <a:ea typeface="Arial"/>
              </a:rPr>
              <a:t>&gt;&gt;&gt; function Hero(name) {this.name = name;}</a:t>
            </a:r>
            <a:endParaRPr/>
          </a:p>
          <a:p>
            <a:r>
              <a:rPr lang="en-IN" sz="1500">
                <a:latin typeface="Courier New"/>
                <a:ea typeface="Arial"/>
              </a:rPr>
              <a:t>&gt;&gt;&gt; var h = Hero('Leonardo');</a:t>
            </a:r>
            <a:endParaRPr/>
          </a:p>
          <a:p>
            <a:r>
              <a:rPr lang="en-IN" sz="1500">
                <a:latin typeface="Courier New"/>
                <a:ea typeface="Arial"/>
              </a:rPr>
              <a:t>&gt;&gt;&gt; typeof h</a:t>
            </a:r>
            <a:endParaRPr/>
          </a:p>
          <a:p>
            <a:r>
              <a:rPr lang="en-IN" sz="1500">
                <a:latin typeface="Courier New"/>
                <a:ea typeface="Arial"/>
              </a:rPr>
              <a:t>"undefined"</a:t>
            </a:r>
            <a:endParaRPr/>
          </a:p>
          <a:p>
            <a:r>
              <a:rPr lang="en-IN" sz="1500">
                <a:latin typeface="Courier New"/>
                <a:ea typeface="Arial"/>
              </a:rPr>
              <a:t>&gt;&gt;&gt; typeof h.name</a:t>
            </a:r>
            <a:endParaRPr/>
          </a:p>
          <a:p>
            <a:r>
              <a:rPr lang="en-IN" sz="1500">
                <a:latin typeface="Courier New"/>
                <a:ea typeface="Arial"/>
              </a:rPr>
              <a:t>h has no properties</a:t>
            </a:r>
            <a:endParaRPr/>
          </a:p>
          <a:p>
            <a:r>
              <a:rPr lang="en-IN" sz="1500">
                <a:latin typeface="Courier New"/>
                <a:ea typeface="Arial"/>
              </a:rPr>
              <a:t>-Because you had this inside Hero , a global variable (a property of the global object)called name was created.</a:t>
            </a:r>
            <a:endParaRPr/>
          </a:p>
          <a:p>
            <a:r>
              <a:rPr lang="en-IN" sz="1500">
                <a:latin typeface="Courier New"/>
                <a:ea typeface="Arial"/>
              </a:rPr>
              <a:t>&gt;&gt;&gt; name</a:t>
            </a:r>
            <a:endParaRPr/>
          </a:p>
          <a:p>
            <a:r>
              <a:rPr lang="en-IN" sz="1500">
                <a:latin typeface="Courier New"/>
                <a:ea typeface="Arial"/>
              </a:rPr>
              <a:t>"Leonardo"</a:t>
            </a:r>
            <a:endParaRPr/>
          </a:p>
          <a:p>
            <a:r>
              <a:rPr lang="en-IN" sz="1500">
                <a:latin typeface="Courier New"/>
                <a:ea typeface="Arial"/>
              </a:rPr>
              <a:t>&gt;&gt;&gt; window.name</a:t>
            </a:r>
            <a:endParaRPr/>
          </a:p>
        </p:txBody>
      </p:sp>
      <p:pic>
        <p:nvPicPr>
          <p:cNvPr id="194" name="Shape 117" descr=""/>
          <p:cNvPicPr/>
          <p:nvPr/>
        </p:nvPicPr>
        <p:blipFill>
          <a:blip r:embed="rId1"/>
          <a:stretch>
            <a:fillRect/>
          </a:stretch>
        </p:blipFill>
        <p:spPr>
          <a:xfrm>
            <a:off x="0" y="-23760"/>
            <a:ext cx="9142200" cy="312480"/>
          </a:xfrm>
          <a:prstGeom prst="rect">
            <a:avLst/>
          </a:prstGeom>
          <a:ln>
            <a:noFill/>
          </a:ln>
        </p:spPr>
      </p:pic>
      <p:pic>
        <p:nvPicPr>
          <p:cNvPr id="195" name="Shape 118" descr=""/>
          <p:cNvPicPr/>
          <p:nvPr/>
        </p:nvPicPr>
        <p:blipFill>
          <a:blip r:embed="rId2"/>
          <a:stretch>
            <a:fillRect/>
          </a:stretch>
        </p:blipFill>
        <p:spPr>
          <a:xfrm>
            <a:off x="0" y="4743360"/>
            <a:ext cx="9142200" cy="37908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311760" y="444960"/>
            <a:ext cx="8518680" cy="570960"/>
          </a:xfrm>
          <a:prstGeom prst="rect">
            <a:avLst/>
          </a:prstGeom>
          <a:noFill/>
          <a:ln>
            <a:noFill/>
          </a:ln>
        </p:spPr>
        <p:txBody>
          <a:bodyPr lIns="90000" rIns="90000" tIns="91440" bIns="91440"/>
          <a:p>
            <a:r>
              <a:rPr lang="en-IN" sz="3600">
                <a:solidFill>
                  <a:srgbClr val="000000"/>
                </a:solidFill>
                <a:latin typeface="Arial Black"/>
                <a:ea typeface="Arial"/>
              </a:rPr>
              <a:t>constructor Property</a:t>
            </a:r>
            <a:endParaRPr/>
          </a:p>
        </p:txBody>
      </p:sp>
      <p:sp>
        <p:nvSpPr>
          <p:cNvPr id="197" name="CustomShape 2"/>
          <p:cNvSpPr/>
          <p:nvPr/>
        </p:nvSpPr>
        <p:spPr>
          <a:xfrm>
            <a:off x="412200" y="1172160"/>
            <a:ext cx="8515080" cy="3414600"/>
          </a:xfrm>
          <a:prstGeom prst="rect">
            <a:avLst/>
          </a:prstGeom>
          <a:noFill/>
          <a:ln>
            <a:noFill/>
          </a:ln>
        </p:spPr>
        <p:txBody>
          <a:bodyPr lIns="90000" rIns="90000" tIns="91440" bIns="91440"/>
          <a:p>
            <a:r>
              <a:rPr lang="en-IN" sz="1500">
                <a:latin typeface="Courier New"/>
                <a:ea typeface="Arial"/>
              </a:rPr>
              <a:t>- When an object is created, a special property is assigned to it behind the scenes—the constructor property. It contains a reference to the constructor function used to create this object.</a:t>
            </a:r>
            <a:endParaRPr/>
          </a:p>
          <a:p>
            <a:endParaRPr/>
          </a:p>
          <a:p>
            <a:r>
              <a:rPr lang="en-IN" sz="1500">
                <a:latin typeface="Courier New"/>
                <a:ea typeface="Arial"/>
              </a:rPr>
              <a:t>Continuing from the previous example:</a:t>
            </a:r>
            <a:endParaRPr/>
          </a:p>
          <a:p>
            <a:r>
              <a:rPr lang="en-IN" sz="1500">
                <a:latin typeface="Courier New"/>
                <a:ea typeface="Arial"/>
              </a:rPr>
              <a:t>&gt;&gt;&gt; h2.constructor</a:t>
            </a:r>
            <a:endParaRPr/>
          </a:p>
          <a:p>
            <a:r>
              <a:rPr lang="en-IN" sz="1500">
                <a:latin typeface="Courier New"/>
                <a:ea typeface="Arial"/>
              </a:rPr>
              <a:t>Hero(name)</a:t>
            </a:r>
            <a:endParaRPr/>
          </a:p>
          <a:p>
            <a:endParaRPr/>
          </a:p>
          <a:p>
            <a:r>
              <a:rPr lang="en-IN" sz="1500">
                <a:latin typeface="Courier New"/>
                <a:ea typeface="Arial"/>
              </a:rPr>
              <a:t>- Because the constructor property contains a reference to a function, you might as well call this function to produce a new object. </a:t>
            </a:r>
            <a:endParaRPr/>
          </a:p>
          <a:p>
            <a:r>
              <a:rPr lang="en-IN" sz="1500">
                <a:latin typeface="Courier New"/>
                <a:ea typeface="Arial"/>
              </a:rPr>
              <a:t>&gt;&gt;&gt; var h3 = new h2.constructor('Rafaello');</a:t>
            </a:r>
            <a:endParaRPr/>
          </a:p>
          <a:p>
            <a:r>
              <a:rPr lang="en-IN" sz="1500">
                <a:latin typeface="Courier New"/>
                <a:ea typeface="Arial"/>
              </a:rPr>
              <a:t>&gt;&gt;&gt; h3.name;</a:t>
            </a:r>
            <a:endParaRPr/>
          </a:p>
          <a:p>
            <a:r>
              <a:rPr lang="en-IN" sz="1500">
                <a:latin typeface="Courier New"/>
                <a:ea typeface="Arial"/>
              </a:rPr>
              <a:t>"Rafaello"</a:t>
            </a:r>
            <a:endParaRPr/>
          </a:p>
        </p:txBody>
      </p:sp>
      <p:pic>
        <p:nvPicPr>
          <p:cNvPr id="198" name="Shape 117" descr=""/>
          <p:cNvPicPr/>
          <p:nvPr/>
        </p:nvPicPr>
        <p:blipFill>
          <a:blip r:embed="rId1"/>
          <a:stretch>
            <a:fillRect/>
          </a:stretch>
        </p:blipFill>
        <p:spPr>
          <a:xfrm>
            <a:off x="0" y="-23760"/>
            <a:ext cx="9142200" cy="312480"/>
          </a:xfrm>
          <a:prstGeom prst="rect">
            <a:avLst/>
          </a:prstGeom>
          <a:ln>
            <a:noFill/>
          </a:ln>
        </p:spPr>
      </p:pic>
      <p:pic>
        <p:nvPicPr>
          <p:cNvPr id="199" name="Shape 118" descr=""/>
          <p:cNvPicPr/>
          <p:nvPr/>
        </p:nvPicPr>
        <p:blipFill>
          <a:blip r:embed="rId2"/>
          <a:stretch>
            <a:fillRect/>
          </a:stretch>
        </p:blipFill>
        <p:spPr>
          <a:xfrm>
            <a:off x="0" y="4743360"/>
            <a:ext cx="9142200" cy="37908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CustomShape 1"/>
          <p:cNvSpPr/>
          <p:nvPr/>
        </p:nvSpPr>
        <p:spPr>
          <a:xfrm>
            <a:off x="311760" y="444960"/>
            <a:ext cx="8518680" cy="570960"/>
          </a:xfrm>
          <a:prstGeom prst="rect">
            <a:avLst/>
          </a:prstGeom>
          <a:noFill/>
          <a:ln>
            <a:noFill/>
          </a:ln>
        </p:spPr>
        <p:txBody>
          <a:bodyPr lIns="90000" rIns="90000" tIns="91440" bIns="91440"/>
          <a:p>
            <a:r>
              <a:rPr lang="en-IN" sz="3600">
                <a:solidFill>
                  <a:srgbClr val="000000"/>
                </a:solidFill>
                <a:latin typeface="Arial Black"/>
                <a:ea typeface="Arial"/>
              </a:rPr>
              <a:t>Prototype</a:t>
            </a:r>
            <a:endParaRPr/>
          </a:p>
        </p:txBody>
      </p:sp>
      <p:sp>
        <p:nvSpPr>
          <p:cNvPr id="201" name="CustomShape 2"/>
          <p:cNvSpPr/>
          <p:nvPr/>
        </p:nvSpPr>
        <p:spPr>
          <a:xfrm>
            <a:off x="412200" y="1172160"/>
            <a:ext cx="8515080" cy="3414600"/>
          </a:xfrm>
          <a:prstGeom prst="rect">
            <a:avLst/>
          </a:prstGeom>
          <a:noFill/>
          <a:ln>
            <a:noFill/>
          </a:ln>
        </p:spPr>
        <p:txBody>
          <a:bodyPr lIns="90000" rIns="90000" tIns="91440" bIns="91440"/>
          <a:p>
            <a:r>
              <a:rPr lang="en-IN" sz="1500">
                <a:latin typeface="Courier New"/>
                <a:ea typeface="Arial"/>
              </a:rPr>
              <a:t>- It is a  property of the function objects.</a:t>
            </a:r>
            <a:endParaRPr/>
          </a:p>
          <a:p>
            <a:endParaRPr/>
          </a:p>
          <a:p>
            <a:r>
              <a:rPr lang="en-IN" sz="1500">
                <a:latin typeface="Courier New"/>
                <a:ea typeface="Arial"/>
              </a:rPr>
              <a:t>- Every function has a prototype property and it contains an object.</a:t>
            </a:r>
            <a:endParaRPr/>
          </a:p>
          <a:p>
            <a:endParaRPr/>
          </a:p>
          <a:p>
            <a:r>
              <a:rPr lang="en-IN" sz="1500">
                <a:latin typeface="Courier New"/>
                <a:ea typeface="Arial"/>
              </a:rPr>
              <a:t>- Adding properties to the prototype object</a:t>
            </a:r>
            <a:endParaRPr/>
          </a:p>
          <a:p>
            <a:endParaRPr/>
          </a:p>
          <a:p>
            <a:r>
              <a:rPr lang="en-IN" sz="1500">
                <a:latin typeface="Courier New"/>
                <a:ea typeface="Arial"/>
              </a:rPr>
              <a:t>-Using the properties added to the prototype</a:t>
            </a:r>
            <a:endParaRPr/>
          </a:p>
          <a:p>
            <a:endParaRPr/>
          </a:p>
          <a:p>
            <a:r>
              <a:rPr lang="en-IN" sz="1500">
                <a:latin typeface="Courier New"/>
                <a:ea typeface="Arial"/>
              </a:rPr>
              <a:t>- The difference between own properties and properties of the prototype</a:t>
            </a:r>
            <a:endParaRPr/>
          </a:p>
          <a:p>
            <a:endParaRPr/>
          </a:p>
          <a:p>
            <a:r>
              <a:rPr lang="en-IN" sz="1500">
                <a:latin typeface="Courier New"/>
                <a:ea typeface="Arial"/>
              </a:rPr>
              <a:t>- __proto__ , the secret link every object keeps to its prototype</a:t>
            </a:r>
            <a:endParaRPr/>
          </a:p>
          <a:p>
            <a:endParaRPr/>
          </a:p>
        </p:txBody>
      </p:sp>
      <p:pic>
        <p:nvPicPr>
          <p:cNvPr id="202" name="Shape 117" descr=""/>
          <p:cNvPicPr/>
          <p:nvPr/>
        </p:nvPicPr>
        <p:blipFill>
          <a:blip r:embed="rId1"/>
          <a:stretch>
            <a:fillRect/>
          </a:stretch>
        </p:blipFill>
        <p:spPr>
          <a:xfrm>
            <a:off x="0" y="-23760"/>
            <a:ext cx="9142200" cy="312480"/>
          </a:xfrm>
          <a:prstGeom prst="rect">
            <a:avLst/>
          </a:prstGeom>
          <a:ln>
            <a:noFill/>
          </a:ln>
        </p:spPr>
      </p:pic>
      <p:pic>
        <p:nvPicPr>
          <p:cNvPr id="203" name="Shape 118" descr=""/>
          <p:cNvPicPr/>
          <p:nvPr/>
        </p:nvPicPr>
        <p:blipFill>
          <a:blip r:embed="rId2"/>
          <a:stretch>
            <a:fillRect/>
          </a:stretch>
        </p:blipFill>
        <p:spPr>
          <a:xfrm>
            <a:off x="0" y="4743360"/>
            <a:ext cx="9142200" cy="37908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CustomShape 1"/>
          <p:cNvSpPr/>
          <p:nvPr/>
        </p:nvSpPr>
        <p:spPr>
          <a:xfrm>
            <a:off x="311760" y="444960"/>
            <a:ext cx="8518680" cy="570960"/>
          </a:xfrm>
          <a:prstGeom prst="rect">
            <a:avLst/>
          </a:prstGeom>
          <a:noFill/>
          <a:ln>
            <a:noFill/>
          </a:ln>
        </p:spPr>
        <p:txBody>
          <a:bodyPr lIns="90000" rIns="90000" tIns="91440" bIns="91440"/>
          <a:p>
            <a:r>
              <a:rPr lang="en-IN" sz="3600">
                <a:solidFill>
                  <a:srgbClr val="000000"/>
                </a:solidFill>
                <a:latin typeface="Arial Black"/>
                <a:ea typeface="Arial"/>
              </a:rPr>
              <a:t>The prototype Property</a:t>
            </a:r>
            <a:endParaRPr/>
          </a:p>
        </p:txBody>
      </p:sp>
      <p:sp>
        <p:nvSpPr>
          <p:cNvPr id="205" name="CustomShape 2"/>
          <p:cNvSpPr/>
          <p:nvPr/>
        </p:nvSpPr>
        <p:spPr>
          <a:xfrm>
            <a:off x="412200" y="1172160"/>
            <a:ext cx="8515080" cy="3414600"/>
          </a:xfrm>
          <a:prstGeom prst="rect">
            <a:avLst/>
          </a:prstGeom>
          <a:noFill/>
          <a:ln>
            <a:noFill/>
          </a:ln>
        </p:spPr>
        <p:txBody>
          <a:bodyPr lIns="90000" rIns="90000" tIns="91440" bIns="91440"/>
          <a:p>
            <a:r>
              <a:rPr lang="en-IN" sz="1500">
                <a:latin typeface="Courier New"/>
                <a:ea typeface="Arial"/>
              </a:rPr>
              <a:t>- The functions in JavaScript are objects and they contain methods and properties. Some of the methods that you are apply() and call() and some of the properties are length and constructor . Another property of the function objects is 'prototype' .</a:t>
            </a:r>
            <a:endParaRPr/>
          </a:p>
          <a:p>
            <a:endParaRPr/>
          </a:p>
          <a:p>
            <a:r>
              <a:rPr lang="en-IN" sz="1500">
                <a:latin typeface="Courier New"/>
                <a:ea typeface="Arial"/>
              </a:rPr>
              <a:t>&gt;&gt;&gt; function foo(a, b){return a * b;}</a:t>
            </a:r>
            <a:endParaRPr/>
          </a:p>
          <a:p>
            <a:r>
              <a:rPr lang="en-IN" sz="1500">
                <a:latin typeface="Courier New"/>
                <a:ea typeface="Arial"/>
              </a:rPr>
              <a:t>&gt;&gt;&gt; foo.length</a:t>
            </a:r>
            <a:endParaRPr/>
          </a:p>
          <a:p>
            <a:r>
              <a:rPr lang="en-IN" sz="1500">
                <a:latin typeface="Courier New"/>
                <a:ea typeface="Arial"/>
              </a:rPr>
              <a:t>2</a:t>
            </a:r>
            <a:endParaRPr/>
          </a:p>
          <a:p>
            <a:endParaRPr/>
          </a:p>
          <a:p>
            <a:r>
              <a:rPr lang="en-IN" sz="1500">
                <a:latin typeface="Courier New"/>
                <a:ea typeface="Arial"/>
              </a:rPr>
              <a:t>prototype is a property that gets created as soon as you define the function. Its initial value is an empty object.</a:t>
            </a:r>
            <a:endParaRPr/>
          </a:p>
          <a:p>
            <a:r>
              <a:rPr lang="en-IN" sz="1500">
                <a:latin typeface="Courier New"/>
                <a:ea typeface="Arial"/>
              </a:rPr>
              <a:t>&gt;&gt;&gt; typeof foo.prototype</a:t>
            </a:r>
            <a:endParaRPr/>
          </a:p>
          <a:p>
            <a:r>
              <a:rPr lang="en-IN" sz="1500">
                <a:latin typeface="Courier New"/>
                <a:ea typeface="Arial"/>
              </a:rPr>
              <a:t>"object"</a:t>
            </a:r>
            <a:endParaRPr/>
          </a:p>
        </p:txBody>
      </p:sp>
      <p:pic>
        <p:nvPicPr>
          <p:cNvPr id="206" name="Shape 117" descr=""/>
          <p:cNvPicPr/>
          <p:nvPr/>
        </p:nvPicPr>
        <p:blipFill>
          <a:blip r:embed="rId1"/>
          <a:stretch>
            <a:fillRect/>
          </a:stretch>
        </p:blipFill>
        <p:spPr>
          <a:xfrm>
            <a:off x="0" y="-23760"/>
            <a:ext cx="9142200" cy="312480"/>
          </a:xfrm>
          <a:prstGeom prst="rect">
            <a:avLst/>
          </a:prstGeom>
          <a:ln>
            <a:noFill/>
          </a:ln>
        </p:spPr>
      </p:pic>
      <p:pic>
        <p:nvPicPr>
          <p:cNvPr id="207" name="Shape 118" descr=""/>
          <p:cNvPicPr/>
          <p:nvPr/>
        </p:nvPicPr>
        <p:blipFill>
          <a:blip r:embed="rId2"/>
          <a:stretch>
            <a:fillRect/>
          </a:stretch>
        </p:blipFill>
        <p:spPr>
          <a:xfrm>
            <a:off x="0" y="4743360"/>
            <a:ext cx="9142200" cy="37908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CustomShape 1"/>
          <p:cNvSpPr/>
          <p:nvPr/>
        </p:nvSpPr>
        <p:spPr>
          <a:xfrm>
            <a:off x="311760" y="444960"/>
            <a:ext cx="8518680" cy="570960"/>
          </a:xfrm>
          <a:prstGeom prst="rect">
            <a:avLst/>
          </a:prstGeom>
          <a:noFill/>
          <a:ln>
            <a:noFill/>
          </a:ln>
        </p:spPr>
        <p:txBody>
          <a:bodyPr lIns="90000" rIns="90000" tIns="91440" bIns="91440"/>
          <a:p>
            <a:r>
              <a:rPr lang="en-IN" sz="2200">
                <a:solidFill>
                  <a:srgbClr val="000000"/>
                </a:solidFill>
                <a:latin typeface="Arial Black"/>
                <a:ea typeface="Arial"/>
              </a:rPr>
              <a:t>Adding Methods and Properties Using the Prototype</a:t>
            </a:r>
            <a:endParaRPr/>
          </a:p>
        </p:txBody>
      </p:sp>
      <p:sp>
        <p:nvSpPr>
          <p:cNvPr id="209" name="CustomShape 2"/>
          <p:cNvSpPr/>
          <p:nvPr/>
        </p:nvSpPr>
        <p:spPr>
          <a:xfrm>
            <a:off x="412200" y="1172160"/>
            <a:ext cx="8515080" cy="3414600"/>
          </a:xfrm>
          <a:prstGeom prst="rect">
            <a:avLst/>
          </a:prstGeom>
          <a:noFill/>
          <a:ln>
            <a:noFill/>
          </a:ln>
        </p:spPr>
        <p:txBody>
          <a:bodyPr lIns="90000" rIns="90000" tIns="91440" bIns="91440"/>
          <a:p>
            <a:r>
              <a:rPr lang="en-IN" sz="1500">
                <a:latin typeface="Courier New"/>
                <a:ea typeface="Arial"/>
              </a:rPr>
              <a:t>- Adding methods and properties to the prototype property of the constructor function is another way to add functionality to the objects this constructor produces.</a:t>
            </a:r>
            <a:endParaRPr/>
          </a:p>
          <a:p>
            <a:endParaRPr/>
          </a:p>
          <a:p>
            <a:r>
              <a:rPr lang="en-IN" sz="1200">
                <a:latin typeface="Courier New"/>
                <a:ea typeface="Arial"/>
              </a:rPr>
              <a:t>function Gadget(name, color) {</a:t>
            </a:r>
            <a:endParaRPr/>
          </a:p>
          <a:p>
            <a:r>
              <a:rPr lang="en-IN" sz="1200">
                <a:latin typeface="Courier New"/>
                <a:ea typeface="Arial"/>
              </a:rPr>
              <a:t>	</a:t>
            </a:r>
            <a:r>
              <a:rPr lang="en-IN" sz="1200">
                <a:latin typeface="Courier New"/>
                <a:ea typeface="Arial"/>
              </a:rPr>
              <a:t>this.name = name;</a:t>
            </a:r>
            <a:endParaRPr/>
          </a:p>
          <a:p>
            <a:r>
              <a:rPr lang="en-IN" sz="1200">
                <a:latin typeface="Courier New"/>
                <a:ea typeface="Arial"/>
              </a:rPr>
              <a:t>	</a:t>
            </a:r>
            <a:r>
              <a:rPr lang="en-IN" sz="1200">
                <a:latin typeface="Courier New"/>
                <a:ea typeface="Arial"/>
              </a:rPr>
              <a:t>this.color = color;</a:t>
            </a:r>
            <a:endParaRPr/>
          </a:p>
          <a:p>
            <a:r>
              <a:rPr lang="en-IN" sz="1200">
                <a:latin typeface="Courier New"/>
                <a:ea typeface="Arial"/>
              </a:rPr>
              <a:t>	</a:t>
            </a:r>
            <a:r>
              <a:rPr lang="en-IN" sz="1200">
                <a:latin typeface="Courier New"/>
                <a:ea typeface="Arial"/>
              </a:rPr>
              <a:t>this.whatAreYou = function(){</a:t>
            </a:r>
            <a:endParaRPr/>
          </a:p>
          <a:p>
            <a:r>
              <a:rPr lang="en-IN" sz="1200">
                <a:latin typeface="Courier New"/>
                <a:ea typeface="Arial"/>
              </a:rPr>
              <a:t>	</a:t>
            </a:r>
            <a:r>
              <a:rPr lang="en-IN" sz="1200">
                <a:latin typeface="Courier New"/>
                <a:ea typeface="Arial"/>
              </a:rPr>
              <a:t>	</a:t>
            </a:r>
            <a:r>
              <a:rPr lang="en-IN" sz="1200">
                <a:latin typeface="Courier New"/>
                <a:ea typeface="Arial"/>
              </a:rPr>
              <a:t>return 'I am a ' + this.color + ' ' + this.name;</a:t>
            </a:r>
            <a:endParaRPr/>
          </a:p>
          <a:p>
            <a:r>
              <a:rPr lang="en-IN" sz="1200">
                <a:latin typeface="Courier New"/>
                <a:ea typeface="Arial"/>
              </a:rPr>
              <a:t>	</a:t>
            </a:r>
            <a:r>
              <a:rPr lang="en-IN" sz="1200">
                <a:latin typeface="Courier New"/>
                <a:ea typeface="Arial"/>
              </a:rPr>
              <a:t>}</a:t>
            </a:r>
            <a:endParaRPr/>
          </a:p>
          <a:p>
            <a:r>
              <a:rPr lang="en-IN" sz="1200">
                <a:latin typeface="Courier New"/>
                <a:ea typeface="Arial"/>
              </a:rPr>
              <a:t>}</a:t>
            </a:r>
            <a:endParaRPr/>
          </a:p>
          <a:p>
            <a:endParaRPr/>
          </a:p>
          <a:p>
            <a:r>
              <a:rPr lang="en-IN" sz="1100">
                <a:latin typeface="Courier New"/>
                <a:ea typeface="Arial"/>
              </a:rPr>
              <a:t>Gadget.prototype.price = 100;</a:t>
            </a:r>
            <a:endParaRPr/>
          </a:p>
          <a:p>
            <a:r>
              <a:rPr lang="en-IN" sz="1100">
                <a:latin typeface="Courier New"/>
                <a:ea typeface="Arial"/>
              </a:rPr>
              <a:t>Gadget.prototype.getInfo = function() {</a:t>
            </a:r>
            <a:endParaRPr/>
          </a:p>
          <a:p>
            <a:r>
              <a:rPr lang="en-IN" sz="1100">
                <a:latin typeface="Courier New"/>
                <a:ea typeface="Arial"/>
              </a:rPr>
              <a:t>	</a:t>
            </a:r>
            <a:r>
              <a:rPr lang="en-IN" sz="1100">
                <a:latin typeface="Courier New"/>
                <a:ea typeface="Arial"/>
              </a:rPr>
              <a:t>return 'Rating: ' + this.rating + ', price: ' + this.price;</a:t>
            </a:r>
            <a:endParaRPr/>
          </a:p>
          <a:p>
            <a:r>
              <a:rPr lang="en-IN" sz="1100">
                <a:latin typeface="Courier New"/>
                <a:ea typeface="Arial"/>
              </a:rPr>
              <a:t>};</a:t>
            </a:r>
            <a:endParaRPr/>
          </a:p>
          <a:p>
            <a:endParaRPr/>
          </a:p>
          <a:p>
            <a:endParaRPr/>
          </a:p>
        </p:txBody>
      </p:sp>
      <p:pic>
        <p:nvPicPr>
          <p:cNvPr id="210" name="Shape 117" descr=""/>
          <p:cNvPicPr/>
          <p:nvPr/>
        </p:nvPicPr>
        <p:blipFill>
          <a:blip r:embed="rId1"/>
          <a:stretch>
            <a:fillRect/>
          </a:stretch>
        </p:blipFill>
        <p:spPr>
          <a:xfrm>
            <a:off x="0" y="-23760"/>
            <a:ext cx="9142200" cy="312480"/>
          </a:xfrm>
          <a:prstGeom prst="rect">
            <a:avLst/>
          </a:prstGeom>
          <a:ln>
            <a:noFill/>
          </a:ln>
        </p:spPr>
      </p:pic>
      <p:pic>
        <p:nvPicPr>
          <p:cNvPr id="211" name="Shape 118" descr=""/>
          <p:cNvPicPr/>
          <p:nvPr/>
        </p:nvPicPr>
        <p:blipFill>
          <a:blip r:embed="rId2"/>
          <a:stretch>
            <a:fillRect/>
          </a:stretch>
        </p:blipFill>
        <p:spPr>
          <a:xfrm>
            <a:off x="0" y="4743360"/>
            <a:ext cx="9142200" cy="37908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311760" y="444960"/>
            <a:ext cx="8518680" cy="570960"/>
          </a:xfrm>
          <a:prstGeom prst="rect">
            <a:avLst/>
          </a:prstGeom>
          <a:noFill/>
          <a:ln>
            <a:noFill/>
          </a:ln>
        </p:spPr>
        <p:txBody>
          <a:bodyPr lIns="90000" rIns="90000" tIns="91440" bIns="91440"/>
          <a:p>
            <a:r>
              <a:rPr b="1" lang="en-US" sz="2200">
                <a:solidFill>
                  <a:srgbClr val="000000"/>
                </a:solidFill>
                <a:latin typeface="Courier New"/>
                <a:ea typeface="Arial"/>
              </a:rPr>
              <a:t>Prototype usage</a:t>
            </a:r>
            <a:endParaRPr/>
          </a:p>
        </p:txBody>
      </p:sp>
      <p:sp>
        <p:nvSpPr>
          <p:cNvPr id="213" name="CustomShape 2"/>
          <p:cNvSpPr/>
          <p:nvPr/>
        </p:nvSpPr>
        <p:spPr>
          <a:xfrm>
            <a:off x="412200" y="1172160"/>
            <a:ext cx="8515080" cy="3414600"/>
          </a:xfrm>
          <a:prstGeom prst="rect">
            <a:avLst/>
          </a:prstGeom>
          <a:noFill/>
          <a:ln>
            <a:noFill/>
          </a:ln>
        </p:spPr>
        <p:txBody>
          <a:bodyPr lIns="90000" rIns="90000" tIns="91440" bIns="91440"/>
          <a:p>
            <a:r>
              <a:rPr lang="en-IN" sz="1500">
                <a:latin typeface="Courier New"/>
                <a:ea typeface="Arial"/>
              </a:rPr>
              <a:t>- </a:t>
            </a:r>
            <a:r>
              <a:rPr lang="en-IN" sz="1500">
                <a:latin typeface="Courier New"/>
                <a:ea typeface="Arial"/>
              </a:rPr>
              <a:t>All the methods and properties you have added to the prototype are directly available as soon as you create a new object using the constructor.</a:t>
            </a:r>
            <a:endParaRPr/>
          </a:p>
          <a:p>
            <a:endParaRPr/>
          </a:p>
          <a:p>
            <a:r>
              <a:rPr lang="en-IN" sz="1500">
                <a:latin typeface="Courier New"/>
                <a:ea typeface="Arial"/>
              </a:rPr>
              <a:t>&gt;&gt;&gt; var newtoy = new Gadget('webcam', 'black');</a:t>
            </a:r>
            <a:endParaRPr/>
          </a:p>
          <a:p>
            <a:r>
              <a:rPr lang="en-IN" sz="1500">
                <a:latin typeface="Courier New"/>
                <a:ea typeface="Arial"/>
              </a:rPr>
              <a:t>&gt;&gt;&gt; newtoy.name;</a:t>
            </a:r>
            <a:endParaRPr/>
          </a:p>
          <a:p>
            <a:r>
              <a:rPr lang="en-IN" sz="1500">
                <a:latin typeface="Courier New"/>
                <a:ea typeface="Arial"/>
              </a:rPr>
              <a:t>"webcam"</a:t>
            </a:r>
            <a:endParaRPr/>
          </a:p>
          <a:p>
            <a:r>
              <a:rPr lang="en-IN" sz="1500">
                <a:latin typeface="Courier New"/>
                <a:ea typeface="Arial"/>
              </a:rPr>
              <a:t>&gt;&gt;&gt; newtoy.color;</a:t>
            </a:r>
            <a:endParaRPr/>
          </a:p>
          <a:p>
            <a:r>
              <a:rPr lang="en-IN" sz="1500">
                <a:latin typeface="Courier New"/>
                <a:ea typeface="Arial"/>
              </a:rPr>
              <a:t>"black"</a:t>
            </a:r>
            <a:endParaRPr/>
          </a:p>
          <a:p>
            <a:r>
              <a:rPr lang="en-IN" sz="1500">
                <a:latin typeface="Courier New"/>
                <a:ea typeface="Arial"/>
              </a:rPr>
              <a:t>&gt;&gt;&gt; newtoy.whatAreYou();</a:t>
            </a:r>
            <a:endParaRPr/>
          </a:p>
          <a:p>
            <a:r>
              <a:rPr lang="en-IN" sz="1500">
                <a:latin typeface="Courier New"/>
                <a:ea typeface="Arial"/>
              </a:rPr>
              <a:t>"I am a black webcam"</a:t>
            </a:r>
            <a:endParaRPr/>
          </a:p>
          <a:p>
            <a:r>
              <a:rPr lang="en-IN" sz="1500">
                <a:latin typeface="Courier New"/>
                <a:ea typeface="Arial"/>
              </a:rPr>
              <a:t>&gt;&gt;&gt; newtoy.price;</a:t>
            </a:r>
            <a:endParaRPr/>
          </a:p>
          <a:p>
            <a:r>
              <a:rPr lang="en-IN" sz="1500">
                <a:latin typeface="Courier New"/>
                <a:ea typeface="Arial"/>
              </a:rPr>
              <a:t>100</a:t>
            </a:r>
            <a:endParaRPr/>
          </a:p>
          <a:p>
            <a:endParaRPr/>
          </a:p>
          <a:p>
            <a:endParaRPr/>
          </a:p>
          <a:p>
            <a:endParaRPr/>
          </a:p>
          <a:p>
            <a:endParaRPr/>
          </a:p>
        </p:txBody>
      </p:sp>
      <p:pic>
        <p:nvPicPr>
          <p:cNvPr id="214" name="Shape 117" descr=""/>
          <p:cNvPicPr/>
          <p:nvPr/>
        </p:nvPicPr>
        <p:blipFill>
          <a:blip r:embed="rId1"/>
          <a:stretch>
            <a:fillRect/>
          </a:stretch>
        </p:blipFill>
        <p:spPr>
          <a:xfrm>
            <a:off x="0" y="-23760"/>
            <a:ext cx="9142200" cy="312480"/>
          </a:xfrm>
          <a:prstGeom prst="rect">
            <a:avLst/>
          </a:prstGeom>
          <a:ln>
            <a:noFill/>
          </a:ln>
        </p:spPr>
      </p:pic>
      <p:pic>
        <p:nvPicPr>
          <p:cNvPr id="215" name="Shape 118" descr=""/>
          <p:cNvPicPr/>
          <p:nvPr/>
        </p:nvPicPr>
        <p:blipFill>
          <a:blip r:embed="rId2"/>
          <a:stretch>
            <a:fillRect/>
          </a:stretch>
        </p:blipFill>
        <p:spPr>
          <a:xfrm>
            <a:off x="0" y="4743360"/>
            <a:ext cx="9142200" cy="37908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311760" y="444960"/>
            <a:ext cx="8518680" cy="570960"/>
          </a:xfrm>
          <a:prstGeom prst="rect">
            <a:avLst/>
          </a:prstGeom>
          <a:noFill/>
          <a:ln>
            <a:noFill/>
          </a:ln>
        </p:spPr>
        <p:txBody>
          <a:bodyPr lIns="90000" rIns="90000" tIns="91440" bIns="91440"/>
          <a:p>
            <a:r>
              <a:rPr b="1" lang="en-US" sz="2200">
                <a:solidFill>
                  <a:srgbClr val="000000"/>
                </a:solidFill>
                <a:latin typeface="Courier New"/>
                <a:ea typeface="Arial"/>
              </a:rPr>
              <a:t>Prototype usage</a:t>
            </a:r>
            <a:endParaRPr/>
          </a:p>
        </p:txBody>
      </p:sp>
      <p:sp>
        <p:nvSpPr>
          <p:cNvPr id="217" name="CustomShape 2"/>
          <p:cNvSpPr/>
          <p:nvPr/>
        </p:nvSpPr>
        <p:spPr>
          <a:xfrm>
            <a:off x="412200" y="1172160"/>
            <a:ext cx="8515080" cy="3414600"/>
          </a:xfrm>
          <a:prstGeom prst="rect">
            <a:avLst/>
          </a:prstGeom>
          <a:noFill/>
          <a:ln>
            <a:noFill/>
          </a:ln>
        </p:spPr>
        <p:txBody>
          <a:bodyPr lIns="90000" rIns="90000" tIns="91440" bIns="91440"/>
          <a:p>
            <a:r>
              <a:rPr lang="en-IN" sz="1500">
                <a:latin typeface="Courier New"/>
                <a:ea typeface="Arial"/>
              </a:rPr>
              <a:t>- It's important to note that the prototype is "live". Objects are passed by reference in </a:t>
            </a:r>
            <a:r>
              <a:rPr lang="en-IN" sz="1500">
                <a:latin typeface="Courier New"/>
                <a:ea typeface="Arial"/>
              </a:rPr>
              <a:t>JavaScript, and therefore the prototype is not copied with every new object instance. It means that you can modify the prototype at any time and all objects (even those created before the modification) will inherit the changes.</a:t>
            </a:r>
            <a:endParaRPr/>
          </a:p>
          <a:p>
            <a:endParaRPr/>
          </a:p>
          <a:p>
            <a:r>
              <a:rPr lang="en-IN" sz="1100">
                <a:latin typeface="Courier New"/>
                <a:ea typeface="Arial"/>
              </a:rPr>
              <a:t>Gadget.prototype.get = function(what) {</a:t>
            </a:r>
            <a:endParaRPr/>
          </a:p>
          <a:p>
            <a:r>
              <a:rPr lang="en-IN" sz="1100">
                <a:latin typeface="Courier New"/>
                <a:ea typeface="Arial"/>
              </a:rPr>
              <a:t>	</a:t>
            </a:r>
            <a:r>
              <a:rPr lang="en-IN" sz="1100">
                <a:latin typeface="Courier New"/>
                <a:ea typeface="Arial"/>
              </a:rPr>
              <a:t>return this[what];</a:t>
            </a:r>
            <a:endParaRPr/>
          </a:p>
          <a:p>
            <a:r>
              <a:rPr lang="en-IN" sz="1100">
                <a:latin typeface="Courier New"/>
                <a:ea typeface="Arial"/>
              </a:rPr>
              <a:t>};</a:t>
            </a:r>
            <a:endParaRPr/>
          </a:p>
          <a:p>
            <a:r>
              <a:rPr lang="en-IN" sz="1100">
                <a:latin typeface="Courier New"/>
                <a:ea typeface="Arial"/>
              </a:rPr>
              <a:t>Even though newtoy was created before the get() method was defined, newtoy will</a:t>
            </a:r>
            <a:endParaRPr/>
          </a:p>
          <a:p>
            <a:r>
              <a:rPr lang="en-IN" sz="1100">
                <a:latin typeface="Courier New"/>
                <a:ea typeface="Arial"/>
              </a:rPr>
              <a:t>still have access to the new method:</a:t>
            </a:r>
            <a:endParaRPr/>
          </a:p>
          <a:p>
            <a:endParaRPr/>
          </a:p>
          <a:p>
            <a:r>
              <a:rPr lang="en-IN" sz="1100">
                <a:latin typeface="Courier New"/>
                <a:ea typeface="Arial"/>
              </a:rPr>
              <a:t>&gt;&gt;&gt; newtoy.get('price');</a:t>
            </a:r>
            <a:endParaRPr/>
          </a:p>
          <a:p>
            <a:r>
              <a:rPr lang="en-IN" sz="1100">
                <a:latin typeface="Courier New"/>
                <a:ea typeface="Arial"/>
              </a:rPr>
              <a:t>100</a:t>
            </a:r>
            <a:endParaRPr/>
          </a:p>
          <a:p>
            <a:r>
              <a:rPr lang="en-IN" sz="1100">
                <a:latin typeface="Courier New"/>
                <a:ea typeface="Arial"/>
              </a:rPr>
              <a:t>&gt;&gt;&gt; newtoy.get('color');</a:t>
            </a:r>
            <a:endParaRPr/>
          </a:p>
          <a:p>
            <a:r>
              <a:rPr lang="en-IN" sz="1100">
                <a:latin typeface="Courier New"/>
                <a:ea typeface="Arial"/>
              </a:rPr>
              <a:t>"black"</a:t>
            </a:r>
            <a:endParaRPr/>
          </a:p>
          <a:p>
            <a:endParaRPr/>
          </a:p>
          <a:p>
            <a:endParaRPr/>
          </a:p>
          <a:p>
            <a:endParaRPr/>
          </a:p>
          <a:p>
            <a:endParaRPr/>
          </a:p>
        </p:txBody>
      </p:sp>
      <p:pic>
        <p:nvPicPr>
          <p:cNvPr id="218" name="Shape 117" descr=""/>
          <p:cNvPicPr/>
          <p:nvPr/>
        </p:nvPicPr>
        <p:blipFill>
          <a:blip r:embed="rId1"/>
          <a:stretch>
            <a:fillRect/>
          </a:stretch>
        </p:blipFill>
        <p:spPr>
          <a:xfrm>
            <a:off x="0" y="-23760"/>
            <a:ext cx="9142200" cy="312480"/>
          </a:xfrm>
          <a:prstGeom prst="rect">
            <a:avLst/>
          </a:prstGeom>
          <a:ln>
            <a:noFill/>
          </a:ln>
        </p:spPr>
      </p:pic>
      <p:pic>
        <p:nvPicPr>
          <p:cNvPr id="219" name="Shape 118" descr=""/>
          <p:cNvPicPr/>
          <p:nvPr/>
        </p:nvPicPr>
        <p:blipFill>
          <a:blip r:embed="rId2"/>
          <a:stretch>
            <a:fillRect/>
          </a:stretch>
        </p:blipFill>
        <p:spPr>
          <a:xfrm>
            <a:off x="0" y="4743360"/>
            <a:ext cx="9142200" cy="37908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CustomShape 1"/>
          <p:cNvSpPr/>
          <p:nvPr/>
        </p:nvSpPr>
        <p:spPr>
          <a:xfrm>
            <a:off x="311760" y="444960"/>
            <a:ext cx="8518680" cy="570960"/>
          </a:xfrm>
          <a:prstGeom prst="rect">
            <a:avLst/>
          </a:prstGeom>
          <a:noFill/>
          <a:ln>
            <a:noFill/>
          </a:ln>
        </p:spPr>
        <p:txBody>
          <a:bodyPr lIns="90000" rIns="90000" tIns="91440" bIns="91440"/>
          <a:p>
            <a:r>
              <a:rPr b="1" lang="en-US" sz="2200">
                <a:solidFill>
                  <a:srgbClr val="000000"/>
                </a:solidFill>
                <a:latin typeface="Courier New"/>
                <a:ea typeface="Arial"/>
              </a:rPr>
              <a:t>Own Properties versus prototype Properties</a:t>
            </a:r>
            <a:endParaRPr/>
          </a:p>
        </p:txBody>
      </p:sp>
      <p:sp>
        <p:nvSpPr>
          <p:cNvPr id="221" name="CustomShape 2"/>
          <p:cNvSpPr/>
          <p:nvPr/>
        </p:nvSpPr>
        <p:spPr>
          <a:xfrm>
            <a:off x="412200" y="1172160"/>
            <a:ext cx="8515080" cy="3414600"/>
          </a:xfrm>
          <a:prstGeom prst="rect">
            <a:avLst/>
          </a:prstGeom>
          <a:noFill/>
          <a:ln>
            <a:noFill/>
          </a:ln>
        </p:spPr>
        <p:txBody>
          <a:bodyPr lIns="90000" rIns="90000" tIns="91440" bIns="91440"/>
          <a:p>
            <a:r>
              <a:rPr lang="en-US" sz="1500">
                <a:latin typeface="Courier New"/>
                <a:ea typeface="Arial"/>
              </a:rPr>
              <a:t>newtoy.</a:t>
            </a:r>
            <a:r>
              <a:rPr lang="en-US" sz="1500">
                <a:solidFill>
                  <a:srgbClr val="2b6f31"/>
                </a:solidFill>
                <a:latin typeface="Courier New"/>
                <a:ea typeface="Arial"/>
              </a:rPr>
              <a:t>hasOwnProperty</a:t>
            </a:r>
            <a:r>
              <a:rPr lang="en-US" sz="1500">
                <a:latin typeface="Courier New"/>
                <a:ea typeface="Arial"/>
              </a:rPr>
              <a:t>('</a:t>
            </a:r>
            <a:r>
              <a:rPr lang="en-US" sz="1200">
                <a:latin typeface="Courier New"/>
                <a:ea typeface="Arial"/>
              </a:rPr>
              <a:t>whatAreYou</a:t>
            </a:r>
            <a:r>
              <a:rPr lang="en-US" sz="1500">
                <a:latin typeface="Courier New"/>
                <a:ea typeface="Arial"/>
              </a:rPr>
              <a:t>');</a:t>
            </a:r>
            <a:endParaRPr/>
          </a:p>
          <a:p>
            <a:endParaRPr/>
          </a:p>
          <a:p>
            <a:r>
              <a:rPr lang="en-US" sz="1500">
                <a:latin typeface="Courier New"/>
                <a:ea typeface="Arial"/>
              </a:rPr>
              <a:t>&gt;&gt; true</a:t>
            </a:r>
            <a:endParaRPr/>
          </a:p>
          <a:p>
            <a:endParaRPr/>
          </a:p>
          <a:p>
            <a:r>
              <a:rPr lang="en-US" sz="1500">
                <a:latin typeface="Courier New"/>
                <a:ea typeface="Arial"/>
              </a:rPr>
              <a:t>newtoy.</a:t>
            </a:r>
            <a:r>
              <a:rPr lang="en-US" sz="1500">
                <a:solidFill>
                  <a:srgbClr val="2b6f31"/>
                </a:solidFill>
                <a:latin typeface="Courier New"/>
                <a:ea typeface="Arial"/>
              </a:rPr>
              <a:t>hasOwnProperty</a:t>
            </a:r>
            <a:r>
              <a:rPr lang="en-US" sz="1500">
                <a:latin typeface="Courier New"/>
                <a:ea typeface="Arial"/>
              </a:rPr>
              <a:t>('</a:t>
            </a:r>
            <a:r>
              <a:rPr lang="en-US" sz="1200">
                <a:latin typeface="Courier New"/>
                <a:ea typeface="Arial"/>
              </a:rPr>
              <a:t>get</a:t>
            </a:r>
            <a:r>
              <a:rPr lang="en-US" sz="1500">
                <a:latin typeface="Courier New"/>
                <a:ea typeface="Arial"/>
              </a:rPr>
              <a:t>');</a:t>
            </a:r>
            <a:endParaRPr/>
          </a:p>
          <a:p>
            <a:endParaRPr/>
          </a:p>
          <a:p>
            <a:r>
              <a:rPr lang="en-US" sz="1500">
                <a:latin typeface="Courier New"/>
                <a:ea typeface="Arial"/>
              </a:rPr>
              <a:t>&gt;&gt;&gt; false</a:t>
            </a:r>
            <a:endParaRPr/>
          </a:p>
          <a:p>
            <a:endParaRPr/>
          </a:p>
          <a:p>
            <a:endParaRPr/>
          </a:p>
          <a:p>
            <a:endParaRPr/>
          </a:p>
          <a:p>
            <a:endParaRPr/>
          </a:p>
          <a:p>
            <a:endParaRPr/>
          </a:p>
          <a:p>
            <a:endParaRPr/>
          </a:p>
        </p:txBody>
      </p:sp>
      <p:pic>
        <p:nvPicPr>
          <p:cNvPr id="222" name="Shape 117" descr=""/>
          <p:cNvPicPr/>
          <p:nvPr/>
        </p:nvPicPr>
        <p:blipFill>
          <a:blip r:embed="rId1"/>
          <a:stretch>
            <a:fillRect/>
          </a:stretch>
        </p:blipFill>
        <p:spPr>
          <a:xfrm>
            <a:off x="0" y="-23760"/>
            <a:ext cx="9142200" cy="312480"/>
          </a:xfrm>
          <a:prstGeom prst="rect">
            <a:avLst/>
          </a:prstGeom>
          <a:ln>
            <a:noFill/>
          </a:ln>
        </p:spPr>
      </p:pic>
      <p:pic>
        <p:nvPicPr>
          <p:cNvPr id="223" name="Shape 118" descr=""/>
          <p:cNvPicPr/>
          <p:nvPr/>
        </p:nvPicPr>
        <p:blipFill>
          <a:blip r:embed="rId2"/>
          <a:stretch>
            <a:fillRect/>
          </a:stretch>
        </p:blipFill>
        <p:spPr>
          <a:xfrm>
            <a:off x="0" y="4743360"/>
            <a:ext cx="9142200" cy="37908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CustomShape 1"/>
          <p:cNvSpPr/>
          <p:nvPr/>
        </p:nvSpPr>
        <p:spPr>
          <a:xfrm>
            <a:off x="311760" y="444960"/>
            <a:ext cx="8518680" cy="570960"/>
          </a:xfrm>
          <a:prstGeom prst="rect">
            <a:avLst/>
          </a:prstGeom>
          <a:noFill/>
          <a:ln>
            <a:noFill/>
          </a:ln>
        </p:spPr>
        <p:txBody>
          <a:bodyPr lIns="90000" rIns="90000" tIns="91440" bIns="91440"/>
          <a:p>
            <a:r>
              <a:rPr b="1" lang="en-US" sz="2200">
                <a:solidFill>
                  <a:srgbClr val="000000"/>
                </a:solidFill>
                <a:latin typeface="Courier New"/>
                <a:ea typeface="Arial"/>
              </a:rPr>
              <a:t>Overwriting Prototype's Property with Own Property</a:t>
            </a:r>
            <a:endParaRPr/>
          </a:p>
        </p:txBody>
      </p:sp>
      <p:sp>
        <p:nvSpPr>
          <p:cNvPr id="225" name="CustomShape 2"/>
          <p:cNvSpPr/>
          <p:nvPr/>
        </p:nvSpPr>
        <p:spPr>
          <a:xfrm>
            <a:off x="412200" y="1172160"/>
            <a:ext cx="8515080" cy="3414600"/>
          </a:xfrm>
          <a:prstGeom prst="rect">
            <a:avLst/>
          </a:prstGeom>
          <a:noFill/>
          <a:ln>
            <a:noFill/>
          </a:ln>
        </p:spPr>
        <p:txBody>
          <a:bodyPr lIns="90000" rIns="90000" tIns="91440" bIns="91440"/>
          <a:p>
            <a:r>
              <a:rPr lang="en-US" sz="1500">
                <a:latin typeface="Courier New"/>
                <a:ea typeface="Arial"/>
              </a:rPr>
              <a:t>- If one of your objects  does have its own property and the prototype also has one with the same name, The own property takes precedence over the prototype's.</a:t>
            </a:r>
            <a:endParaRPr/>
          </a:p>
          <a:p>
            <a:r>
              <a:rPr lang="en-US" sz="1500">
                <a:latin typeface="Courier New"/>
                <a:ea typeface="Arial"/>
              </a:rPr>
              <a:t>Let's have a scenario </a:t>
            </a:r>
            <a:endParaRPr/>
          </a:p>
          <a:p>
            <a:r>
              <a:rPr lang="en-US" sz="1500">
                <a:latin typeface="Courier New"/>
                <a:ea typeface="Arial"/>
              </a:rPr>
              <a:t>function Gadget(name) {</a:t>
            </a:r>
            <a:endParaRPr/>
          </a:p>
          <a:p>
            <a:r>
              <a:rPr lang="en-US" sz="1500">
                <a:latin typeface="Courier New"/>
                <a:ea typeface="Arial"/>
              </a:rPr>
              <a:t>	</a:t>
            </a:r>
            <a:r>
              <a:rPr lang="en-US" sz="1500">
                <a:latin typeface="Courier New"/>
                <a:ea typeface="Arial"/>
              </a:rPr>
              <a:t>this.name = name;</a:t>
            </a:r>
            <a:endParaRPr/>
          </a:p>
          <a:p>
            <a:r>
              <a:rPr lang="en-US" sz="1500">
                <a:latin typeface="Courier New"/>
                <a:ea typeface="Arial"/>
              </a:rPr>
              <a:t>}</a:t>
            </a:r>
            <a:endParaRPr/>
          </a:p>
          <a:p>
            <a:r>
              <a:rPr lang="en-US" sz="1500">
                <a:latin typeface="Courier New"/>
                <a:ea typeface="Arial"/>
              </a:rPr>
              <a:t>Gadget.prototype.name = 'foo';</a:t>
            </a:r>
            <a:endParaRPr/>
          </a:p>
          <a:p>
            <a:r>
              <a:rPr lang="en-US" sz="1500">
                <a:latin typeface="Courier New"/>
                <a:ea typeface="Arial"/>
              </a:rPr>
              <a:t>"foo"</a:t>
            </a:r>
            <a:endParaRPr/>
          </a:p>
          <a:p>
            <a:r>
              <a:rPr lang="en-US" sz="1500">
                <a:latin typeface="Courier New"/>
                <a:ea typeface="Arial"/>
              </a:rPr>
              <a:t>Creating a new object and accessing its name property gives you the object's own</a:t>
            </a:r>
            <a:endParaRPr/>
          </a:p>
          <a:p>
            <a:r>
              <a:rPr lang="en-US" sz="1500">
                <a:latin typeface="Courier New"/>
                <a:ea typeface="Arial"/>
              </a:rPr>
              <a:t>name property.</a:t>
            </a:r>
            <a:endParaRPr/>
          </a:p>
          <a:p>
            <a:r>
              <a:rPr lang="en-US" sz="1500">
                <a:latin typeface="Courier New"/>
                <a:ea typeface="Arial"/>
              </a:rPr>
              <a:t>&gt;&gt;&gt; var toy = new Gadget('camera');</a:t>
            </a:r>
            <a:endParaRPr/>
          </a:p>
          <a:p>
            <a:r>
              <a:rPr lang="en-US" sz="1500">
                <a:latin typeface="Courier New"/>
                <a:ea typeface="Arial"/>
              </a:rPr>
              <a:t>&gt;&gt;&gt; toy.name;</a:t>
            </a:r>
            <a:endParaRPr/>
          </a:p>
          <a:p>
            <a:r>
              <a:rPr lang="en-US" sz="1500">
                <a:latin typeface="Courier New"/>
                <a:ea typeface="Arial"/>
              </a:rPr>
              <a:t>"camera"</a:t>
            </a:r>
            <a:endParaRPr/>
          </a:p>
          <a:p>
            <a:endParaRPr/>
          </a:p>
          <a:p>
            <a:endParaRPr/>
          </a:p>
          <a:p>
            <a:endParaRPr/>
          </a:p>
          <a:p>
            <a:endParaRPr/>
          </a:p>
        </p:txBody>
      </p:sp>
      <p:pic>
        <p:nvPicPr>
          <p:cNvPr id="226" name="Shape 117" descr=""/>
          <p:cNvPicPr/>
          <p:nvPr/>
        </p:nvPicPr>
        <p:blipFill>
          <a:blip r:embed="rId1"/>
          <a:stretch>
            <a:fillRect/>
          </a:stretch>
        </p:blipFill>
        <p:spPr>
          <a:xfrm>
            <a:off x="0" y="-23760"/>
            <a:ext cx="9142200" cy="312480"/>
          </a:xfrm>
          <a:prstGeom prst="rect">
            <a:avLst/>
          </a:prstGeom>
          <a:ln>
            <a:noFill/>
          </a:ln>
        </p:spPr>
      </p:pic>
      <p:pic>
        <p:nvPicPr>
          <p:cNvPr id="227" name="Shape 118" descr=""/>
          <p:cNvPicPr/>
          <p:nvPr/>
        </p:nvPicPr>
        <p:blipFill>
          <a:blip r:embed="rId2"/>
          <a:stretch>
            <a:fillRect/>
          </a:stretch>
        </p:blipFill>
        <p:spPr>
          <a:xfrm>
            <a:off x="0" y="4743360"/>
            <a:ext cx="9142200" cy="37908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311760" y="444960"/>
            <a:ext cx="8518680" cy="570960"/>
          </a:xfrm>
          <a:prstGeom prst="rect">
            <a:avLst/>
          </a:prstGeom>
          <a:noFill/>
          <a:ln>
            <a:noFill/>
          </a:ln>
        </p:spPr>
        <p:txBody>
          <a:bodyPr lIns="90000" rIns="90000" tIns="91440" bIns="91440"/>
          <a:p>
            <a:r>
              <a:rPr lang="en-IN" sz="4000">
                <a:solidFill>
                  <a:srgbClr val="000000"/>
                </a:solidFill>
                <a:latin typeface="Arial Black"/>
                <a:ea typeface="Arial"/>
              </a:rPr>
              <a:t>Data Type</a:t>
            </a:r>
            <a:endParaRPr/>
          </a:p>
        </p:txBody>
      </p:sp>
      <p:sp>
        <p:nvSpPr>
          <p:cNvPr id="121" name="CustomShape 2"/>
          <p:cNvSpPr/>
          <p:nvPr/>
        </p:nvSpPr>
        <p:spPr>
          <a:xfrm>
            <a:off x="412200" y="1172160"/>
            <a:ext cx="8515080" cy="3414600"/>
          </a:xfrm>
          <a:prstGeom prst="rect">
            <a:avLst/>
          </a:prstGeom>
          <a:noFill/>
          <a:ln>
            <a:noFill/>
          </a:ln>
        </p:spPr>
        <p:txBody>
          <a:bodyPr lIns="90000" rIns="90000" tIns="91440" bIns="91440"/>
          <a:p>
            <a:r>
              <a:rPr b="1" lang="en-IN" sz="4000">
                <a:solidFill>
                  <a:srgbClr val="595959"/>
                </a:solidFill>
                <a:latin typeface="Courier New"/>
                <a:ea typeface="Arial"/>
              </a:rPr>
              <a:t>A. Primitive:</a:t>
            </a:r>
            <a:endParaRPr/>
          </a:p>
          <a:p>
            <a:r>
              <a:rPr b="1" lang="en-IN" sz="2400">
                <a:solidFill>
                  <a:srgbClr val="595959"/>
                </a:solidFill>
                <a:latin typeface="Courier New"/>
                <a:ea typeface="Arial"/>
              </a:rPr>
              <a:t>number – </a:t>
            </a:r>
            <a:r>
              <a:rPr b="1" lang="en-IN" sz="2400">
                <a:solidFill>
                  <a:srgbClr val="1f497d"/>
                </a:solidFill>
                <a:latin typeface="Courier New"/>
                <a:ea typeface="Arial"/>
              </a:rPr>
              <a:t>1, 3, 1001, 11.12, 2e+3</a:t>
            </a:r>
            <a:endParaRPr/>
          </a:p>
          <a:p>
            <a:r>
              <a:rPr b="1" lang="en-IN" sz="2400">
                <a:solidFill>
                  <a:srgbClr val="1f497d"/>
                </a:solidFill>
                <a:latin typeface="Courier New"/>
                <a:ea typeface="Arial"/>
              </a:rPr>
              <a:t>string – </a:t>
            </a:r>
            <a:r>
              <a:rPr b="1" lang="en-IN" sz="2400">
                <a:solidFill>
                  <a:srgbClr val="c0504d"/>
                </a:solidFill>
                <a:latin typeface="Courier New"/>
                <a:ea typeface="Arial"/>
              </a:rPr>
              <a:t>"a", "stoyan", "0"</a:t>
            </a:r>
            <a:endParaRPr/>
          </a:p>
          <a:p>
            <a:r>
              <a:rPr b="1" lang="en-IN" sz="2400">
                <a:solidFill>
                  <a:srgbClr val="c0504d"/>
                </a:solidFill>
                <a:latin typeface="Courier New"/>
                <a:ea typeface="Arial"/>
              </a:rPr>
              <a:t>boolean – </a:t>
            </a:r>
            <a:r>
              <a:rPr b="1" lang="en-IN" sz="2400">
                <a:solidFill>
                  <a:srgbClr val="008000"/>
                </a:solidFill>
                <a:latin typeface="Courier New"/>
                <a:ea typeface="Arial"/>
              </a:rPr>
              <a:t>true | false</a:t>
            </a:r>
            <a:endParaRPr/>
          </a:p>
          <a:p>
            <a:r>
              <a:rPr b="1" lang="en-IN" sz="2400">
                <a:solidFill>
                  <a:srgbClr val="008000"/>
                </a:solidFill>
                <a:latin typeface="Courier New"/>
                <a:ea typeface="Arial"/>
              </a:rPr>
              <a:t>null</a:t>
            </a:r>
            <a:endParaRPr/>
          </a:p>
          <a:p>
            <a:r>
              <a:rPr b="1" lang="en-IN" sz="2400">
                <a:solidFill>
                  <a:srgbClr val="008000"/>
                </a:solidFill>
                <a:latin typeface="Courier New"/>
                <a:ea typeface="Arial"/>
              </a:rPr>
              <a:t>undefined</a:t>
            </a:r>
            <a:endParaRPr/>
          </a:p>
          <a:p>
            <a:r>
              <a:rPr b="1" lang="en-IN" sz="4000">
                <a:solidFill>
                  <a:srgbClr val="008000"/>
                </a:solidFill>
                <a:latin typeface="Courier New"/>
                <a:ea typeface="Arial"/>
              </a:rPr>
              <a:t>B. Objects</a:t>
            </a:r>
            <a:endParaRPr/>
          </a:p>
          <a:p>
            <a:r>
              <a:rPr b="1" lang="en-IN" sz="2400">
                <a:solidFill>
                  <a:srgbClr val="008000"/>
                </a:solidFill>
                <a:latin typeface="Courier New"/>
                <a:ea typeface="Arial"/>
              </a:rPr>
              <a:t>everything else…</a:t>
            </a:r>
            <a:endParaRPr/>
          </a:p>
        </p:txBody>
      </p:sp>
      <p:pic>
        <p:nvPicPr>
          <p:cNvPr id="122" name="Shape 117" descr=""/>
          <p:cNvPicPr/>
          <p:nvPr/>
        </p:nvPicPr>
        <p:blipFill>
          <a:blip r:embed="rId1"/>
          <a:stretch>
            <a:fillRect/>
          </a:stretch>
        </p:blipFill>
        <p:spPr>
          <a:xfrm>
            <a:off x="0" y="-23760"/>
            <a:ext cx="9142200" cy="312480"/>
          </a:xfrm>
          <a:prstGeom prst="rect">
            <a:avLst/>
          </a:prstGeom>
          <a:ln>
            <a:noFill/>
          </a:ln>
        </p:spPr>
      </p:pic>
      <p:pic>
        <p:nvPicPr>
          <p:cNvPr id="123" name="Shape 118" descr=""/>
          <p:cNvPicPr/>
          <p:nvPr/>
        </p:nvPicPr>
        <p:blipFill>
          <a:blip r:embed="rId2"/>
          <a:stretch>
            <a:fillRect/>
          </a:stretch>
        </p:blipFill>
        <p:spPr>
          <a:xfrm>
            <a:off x="0" y="4743360"/>
            <a:ext cx="9142200" cy="3790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CustomShape 1"/>
          <p:cNvSpPr/>
          <p:nvPr/>
        </p:nvSpPr>
        <p:spPr>
          <a:xfrm>
            <a:off x="311760" y="444960"/>
            <a:ext cx="8518680" cy="570960"/>
          </a:xfrm>
          <a:prstGeom prst="rect">
            <a:avLst/>
          </a:prstGeom>
          <a:noFill/>
          <a:ln>
            <a:noFill/>
          </a:ln>
        </p:spPr>
        <p:txBody>
          <a:bodyPr lIns="90000" rIns="90000" tIns="91440" bIns="91440"/>
          <a:p>
            <a:r>
              <a:rPr b="1" lang="en-US" sz="3200">
                <a:solidFill>
                  <a:srgbClr val="000000"/>
                </a:solidFill>
                <a:latin typeface="Courier New"/>
                <a:ea typeface="Arial"/>
              </a:rPr>
              <a:t>Inheritance</a:t>
            </a:r>
            <a:endParaRPr/>
          </a:p>
        </p:txBody>
      </p:sp>
      <p:sp>
        <p:nvSpPr>
          <p:cNvPr id="229" name="CustomShape 2"/>
          <p:cNvSpPr/>
          <p:nvPr/>
        </p:nvSpPr>
        <p:spPr>
          <a:xfrm>
            <a:off x="412200" y="1172160"/>
            <a:ext cx="8515080" cy="3414600"/>
          </a:xfrm>
          <a:prstGeom prst="rect">
            <a:avLst/>
          </a:prstGeom>
          <a:noFill/>
          <a:ln>
            <a:noFill/>
          </a:ln>
        </p:spPr>
        <p:txBody>
          <a:bodyPr lIns="90000" rIns="90000" tIns="91440" bIns="91440"/>
          <a:p>
            <a:r>
              <a:rPr lang="en-US" sz="1500">
                <a:latin typeface="Courier New"/>
                <a:ea typeface="Arial"/>
              </a:rPr>
              <a:t>- Inheritance is a very elegant way to reuse code that has already been written.</a:t>
            </a:r>
            <a:endParaRPr/>
          </a:p>
          <a:p>
            <a:endParaRPr/>
          </a:p>
          <a:p>
            <a:r>
              <a:rPr lang="en-US" sz="1500">
                <a:latin typeface="Courier New"/>
                <a:ea typeface="Arial"/>
              </a:rPr>
              <a:t>- In Javascript you can achieve inheritance by following method.</a:t>
            </a:r>
            <a:endParaRPr/>
          </a:p>
          <a:p>
            <a:endParaRPr/>
          </a:p>
          <a:p>
            <a:r>
              <a:rPr lang="en-US" sz="1500">
                <a:latin typeface="Courier New"/>
                <a:ea typeface="Arial"/>
              </a:rPr>
              <a:t>	</a:t>
            </a:r>
            <a:r>
              <a:rPr lang="en-US" sz="1500">
                <a:latin typeface="Courier New"/>
                <a:ea typeface="Arial"/>
              </a:rPr>
              <a:t>- Prototype Chaining</a:t>
            </a:r>
            <a:endParaRPr/>
          </a:p>
          <a:p>
            <a:r>
              <a:rPr lang="en-US" sz="1500">
                <a:latin typeface="Courier New"/>
                <a:ea typeface="Arial"/>
              </a:rPr>
              <a:t>	</a:t>
            </a:r>
            <a:r>
              <a:rPr lang="en-US" sz="1500">
                <a:latin typeface="Courier New"/>
                <a:ea typeface="Arial"/>
              </a:rPr>
              <a:t>- Inheritance by copying.</a:t>
            </a:r>
            <a:endParaRPr/>
          </a:p>
          <a:p>
            <a:endParaRPr/>
          </a:p>
          <a:p>
            <a:endParaRPr/>
          </a:p>
          <a:p>
            <a:endParaRPr/>
          </a:p>
          <a:p>
            <a:endParaRPr/>
          </a:p>
        </p:txBody>
      </p:sp>
      <p:pic>
        <p:nvPicPr>
          <p:cNvPr id="230" name="Shape 117" descr=""/>
          <p:cNvPicPr/>
          <p:nvPr/>
        </p:nvPicPr>
        <p:blipFill>
          <a:blip r:embed="rId1"/>
          <a:stretch>
            <a:fillRect/>
          </a:stretch>
        </p:blipFill>
        <p:spPr>
          <a:xfrm>
            <a:off x="0" y="-23760"/>
            <a:ext cx="9142200" cy="312480"/>
          </a:xfrm>
          <a:prstGeom prst="rect">
            <a:avLst/>
          </a:prstGeom>
          <a:ln>
            <a:noFill/>
          </a:ln>
        </p:spPr>
      </p:pic>
      <p:pic>
        <p:nvPicPr>
          <p:cNvPr id="231" name="Shape 118" descr=""/>
          <p:cNvPicPr/>
          <p:nvPr/>
        </p:nvPicPr>
        <p:blipFill>
          <a:blip r:embed="rId2"/>
          <a:stretch>
            <a:fillRect/>
          </a:stretch>
        </p:blipFill>
        <p:spPr>
          <a:xfrm>
            <a:off x="0" y="4743360"/>
            <a:ext cx="9142200" cy="37908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CustomShape 1"/>
          <p:cNvSpPr/>
          <p:nvPr/>
        </p:nvSpPr>
        <p:spPr>
          <a:xfrm>
            <a:off x="311760" y="444960"/>
            <a:ext cx="8518680" cy="570960"/>
          </a:xfrm>
          <a:prstGeom prst="rect">
            <a:avLst/>
          </a:prstGeom>
          <a:noFill/>
          <a:ln>
            <a:noFill/>
          </a:ln>
        </p:spPr>
        <p:txBody>
          <a:bodyPr lIns="90000" rIns="90000" tIns="91440" bIns="91440"/>
          <a:p>
            <a:r>
              <a:rPr b="1" lang="en-US" sz="3200">
                <a:solidFill>
                  <a:srgbClr val="000000"/>
                </a:solidFill>
                <a:latin typeface="Courier New"/>
                <a:ea typeface="Arial"/>
              </a:rPr>
              <a:t>Inheritance</a:t>
            </a:r>
            <a:endParaRPr/>
          </a:p>
        </p:txBody>
      </p:sp>
      <p:sp>
        <p:nvSpPr>
          <p:cNvPr id="233" name="CustomShape 2"/>
          <p:cNvSpPr/>
          <p:nvPr/>
        </p:nvSpPr>
        <p:spPr>
          <a:xfrm>
            <a:off x="412200" y="1172160"/>
            <a:ext cx="8515080" cy="3414600"/>
          </a:xfrm>
          <a:prstGeom prst="rect">
            <a:avLst/>
          </a:prstGeom>
          <a:noFill/>
          <a:ln>
            <a:noFill/>
          </a:ln>
        </p:spPr>
        <p:txBody>
          <a:bodyPr lIns="90000" rIns="90000" tIns="91440" bIns="91440"/>
          <a:p>
            <a:r>
              <a:rPr lang="en-US" sz="1500">
                <a:latin typeface="Courier New"/>
                <a:ea typeface="Arial"/>
              </a:rPr>
              <a:t>- Inheritance is a very elegant way to reuse code that has already been written.</a:t>
            </a:r>
            <a:endParaRPr/>
          </a:p>
          <a:p>
            <a:endParaRPr/>
          </a:p>
          <a:p>
            <a:r>
              <a:rPr lang="en-US" sz="1500">
                <a:latin typeface="Courier New"/>
                <a:ea typeface="Arial"/>
              </a:rPr>
              <a:t>- In Javascript you can achieve inheritance by following method.</a:t>
            </a:r>
            <a:endParaRPr/>
          </a:p>
          <a:p>
            <a:endParaRPr/>
          </a:p>
          <a:p>
            <a:r>
              <a:rPr lang="en-US" sz="1500">
                <a:latin typeface="Courier New"/>
                <a:ea typeface="Arial"/>
              </a:rPr>
              <a:t>	</a:t>
            </a:r>
            <a:r>
              <a:rPr lang="en-US" sz="1500">
                <a:latin typeface="Courier New"/>
                <a:ea typeface="Arial"/>
              </a:rPr>
              <a:t>- Prototype Chaining</a:t>
            </a:r>
            <a:endParaRPr/>
          </a:p>
          <a:p>
            <a:r>
              <a:rPr lang="en-US" sz="1500">
                <a:latin typeface="Courier New"/>
                <a:ea typeface="Arial"/>
              </a:rPr>
              <a:t>	</a:t>
            </a:r>
            <a:r>
              <a:rPr lang="en-US" sz="1500">
                <a:latin typeface="Courier New"/>
                <a:ea typeface="Arial"/>
              </a:rPr>
              <a:t>- Inheritance by copying.</a:t>
            </a:r>
            <a:endParaRPr/>
          </a:p>
          <a:p>
            <a:endParaRPr/>
          </a:p>
          <a:p>
            <a:endParaRPr/>
          </a:p>
          <a:p>
            <a:endParaRPr/>
          </a:p>
          <a:p>
            <a:endParaRPr/>
          </a:p>
        </p:txBody>
      </p:sp>
      <p:pic>
        <p:nvPicPr>
          <p:cNvPr id="234" name="Shape 117" descr=""/>
          <p:cNvPicPr/>
          <p:nvPr/>
        </p:nvPicPr>
        <p:blipFill>
          <a:blip r:embed="rId1"/>
          <a:stretch>
            <a:fillRect/>
          </a:stretch>
        </p:blipFill>
        <p:spPr>
          <a:xfrm>
            <a:off x="0" y="-23760"/>
            <a:ext cx="9142200" cy="312480"/>
          </a:xfrm>
          <a:prstGeom prst="rect">
            <a:avLst/>
          </a:prstGeom>
          <a:ln>
            <a:noFill/>
          </a:ln>
        </p:spPr>
      </p:pic>
      <p:pic>
        <p:nvPicPr>
          <p:cNvPr id="235" name="Shape 118" descr=""/>
          <p:cNvPicPr/>
          <p:nvPr/>
        </p:nvPicPr>
        <p:blipFill>
          <a:blip r:embed="rId2"/>
          <a:stretch>
            <a:fillRect/>
          </a:stretch>
        </p:blipFill>
        <p:spPr>
          <a:xfrm>
            <a:off x="0" y="4743360"/>
            <a:ext cx="9142200" cy="37908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CustomShape 1"/>
          <p:cNvSpPr/>
          <p:nvPr/>
        </p:nvSpPr>
        <p:spPr>
          <a:xfrm>
            <a:off x="311760" y="444960"/>
            <a:ext cx="8518680" cy="570960"/>
          </a:xfrm>
          <a:prstGeom prst="rect">
            <a:avLst/>
          </a:prstGeom>
          <a:noFill/>
          <a:ln>
            <a:noFill/>
          </a:ln>
        </p:spPr>
        <p:txBody>
          <a:bodyPr lIns="90000" rIns="90000" tIns="91440" bIns="91440"/>
          <a:p>
            <a:r>
              <a:rPr b="1" lang="en-US" sz="3200">
                <a:solidFill>
                  <a:srgbClr val="000000"/>
                </a:solidFill>
                <a:latin typeface="Courier New"/>
                <a:ea typeface="Arial"/>
              </a:rPr>
              <a:t>Prototype Chaining</a:t>
            </a:r>
            <a:endParaRPr/>
          </a:p>
        </p:txBody>
      </p:sp>
      <p:sp>
        <p:nvSpPr>
          <p:cNvPr id="237" name="CustomShape 2"/>
          <p:cNvSpPr/>
          <p:nvPr/>
        </p:nvSpPr>
        <p:spPr>
          <a:xfrm>
            <a:off x="412200" y="1172160"/>
            <a:ext cx="8515080" cy="3414600"/>
          </a:xfrm>
          <a:prstGeom prst="rect">
            <a:avLst/>
          </a:prstGeom>
          <a:noFill/>
          <a:ln>
            <a:noFill/>
          </a:ln>
        </p:spPr>
        <p:txBody>
          <a:bodyPr lIns="90000" rIns="90000" tIns="91440" bIns="91440"/>
          <a:p>
            <a:r>
              <a:rPr lang="en-US" sz="1500">
                <a:latin typeface="Courier New"/>
                <a:ea typeface="Arial"/>
              </a:rPr>
              <a:t> </a:t>
            </a:r>
            <a:endParaRPr/>
          </a:p>
          <a:p>
            <a:endParaRPr/>
          </a:p>
          <a:p>
            <a:endParaRPr/>
          </a:p>
        </p:txBody>
      </p:sp>
      <p:pic>
        <p:nvPicPr>
          <p:cNvPr id="238" name="Shape 117" descr=""/>
          <p:cNvPicPr/>
          <p:nvPr/>
        </p:nvPicPr>
        <p:blipFill>
          <a:blip r:embed="rId1"/>
          <a:stretch>
            <a:fillRect/>
          </a:stretch>
        </p:blipFill>
        <p:spPr>
          <a:xfrm>
            <a:off x="0" y="-23760"/>
            <a:ext cx="9142200" cy="312480"/>
          </a:xfrm>
          <a:prstGeom prst="rect">
            <a:avLst/>
          </a:prstGeom>
          <a:ln>
            <a:noFill/>
          </a:ln>
        </p:spPr>
      </p:pic>
      <p:pic>
        <p:nvPicPr>
          <p:cNvPr id="239" name="Shape 118" descr=""/>
          <p:cNvPicPr/>
          <p:nvPr/>
        </p:nvPicPr>
        <p:blipFill>
          <a:blip r:embed="rId2"/>
          <a:stretch>
            <a:fillRect/>
          </a:stretch>
        </p:blipFill>
        <p:spPr>
          <a:xfrm>
            <a:off x="0" y="4743360"/>
            <a:ext cx="9142200" cy="379080"/>
          </a:xfrm>
          <a:prstGeom prst="rect">
            <a:avLst/>
          </a:prstGeom>
          <a:ln>
            <a:noFill/>
          </a:ln>
        </p:spPr>
      </p:pic>
      <p:pic>
        <p:nvPicPr>
          <p:cNvPr id="240" name="Picture 5" descr=""/>
          <p:cNvPicPr/>
          <p:nvPr/>
        </p:nvPicPr>
        <p:blipFill>
          <a:blip r:embed="rId3"/>
          <a:stretch>
            <a:fillRect/>
          </a:stretch>
        </p:blipFill>
        <p:spPr>
          <a:xfrm>
            <a:off x="1908000" y="2060280"/>
            <a:ext cx="5295960" cy="291456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CustomShape 1"/>
          <p:cNvSpPr/>
          <p:nvPr/>
        </p:nvSpPr>
        <p:spPr>
          <a:xfrm>
            <a:off x="311760" y="444960"/>
            <a:ext cx="8518680" cy="570960"/>
          </a:xfrm>
          <a:prstGeom prst="rect">
            <a:avLst/>
          </a:prstGeom>
          <a:noFill/>
          <a:ln>
            <a:noFill/>
          </a:ln>
        </p:spPr>
        <p:txBody>
          <a:bodyPr lIns="90000" rIns="90000" tIns="91440" bIns="91440"/>
          <a:p>
            <a:r>
              <a:rPr b="1" lang="en-US" sz="3200">
                <a:solidFill>
                  <a:srgbClr val="000000"/>
                </a:solidFill>
                <a:latin typeface="Courier New"/>
                <a:ea typeface="Arial"/>
              </a:rPr>
              <a:t>Prototype Chaining Example</a:t>
            </a:r>
            <a:endParaRPr/>
          </a:p>
        </p:txBody>
      </p:sp>
      <p:sp>
        <p:nvSpPr>
          <p:cNvPr id="242" name="CustomShape 2"/>
          <p:cNvSpPr/>
          <p:nvPr/>
        </p:nvSpPr>
        <p:spPr>
          <a:xfrm>
            <a:off x="412200" y="1172160"/>
            <a:ext cx="8515080" cy="3414600"/>
          </a:xfrm>
          <a:prstGeom prst="rect">
            <a:avLst/>
          </a:prstGeom>
          <a:noFill/>
          <a:ln>
            <a:noFill/>
          </a:ln>
        </p:spPr>
        <p:txBody>
          <a:bodyPr lIns="90000" rIns="90000" tIns="91440" bIns="91440"/>
          <a:p>
            <a:r>
              <a:rPr lang="en-US" sz="1300">
                <a:latin typeface="Courier New"/>
                <a:ea typeface="Arial"/>
              </a:rPr>
              <a:t>function Shape(){</a:t>
            </a:r>
            <a:endParaRPr/>
          </a:p>
          <a:p>
            <a:r>
              <a:rPr lang="en-US" sz="1300">
                <a:latin typeface="Courier New"/>
                <a:ea typeface="Arial"/>
              </a:rPr>
              <a:t>	</a:t>
            </a:r>
            <a:r>
              <a:rPr lang="en-US" sz="1300">
                <a:latin typeface="Courier New"/>
                <a:ea typeface="Arial"/>
              </a:rPr>
              <a:t>this.name = 'shape';</a:t>
            </a:r>
            <a:endParaRPr/>
          </a:p>
          <a:p>
            <a:r>
              <a:rPr lang="en-US" sz="1300">
                <a:latin typeface="Courier New"/>
                <a:ea typeface="Arial"/>
              </a:rPr>
              <a:t>	</a:t>
            </a:r>
            <a:r>
              <a:rPr lang="en-US" sz="1300">
                <a:latin typeface="Courier New"/>
                <a:ea typeface="Arial"/>
              </a:rPr>
              <a:t>this.toString = function() {return this.name;};</a:t>
            </a:r>
            <a:endParaRPr/>
          </a:p>
          <a:p>
            <a:r>
              <a:rPr lang="en-US" sz="1300">
                <a:latin typeface="Courier New"/>
                <a:ea typeface="Arial"/>
              </a:rPr>
              <a:t>}</a:t>
            </a:r>
            <a:endParaRPr/>
          </a:p>
          <a:p>
            <a:endParaRPr/>
          </a:p>
          <a:p>
            <a:r>
              <a:rPr lang="en-US" sz="1300">
                <a:latin typeface="Courier New"/>
                <a:ea typeface="Arial"/>
              </a:rPr>
              <a:t>function TwoDShape(){</a:t>
            </a:r>
            <a:endParaRPr/>
          </a:p>
          <a:p>
            <a:r>
              <a:rPr lang="en-US" sz="1300">
                <a:latin typeface="Courier New"/>
                <a:ea typeface="Arial"/>
              </a:rPr>
              <a:t>	</a:t>
            </a:r>
            <a:r>
              <a:rPr lang="en-US" sz="1300">
                <a:latin typeface="Courier New"/>
                <a:ea typeface="Arial"/>
              </a:rPr>
              <a:t>this.name = '2D shape';</a:t>
            </a:r>
            <a:endParaRPr/>
          </a:p>
          <a:p>
            <a:r>
              <a:rPr lang="en-US" sz="1300">
                <a:latin typeface="Courier New"/>
                <a:ea typeface="Arial"/>
              </a:rPr>
              <a:t>}</a:t>
            </a:r>
            <a:endParaRPr/>
          </a:p>
          <a:p>
            <a:r>
              <a:rPr lang="en-US" sz="1300">
                <a:latin typeface="Courier New"/>
                <a:ea typeface="Arial"/>
              </a:rPr>
              <a:t>function Triangle(side, height) {</a:t>
            </a:r>
            <a:endParaRPr/>
          </a:p>
          <a:p>
            <a:r>
              <a:rPr lang="en-US" sz="1300">
                <a:latin typeface="Courier New"/>
                <a:ea typeface="Arial"/>
              </a:rPr>
              <a:t>	</a:t>
            </a:r>
            <a:r>
              <a:rPr lang="en-US" sz="1300">
                <a:latin typeface="Courier New"/>
                <a:ea typeface="Arial"/>
              </a:rPr>
              <a:t>this.name = 'Triangle';</a:t>
            </a:r>
            <a:endParaRPr/>
          </a:p>
          <a:p>
            <a:r>
              <a:rPr lang="en-US" sz="1300">
                <a:latin typeface="Courier New"/>
                <a:ea typeface="Arial"/>
              </a:rPr>
              <a:t>	</a:t>
            </a:r>
            <a:r>
              <a:rPr lang="en-US" sz="1300">
                <a:latin typeface="Courier New"/>
                <a:ea typeface="Arial"/>
              </a:rPr>
              <a:t>this.side = side;</a:t>
            </a:r>
            <a:endParaRPr/>
          </a:p>
          <a:p>
            <a:r>
              <a:rPr lang="en-US" sz="1300">
                <a:latin typeface="Courier New"/>
                <a:ea typeface="Arial"/>
              </a:rPr>
              <a:t>	</a:t>
            </a:r>
            <a:r>
              <a:rPr lang="en-US" sz="1300">
                <a:latin typeface="Courier New"/>
                <a:ea typeface="Arial"/>
              </a:rPr>
              <a:t>this.height = height;</a:t>
            </a:r>
            <a:endParaRPr/>
          </a:p>
          <a:p>
            <a:r>
              <a:rPr lang="en-US" sz="1300">
                <a:latin typeface="Courier New"/>
                <a:ea typeface="Arial"/>
              </a:rPr>
              <a:t>	</a:t>
            </a:r>
            <a:r>
              <a:rPr lang="en-US" sz="1300">
                <a:latin typeface="Courier New"/>
                <a:ea typeface="Arial"/>
              </a:rPr>
              <a:t>this.getArea = function(){return this.side * this.height / 2;};</a:t>
            </a:r>
            <a:endParaRPr/>
          </a:p>
          <a:p>
            <a:r>
              <a:rPr lang="en-US" sz="1300">
                <a:latin typeface="Courier New"/>
                <a:ea typeface="Arial"/>
              </a:rPr>
              <a:t>}</a:t>
            </a:r>
            <a:endParaRPr/>
          </a:p>
          <a:p>
            <a:r>
              <a:rPr lang="en-US" sz="1300">
                <a:latin typeface="Courier New"/>
                <a:ea typeface="Arial"/>
              </a:rPr>
              <a:t>The code that performs the inheritance magic is as follows:</a:t>
            </a:r>
            <a:endParaRPr/>
          </a:p>
          <a:p>
            <a:r>
              <a:rPr lang="en-US" sz="1300">
                <a:latin typeface="Courier New"/>
                <a:ea typeface="Arial"/>
              </a:rPr>
              <a:t>TwoDShape.prototype = new Shape();</a:t>
            </a:r>
            <a:endParaRPr/>
          </a:p>
          <a:p>
            <a:r>
              <a:rPr lang="en-US" sz="1300">
                <a:latin typeface="Courier New"/>
                <a:ea typeface="Arial"/>
              </a:rPr>
              <a:t>Triangle.prototype = new TwoDShape();</a:t>
            </a:r>
            <a:endParaRPr/>
          </a:p>
          <a:p>
            <a:endParaRPr/>
          </a:p>
          <a:p>
            <a:endParaRPr/>
          </a:p>
          <a:p>
            <a:endParaRPr/>
          </a:p>
        </p:txBody>
      </p:sp>
      <p:pic>
        <p:nvPicPr>
          <p:cNvPr id="243" name="Shape 117" descr=""/>
          <p:cNvPicPr/>
          <p:nvPr/>
        </p:nvPicPr>
        <p:blipFill>
          <a:blip r:embed="rId1"/>
          <a:stretch>
            <a:fillRect/>
          </a:stretch>
        </p:blipFill>
        <p:spPr>
          <a:xfrm>
            <a:off x="0" y="-23760"/>
            <a:ext cx="9142200" cy="312480"/>
          </a:xfrm>
          <a:prstGeom prst="rect">
            <a:avLst/>
          </a:prstGeom>
          <a:ln>
            <a:noFill/>
          </a:ln>
        </p:spPr>
      </p:pic>
      <p:pic>
        <p:nvPicPr>
          <p:cNvPr id="244" name="Shape 118" descr=""/>
          <p:cNvPicPr/>
          <p:nvPr/>
        </p:nvPicPr>
        <p:blipFill>
          <a:blip r:embed="rId2"/>
          <a:stretch>
            <a:fillRect/>
          </a:stretch>
        </p:blipFill>
        <p:spPr>
          <a:xfrm>
            <a:off x="0" y="4743360"/>
            <a:ext cx="9142200" cy="37908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CustomShape 1"/>
          <p:cNvSpPr/>
          <p:nvPr/>
        </p:nvSpPr>
        <p:spPr>
          <a:xfrm>
            <a:off x="311760" y="444960"/>
            <a:ext cx="8518680" cy="570960"/>
          </a:xfrm>
          <a:prstGeom prst="rect">
            <a:avLst/>
          </a:prstGeom>
          <a:noFill/>
          <a:ln>
            <a:noFill/>
          </a:ln>
        </p:spPr>
        <p:txBody>
          <a:bodyPr lIns="90000" rIns="90000" tIns="91440" bIns="91440"/>
          <a:p>
            <a:r>
              <a:rPr b="1" lang="en-US" sz="3200">
                <a:solidFill>
                  <a:srgbClr val="000000"/>
                </a:solidFill>
                <a:latin typeface="Courier New"/>
                <a:ea typeface="Arial"/>
              </a:rPr>
              <a:t>Parent Constructor</a:t>
            </a:r>
            <a:endParaRPr/>
          </a:p>
        </p:txBody>
      </p:sp>
      <p:sp>
        <p:nvSpPr>
          <p:cNvPr id="246" name="CustomShape 2"/>
          <p:cNvSpPr/>
          <p:nvPr/>
        </p:nvSpPr>
        <p:spPr>
          <a:xfrm>
            <a:off x="412200" y="1172160"/>
            <a:ext cx="8515080" cy="3414600"/>
          </a:xfrm>
          <a:prstGeom prst="rect">
            <a:avLst/>
          </a:prstGeom>
          <a:noFill/>
          <a:ln>
            <a:noFill/>
          </a:ln>
        </p:spPr>
        <p:txBody>
          <a:bodyPr lIns="90000" rIns="90000" tIns="91440" bIns="91440"/>
          <a:p>
            <a:r>
              <a:rPr lang="en-US" sz="1300">
                <a:solidFill>
                  <a:srgbClr val="008000"/>
                </a:solidFill>
                <a:latin typeface="Courier New"/>
                <a:ea typeface="Arial"/>
              </a:rPr>
              <a:t>function</a:t>
            </a:r>
            <a:r>
              <a:rPr lang="en-US" sz="1300">
                <a:latin typeface="Courier New"/>
                <a:ea typeface="Arial"/>
              </a:rPr>
              <a:t> NormalObject() {</a:t>
            </a:r>
            <a:endParaRPr/>
          </a:p>
          <a:p>
            <a:r>
              <a:rPr lang="en-US">
                <a:latin typeface="Courier New"/>
              </a:rPr>
              <a:t>  </a:t>
            </a:r>
            <a:r>
              <a:rPr lang="en-US">
                <a:solidFill>
                  <a:srgbClr val="008000"/>
                </a:solidFill>
                <a:latin typeface="Courier New"/>
              </a:rPr>
              <a:t>this</a:t>
            </a:r>
            <a:r>
              <a:rPr lang="en-US">
                <a:latin typeface="Courier New"/>
              </a:rPr>
              <a:t>.name = </a:t>
            </a:r>
            <a:r>
              <a:rPr lang="en-US">
                <a:solidFill>
                  <a:srgbClr val="c0504d"/>
                </a:solidFill>
                <a:latin typeface="Courier New"/>
              </a:rPr>
              <a:t>'normal'</a:t>
            </a:r>
            <a:r>
              <a:rPr lang="en-US">
                <a:latin typeface="Courier New"/>
              </a:rPr>
              <a:t>;</a:t>
            </a:r>
            <a:endParaRPr/>
          </a:p>
          <a:p>
            <a:r>
              <a:rPr lang="en-US">
                <a:latin typeface="Courier New"/>
              </a:rPr>
              <a:t>  </a:t>
            </a:r>
            <a:r>
              <a:rPr lang="en-US">
                <a:solidFill>
                  <a:srgbClr val="008000"/>
                </a:solidFill>
                <a:latin typeface="Courier New"/>
              </a:rPr>
              <a:t>this</a:t>
            </a:r>
            <a:r>
              <a:rPr lang="en-US">
                <a:latin typeface="Courier New"/>
              </a:rPr>
              <a:t>.getName = </a:t>
            </a:r>
            <a:r>
              <a:rPr lang="en-US">
                <a:solidFill>
                  <a:srgbClr val="008000"/>
                </a:solidFill>
                <a:latin typeface="Courier New"/>
              </a:rPr>
              <a:t>function</a:t>
            </a:r>
            <a:r>
              <a:rPr lang="en-US">
                <a:latin typeface="Courier New"/>
              </a:rPr>
              <a:t>() {</a:t>
            </a:r>
            <a:endParaRPr/>
          </a:p>
          <a:p>
            <a:r>
              <a:rPr lang="en-US">
                <a:latin typeface="Courier New"/>
              </a:rPr>
              <a:t>	</a:t>
            </a:r>
            <a:r>
              <a:rPr lang="en-US">
                <a:latin typeface="Courier New"/>
              </a:rPr>
              <a:t>  </a:t>
            </a:r>
            <a:r>
              <a:rPr lang="en-US">
                <a:solidFill>
                  <a:srgbClr val="008000"/>
                </a:solidFill>
                <a:latin typeface="Courier New"/>
              </a:rPr>
              <a:t>return</a:t>
            </a:r>
            <a:r>
              <a:rPr lang="en-US">
                <a:latin typeface="Courier New"/>
              </a:rPr>
              <a:t> </a:t>
            </a:r>
            <a:r>
              <a:rPr lang="en-US">
                <a:solidFill>
                  <a:srgbClr val="008000"/>
                </a:solidFill>
                <a:latin typeface="Courier New"/>
              </a:rPr>
              <a:t>this</a:t>
            </a:r>
            <a:r>
              <a:rPr lang="en-US">
                <a:latin typeface="Courier New"/>
              </a:rPr>
              <a:t>.name; </a:t>
            </a:r>
            <a:endParaRPr/>
          </a:p>
          <a:p>
            <a:r>
              <a:rPr lang="en-US">
                <a:latin typeface="Courier New"/>
              </a:rPr>
              <a:t>  </a:t>
            </a:r>
            <a:r>
              <a:rPr lang="en-US">
                <a:latin typeface="Courier New"/>
              </a:rPr>
              <a:t>};</a:t>
            </a:r>
            <a:endParaRPr/>
          </a:p>
          <a:p>
            <a:r>
              <a:rPr lang="en-US">
                <a:latin typeface="Courier New"/>
              </a:rPr>
              <a:t>}</a:t>
            </a:r>
            <a:endParaRPr/>
          </a:p>
          <a:p>
            <a:endParaRPr/>
          </a:p>
          <a:p>
            <a:r>
              <a:rPr b="1" lang="en-US">
                <a:latin typeface="Courier New"/>
              </a:rPr>
              <a:t>Child constructor</a:t>
            </a:r>
            <a:endParaRPr/>
          </a:p>
          <a:p>
            <a:endParaRPr/>
          </a:p>
          <a:p>
            <a:r>
              <a:rPr b="1" lang="en-US">
                <a:solidFill>
                  <a:srgbClr val="008000"/>
                </a:solidFill>
                <a:latin typeface="Courier New"/>
              </a:rPr>
              <a:t>function</a:t>
            </a:r>
            <a:r>
              <a:rPr b="1" lang="en-US">
                <a:latin typeface="Courier New"/>
              </a:rPr>
              <a:t> PreciousObject(){ </a:t>
            </a:r>
            <a:endParaRPr/>
          </a:p>
          <a:p>
            <a:r>
              <a:rPr lang="en-US">
                <a:latin typeface="Courier New"/>
              </a:rPr>
              <a:t>  </a:t>
            </a:r>
            <a:r>
              <a:rPr lang="en-US">
                <a:solidFill>
                  <a:srgbClr val="008000"/>
                </a:solidFill>
                <a:latin typeface="Courier New"/>
              </a:rPr>
              <a:t>this</a:t>
            </a:r>
            <a:r>
              <a:rPr lang="en-US">
                <a:latin typeface="Courier New"/>
              </a:rPr>
              <a:t>.shiny = </a:t>
            </a:r>
            <a:r>
              <a:rPr lang="en-US">
                <a:solidFill>
                  <a:srgbClr val="1f497d"/>
                </a:solidFill>
                <a:latin typeface="Courier New"/>
              </a:rPr>
              <a:t>true</a:t>
            </a:r>
            <a:r>
              <a:rPr lang="en-US">
                <a:latin typeface="Courier New"/>
              </a:rPr>
              <a:t>; </a:t>
            </a:r>
            <a:endParaRPr/>
          </a:p>
          <a:p>
            <a:r>
              <a:rPr lang="en-US">
                <a:latin typeface="Courier New"/>
              </a:rPr>
              <a:t>  </a:t>
            </a:r>
            <a:r>
              <a:rPr lang="en-US">
                <a:solidFill>
                  <a:srgbClr val="008000"/>
                </a:solidFill>
                <a:latin typeface="Courier New"/>
              </a:rPr>
              <a:t>this</a:t>
            </a:r>
            <a:r>
              <a:rPr lang="en-US">
                <a:latin typeface="Courier New"/>
              </a:rPr>
              <a:t>.round = </a:t>
            </a:r>
            <a:r>
              <a:rPr lang="en-US">
                <a:solidFill>
                  <a:srgbClr val="1f497d"/>
                </a:solidFill>
                <a:latin typeface="Courier New"/>
              </a:rPr>
              <a:t>true</a:t>
            </a:r>
            <a:r>
              <a:rPr lang="en-US">
                <a:latin typeface="Courier New"/>
              </a:rPr>
              <a:t>; </a:t>
            </a:r>
            <a:endParaRPr/>
          </a:p>
          <a:p>
            <a:r>
              <a:rPr lang="en-US">
                <a:latin typeface="Courier New"/>
              </a:rPr>
              <a:t>} </a:t>
            </a:r>
            <a:endParaRPr/>
          </a:p>
          <a:p>
            <a:endParaRPr/>
          </a:p>
          <a:p>
            <a:endParaRPr/>
          </a:p>
        </p:txBody>
      </p:sp>
      <p:pic>
        <p:nvPicPr>
          <p:cNvPr id="247" name="Shape 117" descr=""/>
          <p:cNvPicPr/>
          <p:nvPr/>
        </p:nvPicPr>
        <p:blipFill>
          <a:blip r:embed="rId1"/>
          <a:stretch>
            <a:fillRect/>
          </a:stretch>
        </p:blipFill>
        <p:spPr>
          <a:xfrm>
            <a:off x="0" y="-23760"/>
            <a:ext cx="9142200" cy="312480"/>
          </a:xfrm>
          <a:prstGeom prst="rect">
            <a:avLst/>
          </a:prstGeom>
          <a:ln>
            <a:noFill/>
          </a:ln>
        </p:spPr>
      </p:pic>
      <p:pic>
        <p:nvPicPr>
          <p:cNvPr id="248" name="Shape 118" descr=""/>
          <p:cNvPicPr/>
          <p:nvPr/>
        </p:nvPicPr>
        <p:blipFill>
          <a:blip r:embed="rId2"/>
          <a:stretch>
            <a:fillRect/>
          </a:stretch>
        </p:blipFill>
        <p:spPr>
          <a:xfrm>
            <a:off x="0" y="4743360"/>
            <a:ext cx="9142200" cy="379080"/>
          </a:xfrm>
          <a:prstGeom prst="rect">
            <a:avLst/>
          </a:prstGeom>
          <a:ln>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CustomShape 1"/>
          <p:cNvSpPr/>
          <p:nvPr/>
        </p:nvSpPr>
        <p:spPr>
          <a:xfrm>
            <a:off x="311760" y="444960"/>
            <a:ext cx="8518680" cy="570960"/>
          </a:xfrm>
          <a:prstGeom prst="rect">
            <a:avLst/>
          </a:prstGeom>
          <a:noFill/>
          <a:ln>
            <a:noFill/>
          </a:ln>
        </p:spPr>
        <p:txBody>
          <a:bodyPr lIns="90000" rIns="90000" tIns="91440" bIns="91440"/>
          <a:p>
            <a:r>
              <a:rPr b="1" lang="en-US" sz="3200">
                <a:solidFill>
                  <a:srgbClr val="000000"/>
                </a:solidFill>
                <a:latin typeface="Courier New"/>
                <a:ea typeface="Arial"/>
              </a:rPr>
              <a:t>The Inheritance</a:t>
            </a:r>
            <a:endParaRPr/>
          </a:p>
        </p:txBody>
      </p:sp>
      <p:sp>
        <p:nvSpPr>
          <p:cNvPr id="250" name="CustomShape 2"/>
          <p:cNvSpPr/>
          <p:nvPr/>
        </p:nvSpPr>
        <p:spPr>
          <a:xfrm>
            <a:off x="412200" y="1172160"/>
            <a:ext cx="8515080" cy="3414600"/>
          </a:xfrm>
          <a:prstGeom prst="rect">
            <a:avLst/>
          </a:prstGeom>
          <a:noFill/>
          <a:ln>
            <a:noFill/>
          </a:ln>
        </p:spPr>
        <p:txBody>
          <a:bodyPr lIns="90000" rIns="90000" tIns="91440" bIns="91440"/>
          <a:p>
            <a:r>
              <a:rPr lang="en-US" sz="1300">
                <a:latin typeface="Courier New"/>
                <a:ea typeface="Arial"/>
              </a:rPr>
              <a:t>PreciousObject.</a:t>
            </a:r>
            <a:r>
              <a:rPr lang="en-US" sz="1300">
                <a:solidFill>
                  <a:srgbClr val="008000"/>
                </a:solidFill>
                <a:latin typeface="Courier New"/>
                <a:ea typeface="Arial"/>
              </a:rPr>
              <a:t>prototype</a:t>
            </a:r>
            <a:r>
              <a:rPr lang="en-US" sz="1300">
                <a:latin typeface="Courier New"/>
                <a:ea typeface="Arial"/>
              </a:rPr>
              <a:t> = </a:t>
            </a:r>
            <a:r>
              <a:rPr lang="en-US">
                <a:solidFill>
                  <a:srgbClr val="008000"/>
                </a:solidFill>
                <a:latin typeface="Courier New"/>
              </a:rPr>
              <a:t>new</a:t>
            </a:r>
            <a:r>
              <a:rPr lang="en-US">
                <a:latin typeface="Courier New"/>
              </a:rPr>
              <a:t> NormalObject(); </a:t>
            </a:r>
            <a:endParaRPr/>
          </a:p>
          <a:p>
            <a:endParaRPr/>
          </a:p>
          <a:p>
            <a:r>
              <a:rPr b="1" lang="en-US" sz="2600">
                <a:latin typeface="Courier New"/>
              </a:rPr>
              <a:t>A child object</a:t>
            </a:r>
            <a:endParaRPr/>
          </a:p>
          <a:p>
            <a:endParaRPr/>
          </a:p>
          <a:p>
            <a:r>
              <a:rPr b="1" lang="en-US" sz="1600">
                <a:solidFill>
                  <a:srgbClr val="008000"/>
                </a:solidFill>
                <a:latin typeface="Courier New"/>
              </a:rPr>
              <a:t>var</a:t>
            </a:r>
            <a:r>
              <a:rPr b="1" lang="en-US" sz="1600">
                <a:latin typeface="Courier New"/>
              </a:rPr>
              <a:t> crystal_ball = </a:t>
            </a:r>
            <a:r>
              <a:rPr b="1" lang="en-US" sz="1600">
                <a:solidFill>
                  <a:srgbClr val="008000"/>
                </a:solidFill>
                <a:latin typeface="Courier New"/>
              </a:rPr>
              <a:t>new</a:t>
            </a:r>
            <a:r>
              <a:rPr b="1" lang="en-US" sz="1600">
                <a:latin typeface="Courier New"/>
              </a:rPr>
              <a:t> PreciousObject();</a:t>
            </a:r>
            <a:endParaRPr/>
          </a:p>
          <a:p>
            <a:r>
              <a:rPr lang="en-US" sz="1600">
                <a:latin typeface="Courier New"/>
              </a:rPr>
              <a:t>crystal_ball.name = </a:t>
            </a:r>
            <a:r>
              <a:rPr lang="en-US" sz="1600">
                <a:solidFill>
                  <a:srgbClr val="c0504d"/>
                </a:solidFill>
                <a:latin typeface="Courier New"/>
              </a:rPr>
              <a:t>'Crystal Ball.'</a:t>
            </a:r>
            <a:r>
              <a:rPr lang="en-US" sz="1600">
                <a:latin typeface="Courier New"/>
              </a:rPr>
              <a:t>;</a:t>
            </a:r>
            <a:endParaRPr/>
          </a:p>
          <a:p>
            <a:endParaRPr/>
          </a:p>
          <a:p>
            <a:r>
              <a:rPr lang="en-US" sz="1600">
                <a:latin typeface="Courier New"/>
              </a:rPr>
              <a:t>crystal_ball.round; </a:t>
            </a:r>
            <a:r>
              <a:rPr lang="en-US" sz="1600">
                <a:solidFill>
                  <a:srgbClr val="808080"/>
                </a:solidFill>
                <a:latin typeface="Courier New"/>
              </a:rPr>
              <a:t>// true</a:t>
            </a:r>
            <a:endParaRPr/>
          </a:p>
          <a:p>
            <a:r>
              <a:rPr lang="en-US" sz="1600">
                <a:latin typeface="Courier New"/>
              </a:rPr>
              <a:t>crystal_ball.getName(); </a:t>
            </a:r>
            <a:r>
              <a:rPr lang="en-US" sz="1600">
                <a:solidFill>
                  <a:srgbClr val="808080"/>
                </a:solidFill>
                <a:latin typeface="Courier New"/>
              </a:rPr>
              <a:t>// "Crystal Ball."</a:t>
            </a:r>
            <a:endParaRPr/>
          </a:p>
          <a:p>
            <a:endParaRPr/>
          </a:p>
          <a:p>
            <a:endParaRPr/>
          </a:p>
          <a:p>
            <a:endParaRPr/>
          </a:p>
        </p:txBody>
      </p:sp>
      <p:pic>
        <p:nvPicPr>
          <p:cNvPr id="251" name="Shape 117" descr=""/>
          <p:cNvPicPr/>
          <p:nvPr/>
        </p:nvPicPr>
        <p:blipFill>
          <a:blip r:embed="rId1"/>
          <a:stretch>
            <a:fillRect/>
          </a:stretch>
        </p:blipFill>
        <p:spPr>
          <a:xfrm>
            <a:off x="0" y="-23760"/>
            <a:ext cx="9142200" cy="312480"/>
          </a:xfrm>
          <a:prstGeom prst="rect">
            <a:avLst/>
          </a:prstGeom>
          <a:ln>
            <a:noFill/>
          </a:ln>
        </p:spPr>
      </p:pic>
      <p:pic>
        <p:nvPicPr>
          <p:cNvPr id="252" name="Shape 118" descr=""/>
          <p:cNvPicPr/>
          <p:nvPr/>
        </p:nvPicPr>
        <p:blipFill>
          <a:blip r:embed="rId2"/>
          <a:stretch>
            <a:fillRect/>
          </a:stretch>
        </p:blipFill>
        <p:spPr>
          <a:xfrm>
            <a:off x="0" y="4743360"/>
            <a:ext cx="9142200" cy="379080"/>
          </a:xfrm>
          <a:prstGeom prst="rect">
            <a:avLst/>
          </a:prstGeom>
          <a:ln>
            <a:noFill/>
          </a:ln>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CustomShape 1"/>
          <p:cNvSpPr/>
          <p:nvPr/>
        </p:nvSpPr>
        <p:spPr>
          <a:xfrm>
            <a:off x="311760" y="444960"/>
            <a:ext cx="8518680" cy="570960"/>
          </a:xfrm>
          <a:prstGeom prst="rect">
            <a:avLst/>
          </a:prstGeom>
          <a:noFill/>
          <a:ln>
            <a:noFill/>
          </a:ln>
        </p:spPr>
        <p:txBody>
          <a:bodyPr lIns="90000" rIns="90000" tIns="91440" bIns="91440"/>
          <a:p>
            <a:r>
              <a:rPr b="1" lang="en-US" sz="3200">
                <a:solidFill>
                  <a:srgbClr val="000000"/>
                </a:solidFill>
                <a:latin typeface="Courier New"/>
                <a:ea typeface="Arial"/>
              </a:rPr>
              <a:t>Inheritance by copying</a:t>
            </a:r>
            <a:endParaRPr/>
          </a:p>
        </p:txBody>
      </p:sp>
      <p:sp>
        <p:nvSpPr>
          <p:cNvPr id="254" name="CustomShape 2"/>
          <p:cNvSpPr/>
          <p:nvPr/>
        </p:nvSpPr>
        <p:spPr>
          <a:xfrm>
            <a:off x="421560" y="1172160"/>
            <a:ext cx="8515080" cy="3414600"/>
          </a:xfrm>
          <a:prstGeom prst="rect">
            <a:avLst/>
          </a:prstGeom>
          <a:noFill/>
          <a:ln>
            <a:noFill/>
          </a:ln>
        </p:spPr>
        <p:txBody>
          <a:bodyPr lIns="90000" rIns="90000" tIns="91440" bIns="91440"/>
          <a:p>
            <a:r>
              <a:rPr lang="en-US" sz="1200">
                <a:solidFill>
                  <a:srgbClr val="008000"/>
                </a:solidFill>
                <a:latin typeface="Courier New"/>
              </a:rPr>
              <a:t>var</a:t>
            </a:r>
            <a:r>
              <a:rPr lang="en-US" sz="1200">
                <a:latin typeface="Courier New"/>
              </a:rPr>
              <a:t> shiny = { </a:t>
            </a:r>
            <a:endParaRPr/>
          </a:p>
          <a:p>
            <a:r>
              <a:rPr lang="en-US" sz="1200">
                <a:latin typeface="Courier New"/>
              </a:rPr>
              <a:t>  </a:t>
            </a:r>
            <a:r>
              <a:rPr lang="en-US" sz="1200">
                <a:latin typeface="Courier New"/>
              </a:rPr>
              <a:t>shiny: </a:t>
            </a:r>
            <a:r>
              <a:rPr lang="en-US" sz="1200">
                <a:solidFill>
                  <a:srgbClr val="1f497d"/>
                </a:solidFill>
                <a:latin typeface="Courier New"/>
              </a:rPr>
              <a:t>true</a:t>
            </a:r>
            <a:r>
              <a:rPr lang="en-US" sz="1200">
                <a:latin typeface="Courier New"/>
              </a:rPr>
              <a:t>, </a:t>
            </a:r>
            <a:endParaRPr/>
          </a:p>
          <a:p>
            <a:r>
              <a:rPr lang="en-US" sz="1200">
                <a:latin typeface="Courier New"/>
              </a:rPr>
              <a:t>  </a:t>
            </a:r>
            <a:r>
              <a:rPr lang="en-US" sz="1200">
                <a:latin typeface="Courier New"/>
              </a:rPr>
              <a:t>round: </a:t>
            </a:r>
            <a:r>
              <a:rPr lang="en-US" sz="1200">
                <a:solidFill>
                  <a:srgbClr val="1f497d"/>
                </a:solidFill>
                <a:latin typeface="Courier New"/>
              </a:rPr>
              <a:t>true</a:t>
            </a:r>
            <a:r>
              <a:rPr lang="en-US" sz="1200">
                <a:latin typeface="Courier New"/>
              </a:rPr>
              <a:t> </a:t>
            </a:r>
            <a:endParaRPr/>
          </a:p>
          <a:p>
            <a:r>
              <a:rPr lang="en-US" sz="1200">
                <a:latin typeface="Courier New"/>
              </a:rPr>
              <a:t>}; </a:t>
            </a:r>
            <a:endParaRPr/>
          </a:p>
          <a:p>
            <a:r>
              <a:rPr lang="en-US" sz="1200">
                <a:solidFill>
                  <a:srgbClr val="008000"/>
                </a:solidFill>
                <a:latin typeface="Courier New"/>
              </a:rPr>
              <a:t>var</a:t>
            </a:r>
            <a:r>
              <a:rPr lang="en-US" sz="1200">
                <a:latin typeface="Courier New"/>
              </a:rPr>
              <a:t> normal = { </a:t>
            </a:r>
            <a:endParaRPr/>
          </a:p>
          <a:p>
            <a:r>
              <a:rPr lang="en-US" sz="1200">
                <a:latin typeface="Courier New"/>
              </a:rPr>
              <a:t>  </a:t>
            </a:r>
            <a:r>
              <a:rPr lang="en-US" sz="1200">
                <a:latin typeface="Courier New"/>
              </a:rPr>
              <a:t>name: </a:t>
            </a:r>
            <a:r>
              <a:rPr lang="en-US" sz="1200">
                <a:solidFill>
                  <a:srgbClr val="c0504d"/>
                </a:solidFill>
                <a:latin typeface="Courier New"/>
              </a:rPr>
              <a:t>'name me'</a:t>
            </a:r>
            <a:r>
              <a:rPr lang="en-US" sz="1200">
                <a:latin typeface="Courier New"/>
              </a:rPr>
              <a:t>, </a:t>
            </a:r>
            <a:endParaRPr/>
          </a:p>
          <a:p>
            <a:r>
              <a:rPr lang="en-US" sz="1200">
                <a:latin typeface="Courier New"/>
              </a:rPr>
              <a:t>  </a:t>
            </a:r>
            <a:r>
              <a:rPr lang="en-US" sz="1200">
                <a:latin typeface="Courier New"/>
              </a:rPr>
              <a:t>getName: </a:t>
            </a:r>
            <a:r>
              <a:rPr lang="en-US" sz="1200">
                <a:solidFill>
                  <a:srgbClr val="008000"/>
                </a:solidFill>
                <a:latin typeface="Courier New"/>
              </a:rPr>
              <a:t>function</a:t>
            </a:r>
            <a:r>
              <a:rPr lang="en-US" sz="1200">
                <a:latin typeface="Courier New"/>
              </a:rPr>
              <a:t>() {</a:t>
            </a:r>
            <a:endParaRPr/>
          </a:p>
          <a:p>
            <a:r>
              <a:rPr lang="en-US" sz="1200">
                <a:latin typeface="Courier New"/>
              </a:rPr>
              <a:t>    </a:t>
            </a:r>
            <a:r>
              <a:rPr lang="en-US" sz="1200">
                <a:solidFill>
                  <a:srgbClr val="008000"/>
                </a:solidFill>
                <a:latin typeface="Courier New"/>
              </a:rPr>
              <a:t>return this</a:t>
            </a:r>
            <a:r>
              <a:rPr lang="en-US" sz="1200">
                <a:latin typeface="Courier New"/>
              </a:rPr>
              <a:t>.name; </a:t>
            </a:r>
            <a:endParaRPr/>
          </a:p>
          <a:p>
            <a:r>
              <a:rPr lang="en-US" sz="1200">
                <a:latin typeface="Courier New"/>
              </a:rPr>
              <a:t>  </a:t>
            </a:r>
            <a:r>
              <a:rPr lang="en-US" sz="1200">
                <a:latin typeface="Courier New"/>
              </a:rPr>
              <a:t>}</a:t>
            </a:r>
            <a:endParaRPr/>
          </a:p>
          <a:p>
            <a:r>
              <a:rPr lang="en-US" sz="1200">
                <a:latin typeface="Courier New"/>
              </a:rPr>
              <a:t>};</a:t>
            </a:r>
            <a:endParaRPr/>
          </a:p>
          <a:p>
            <a:endParaRPr/>
          </a:p>
          <a:p>
            <a:r>
              <a:rPr lang="en-US" sz="1200">
                <a:solidFill>
                  <a:srgbClr val="008000"/>
                </a:solidFill>
                <a:latin typeface="Courier New"/>
              </a:rPr>
              <a:t>function</a:t>
            </a:r>
            <a:r>
              <a:rPr lang="en-US" sz="1200">
                <a:latin typeface="Courier New"/>
              </a:rPr>
              <a:t> extend(parent, child) { </a:t>
            </a:r>
            <a:endParaRPr/>
          </a:p>
          <a:p>
            <a:r>
              <a:rPr lang="en-US" sz="1200">
                <a:latin typeface="Courier New"/>
              </a:rPr>
              <a:t>  </a:t>
            </a:r>
            <a:r>
              <a:rPr lang="en-US" sz="1200">
                <a:solidFill>
                  <a:srgbClr val="008000"/>
                </a:solidFill>
                <a:latin typeface="Courier New"/>
              </a:rPr>
              <a:t>for</a:t>
            </a:r>
            <a:r>
              <a:rPr lang="en-US" sz="1200">
                <a:latin typeface="Courier New"/>
              </a:rPr>
              <a:t> (</a:t>
            </a:r>
            <a:r>
              <a:rPr lang="en-US" sz="1200">
                <a:solidFill>
                  <a:srgbClr val="008000"/>
                </a:solidFill>
                <a:latin typeface="Courier New"/>
              </a:rPr>
              <a:t>var</a:t>
            </a:r>
            <a:r>
              <a:rPr lang="en-US" sz="1200">
                <a:latin typeface="Courier New"/>
              </a:rPr>
              <a:t> i </a:t>
            </a:r>
            <a:r>
              <a:rPr lang="en-US" sz="1200">
                <a:solidFill>
                  <a:srgbClr val="008000"/>
                </a:solidFill>
                <a:latin typeface="Courier New"/>
              </a:rPr>
              <a:t>in</a:t>
            </a:r>
            <a:r>
              <a:rPr lang="en-US" sz="1200">
                <a:latin typeface="Courier New"/>
              </a:rPr>
              <a:t> parent) { </a:t>
            </a:r>
            <a:endParaRPr/>
          </a:p>
          <a:p>
            <a:r>
              <a:rPr lang="en-US" sz="1200">
                <a:latin typeface="Courier New"/>
              </a:rPr>
              <a:t>    </a:t>
            </a:r>
            <a:r>
              <a:rPr lang="en-US" sz="1200">
                <a:latin typeface="Courier New"/>
              </a:rPr>
              <a:t>child[i] = parent[i]; </a:t>
            </a:r>
            <a:endParaRPr/>
          </a:p>
          <a:p>
            <a:r>
              <a:rPr lang="en-US" sz="1200">
                <a:latin typeface="Courier New"/>
              </a:rPr>
              <a:t>  </a:t>
            </a:r>
            <a:r>
              <a:rPr lang="en-US" sz="1200">
                <a:latin typeface="Courier New"/>
              </a:rPr>
              <a:t>} </a:t>
            </a:r>
            <a:endParaRPr/>
          </a:p>
          <a:p>
            <a:r>
              <a:rPr lang="en-US" sz="1200">
                <a:latin typeface="Courier New"/>
              </a:rPr>
              <a:t>} </a:t>
            </a:r>
            <a:endParaRPr/>
          </a:p>
          <a:p>
            <a:r>
              <a:rPr lang="en-US" sz="1200">
                <a:latin typeface="Courier New"/>
              </a:rPr>
              <a:t>extend(normal, shiny);</a:t>
            </a:r>
            <a:endParaRPr/>
          </a:p>
          <a:p>
            <a:r>
              <a:rPr lang="en-US" sz="1200">
                <a:latin typeface="Courier New"/>
              </a:rPr>
              <a:t>shiny.getName(); </a:t>
            </a:r>
            <a:r>
              <a:rPr lang="en-US" sz="1200">
                <a:solidFill>
                  <a:srgbClr val="808080"/>
                </a:solidFill>
                <a:latin typeface="Courier New"/>
              </a:rPr>
              <a:t>// "name me"</a:t>
            </a:r>
            <a:endParaRPr/>
          </a:p>
          <a:p>
            <a:endParaRPr/>
          </a:p>
          <a:p>
            <a:endParaRPr/>
          </a:p>
          <a:p>
            <a:endParaRPr/>
          </a:p>
          <a:p>
            <a:endParaRPr/>
          </a:p>
          <a:p>
            <a:endParaRPr/>
          </a:p>
          <a:p>
            <a:endParaRPr/>
          </a:p>
        </p:txBody>
      </p:sp>
      <p:pic>
        <p:nvPicPr>
          <p:cNvPr id="255" name="Shape 117" descr=""/>
          <p:cNvPicPr/>
          <p:nvPr/>
        </p:nvPicPr>
        <p:blipFill>
          <a:blip r:embed="rId1"/>
          <a:stretch>
            <a:fillRect/>
          </a:stretch>
        </p:blipFill>
        <p:spPr>
          <a:xfrm>
            <a:off x="0" y="-23760"/>
            <a:ext cx="9142200" cy="312480"/>
          </a:xfrm>
          <a:prstGeom prst="rect">
            <a:avLst/>
          </a:prstGeom>
          <a:ln>
            <a:noFill/>
          </a:ln>
        </p:spPr>
      </p:pic>
      <p:pic>
        <p:nvPicPr>
          <p:cNvPr id="256" name="Shape 118" descr=""/>
          <p:cNvPicPr/>
          <p:nvPr/>
        </p:nvPicPr>
        <p:blipFill>
          <a:blip r:embed="rId2"/>
          <a:stretch>
            <a:fillRect/>
          </a:stretch>
        </p:blipFill>
        <p:spPr>
          <a:xfrm>
            <a:off x="0" y="4743360"/>
            <a:ext cx="9142200" cy="379080"/>
          </a:xfrm>
          <a:prstGeom prst="rect">
            <a:avLst/>
          </a:prstGeom>
          <a:ln>
            <a:noFill/>
          </a:ln>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CustomShape 1"/>
          <p:cNvSpPr/>
          <p:nvPr/>
        </p:nvSpPr>
        <p:spPr>
          <a:xfrm>
            <a:off x="311760" y="444960"/>
            <a:ext cx="8518680" cy="570960"/>
          </a:xfrm>
          <a:prstGeom prst="rect">
            <a:avLst/>
          </a:prstGeom>
          <a:noFill/>
          <a:ln>
            <a:noFill/>
          </a:ln>
        </p:spPr>
        <p:txBody>
          <a:bodyPr lIns="90000" rIns="90000" tIns="91440" bIns="91440"/>
          <a:p>
            <a:pPr>
              <a:lnSpc>
                <a:spcPct val="100000"/>
              </a:lnSpc>
            </a:pPr>
            <a:r>
              <a:rPr b="1" lang="en-US" sz="4400">
                <a:solidFill>
                  <a:srgbClr val="000000"/>
                </a:solidFill>
                <a:latin typeface="Courier New"/>
                <a:ea typeface="Arial"/>
              </a:rPr>
              <a:t>Prototypecal inheritance</a:t>
            </a:r>
            <a:endParaRPr/>
          </a:p>
        </p:txBody>
      </p:sp>
      <p:sp>
        <p:nvSpPr>
          <p:cNvPr id="258" name="CustomShape 2"/>
          <p:cNvSpPr/>
          <p:nvPr/>
        </p:nvSpPr>
        <p:spPr>
          <a:xfrm>
            <a:off x="421560" y="1172160"/>
            <a:ext cx="8515080" cy="3414600"/>
          </a:xfrm>
          <a:prstGeom prst="rect">
            <a:avLst/>
          </a:prstGeom>
          <a:noFill/>
          <a:ln>
            <a:noFill/>
          </a:ln>
        </p:spPr>
        <p:txBody>
          <a:bodyPr lIns="90000" rIns="90000" tIns="91440" bIns="91440"/>
          <a:p>
            <a:endParaRPr/>
          </a:p>
          <a:p>
            <a:r>
              <a:rPr lang="en-US" sz="1200">
                <a:solidFill>
                  <a:srgbClr val="2b6f31"/>
                </a:solidFill>
                <a:latin typeface="Courier New"/>
              </a:rPr>
              <a:t>function</a:t>
            </a:r>
            <a:r>
              <a:rPr lang="en-US" sz="1200">
                <a:latin typeface="Courier New"/>
              </a:rPr>
              <a:t> object(o) {</a:t>
            </a:r>
            <a:endParaRPr/>
          </a:p>
          <a:p>
            <a:r>
              <a:rPr lang="en-US" sz="1200">
                <a:latin typeface="Courier New"/>
              </a:rPr>
              <a:t>  </a:t>
            </a:r>
            <a:r>
              <a:rPr lang="en-US" sz="1200">
                <a:solidFill>
                  <a:srgbClr val="2b6f31"/>
                </a:solidFill>
                <a:latin typeface="Courier New"/>
              </a:rPr>
              <a:t>function</a:t>
            </a:r>
            <a:r>
              <a:rPr lang="en-US" sz="1200">
                <a:latin typeface="Courier New"/>
              </a:rPr>
              <a:t> F(){}</a:t>
            </a:r>
            <a:endParaRPr/>
          </a:p>
          <a:p>
            <a:r>
              <a:rPr lang="en-US" sz="1200">
                <a:latin typeface="Courier New"/>
              </a:rPr>
              <a:t>  </a:t>
            </a:r>
            <a:r>
              <a:rPr lang="en-US" sz="1200">
                <a:latin typeface="Courier New"/>
              </a:rPr>
              <a:t>F.</a:t>
            </a:r>
            <a:r>
              <a:rPr lang="en-US" sz="1200">
                <a:solidFill>
                  <a:srgbClr val="2b6f31"/>
                </a:solidFill>
                <a:latin typeface="Courier New"/>
              </a:rPr>
              <a:t>prototype</a:t>
            </a:r>
            <a:r>
              <a:rPr lang="en-US" sz="1200">
                <a:latin typeface="Courier New"/>
              </a:rPr>
              <a:t> = o;</a:t>
            </a:r>
            <a:endParaRPr/>
          </a:p>
          <a:p>
            <a:r>
              <a:rPr lang="en-US" sz="1200">
                <a:latin typeface="Courier New"/>
              </a:rPr>
              <a:t>  </a:t>
            </a:r>
            <a:r>
              <a:rPr lang="en-US" sz="1200">
                <a:solidFill>
                  <a:srgbClr val="2b6f31"/>
                </a:solidFill>
                <a:latin typeface="Courier New"/>
              </a:rPr>
              <a:t>return new</a:t>
            </a:r>
            <a:r>
              <a:rPr lang="en-US" sz="1200">
                <a:latin typeface="Courier New"/>
              </a:rPr>
              <a:t> F();</a:t>
            </a:r>
            <a:endParaRPr/>
          </a:p>
          <a:p>
            <a:r>
              <a:rPr lang="en-US" sz="1200">
                <a:latin typeface="Courier New"/>
              </a:rPr>
              <a:t>}</a:t>
            </a:r>
            <a:endParaRPr/>
          </a:p>
          <a:p>
            <a:endParaRPr/>
          </a:p>
          <a:p>
            <a:r>
              <a:rPr lang="en-US" sz="1200">
                <a:latin typeface="Courier New"/>
              </a:rPr>
              <a:t>&gt;&gt;&gt; </a:t>
            </a:r>
            <a:r>
              <a:rPr lang="en-US" sz="1200">
                <a:solidFill>
                  <a:srgbClr val="2b6f31"/>
                </a:solidFill>
                <a:latin typeface="Courier New"/>
              </a:rPr>
              <a:t>var</a:t>
            </a:r>
            <a:r>
              <a:rPr lang="en-US" sz="1200">
                <a:latin typeface="Courier New"/>
              </a:rPr>
              <a:t> parent = {a: </a:t>
            </a:r>
            <a:r>
              <a:rPr lang="en-US" sz="1200">
                <a:solidFill>
                  <a:srgbClr val="0000ff"/>
                </a:solidFill>
                <a:latin typeface="Courier New"/>
              </a:rPr>
              <a:t>1</a:t>
            </a:r>
            <a:r>
              <a:rPr lang="en-US" sz="1200">
                <a:latin typeface="Courier New"/>
              </a:rPr>
              <a:t>};</a:t>
            </a:r>
            <a:endParaRPr/>
          </a:p>
          <a:p>
            <a:r>
              <a:rPr lang="en-US" sz="1200">
                <a:latin typeface="Courier New"/>
              </a:rPr>
              <a:t>&gt;&gt;&gt; </a:t>
            </a:r>
            <a:r>
              <a:rPr lang="en-US" sz="1200">
                <a:solidFill>
                  <a:srgbClr val="2b6f31"/>
                </a:solidFill>
                <a:latin typeface="Courier New"/>
              </a:rPr>
              <a:t>var</a:t>
            </a:r>
            <a:r>
              <a:rPr lang="en-US" sz="1200">
                <a:latin typeface="Courier New"/>
              </a:rPr>
              <a:t> child = object(parent);</a:t>
            </a:r>
            <a:endParaRPr/>
          </a:p>
          <a:p>
            <a:r>
              <a:rPr lang="en-US" sz="1200">
                <a:latin typeface="Courier New"/>
              </a:rPr>
              <a:t>&gt;&gt;&gt; child.a;</a:t>
            </a:r>
            <a:endParaRPr/>
          </a:p>
          <a:p>
            <a:r>
              <a:rPr lang="en-US" sz="1200">
                <a:solidFill>
                  <a:srgbClr val="0000ff"/>
                </a:solidFill>
                <a:latin typeface="Courier New"/>
              </a:rPr>
              <a:t>1</a:t>
            </a:r>
            <a:endParaRPr/>
          </a:p>
          <a:p>
            <a:r>
              <a:rPr lang="en-US" sz="1200">
                <a:latin typeface="Courier New"/>
              </a:rPr>
              <a:t>&gt;&gt;&gt; child.</a:t>
            </a:r>
            <a:r>
              <a:rPr lang="en-US" sz="1200">
                <a:solidFill>
                  <a:srgbClr val="2b6f31"/>
                </a:solidFill>
                <a:latin typeface="Courier New"/>
              </a:rPr>
              <a:t>hasOwnProperty</a:t>
            </a:r>
            <a:r>
              <a:rPr lang="en-US" sz="1200">
                <a:latin typeface="Courier New"/>
              </a:rPr>
              <a:t>(a);</a:t>
            </a:r>
            <a:endParaRPr/>
          </a:p>
          <a:p>
            <a:r>
              <a:rPr lang="en-US" sz="1200">
                <a:solidFill>
                  <a:srgbClr val="0000ff"/>
                </a:solidFill>
                <a:latin typeface="Courier New"/>
              </a:rPr>
              <a:t>false</a:t>
            </a:r>
            <a:r>
              <a:rPr b="1" lang="en-US" sz="2800">
                <a:latin typeface="Courier New"/>
              </a:rPr>
              <a:t> </a:t>
            </a:r>
            <a:endParaRPr/>
          </a:p>
          <a:p>
            <a:endParaRPr/>
          </a:p>
          <a:p>
            <a:endParaRPr/>
          </a:p>
          <a:p>
            <a:endParaRPr/>
          </a:p>
          <a:p>
            <a:endParaRPr/>
          </a:p>
          <a:p>
            <a:endParaRPr/>
          </a:p>
        </p:txBody>
      </p:sp>
      <p:pic>
        <p:nvPicPr>
          <p:cNvPr id="259" name="Shape 117" descr=""/>
          <p:cNvPicPr/>
          <p:nvPr/>
        </p:nvPicPr>
        <p:blipFill>
          <a:blip r:embed="rId1"/>
          <a:stretch>
            <a:fillRect/>
          </a:stretch>
        </p:blipFill>
        <p:spPr>
          <a:xfrm>
            <a:off x="0" y="-23760"/>
            <a:ext cx="9142200" cy="312480"/>
          </a:xfrm>
          <a:prstGeom prst="rect">
            <a:avLst/>
          </a:prstGeom>
          <a:ln>
            <a:noFill/>
          </a:ln>
        </p:spPr>
      </p:pic>
      <p:pic>
        <p:nvPicPr>
          <p:cNvPr id="260" name="Shape 118" descr=""/>
          <p:cNvPicPr/>
          <p:nvPr/>
        </p:nvPicPr>
        <p:blipFill>
          <a:blip r:embed="rId2"/>
          <a:stretch>
            <a:fillRect/>
          </a:stretch>
        </p:blipFill>
        <p:spPr>
          <a:xfrm>
            <a:off x="0" y="4743360"/>
            <a:ext cx="9142200" cy="379080"/>
          </a:xfrm>
          <a:prstGeom prst="rect">
            <a:avLst/>
          </a:prstGeom>
          <a:ln>
            <a:noFill/>
          </a:ln>
        </p:spPr>
      </p:pic>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CustomShape 1"/>
          <p:cNvSpPr/>
          <p:nvPr/>
        </p:nvSpPr>
        <p:spPr>
          <a:xfrm>
            <a:off x="311760" y="1152360"/>
            <a:ext cx="8518680" cy="3414600"/>
          </a:xfrm>
          <a:prstGeom prst="rect">
            <a:avLst/>
          </a:prstGeom>
          <a:noFill/>
          <a:ln>
            <a:noFill/>
          </a:ln>
        </p:spPr>
        <p:txBody>
          <a:bodyPr lIns="90000" rIns="90000" tIns="91440" bIns="91440"/>
          <a:p>
            <a:pPr algn="ctr">
              <a:lnSpc>
                <a:spcPct val="100000"/>
              </a:lnSpc>
            </a:pPr>
            <a:endParaRPr/>
          </a:p>
          <a:p>
            <a:pPr algn="ctr">
              <a:lnSpc>
                <a:spcPct val="100000"/>
              </a:lnSpc>
            </a:pPr>
            <a:endParaRPr/>
          </a:p>
          <a:p>
            <a:pPr algn="ctr">
              <a:lnSpc>
                <a:spcPct val="100000"/>
              </a:lnSpc>
            </a:pPr>
            <a:r>
              <a:rPr lang="en-IN" sz="2800">
                <a:solidFill>
                  <a:srgbClr val="000000"/>
                </a:solidFill>
                <a:latin typeface="Arial"/>
                <a:ea typeface="Arial"/>
              </a:rPr>
              <a:t>Questions here</a:t>
            </a:r>
            <a:endParaRPr/>
          </a:p>
          <a:p>
            <a:pPr>
              <a:lnSpc>
                <a:spcPct val="100000"/>
              </a:lnSpc>
            </a:pPr>
            <a:endParaRPr/>
          </a:p>
        </p:txBody>
      </p:sp>
      <p:pic>
        <p:nvPicPr>
          <p:cNvPr id="262" name="Shape 139" descr=""/>
          <p:cNvPicPr/>
          <p:nvPr/>
        </p:nvPicPr>
        <p:blipFill>
          <a:blip r:embed="rId1"/>
          <a:stretch>
            <a:fillRect/>
          </a:stretch>
        </p:blipFill>
        <p:spPr>
          <a:xfrm>
            <a:off x="0" y="-23760"/>
            <a:ext cx="9142200" cy="312480"/>
          </a:xfrm>
          <a:prstGeom prst="rect">
            <a:avLst/>
          </a:prstGeom>
          <a:ln>
            <a:noFill/>
          </a:ln>
        </p:spPr>
      </p:pic>
      <p:pic>
        <p:nvPicPr>
          <p:cNvPr id="263" name="Shape 140" descr=""/>
          <p:cNvPicPr/>
          <p:nvPr/>
        </p:nvPicPr>
        <p:blipFill>
          <a:blip r:embed="rId2"/>
          <a:stretch>
            <a:fillRect/>
          </a:stretch>
        </p:blipFill>
        <p:spPr>
          <a:xfrm>
            <a:off x="0" y="4743360"/>
            <a:ext cx="9142200" cy="379080"/>
          </a:xfrm>
          <a:prstGeom prst="rect">
            <a:avLst/>
          </a:prstGeom>
          <a:ln>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4" name="CustomShape 1"/>
          <p:cNvSpPr/>
          <p:nvPr/>
        </p:nvSpPr>
        <p:spPr>
          <a:xfrm>
            <a:off x="311760" y="444960"/>
            <a:ext cx="8518680" cy="570960"/>
          </a:xfrm>
          <a:prstGeom prst="rect">
            <a:avLst/>
          </a:prstGeom>
          <a:noFill/>
          <a:ln>
            <a:noFill/>
          </a:ln>
        </p:spPr>
        <p:txBody>
          <a:bodyPr lIns="90000" rIns="90000" tIns="91440" bIns="91440"/>
          <a:p>
            <a:pPr>
              <a:lnSpc>
                <a:spcPct val="100000"/>
              </a:lnSpc>
            </a:pPr>
            <a:endParaRPr/>
          </a:p>
          <a:p>
            <a:pPr>
              <a:lnSpc>
                <a:spcPct val="100000"/>
              </a:lnSpc>
            </a:pPr>
            <a:endParaRPr/>
          </a:p>
          <a:p>
            <a:pPr>
              <a:lnSpc>
                <a:spcPct val="100000"/>
              </a:lnSpc>
            </a:pPr>
            <a:endParaRPr/>
          </a:p>
          <a:p>
            <a:pPr>
              <a:lnSpc>
                <a:spcPct val="100000"/>
              </a:lnSpc>
            </a:pPr>
            <a:endParaRPr/>
          </a:p>
          <a:p>
            <a:pPr algn="ctr">
              <a:lnSpc>
                <a:spcPct val="100000"/>
              </a:lnSpc>
            </a:pPr>
            <a:r>
              <a:rPr lang="en-IN" sz="2800">
                <a:solidFill>
                  <a:srgbClr val="000000"/>
                </a:solidFill>
                <a:latin typeface="Arial"/>
                <a:ea typeface="Arial"/>
              </a:rPr>
              <a:t>Names of the presenters here</a:t>
            </a:r>
            <a:endParaRPr/>
          </a:p>
        </p:txBody>
      </p:sp>
      <p:pic>
        <p:nvPicPr>
          <p:cNvPr id="265" name="Shape 146" descr=""/>
          <p:cNvPicPr/>
          <p:nvPr/>
        </p:nvPicPr>
        <p:blipFill>
          <a:blip r:embed="rId1"/>
          <a:stretch>
            <a:fillRect/>
          </a:stretch>
        </p:blipFill>
        <p:spPr>
          <a:xfrm>
            <a:off x="0" y="-23760"/>
            <a:ext cx="9142200" cy="312480"/>
          </a:xfrm>
          <a:prstGeom prst="rect">
            <a:avLst/>
          </a:prstGeom>
          <a:ln>
            <a:noFill/>
          </a:ln>
        </p:spPr>
      </p:pic>
      <p:pic>
        <p:nvPicPr>
          <p:cNvPr id="266" name="Shape 147" descr=""/>
          <p:cNvPicPr/>
          <p:nvPr/>
        </p:nvPicPr>
        <p:blipFill>
          <a:blip r:embed="rId2"/>
          <a:stretch>
            <a:fillRect/>
          </a:stretch>
        </p:blipFill>
        <p:spPr>
          <a:xfrm>
            <a:off x="0" y="4743360"/>
            <a:ext cx="9142200" cy="379080"/>
          </a:xfrm>
          <a:prstGeom prst="rect">
            <a:avLst/>
          </a:prstGeom>
          <a:ln>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311760" y="444960"/>
            <a:ext cx="8518680" cy="570960"/>
          </a:xfrm>
          <a:prstGeom prst="rect">
            <a:avLst/>
          </a:prstGeom>
          <a:noFill/>
          <a:ln>
            <a:noFill/>
          </a:ln>
        </p:spPr>
        <p:txBody>
          <a:bodyPr lIns="90000" rIns="90000" tIns="91440" bIns="91440"/>
          <a:p>
            <a:r>
              <a:rPr lang="en-IN" sz="4000">
                <a:solidFill>
                  <a:srgbClr val="000000"/>
                </a:solidFill>
                <a:latin typeface="Arial Black"/>
                <a:ea typeface="Arial"/>
              </a:rPr>
              <a:t>Scope of Variables</a:t>
            </a:r>
            <a:endParaRPr/>
          </a:p>
        </p:txBody>
      </p:sp>
      <p:sp>
        <p:nvSpPr>
          <p:cNvPr id="125" name="CustomShape 2"/>
          <p:cNvSpPr/>
          <p:nvPr/>
        </p:nvSpPr>
        <p:spPr>
          <a:xfrm>
            <a:off x="412200" y="1172160"/>
            <a:ext cx="8515080" cy="3414600"/>
          </a:xfrm>
          <a:prstGeom prst="rect">
            <a:avLst/>
          </a:prstGeom>
          <a:noFill/>
          <a:ln>
            <a:noFill/>
          </a:ln>
        </p:spPr>
        <p:txBody>
          <a:bodyPr lIns="90000" rIns="90000" tIns="91440" bIns="91440"/>
          <a:p>
            <a:r>
              <a:rPr b="1" lang="en-IN" sz="2800">
                <a:latin typeface="Courier New"/>
              </a:rPr>
              <a:t>- Global and Local scope.</a:t>
            </a:r>
            <a:endParaRPr/>
          </a:p>
          <a:p>
            <a:r>
              <a:rPr b="1" lang="en-IN" sz="2800">
                <a:latin typeface="Courier New"/>
                <a:ea typeface="Arial"/>
              </a:rPr>
              <a:t>- Declare Inside a function – local </a:t>
            </a:r>
            <a:endParaRPr/>
          </a:p>
          <a:p>
            <a:r>
              <a:rPr b="1" lang="en-IN" sz="2800">
                <a:latin typeface="Courier New"/>
                <a:ea typeface="Arial"/>
              </a:rPr>
              <a:t>- Declare outside a function – global </a:t>
            </a:r>
            <a:endParaRPr/>
          </a:p>
          <a:p>
            <a:r>
              <a:rPr b="1" lang="en-IN" sz="2000">
                <a:latin typeface="Courier New"/>
                <a:ea typeface="Arial"/>
              </a:rPr>
              <a:t>	</a:t>
            </a:r>
            <a:r>
              <a:rPr b="1" lang="en-IN" sz="2000">
                <a:latin typeface="Courier New"/>
                <a:ea typeface="Arial"/>
              </a:rPr>
              <a:t>var a = 123; //global</a:t>
            </a:r>
            <a:endParaRPr/>
          </a:p>
          <a:p>
            <a:r>
              <a:rPr b="1" lang="en-IN" sz="2000">
                <a:latin typeface="Courier New"/>
                <a:ea typeface="Arial"/>
              </a:rPr>
              <a:t>	</a:t>
            </a:r>
            <a:r>
              <a:rPr b="1" lang="en-IN" sz="2000">
                <a:latin typeface="Courier New"/>
                <a:ea typeface="Arial"/>
              </a:rPr>
              <a:t>function f() {</a:t>
            </a:r>
            <a:endParaRPr/>
          </a:p>
          <a:p>
            <a:r>
              <a:rPr b="1" lang="en-IN" sz="2000">
                <a:latin typeface="Courier New"/>
                <a:ea typeface="Arial"/>
              </a:rPr>
              <a:t>	</a:t>
            </a:r>
            <a:r>
              <a:rPr b="1" lang="en-IN" sz="2000">
                <a:latin typeface="Courier New"/>
                <a:ea typeface="Arial"/>
              </a:rPr>
              <a:t>	</a:t>
            </a:r>
            <a:r>
              <a:rPr b="1" lang="en-IN" sz="2000">
                <a:latin typeface="Courier New"/>
                <a:ea typeface="Arial"/>
              </a:rPr>
              <a:t>Console.log(a);</a:t>
            </a:r>
            <a:endParaRPr/>
          </a:p>
          <a:p>
            <a:r>
              <a:rPr b="1" lang="en-IN" sz="2000">
                <a:latin typeface="Courier New"/>
                <a:ea typeface="Arial"/>
              </a:rPr>
              <a:t>	</a:t>
            </a:r>
            <a:r>
              <a:rPr b="1" lang="en-IN" sz="2000">
                <a:latin typeface="Courier New"/>
                <a:ea typeface="Arial"/>
              </a:rPr>
              <a:t>	</a:t>
            </a:r>
            <a:r>
              <a:rPr b="1" lang="en-IN" sz="2000">
                <a:latin typeface="Courier New"/>
                <a:ea typeface="Arial"/>
              </a:rPr>
              <a:t>var a = 1;</a:t>
            </a:r>
            <a:endParaRPr/>
          </a:p>
          <a:p>
            <a:r>
              <a:rPr b="1" lang="en-IN" sz="2000">
                <a:latin typeface="Courier New"/>
                <a:ea typeface="Arial"/>
              </a:rPr>
              <a:t>	</a:t>
            </a:r>
            <a:r>
              <a:rPr b="1" lang="en-IN" sz="2000">
                <a:latin typeface="Courier New"/>
                <a:ea typeface="Arial"/>
              </a:rPr>
              <a:t>	</a:t>
            </a:r>
            <a:r>
              <a:rPr b="1" lang="en-IN" sz="2000">
                <a:latin typeface="Courier New"/>
                <a:ea typeface="Arial"/>
              </a:rPr>
              <a:t>Console.log(a);</a:t>
            </a:r>
            <a:endParaRPr/>
          </a:p>
          <a:p>
            <a:r>
              <a:rPr b="1" lang="en-IN" sz="2000">
                <a:latin typeface="Courier New"/>
                <a:ea typeface="Arial"/>
              </a:rPr>
              <a:t>	</a:t>
            </a:r>
            <a:r>
              <a:rPr b="1" lang="en-IN" sz="2000">
                <a:latin typeface="Courier New"/>
                <a:ea typeface="Arial"/>
              </a:rPr>
              <a:t>}</a:t>
            </a:r>
            <a:endParaRPr/>
          </a:p>
          <a:p>
            <a:r>
              <a:rPr b="1" lang="en-IN" sz="2000">
                <a:latin typeface="Courier New"/>
                <a:ea typeface="Arial"/>
              </a:rPr>
              <a:t>	</a:t>
            </a:r>
            <a:r>
              <a:rPr b="1" lang="en-IN" sz="2000">
                <a:latin typeface="Courier New"/>
                <a:ea typeface="Arial"/>
              </a:rPr>
              <a:t>f();</a:t>
            </a:r>
            <a:r>
              <a:rPr b="1" lang="en-IN" sz="2800">
                <a:latin typeface="Courier New"/>
                <a:ea typeface="Arial"/>
              </a:rPr>
              <a:t> </a:t>
            </a:r>
            <a:endParaRPr/>
          </a:p>
          <a:p>
            <a:endParaRPr/>
          </a:p>
          <a:p>
            <a:endParaRPr/>
          </a:p>
        </p:txBody>
      </p:sp>
      <p:pic>
        <p:nvPicPr>
          <p:cNvPr id="126" name="Shape 117" descr=""/>
          <p:cNvPicPr/>
          <p:nvPr/>
        </p:nvPicPr>
        <p:blipFill>
          <a:blip r:embed="rId1"/>
          <a:stretch>
            <a:fillRect/>
          </a:stretch>
        </p:blipFill>
        <p:spPr>
          <a:xfrm>
            <a:off x="0" y="-23760"/>
            <a:ext cx="9142200" cy="312480"/>
          </a:xfrm>
          <a:prstGeom prst="rect">
            <a:avLst/>
          </a:prstGeom>
          <a:ln>
            <a:noFill/>
          </a:ln>
        </p:spPr>
      </p:pic>
      <p:pic>
        <p:nvPicPr>
          <p:cNvPr id="127" name="Shape 118" descr=""/>
          <p:cNvPicPr/>
          <p:nvPr/>
        </p:nvPicPr>
        <p:blipFill>
          <a:blip r:embed="rId2"/>
          <a:stretch>
            <a:fillRect/>
          </a:stretch>
        </p:blipFill>
        <p:spPr>
          <a:xfrm>
            <a:off x="0" y="4743360"/>
            <a:ext cx="9142200" cy="3790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311760" y="444960"/>
            <a:ext cx="8518680" cy="570960"/>
          </a:xfrm>
          <a:prstGeom prst="rect">
            <a:avLst/>
          </a:prstGeom>
          <a:noFill/>
          <a:ln>
            <a:noFill/>
          </a:ln>
        </p:spPr>
        <p:txBody>
          <a:bodyPr lIns="90000" rIns="90000" tIns="91440" bIns="91440"/>
          <a:p>
            <a:r>
              <a:rPr lang="en-IN" sz="4000">
                <a:solidFill>
                  <a:srgbClr val="000000"/>
                </a:solidFill>
                <a:latin typeface="Arial Black"/>
                <a:ea typeface="Arial"/>
              </a:rPr>
              <a:t>Function</a:t>
            </a:r>
            <a:endParaRPr/>
          </a:p>
        </p:txBody>
      </p:sp>
      <p:sp>
        <p:nvSpPr>
          <p:cNvPr id="129" name="CustomShape 2"/>
          <p:cNvSpPr/>
          <p:nvPr/>
        </p:nvSpPr>
        <p:spPr>
          <a:xfrm>
            <a:off x="412200" y="1172160"/>
            <a:ext cx="8515080" cy="3414600"/>
          </a:xfrm>
          <a:prstGeom prst="rect">
            <a:avLst/>
          </a:prstGeom>
          <a:noFill/>
          <a:ln>
            <a:noFill/>
          </a:ln>
        </p:spPr>
        <p:txBody>
          <a:bodyPr lIns="90000" rIns="90000" tIns="91440" bIns="91440"/>
          <a:p>
            <a:r>
              <a:rPr b="1" lang="en-IN" sz="2800">
                <a:latin typeface="Courier New"/>
                <a:ea typeface="Arial"/>
              </a:rPr>
              <a:t>-</a:t>
            </a:r>
            <a:r>
              <a:rPr b="1" lang="en-IN" sz="2000">
                <a:latin typeface="Courier New"/>
                <a:ea typeface="Arial"/>
              </a:rPr>
              <a:t> Functions allow you group together some code, give this code a name, and reuse it later, addressing it by name.</a:t>
            </a:r>
            <a:endParaRPr/>
          </a:p>
          <a:p>
            <a:endParaRPr/>
          </a:p>
          <a:p>
            <a:r>
              <a:rPr b="1" lang="en-IN" sz="2000">
                <a:latin typeface="Courier New"/>
                <a:ea typeface="Arial"/>
              </a:rPr>
              <a:t>function sum(a, b) {</a:t>
            </a:r>
            <a:endParaRPr/>
          </a:p>
          <a:p>
            <a:r>
              <a:rPr b="1" lang="en-IN" sz="2000">
                <a:latin typeface="Courier New"/>
                <a:ea typeface="Arial"/>
              </a:rPr>
              <a:t>	</a:t>
            </a:r>
            <a:r>
              <a:rPr b="1" lang="en-IN" sz="2000">
                <a:latin typeface="Courier New"/>
                <a:ea typeface="Arial"/>
              </a:rPr>
              <a:t>var c = a + b;</a:t>
            </a:r>
            <a:endParaRPr/>
          </a:p>
          <a:p>
            <a:r>
              <a:rPr b="1" lang="en-IN" sz="2000">
                <a:latin typeface="Courier New"/>
                <a:ea typeface="Arial"/>
              </a:rPr>
              <a:t>	</a:t>
            </a:r>
            <a:r>
              <a:rPr b="1" lang="en-IN" sz="2000">
                <a:latin typeface="Courier New"/>
                <a:ea typeface="Arial"/>
              </a:rPr>
              <a:t>return c;</a:t>
            </a:r>
            <a:endParaRPr/>
          </a:p>
          <a:p>
            <a:r>
              <a:rPr b="1" lang="en-IN" sz="2000">
                <a:latin typeface="Courier New"/>
                <a:ea typeface="Arial"/>
              </a:rPr>
              <a:t>}</a:t>
            </a:r>
            <a:endParaRPr/>
          </a:p>
          <a:p>
            <a:endParaRPr/>
          </a:p>
          <a:p>
            <a:r>
              <a:rPr b="1" lang="en-IN" sz="2000">
                <a:latin typeface="Courier New"/>
                <a:ea typeface="Arial"/>
              </a:rPr>
              <a:t>- Calling a function: In order to make use of a function, you need to call it</a:t>
            </a:r>
            <a:endParaRPr/>
          </a:p>
        </p:txBody>
      </p:sp>
      <p:pic>
        <p:nvPicPr>
          <p:cNvPr id="130" name="Shape 117" descr=""/>
          <p:cNvPicPr/>
          <p:nvPr/>
        </p:nvPicPr>
        <p:blipFill>
          <a:blip r:embed="rId1"/>
          <a:stretch>
            <a:fillRect/>
          </a:stretch>
        </p:blipFill>
        <p:spPr>
          <a:xfrm>
            <a:off x="0" y="-23760"/>
            <a:ext cx="9142200" cy="312480"/>
          </a:xfrm>
          <a:prstGeom prst="rect">
            <a:avLst/>
          </a:prstGeom>
          <a:ln>
            <a:noFill/>
          </a:ln>
        </p:spPr>
      </p:pic>
      <p:pic>
        <p:nvPicPr>
          <p:cNvPr id="131" name="Shape 118" descr=""/>
          <p:cNvPicPr/>
          <p:nvPr/>
        </p:nvPicPr>
        <p:blipFill>
          <a:blip r:embed="rId2"/>
          <a:stretch>
            <a:fillRect/>
          </a:stretch>
        </p:blipFill>
        <p:spPr>
          <a:xfrm>
            <a:off x="0" y="4743360"/>
            <a:ext cx="9142200" cy="3790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311760" y="444960"/>
            <a:ext cx="8518680" cy="570960"/>
          </a:xfrm>
          <a:prstGeom prst="rect">
            <a:avLst/>
          </a:prstGeom>
          <a:noFill/>
          <a:ln>
            <a:noFill/>
          </a:ln>
        </p:spPr>
        <p:txBody>
          <a:bodyPr lIns="90000" rIns="90000" tIns="91440" bIns="91440"/>
          <a:p>
            <a:r>
              <a:rPr lang="en-IN" sz="4000">
                <a:solidFill>
                  <a:srgbClr val="000000"/>
                </a:solidFill>
                <a:latin typeface="Arial Black"/>
                <a:ea typeface="Arial"/>
              </a:rPr>
              <a:t>Function Continue....</a:t>
            </a:r>
            <a:endParaRPr/>
          </a:p>
        </p:txBody>
      </p:sp>
      <p:sp>
        <p:nvSpPr>
          <p:cNvPr id="133" name="CustomShape 2"/>
          <p:cNvSpPr/>
          <p:nvPr/>
        </p:nvSpPr>
        <p:spPr>
          <a:xfrm>
            <a:off x="412200" y="1172160"/>
            <a:ext cx="8515080" cy="3414600"/>
          </a:xfrm>
          <a:prstGeom prst="rect">
            <a:avLst/>
          </a:prstGeom>
          <a:noFill/>
          <a:ln>
            <a:noFill/>
          </a:ln>
        </p:spPr>
        <p:txBody>
          <a:bodyPr lIns="90000" rIns="90000" tIns="91440" bIns="91440"/>
          <a:p>
            <a:r>
              <a:rPr b="1" lang="en-IN" sz="2800">
                <a:latin typeface="Courier New"/>
                <a:ea typeface="Arial"/>
              </a:rPr>
              <a:t>var result = sum(1, 2); </a:t>
            </a:r>
            <a:endParaRPr/>
          </a:p>
          <a:p>
            <a:r>
              <a:rPr b="1" lang="en-IN" sz="2800">
                <a:latin typeface="Courier New"/>
                <a:ea typeface="Arial"/>
              </a:rPr>
              <a:t>result;</a:t>
            </a:r>
            <a:endParaRPr/>
          </a:p>
          <a:p>
            <a:endParaRPr/>
          </a:p>
          <a:p>
            <a:r>
              <a:rPr b="1" lang="en-IN" sz="2000">
                <a:latin typeface="Courier New"/>
                <a:ea typeface="Arial"/>
              </a:rPr>
              <a:t>- Function may not require any parameters, but if it does and you forget to pass them, JavaScript will assign the value undefined to the ones</a:t>
            </a:r>
            <a:endParaRPr/>
          </a:p>
          <a:p>
            <a:r>
              <a:rPr b="1" lang="en-IN" sz="2000">
                <a:latin typeface="Courier New"/>
                <a:ea typeface="Arial"/>
              </a:rPr>
              <a:t>you skipped. </a:t>
            </a:r>
            <a:endParaRPr/>
          </a:p>
          <a:p>
            <a:endParaRPr/>
          </a:p>
          <a:p>
            <a:r>
              <a:rPr b="1" lang="en-IN" sz="2800">
                <a:latin typeface="Courier New"/>
                <a:ea typeface="Arial"/>
              </a:rPr>
              <a:t>sum(1); //NaN</a:t>
            </a:r>
            <a:endParaRPr/>
          </a:p>
          <a:p>
            <a:endParaRPr/>
          </a:p>
          <a:p>
            <a:endParaRPr/>
          </a:p>
        </p:txBody>
      </p:sp>
      <p:pic>
        <p:nvPicPr>
          <p:cNvPr id="134" name="Shape 117" descr=""/>
          <p:cNvPicPr/>
          <p:nvPr/>
        </p:nvPicPr>
        <p:blipFill>
          <a:blip r:embed="rId1"/>
          <a:stretch>
            <a:fillRect/>
          </a:stretch>
        </p:blipFill>
        <p:spPr>
          <a:xfrm>
            <a:off x="0" y="-23760"/>
            <a:ext cx="9142200" cy="312480"/>
          </a:xfrm>
          <a:prstGeom prst="rect">
            <a:avLst/>
          </a:prstGeom>
          <a:ln>
            <a:noFill/>
          </a:ln>
        </p:spPr>
      </p:pic>
      <p:pic>
        <p:nvPicPr>
          <p:cNvPr id="135" name="Shape 118" descr=""/>
          <p:cNvPicPr/>
          <p:nvPr/>
        </p:nvPicPr>
        <p:blipFill>
          <a:blip r:embed="rId2"/>
          <a:stretch>
            <a:fillRect/>
          </a:stretch>
        </p:blipFill>
        <p:spPr>
          <a:xfrm>
            <a:off x="0" y="4743360"/>
            <a:ext cx="9142200" cy="3790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311760" y="444960"/>
            <a:ext cx="8518680" cy="570960"/>
          </a:xfrm>
          <a:prstGeom prst="rect">
            <a:avLst/>
          </a:prstGeom>
          <a:noFill/>
          <a:ln>
            <a:noFill/>
          </a:ln>
        </p:spPr>
        <p:txBody>
          <a:bodyPr lIns="90000" rIns="90000" tIns="91440" bIns="91440"/>
          <a:p>
            <a:r>
              <a:rPr lang="en-IN" sz="4000">
                <a:solidFill>
                  <a:srgbClr val="000000"/>
                </a:solidFill>
                <a:latin typeface="Arial Black"/>
                <a:ea typeface="Arial"/>
              </a:rPr>
              <a:t>Objects</a:t>
            </a:r>
            <a:endParaRPr/>
          </a:p>
        </p:txBody>
      </p:sp>
      <p:sp>
        <p:nvSpPr>
          <p:cNvPr id="137" name="CustomShape 2"/>
          <p:cNvSpPr/>
          <p:nvPr/>
        </p:nvSpPr>
        <p:spPr>
          <a:xfrm>
            <a:off x="412200" y="1172160"/>
            <a:ext cx="8515080" cy="3414600"/>
          </a:xfrm>
          <a:prstGeom prst="rect">
            <a:avLst/>
          </a:prstGeom>
          <a:noFill/>
          <a:ln>
            <a:noFill/>
          </a:ln>
        </p:spPr>
        <p:txBody>
          <a:bodyPr lIns="90000" rIns="90000" tIns="91440" bIns="91440"/>
          <a:p>
            <a:r>
              <a:rPr b="1" lang="en-IN" sz="2800">
                <a:solidFill>
                  <a:srgbClr val="595959"/>
                </a:solidFill>
                <a:latin typeface="Courier New"/>
                <a:ea typeface="Arial"/>
              </a:rPr>
              <a:t>- Object are things or Noun .(Person,Book)</a:t>
            </a:r>
            <a:endParaRPr/>
          </a:p>
          <a:p>
            <a:r>
              <a:rPr b="1" lang="en-IN" sz="2800">
                <a:solidFill>
                  <a:srgbClr val="595959"/>
                </a:solidFill>
                <a:latin typeface="Courier New"/>
                <a:ea typeface="Arial"/>
              </a:rPr>
              <a:t>- Everything is an object (except a few primitive types)</a:t>
            </a:r>
            <a:endParaRPr/>
          </a:p>
          <a:p>
            <a:r>
              <a:rPr b="1" lang="en-IN" sz="2800">
                <a:solidFill>
                  <a:srgbClr val="595959"/>
                </a:solidFill>
                <a:latin typeface="Courier New"/>
                <a:ea typeface="Arial"/>
              </a:rPr>
              <a:t>- Objects are hashes</a:t>
            </a:r>
            <a:endParaRPr/>
          </a:p>
          <a:p>
            <a:r>
              <a:rPr b="1" lang="en-IN" sz="2800">
                <a:solidFill>
                  <a:srgbClr val="595959"/>
                </a:solidFill>
                <a:latin typeface="Courier New"/>
                <a:ea typeface="Arial"/>
              </a:rPr>
              <a:t>- Arrays are objects</a:t>
            </a:r>
            <a:endParaRPr/>
          </a:p>
        </p:txBody>
      </p:sp>
      <p:pic>
        <p:nvPicPr>
          <p:cNvPr id="138" name="Shape 117" descr=""/>
          <p:cNvPicPr/>
          <p:nvPr/>
        </p:nvPicPr>
        <p:blipFill>
          <a:blip r:embed="rId1"/>
          <a:stretch>
            <a:fillRect/>
          </a:stretch>
        </p:blipFill>
        <p:spPr>
          <a:xfrm>
            <a:off x="0" y="-23760"/>
            <a:ext cx="9142200" cy="312480"/>
          </a:xfrm>
          <a:prstGeom prst="rect">
            <a:avLst/>
          </a:prstGeom>
          <a:ln>
            <a:noFill/>
          </a:ln>
        </p:spPr>
      </p:pic>
      <p:pic>
        <p:nvPicPr>
          <p:cNvPr id="139" name="Shape 118" descr=""/>
          <p:cNvPicPr/>
          <p:nvPr/>
        </p:nvPicPr>
        <p:blipFill>
          <a:blip r:embed="rId2"/>
          <a:stretch>
            <a:fillRect/>
          </a:stretch>
        </p:blipFill>
        <p:spPr>
          <a:xfrm>
            <a:off x="0" y="4743360"/>
            <a:ext cx="9142200" cy="3790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311760" y="444960"/>
            <a:ext cx="8518680" cy="570960"/>
          </a:xfrm>
          <a:prstGeom prst="rect">
            <a:avLst/>
          </a:prstGeom>
          <a:noFill/>
          <a:ln>
            <a:noFill/>
          </a:ln>
        </p:spPr>
        <p:txBody>
          <a:bodyPr lIns="90000" rIns="90000" tIns="91440" bIns="91440"/>
          <a:p>
            <a:r>
              <a:rPr lang="en-IN" sz="4000">
                <a:solidFill>
                  <a:srgbClr val="000000"/>
                </a:solidFill>
                <a:latin typeface="Arial Black"/>
                <a:ea typeface="Arial"/>
              </a:rPr>
              <a:t>Functions are Data</a:t>
            </a:r>
            <a:endParaRPr/>
          </a:p>
        </p:txBody>
      </p:sp>
      <p:sp>
        <p:nvSpPr>
          <p:cNvPr id="141" name="CustomShape 2"/>
          <p:cNvSpPr/>
          <p:nvPr/>
        </p:nvSpPr>
        <p:spPr>
          <a:xfrm>
            <a:off x="412200" y="1172160"/>
            <a:ext cx="8515080" cy="3414600"/>
          </a:xfrm>
          <a:prstGeom prst="rect">
            <a:avLst/>
          </a:prstGeom>
          <a:noFill/>
          <a:ln>
            <a:noFill/>
          </a:ln>
        </p:spPr>
        <p:txBody>
          <a:bodyPr lIns="90000" rIns="90000" tIns="91440" bIns="91440"/>
          <a:p>
            <a:r>
              <a:rPr b="1" lang="en-IN" sz="2000">
                <a:latin typeface="Courier New"/>
                <a:ea typeface="Arial"/>
              </a:rPr>
              <a:t>- Functions in JavaScript are actually data. </a:t>
            </a:r>
            <a:endParaRPr/>
          </a:p>
          <a:p>
            <a:r>
              <a:rPr b="1" lang="en-IN" sz="2000">
                <a:latin typeface="Courier New"/>
                <a:ea typeface="Arial"/>
              </a:rPr>
              <a:t>- The following two ways to define a function</a:t>
            </a:r>
            <a:endParaRPr/>
          </a:p>
          <a:p>
            <a:r>
              <a:rPr b="1" lang="en-IN" sz="2000">
                <a:latin typeface="Courier New"/>
                <a:ea typeface="Arial"/>
              </a:rPr>
              <a:t>are exactly the same:</a:t>
            </a:r>
            <a:endParaRPr/>
          </a:p>
          <a:p>
            <a:endParaRPr/>
          </a:p>
          <a:p>
            <a:r>
              <a:rPr b="1" lang="en-IN" sz="2000">
                <a:latin typeface="Courier New"/>
                <a:ea typeface="Arial"/>
              </a:rPr>
              <a:t>function f(){return 1;}</a:t>
            </a:r>
            <a:endParaRPr/>
          </a:p>
          <a:p>
            <a:endParaRPr/>
          </a:p>
          <a:p>
            <a:r>
              <a:rPr b="1" lang="en-IN" sz="2000">
                <a:latin typeface="Courier New"/>
                <a:ea typeface="Arial"/>
              </a:rPr>
              <a:t>var f = function(){return 1;}</a:t>
            </a:r>
            <a:endParaRPr/>
          </a:p>
          <a:p>
            <a:endParaRPr/>
          </a:p>
          <a:p>
            <a:r>
              <a:rPr b="1" lang="en-IN" sz="2000">
                <a:latin typeface="Courier New"/>
                <a:ea typeface="Arial"/>
              </a:rPr>
              <a:t>The second way of defining a function is known as </a:t>
            </a:r>
            <a:r>
              <a:rPr b="1" i="1" lang="en-IN" sz="2000">
                <a:latin typeface="Courier New"/>
                <a:ea typeface="Arial"/>
              </a:rPr>
              <a:t>function literal notation</a:t>
            </a:r>
            <a:r>
              <a:rPr b="1" lang="en-IN" sz="2000">
                <a:latin typeface="Courier New"/>
                <a:ea typeface="Arial"/>
              </a:rPr>
              <a:t>.</a:t>
            </a:r>
            <a:endParaRPr/>
          </a:p>
          <a:p>
            <a:endParaRPr/>
          </a:p>
          <a:p>
            <a:endParaRPr/>
          </a:p>
        </p:txBody>
      </p:sp>
      <p:pic>
        <p:nvPicPr>
          <p:cNvPr id="142" name="Shape 117" descr=""/>
          <p:cNvPicPr/>
          <p:nvPr/>
        </p:nvPicPr>
        <p:blipFill>
          <a:blip r:embed="rId1"/>
          <a:stretch>
            <a:fillRect/>
          </a:stretch>
        </p:blipFill>
        <p:spPr>
          <a:xfrm>
            <a:off x="0" y="-23760"/>
            <a:ext cx="9142200" cy="312480"/>
          </a:xfrm>
          <a:prstGeom prst="rect">
            <a:avLst/>
          </a:prstGeom>
          <a:ln>
            <a:noFill/>
          </a:ln>
        </p:spPr>
      </p:pic>
      <p:pic>
        <p:nvPicPr>
          <p:cNvPr id="143" name="Shape 118" descr=""/>
          <p:cNvPicPr/>
          <p:nvPr/>
        </p:nvPicPr>
        <p:blipFill>
          <a:blip r:embed="rId2"/>
          <a:stretch>
            <a:fillRect/>
          </a:stretch>
        </p:blipFill>
        <p:spPr>
          <a:xfrm>
            <a:off x="0" y="4743360"/>
            <a:ext cx="9142200" cy="3790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311760" y="444960"/>
            <a:ext cx="8518680" cy="570960"/>
          </a:xfrm>
          <a:prstGeom prst="rect">
            <a:avLst/>
          </a:prstGeom>
          <a:noFill/>
          <a:ln>
            <a:noFill/>
          </a:ln>
        </p:spPr>
        <p:txBody>
          <a:bodyPr lIns="90000" rIns="90000" tIns="91440" bIns="91440"/>
          <a:p>
            <a:r>
              <a:rPr lang="en-IN" sz="4000">
                <a:solidFill>
                  <a:srgbClr val="000000"/>
                </a:solidFill>
                <a:latin typeface="Arial Black"/>
                <a:ea typeface="Arial"/>
              </a:rPr>
              <a:t>Functions are Data</a:t>
            </a:r>
            <a:endParaRPr/>
          </a:p>
        </p:txBody>
      </p:sp>
      <p:sp>
        <p:nvSpPr>
          <p:cNvPr id="145" name="CustomShape 2"/>
          <p:cNvSpPr/>
          <p:nvPr/>
        </p:nvSpPr>
        <p:spPr>
          <a:xfrm>
            <a:off x="412200" y="1172160"/>
            <a:ext cx="8515080" cy="3414600"/>
          </a:xfrm>
          <a:prstGeom prst="rect">
            <a:avLst/>
          </a:prstGeom>
          <a:noFill/>
          <a:ln>
            <a:noFill/>
          </a:ln>
        </p:spPr>
        <p:txBody>
          <a:bodyPr lIns="90000" rIns="90000" tIns="91440" bIns="91440"/>
          <a:p>
            <a:r>
              <a:rPr b="1" lang="en-IN" sz="2000">
                <a:latin typeface="Courier New"/>
                <a:ea typeface="Arial"/>
              </a:rPr>
              <a:t>- Anonymous Functions </a:t>
            </a:r>
            <a:endParaRPr/>
          </a:p>
          <a:p>
            <a:endParaRPr/>
          </a:p>
          <a:p>
            <a:r>
              <a:rPr b="1" lang="en-IN" sz="2000">
                <a:latin typeface="Courier New"/>
                <a:ea typeface="Arial"/>
              </a:rPr>
              <a:t>function(a){return a;}</a:t>
            </a:r>
            <a:endParaRPr/>
          </a:p>
          <a:p>
            <a:endParaRPr/>
          </a:p>
          <a:p>
            <a:r>
              <a:rPr b="1" lang="en-IN" sz="2000">
                <a:latin typeface="Courier New"/>
                <a:ea typeface="Arial"/>
              </a:rPr>
              <a:t>- Self invoking Functions - calling this function right after it was defined.</a:t>
            </a:r>
            <a:endParaRPr/>
          </a:p>
          <a:p>
            <a:endParaRPr/>
          </a:p>
          <a:p>
            <a:r>
              <a:rPr b="1" lang="en-IN" sz="1100">
                <a:latin typeface="Courier New"/>
                <a:ea typeface="Arial"/>
              </a:rPr>
              <a:t>(</a:t>
            </a:r>
            <a:endParaRPr/>
          </a:p>
          <a:p>
            <a:r>
              <a:rPr b="1" lang="en-IN" sz="1100">
                <a:latin typeface="Courier New"/>
                <a:ea typeface="Arial"/>
              </a:rPr>
              <a:t>function(){</a:t>
            </a:r>
            <a:endParaRPr/>
          </a:p>
          <a:p>
            <a:r>
              <a:rPr b="1" lang="en-IN" sz="1100">
                <a:latin typeface="Courier New"/>
                <a:ea typeface="Arial"/>
              </a:rPr>
              <a:t>alert('boo');</a:t>
            </a:r>
            <a:endParaRPr/>
          </a:p>
          <a:p>
            <a:r>
              <a:rPr b="1" lang="en-IN" sz="1100">
                <a:latin typeface="Courier New"/>
                <a:ea typeface="Arial"/>
              </a:rPr>
              <a:t>}</a:t>
            </a:r>
            <a:endParaRPr/>
          </a:p>
          <a:p>
            <a:r>
              <a:rPr b="1" lang="en-IN" sz="1100">
                <a:latin typeface="Courier New"/>
                <a:ea typeface="Arial"/>
              </a:rPr>
              <a:t>)();</a:t>
            </a:r>
            <a:endParaRPr/>
          </a:p>
          <a:p>
            <a:endParaRPr/>
          </a:p>
          <a:p>
            <a:endParaRPr/>
          </a:p>
        </p:txBody>
      </p:sp>
      <p:pic>
        <p:nvPicPr>
          <p:cNvPr id="146" name="Shape 117" descr=""/>
          <p:cNvPicPr/>
          <p:nvPr/>
        </p:nvPicPr>
        <p:blipFill>
          <a:blip r:embed="rId1"/>
          <a:stretch>
            <a:fillRect/>
          </a:stretch>
        </p:blipFill>
        <p:spPr>
          <a:xfrm>
            <a:off x="0" y="-23760"/>
            <a:ext cx="9142200" cy="312480"/>
          </a:xfrm>
          <a:prstGeom prst="rect">
            <a:avLst/>
          </a:prstGeom>
          <a:ln>
            <a:noFill/>
          </a:ln>
        </p:spPr>
      </p:pic>
      <p:pic>
        <p:nvPicPr>
          <p:cNvPr id="147" name="Shape 118" descr=""/>
          <p:cNvPicPr/>
          <p:nvPr/>
        </p:nvPicPr>
        <p:blipFill>
          <a:blip r:embed="rId2"/>
          <a:stretch>
            <a:fillRect/>
          </a:stretch>
        </p:blipFill>
        <p:spPr>
          <a:xfrm>
            <a:off x="0" y="4743360"/>
            <a:ext cx="9142200" cy="3790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