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7" r:id="rId5"/>
    <p:sldId id="269" r:id="rId6"/>
    <p:sldId id="268" r:id="rId7"/>
    <p:sldId id="272" r:id="rId8"/>
    <p:sldId id="259" r:id="rId9"/>
    <p:sldId id="262" r:id="rId10"/>
    <p:sldId id="273" r:id="rId11"/>
    <p:sldId id="263" r:id="rId12"/>
    <p:sldId id="274" r:id="rId13"/>
    <p:sldId id="275" r:id="rId14"/>
    <p:sldId id="292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1" r:id="rId24"/>
    <p:sldId id="289" r:id="rId25"/>
    <p:sldId id="290" r:id="rId26"/>
    <p:sldId id="291" r:id="rId27"/>
    <p:sldId id="287" r:id="rId28"/>
    <p:sldId id="286" r:id="rId29"/>
    <p:sldId id="293" r:id="rId30"/>
    <p:sldId id="288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0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1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tp=&amp;arnumber=8100379" TargetMode="External"/><Relationship Id="rId2" Type="http://schemas.openxmlformats.org/officeDocument/2006/relationships/hyperlink" Target="https://ieeexplore.ieee.org/stamp/stamp.jsp?tp=&amp;arnumber=8546944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sUVkHAmLiUcK_6ZuEjo3Dsy_WV8JvPW#scrollTo=_IGl5uB1bUY3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340" y="1935679"/>
            <a:ext cx="8735325" cy="2000251"/>
          </a:xfrm>
        </p:spPr>
        <p:txBody>
          <a:bodyPr/>
          <a:lstStyle/>
          <a:p>
            <a:r>
              <a:rPr lang="en-US" sz="5400" b="1" dirty="0"/>
              <a:t>FAKE </a:t>
            </a:r>
            <a:r>
              <a:rPr lang="en-US" b="1" dirty="0"/>
              <a:t> </a:t>
            </a:r>
            <a:r>
              <a:rPr lang="en-US" sz="5400" b="1" dirty="0"/>
              <a:t>NEWS</a:t>
            </a:r>
            <a:r>
              <a:rPr lang="en-US" b="1" dirty="0"/>
              <a:t> </a:t>
            </a:r>
            <a:r>
              <a:rPr lang="en-US" sz="5400" b="1" dirty="0"/>
              <a:t>DETECTION</a:t>
            </a:r>
            <a:r>
              <a:rPr lang="en-US" b="1" dirty="0"/>
              <a:t> </a:t>
            </a:r>
            <a:br>
              <a:rPr lang="en-IN" b="1" dirty="0"/>
            </a:br>
            <a:r>
              <a:rPr lang="en-US" dirty="0"/>
              <a:t>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V="1">
            <a:off x="0" y="6875462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FCBBB-3671-1DBC-6DBE-F0C4078FE6EB}"/>
              </a:ext>
            </a:extLst>
          </p:cNvPr>
          <p:cNvSpPr txBox="1"/>
          <p:nvPr/>
        </p:nvSpPr>
        <p:spPr>
          <a:xfrm flipH="1">
            <a:off x="8781797" y="4696786"/>
            <a:ext cx="293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MANKALA SRUJAN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D9F35-1D5C-F4CE-15FE-DEF767E8CB16}"/>
              </a:ext>
            </a:extLst>
          </p:cNvPr>
          <p:cNvSpPr txBox="1"/>
          <p:nvPr/>
        </p:nvSpPr>
        <p:spPr>
          <a:xfrm>
            <a:off x="8781797" y="5264688"/>
            <a:ext cx="2762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21ECB0B34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307B3-D6F3-01ED-3299-B85592B7EFA7}"/>
              </a:ext>
            </a:extLst>
          </p:cNvPr>
          <p:cNvSpPr txBox="1"/>
          <p:nvPr/>
        </p:nvSpPr>
        <p:spPr>
          <a:xfrm>
            <a:off x="8758708" y="5877272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M SAI SREE VADAN</a:t>
            </a:r>
            <a:endParaRPr lang="en-IN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D169CB-359C-946C-36B3-E16A864BCB44}"/>
              </a:ext>
            </a:extLst>
          </p:cNvPr>
          <p:cNvSpPr txBox="1"/>
          <p:nvPr/>
        </p:nvSpPr>
        <p:spPr>
          <a:xfrm>
            <a:off x="8781797" y="6375102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21ECB0B32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E4E6-C3CC-0CB5-1F99-B6A5111D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610" y="-216081"/>
            <a:ext cx="10360501" cy="1223963"/>
          </a:xfrm>
        </p:spPr>
        <p:txBody>
          <a:bodyPr/>
          <a:lstStyle/>
          <a:p>
            <a:r>
              <a:rPr lang="en-US" dirty="0"/>
              <a:t>TFIDF Vectorizer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B1B9F-1CEA-F171-5D81-4F79E0EED79C}"/>
              </a:ext>
            </a:extLst>
          </p:cNvPr>
          <p:cNvSpPr txBox="1"/>
          <p:nvPr/>
        </p:nvSpPr>
        <p:spPr>
          <a:xfrm>
            <a:off x="1240971" y="1285412"/>
            <a:ext cx="10758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 applying TFIDF Vectorizer we can convert a corpus into the matrix of TFIDF values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90243-7B6A-970B-5572-6F7C098B5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40" y="2601025"/>
            <a:ext cx="6332829" cy="1504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9DDBA9-014A-8895-BA42-6D2E75C59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834" y="4618482"/>
            <a:ext cx="6950013" cy="166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768500-1B5B-24FB-D384-C19336563922}"/>
              </a:ext>
            </a:extLst>
          </p:cNvPr>
          <p:cNvSpPr txBox="1"/>
          <p:nvPr/>
        </p:nvSpPr>
        <p:spPr>
          <a:xfrm>
            <a:off x="1224641" y="852692"/>
            <a:ext cx="81526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Term frequency (TF) :</a:t>
            </a:r>
            <a:endParaRPr lang="en-IN" sz="3200" dirty="0">
              <a:effectLst/>
            </a:endParaRP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It is the ratio of occurrence of word (w) in document (d) per total no. of words in the document.</a:t>
            </a:r>
            <a:endParaRPr lang="en-IN" sz="32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90D15B-A8AF-11ED-47C1-3B49707F6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23" y="3649824"/>
            <a:ext cx="5905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6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D0F6-DCCE-390A-EAAF-5F009F4B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198" y="751690"/>
            <a:ext cx="10360501" cy="1223963"/>
          </a:xfrm>
        </p:spPr>
        <p:txBody>
          <a:bodyPr/>
          <a:lstStyle/>
          <a:p>
            <a:r>
              <a:rPr lang="en-US" dirty="0"/>
              <a:t>Inverse Document frequency (Idf):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B615E-9256-12ED-0104-6CBE523854E4}"/>
              </a:ext>
            </a:extLst>
          </p:cNvPr>
          <p:cNvSpPr txBox="1"/>
          <p:nvPr/>
        </p:nvSpPr>
        <p:spPr>
          <a:xfrm>
            <a:off x="1337323" y="1975653"/>
            <a:ext cx="9828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the logarithm of ratio of total no. of documents(N) in corpus(D) to the no. of documents(d) containing word (w)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6142A-900B-5521-3F6E-5AE78ECE1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58" y="3723155"/>
            <a:ext cx="7597679" cy="122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4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A4D3-D444-CBFB-7F2D-B8707B45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557798"/>
            <a:ext cx="10360501" cy="1223963"/>
          </a:xfrm>
        </p:spPr>
        <p:txBody>
          <a:bodyPr>
            <a:normAutofit/>
          </a:bodyPr>
          <a:lstStyle/>
          <a:p>
            <a:r>
              <a:rPr lang="en-US" sz="4000" dirty="0"/>
              <a:t>Term frequency </a:t>
            </a:r>
            <a:r>
              <a:rPr lang="en-US" sz="40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Inverse Document frequency(TFIDF) :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040A8-F47E-A1EE-14C2-47496D92BFCB}"/>
              </a:ext>
            </a:extLst>
          </p:cNvPr>
          <p:cNvSpPr txBox="1"/>
          <p:nvPr/>
        </p:nvSpPr>
        <p:spPr>
          <a:xfrm>
            <a:off x="1139856" y="2474893"/>
            <a:ext cx="9909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the product of 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Term frequency and inverse document frequency 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A2635-2012-E7D0-8E79-815CE2B67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74" y="4304567"/>
            <a:ext cx="7897288" cy="106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8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CAEE9D-6DBA-112E-7714-60F909518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30" y="372642"/>
            <a:ext cx="8565977" cy="2034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C43C43-9999-76FA-7B50-F84B91FCA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31" y="2724539"/>
            <a:ext cx="7713761" cy="33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A19F43-B7F4-63BC-016B-08938F868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93" y="2057498"/>
            <a:ext cx="9525000" cy="2276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B7A781-720D-7CC6-4DD9-7182817E9209}"/>
              </a:ext>
            </a:extLst>
          </p:cNvPr>
          <p:cNvSpPr txBox="1"/>
          <p:nvPr/>
        </p:nvSpPr>
        <p:spPr>
          <a:xfrm>
            <a:off x="1212980" y="485192"/>
            <a:ext cx="91346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conversion of above corpus data by using TFIDF vectorizer gives the following matrix containing TFIDF value for each word.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45125-E3B6-1C02-4238-26F8C3C8DDC9}"/>
              </a:ext>
            </a:extLst>
          </p:cNvPr>
          <p:cNvSpPr txBox="1"/>
          <p:nvPr/>
        </p:nvSpPr>
        <p:spPr>
          <a:xfrm>
            <a:off x="1178345" y="4756981"/>
            <a:ext cx="9832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800" dirty="0"/>
              <a:t>Find top 300 frequently repeated words in the given data set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2744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D9D0E-D253-664E-F388-E0B24A68E455}"/>
              </a:ext>
            </a:extLst>
          </p:cNvPr>
          <p:cNvSpPr txBox="1"/>
          <p:nvPr/>
        </p:nvSpPr>
        <p:spPr>
          <a:xfrm>
            <a:off x="1156996" y="485192"/>
            <a:ext cx="8276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Train Test split: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C9E52-48F5-8A57-12A8-A3CFA2F8D548}"/>
              </a:ext>
            </a:extLst>
          </p:cNvPr>
          <p:cNvSpPr txBox="1"/>
          <p:nvPr/>
        </p:nvSpPr>
        <p:spPr>
          <a:xfrm>
            <a:off x="1156996" y="1866122"/>
            <a:ext cx="107955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Before splitting the data obtained after TFIDF Vectorizer we need to add 3 more columns (word count, char count, stopwords) which we found earlier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 will split the data into 75%  for training and 25% for testing 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8015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A445FC-966D-6564-4856-F0B75EBC1CD8}"/>
              </a:ext>
            </a:extLst>
          </p:cNvPr>
          <p:cNvSpPr txBox="1"/>
          <p:nvPr/>
        </p:nvSpPr>
        <p:spPr>
          <a:xfrm>
            <a:off x="1651518" y="783771"/>
            <a:ext cx="7156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Naïve bayes  classifier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CAED8-7BDC-616A-DA70-FB3D6E5A93A8}"/>
              </a:ext>
            </a:extLst>
          </p:cNvPr>
          <p:cNvSpPr txBox="1"/>
          <p:nvPr/>
        </p:nvSpPr>
        <p:spPr>
          <a:xfrm>
            <a:off x="1763485" y="2052735"/>
            <a:ext cx="90133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machine learning, naive Bayes classifiers are a family of simple probabilistic classifiers based on applying Bayes theorem(Conditional probability).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assumes that all the features are unrelated to each other.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Here we are using the TFIDF values to identify whether the news article is fake or true.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24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E8517A-195D-5978-55CF-18B51C89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793" y="1669366"/>
            <a:ext cx="5785109" cy="4713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B5A978-7339-2C11-82BC-9916DD2E9E1D}"/>
              </a:ext>
            </a:extLst>
          </p:cNvPr>
          <p:cNvSpPr txBox="1"/>
          <p:nvPr/>
        </p:nvSpPr>
        <p:spPr>
          <a:xfrm>
            <a:off x="1240972" y="657341"/>
            <a:ext cx="542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Mathematical Equations</a:t>
            </a:r>
            <a:r>
              <a:rPr lang="en-IN" sz="2800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D498E-124D-0646-C6C0-5903AADD65E5}"/>
              </a:ext>
            </a:extLst>
          </p:cNvPr>
          <p:cNvSpPr txBox="1"/>
          <p:nvPr/>
        </p:nvSpPr>
        <p:spPr>
          <a:xfrm>
            <a:off x="7791061" y="2976465"/>
            <a:ext cx="40401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probability of finding word W in fake news article is ratio of the fake news articles, that contains word W to the total number of fake news articles.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140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5470F-AAAF-8845-07C5-5E0AF3F6F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414" y="842961"/>
            <a:ext cx="5379908" cy="43565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0AB8E2-75D4-3633-6CF0-21B8AD35EF8B}"/>
              </a:ext>
            </a:extLst>
          </p:cNvPr>
          <p:cNvSpPr txBox="1"/>
          <p:nvPr/>
        </p:nvSpPr>
        <p:spPr>
          <a:xfrm>
            <a:off x="7464490" y="1586204"/>
            <a:ext cx="4273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We use threshold value to classify i.e. , if p is greater than threshold value it will be 1 and if p is less than threshold value it will be 0.</a:t>
            </a:r>
          </a:p>
        </p:txBody>
      </p:sp>
    </p:spTree>
    <p:extLst>
      <p:ext uri="{BB962C8B-B14F-4D97-AF65-F5344CB8AC3E}">
        <p14:creationId xmlns:p14="http://schemas.microsoft.com/office/powerpoint/2010/main" val="34465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07706" y="1409133"/>
            <a:ext cx="10360025" cy="122396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https://ieeexplore.ieee.org/stamp/stamp.jsp?tp=&amp;arnumber=8546944</a:t>
            </a:r>
            <a:endParaRPr lang="en-US" dirty="0">
              <a:cs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DA799B-62A2-9256-719F-8ADDF494B933}"/>
              </a:ext>
            </a:extLst>
          </p:cNvPr>
          <p:cNvSpPr txBox="1">
            <a:spLocks/>
          </p:cNvSpPr>
          <p:nvPr/>
        </p:nvSpPr>
        <p:spPr>
          <a:xfrm>
            <a:off x="1218883" y="265306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32228-4459-6027-F4A6-86CAD0F6B955}"/>
              </a:ext>
            </a:extLst>
          </p:cNvPr>
          <p:cNvSpPr txBox="1"/>
          <p:nvPr/>
        </p:nvSpPr>
        <p:spPr>
          <a:xfrm>
            <a:off x="1007706" y="3270799"/>
            <a:ext cx="8662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https://ieeexplore.ieee.org/stamp/stamp.jsp?tp=&amp;arnumber=8100379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1DF38B-2EC6-954A-0BD2-146BD22FA07A}"/>
              </a:ext>
            </a:extLst>
          </p:cNvPr>
          <p:cNvSpPr txBox="1"/>
          <p:nvPr/>
        </p:nvSpPr>
        <p:spPr>
          <a:xfrm>
            <a:off x="1240971" y="755780"/>
            <a:ext cx="7940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Logistic regression 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F46F7-425F-B840-76EC-AF892CD9A73C}"/>
              </a:ext>
            </a:extLst>
          </p:cNvPr>
          <p:cNvSpPr txBox="1"/>
          <p:nvPr/>
        </p:nvSpPr>
        <p:spPr>
          <a:xfrm>
            <a:off x="1352939" y="1642188"/>
            <a:ext cx="102450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Logistic Regression is a supervised machine learning technique which predicts the categorical dependent variable using given independent variables.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As it predicts the categorical dependent variable ,the output must be 0 or 1 ,yes or no ,true or false , but instead it gives </a:t>
            </a:r>
            <a:r>
              <a:rPr lang="en-US" sz="2800" dirty="0"/>
              <a:t>probabilistic values which lie between 0 and 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assume the output must be categorical and independent variables ha no multi-collinearity/very less multi-collinearity.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use sigmoid function in Logistic Regression.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8398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B6063-72B7-D5CF-079D-4C9A74D149F1}"/>
              </a:ext>
            </a:extLst>
          </p:cNvPr>
          <p:cNvSpPr txBox="1"/>
          <p:nvPr/>
        </p:nvSpPr>
        <p:spPr>
          <a:xfrm>
            <a:off x="1195977" y="597159"/>
            <a:ext cx="67816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Sigmoid Function: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The sigmoid function will map the predicted values to probabilities.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It is an S-shaped curve which has range from “0” to “1”.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As we move towards infinity the curve tends to 1 and as we towards negative infinity the curve tends to 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9FFDC-FEFB-F540-D45A-6C8990BB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936" y="487612"/>
            <a:ext cx="3617240" cy="2941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66CEC-400A-371E-E82B-5D1FE02AC124}"/>
              </a:ext>
            </a:extLst>
          </p:cNvPr>
          <p:cNvSpPr txBox="1"/>
          <p:nvPr/>
        </p:nvSpPr>
        <p:spPr>
          <a:xfrm>
            <a:off x="1212980" y="3644147"/>
            <a:ext cx="105981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We use threshold value concept to classify . If the probability is higher than threshold value then we can say predicted value is 1 and less than threshold value it is 0.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64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72AFB-EB87-DFEA-54DA-B4C31AA6B21E}"/>
              </a:ext>
            </a:extLst>
          </p:cNvPr>
          <p:cNvSpPr txBox="1"/>
          <p:nvPr/>
        </p:nvSpPr>
        <p:spPr>
          <a:xfrm>
            <a:off x="1390261" y="615820"/>
            <a:ext cx="1019835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Logistic Regression Equations: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Logistic regression equation will obtain from linear regression equation.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We know linear regression equation with n independent variables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DD6EA-8809-47CD-5928-0EB61DF26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2567611"/>
            <a:ext cx="5551713" cy="668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D8342A-3E3C-CFD6-EE59-13583834AF40}"/>
              </a:ext>
            </a:extLst>
          </p:cNvPr>
          <p:cNvSpPr txBox="1"/>
          <p:nvPr/>
        </p:nvSpPr>
        <p:spPr>
          <a:xfrm>
            <a:off x="1390260" y="3606828"/>
            <a:ext cx="10198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Logistic Regression y can be between 0 and 1 only, so for this let's divide the above equation by (1-y).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DFE5B-56A2-41D7-C14D-280890ABF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43" y="4826605"/>
            <a:ext cx="5551713" cy="68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34923E-8CE8-0C26-6278-FAA770CA051A}"/>
              </a:ext>
            </a:extLst>
          </p:cNvPr>
          <p:cNvSpPr txBox="1"/>
          <p:nvPr/>
        </p:nvSpPr>
        <p:spPr>
          <a:xfrm>
            <a:off x="1250303" y="373224"/>
            <a:ext cx="10114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we need range between -[infinity] to +[infinity], then take logarithm of the equation it will become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462E3-DC2B-B9A0-9783-E8B6B7E56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615" y="1472910"/>
            <a:ext cx="5210575" cy="50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55F44-7AFC-2B50-379E-3023EE63526C}"/>
              </a:ext>
            </a:extLst>
          </p:cNvPr>
          <p:cNvSpPr txBox="1"/>
          <p:nvPr/>
        </p:nvSpPr>
        <p:spPr>
          <a:xfrm>
            <a:off x="1289147" y="233267"/>
            <a:ext cx="4805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Output</a:t>
            </a:r>
            <a:endParaRPr lang="en-IN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36938-25C6-F154-6018-A65F7B58BDF9}"/>
              </a:ext>
            </a:extLst>
          </p:cNvPr>
          <p:cNvSpPr txBox="1"/>
          <p:nvPr/>
        </p:nvSpPr>
        <p:spPr>
          <a:xfrm>
            <a:off x="1289147" y="1147926"/>
            <a:ext cx="5598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Confusion matrix for Naïve bayes model </a:t>
            </a:r>
            <a:endParaRPr lang="en-I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CB1A6-44E4-E322-13DA-8FCAA4E84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53" y="2295717"/>
            <a:ext cx="4336314" cy="37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3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8F01B2-0F72-98B9-8EFB-AFBFD8197BC7}"/>
              </a:ext>
            </a:extLst>
          </p:cNvPr>
          <p:cNvSpPr txBox="1"/>
          <p:nvPr/>
        </p:nvSpPr>
        <p:spPr>
          <a:xfrm>
            <a:off x="1688841" y="522514"/>
            <a:ext cx="6634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Confusion matrix for logistic regression model 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0D6C6-B460-801D-DE2F-1F4E369CD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88" y="1945830"/>
            <a:ext cx="4963218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C83E3-511F-7A7E-3433-57D953840BCD}"/>
              </a:ext>
            </a:extLst>
          </p:cNvPr>
          <p:cNvSpPr txBox="1"/>
          <p:nvPr/>
        </p:nvSpPr>
        <p:spPr>
          <a:xfrm>
            <a:off x="1474236" y="1653904"/>
            <a:ext cx="9218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2"/>
              </a:rPr>
              <a:t>https://colab.research.google.com/drive/1isUVkHAmLiUcK_6ZuEjo3Dsy_WV8JvPW#scrollTo=_IGl5uB1bUY3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31340B-2BE9-D531-17D9-A2D24C5B298D}"/>
              </a:ext>
            </a:extLst>
          </p:cNvPr>
          <p:cNvSpPr txBox="1"/>
          <p:nvPr/>
        </p:nvSpPr>
        <p:spPr>
          <a:xfrm>
            <a:off x="1502228" y="1129710"/>
            <a:ext cx="9190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google collab’s hyperlink of code of our project-</a:t>
            </a:r>
          </a:p>
        </p:txBody>
      </p:sp>
    </p:spTree>
    <p:extLst>
      <p:ext uri="{BB962C8B-B14F-4D97-AF65-F5344CB8AC3E}">
        <p14:creationId xmlns:p14="http://schemas.microsoft.com/office/powerpoint/2010/main" val="327999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0AD857-F373-E1C1-F44A-9F5EB170D227}"/>
              </a:ext>
            </a:extLst>
          </p:cNvPr>
          <p:cNvSpPr txBox="1"/>
          <p:nvPr/>
        </p:nvSpPr>
        <p:spPr>
          <a:xfrm>
            <a:off x="3517641" y="2509935"/>
            <a:ext cx="8929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1162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25860" y="1628800"/>
            <a:ext cx="10453524" cy="4824535"/>
          </a:xfrm>
        </p:spPr>
        <p:txBody>
          <a:bodyPr>
            <a:normAutofit/>
          </a:bodyPr>
          <a:lstStyle/>
          <a:p>
            <a:r>
              <a:rPr lang="en-US"/>
              <a:t>Fake news is nothing but a content created with false information to mislead readers and spread false claims</a:t>
            </a:r>
          </a:p>
          <a:p>
            <a:r>
              <a:rPr lang="en-US"/>
              <a:t>Fake news and lack of trust in the media are growing problems with huge ramifications in our society</a:t>
            </a:r>
          </a:p>
          <a:p>
            <a:r>
              <a:rPr lang="en-US"/>
              <a:t>There even exist lots of websites that produce fake news almost exclusively. They deliberately publish hoaxes, propaganda and disinformation purporting to be real news – often using social media to drive web traffic and amplify their effect.</a:t>
            </a:r>
          </a:p>
          <a:p>
            <a:r>
              <a:rPr lang="en-US"/>
              <a:t>The main goal of fake news websites is to affect the public opinion on certain matters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61061"/>
          </a:xfrm>
        </p:spPr>
        <p:txBody>
          <a:bodyPr>
            <a:normAutofit/>
          </a:bodyPr>
          <a:lstStyle/>
          <a:p>
            <a:r>
              <a:rPr lang="en-US" sz="3400" dirty="0"/>
              <a:t>SOME COMMON PROPERTIES OF FAKE NEWS ARTICLES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0545" y="2165926"/>
            <a:ext cx="10453524" cy="269127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They often have a lot of grammatical mistakes</a:t>
            </a:r>
          </a:p>
          <a:p>
            <a:r>
              <a:rPr lang="en-US" sz="3200" dirty="0"/>
              <a:t>They often try to affect reader’s opinion on some topics in manipulative way like political issues. </a:t>
            </a:r>
          </a:p>
          <a:p>
            <a:r>
              <a:rPr lang="en-US" sz="3200" dirty="0"/>
              <a:t>They often use similar limited set of words very frequently to change the mindset of a reader.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9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10800000" flipV="1">
            <a:off x="12838921" y="4967080"/>
            <a:ext cx="83974" cy="14609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 flipV="1">
            <a:off x="13230810" y="6424125"/>
            <a:ext cx="102636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051F98-D261-979C-6C6E-BE956F1A1981}"/>
              </a:ext>
            </a:extLst>
          </p:cNvPr>
          <p:cNvSpPr/>
          <p:nvPr/>
        </p:nvSpPr>
        <p:spPr>
          <a:xfrm>
            <a:off x="366682" y="743913"/>
            <a:ext cx="3104306" cy="122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Loading Libraries</a:t>
            </a:r>
            <a:endParaRPr lang="en-IN" sz="2800" b="1" dirty="0">
              <a:ln w="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B4D336-D4A3-86C9-4D4E-DC57D0128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651" y="743913"/>
            <a:ext cx="3524369" cy="1249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5C60BA-B163-07B5-94DE-1CB07366D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695" y="715058"/>
            <a:ext cx="3220494" cy="12497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41C0C6-6BCF-3AD1-F958-404309774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93" y="2956443"/>
            <a:ext cx="3127519" cy="12436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2D339B-85AD-8A71-0618-EC484AE73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52" y="2807154"/>
            <a:ext cx="3127519" cy="1243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5017E9-EF22-4F44-1239-57C2CBBE9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413" y="2862071"/>
            <a:ext cx="3127519" cy="12436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3694AF-7A5D-5C41-0387-C2B0AFF4C3A4}"/>
              </a:ext>
            </a:extLst>
          </p:cNvPr>
          <p:cNvSpPr txBox="1"/>
          <p:nvPr/>
        </p:nvSpPr>
        <p:spPr>
          <a:xfrm>
            <a:off x="5044496" y="891753"/>
            <a:ext cx="2248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Importing Dataset </a:t>
            </a:r>
            <a:endParaRPr lang="en-IN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F74E17-9079-1019-834D-D74484B99177}"/>
              </a:ext>
            </a:extLst>
          </p:cNvPr>
          <p:cNvSpPr txBox="1"/>
          <p:nvPr/>
        </p:nvSpPr>
        <p:spPr>
          <a:xfrm>
            <a:off x="9161942" y="862898"/>
            <a:ext cx="2594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Feature Extractaction</a:t>
            </a:r>
            <a:endParaRPr lang="en-IN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C5BAA0-2C93-2280-EECD-CBC09D30E296}"/>
              </a:ext>
            </a:extLst>
          </p:cNvPr>
          <p:cNvSpPr txBox="1"/>
          <p:nvPr/>
        </p:nvSpPr>
        <p:spPr>
          <a:xfrm>
            <a:off x="9161942" y="3006863"/>
            <a:ext cx="2398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Generate TFIDF</a:t>
            </a:r>
            <a:endParaRPr lang="en-IN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F475F9-3219-DD23-B413-D08F43A0F784}"/>
              </a:ext>
            </a:extLst>
          </p:cNvPr>
          <p:cNvSpPr txBox="1"/>
          <p:nvPr/>
        </p:nvSpPr>
        <p:spPr>
          <a:xfrm>
            <a:off x="4970072" y="2942446"/>
            <a:ext cx="2248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Train Test Split</a:t>
            </a:r>
            <a:endParaRPr lang="en-IN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A60805-6015-9F24-F308-DB5CB2DC844D}"/>
              </a:ext>
            </a:extLst>
          </p:cNvPr>
          <p:cNvSpPr txBox="1"/>
          <p:nvPr/>
        </p:nvSpPr>
        <p:spPr>
          <a:xfrm>
            <a:off x="302924" y="3200625"/>
            <a:ext cx="3040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Training Naïve Bayes, logistic regression Models</a:t>
            </a:r>
            <a:endParaRPr lang="en-IN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71365C-4D26-03B9-B396-31FEC06C4AB0}"/>
              </a:ext>
            </a:extLst>
          </p:cNvPr>
          <p:cNvSpPr/>
          <p:nvPr/>
        </p:nvSpPr>
        <p:spPr>
          <a:xfrm>
            <a:off x="366682" y="4967080"/>
            <a:ext cx="3104306" cy="122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Result</a:t>
            </a:r>
            <a:endParaRPr lang="en-IN" sz="2800" b="1" dirty="0">
              <a:ln w="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1045598-824D-D712-12EF-17ABC5BFEA37}"/>
              </a:ext>
            </a:extLst>
          </p:cNvPr>
          <p:cNvSpPr/>
          <p:nvPr/>
        </p:nvSpPr>
        <p:spPr>
          <a:xfrm>
            <a:off x="3582955" y="1268963"/>
            <a:ext cx="665336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5D05781-48C9-459D-85AC-65D63EF81B46}"/>
              </a:ext>
            </a:extLst>
          </p:cNvPr>
          <p:cNvSpPr/>
          <p:nvPr/>
        </p:nvSpPr>
        <p:spPr>
          <a:xfrm>
            <a:off x="8029359" y="1220754"/>
            <a:ext cx="665336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1C18F0E-0DBF-EB8B-0ABF-B6511C751758}"/>
              </a:ext>
            </a:extLst>
          </p:cNvPr>
          <p:cNvSpPr/>
          <p:nvPr/>
        </p:nvSpPr>
        <p:spPr>
          <a:xfrm rot="5400000">
            <a:off x="9816074" y="2212850"/>
            <a:ext cx="665336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07315D1-D1F4-1A3D-6FC4-B92CE160EE1C}"/>
              </a:ext>
            </a:extLst>
          </p:cNvPr>
          <p:cNvSpPr/>
          <p:nvPr/>
        </p:nvSpPr>
        <p:spPr>
          <a:xfrm rot="10800000">
            <a:off x="7870221" y="3283307"/>
            <a:ext cx="665336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00F9C16-CDF5-FE76-FD84-C350AB577C0B}"/>
              </a:ext>
            </a:extLst>
          </p:cNvPr>
          <p:cNvSpPr/>
          <p:nvPr/>
        </p:nvSpPr>
        <p:spPr>
          <a:xfrm rot="10800000">
            <a:off x="3653268" y="3353959"/>
            <a:ext cx="665336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42A5490-CCDF-6898-F3B7-677ED3F9BFF1}"/>
              </a:ext>
            </a:extLst>
          </p:cNvPr>
          <p:cNvSpPr/>
          <p:nvPr/>
        </p:nvSpPr>
        <p:spPr>
          <a:xfrm rot="5400000">
            <a:off x="1559629" y="4386396"/>
            <a:ext cx="580206" cy="396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89346C-7F7B-193A-31DF-0135A878F075}"/>
              </a:ext>
            </a:extLst>
          </p:cNvPr>
          <p:cNvSpPr txBox="1"/>
          <p:nvPr/>
        </p:nvSpPr>
        <p:spPr>
          <a:xfrm>
            <a:off x="1083873" y="1782146"/>
            <a:ext cx="100210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Libraries used were: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Numpy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Pandas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Matplotlib.pyplot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Seaborn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Nltk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7035" y="468827"/>
            <a:ext cx="3332425" cy="1220933"/>
          </a:xfrm>
        </p:spPr>
        <p:txBody>
          <a:bodyPr/>
          <a:lstStyle/>
          <a:p>
            <a:r>
              <a:rPr lang="en-US" dirty="0"/>
              <a:t>DATA SET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 flipH="1" flipV="1">
            <a:off x="12622883" y="4380722"/>
            <a:ext cx="76080" cy="45719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A8AC6-7E73-A518-6C11-90A0A835D1E0}"/>
              </a:ext>
            </a:extLst>
          </p:cNvPr>
          <p:cNvSpPr txBox="1"/>
          <p:nvPr/>
        </p:nvSpPr>
        <p:spPr>
          <a:xfrm>
            <a:off x="940955" y="2464202"/>
            <a:ext cx="106742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Dataset was imported from Kaggle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dataset was published by an American Newspaper organization The Onion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dataset contains 24000 rows and 2 columns named Text and Label.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354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50636B-A107-ECCA-D84A-686B1DA5CFA0}"/>
              </a:ext>
            </a:extLst>
          </p:cNvPr>
          <p:cNvSpPr txBox="1"/>
          <p:nvPr/>
        </p:nvSpPr>
        <p:spPr>
          <a:xfrm>
            <a:off x="914400" y="513182"/>
            <a:ext cx="9517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Feature Extraction 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6C924-EE41-9D5B-590B-17EF76C31ED0}"/>
              </a:ext>
            </a:extLst>
          </p:cNvPr>
          <p:cNvSpPr txBox="1"/>
          <p:nvPr/>
        </p:nvSpPr>
        <p:spPr>
          <a:xfrm>
            <a:off x="914400" y="1502228"/>
            <a:ext cx="107022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Calculate no. of words ,characters, stopwords in each row and add these 3 columns to the given data 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Stopwords are the most </a:t>
            </a:r>
            <a:r>
              <a:rPr lang="en-US" sz="2800" dirty="0"/>
              <a:t>frequently used words in the given corpus which has very less significance /posses no meaning like   is ,an ,for 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Convert the column “text” to lower-case and remove special characters.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Remove stopwords from each row.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3872" y="2318041"/>
            <a:ext cx="10021079" cy="3224343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Lemmatization is replacing all the words with its lemma.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Lemma is nothing but base or dictionary form of the word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 :Lemma for walking is walk, told is tell.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D559F-C0C4-E1F7-A44D-DCD5E40C9F00}"/>
              </a:ext>
            </a:extLst>
          </p:cNvPr>
          <p:cNvSpPr txBox="1"/>
          <p:nvPr/>
        </p:nvSpPr>
        <p:spPr>
          <a:xfrm>
            <a:off x="1278294" y="4194713"/>
            <a:ext cx="8537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/>
              <a:t>Perform Lemmatization for the given dataset.</a:t>
            </a:r>
          </a:p>
        </p:txBody>
      </p:sp>
    </p:spTree>
    <p:extLst>
      <p:ext uri="{BB962C8B-B14F-4D97-AF65-F5344CB8AC3E}">
        <p14:creationId xmlns:p14="http://schemas.microsoft.com/office/powerpoint/2010/main" val="82511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4873beb7-5857-4685-be1f-d57550cc9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718</TotalTime>
  <Words>982</Words>
  <Application>Microsoft Office PowerPoint</Application>
  <PresentationFormat>Custom</PresentationFormat>
  <Paragraphs>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Tech 16x9</vt:lpstr>
      <vt:lpstr>FAKE  NEWS DETECTION   </vt:lpstr>
      <vt:lpstr>REFERENCE  https://ieeexplore.ieee.org/stamp/stamp.jsp?tp=&amp;arnumber=8546944</vt:lpstr>
      <vt:lpstr>INTRODUCTION </vt:lpstr>
      <vt:lpstr>SOME COMMON PROPERTIES OF FAKE NEWS ARTICLES</vt:lpstr>
      <vt:lpstr>PowerPoint Presentation</vt:lpstr>
      <vt:lpstr>Libraries </vt:lpstr>
      <vt:lpstr>DATA SET</vt:lpstr>
      <vt:lpstr>PowerPoint Presentation</vt:lpstr>
      <vt:lpstr>Lemmatization is replacing all the words with its lemma.   Lemma is nothing but base or dictionary form of the word   Example :Lemma for walking is walk, told is tell.    </vt:lpstr>
      <vt:lpstr>TFIDF Vectorizer</vt:lpstr>
      <vt:lpstr>PowerPoint Presentation</vt:lpstr>
      <vt:lpstr>Inverse Document frequency (Idf): </vt:lpstr>
      <vt:lpstr>Term frequency Inverse Document frequency(TFIDF)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 NEWS DETECTION</dc:title>
  <dc:creator>Sreevadan Mulugu</dc:creator>
  <cp:lastModifiedBy>neha</cp:lastModifiedBy>
  <cp:revision>24</cp:revision>
  <dcterms:created xsi:type="dcterms:W3CDTF">2022-11-14T17:30:05Z</dcterms:created>
  <dcterms:modified xsi:type="dcterms:W3CDTF">2022-12-14T18:23:52Z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