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1276" r:id="rId2"/>
    <p:sldId id="1178" r:id="rId3"/>
    <p:sldId id="1175" r:id="rId4"/>
    <p:sldId id="1220" r:id="rId5"/>
    <p:sldId id="1241" r:id="rId6"/>
    <p:sldId id="1242" r:id="rId7"/>
    <p:sldId id="1240" r:id="rId8"/>
    <p:sldId id="1244" r:id="rId9"/>
    <p:sldId id="1247" r:id="rId10"/>
    <p:sldId id="1243" r:id="rId11"/>
    <p:sldId id="1245" r:id="rId12"/>
    <p:sldId id="1246" r:id="rId13"/>
    <p:sldId id="1248" r:id="rId14"/>
    <p:sldId id="1249" r:id="rId15"/>
    <p:sldId id="1277" r:id="rId16"/>
    <p:sldId id="1278" r:id="rId17"/>
    <p:sldId id="1279" r:id="rId18"/>
    <p:sldId id="1284" r:id="rId19"/>
    <p:sldId id="1280" r:id="rId20"/>
    <p:sldId id="1237" r:id="rId21"/>
    <p:sldId id="1285" r:id="rId22"/>
    <p:sldId id="1281" r:id="rId23"/>
    <p:sldId id="1282" r:id="rId24"/>
    <p:sldId id="1283" r:id="rId25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orient="horz" pos="709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pos="353" userDrawn="1">
          <p15:clr>
            <a:srgbClr val="A4A3A4"/>
          </p15:clr>
        </p15:guide>
        <p15:guide id="11" pos="217">
          <p15:clr>
            <a:srgbClr val="A4A3A4"/>
          </p15:clr>
        </p15:guide>
        <p15:guide id="13" pos="4708">
          <p15:clr>
            <a:srgbClr val="A4A3A4"/>
          </p15:clr>
        </p15:guide>
        <p15:guide id="14" orient="horz" pos="3702" userDrawn="1">
          <p15:clr>
            <a:srgbClr val="A4A3A4"/>
          </p15:clr>
        </p15:guide>
        <p15:guide id="16" orient="horz" pos="1253" userDrawn="1">
          <p15:clr>
            <a:srgbClr val="A4A3A4"/>
          </p15:clr>
        </p15:guide>
        <p15:guide id="17" pos="3120" userDrawn="1">
          <p15:clr>
            <a:srgbClr val="FBAE40"/>
          </p15:clr>
        </p15:guide>
        <p15:guide id="18" pos="4435" userDrawn="1">
          <p15:clr>
            <a:srgbClr val="A4A3A4"/>
          </p15:clr>
        </p15:guide>
        <p15:guide id="19" pos="1033" userDrawn="1">
          <p15:clr>
            <a:srgbClr val="A4A3A4"/>
          </p15:clr>
        </p15:guide>
        <p15:guide id="21" pos="2893" userDrawn="1">
          <p15:clr>
            <a:srgbClr val="A4A3A4"/>
          </p15:clr>
        </p15:guide>
        <p15:guide id="22" pos="3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95959"/>
    <a:srgbClr val="195FAD"/>
    <a:srgbClr val="442815"/>
    <a:srgbClr val="FFD200"/>
    <a:srgbClr val="56321A"/>
    <a:srgbClr val="673C1F"/>
    <a:srgbClr val="565656"/>
    <a:srgbClr val="0099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5819" autoAdjust="0"/>
  </p:normalViewPr>
  <p:slideViewPr>
    <p:cSldViewPr snapToObjects="1">
      <p:cViewPr varScale="1">
        <p:scale>
          <a:sx n="115" d="100"/>
          <a:sy n="115" d="100"/>
        </p:scale>
        <p:origin x="1164" y="108"/>
      </p:cViewPr>
      <p:guideLst>
        <p:guide orient="horz" pos="2478"/>
        <p:guide orient="horz" pos="890"/>
        <p:guide orient="horz" pos="709"/>
        <p:guide orient="horz" pos="346"/>
        <p:guide pos="353"/>
        <p:guide pos="217"/>
        <p:guide pos="4708"/>
        <p:guide orient="horz" pos="3702"/>
        <p:guide orient="horz" pos="1253"/>
        <p:guide pos="3120"/>
        <p:guide pos="4435"/>
        <p:guide pos="1033"/>
        <p:guide pos="2893"/>
        <p:guide pos="33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473" y="1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20072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473" y="9520072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104" y="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4125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1" tIns="46161" rIns="92321" bIns="4616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459" y="4822866"/>
            <a:ext cx="5510835" cy="3945688"/>
          </a:xfrm>
          <a:prstGeom prst="rect">
            <a:avLst/>
          </a:prstGeom>
        </p:spPr>
        <p:txBody>
          <a:bodyPr vert="horz" lIns="92321" tIns="46161" rIns="92321" bIns="4616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927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104" y="951927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7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6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8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61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9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5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3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8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7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4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0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5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9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8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aeumsoft.c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D24E92-832A-4B76-A2A6-FFE3EBDAD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34" r="618" b="23157"/>
          <a:stretch/>
        </p:blipFill>
        <p:spPr>
          <a:xfrm>
            <a:off x="-1" y="0"/>
            <a:ext cx="9906001" cy="51571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C5E504-AE02-4E3E-8486-908EB6FC7A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48"/>
          <a:stretch/>
        </p:blipFill>
        <p:spPr>
          <a:xfrm>
            <a:off x="5932641" y="153049"/>
            <a:ext cx="391944" cy="261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CEB42-BF67-4A5D-93E5-52555A30C526}"/>
              </a:ext>
            </a:extLst>
          </p:cNvPr>
          <p:cNvSpPr txBox="1"/>
          <p:nvPr userDrawn="1"/>
        </p:nvSpPr>
        <p:spPr>
          <a:xfrm>
            <a:off x="4376155" y="128571"/>
            <a:ext cx="150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전자정부프레임워크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2Level 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인증번호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: SF-2019-30)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F1D13-619F-4950-A85D-4C16620E45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42277" y="118905"/>
            <a:ext cx="407067" cy="268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686A5-6C67-4685-8837-CE543AD3AB20}"/>
              </a:ext>
            </a:extLst>
          </p:cNvPr>
          <p:cNvSpPr txBox="1"/>
          <p:nvPr userDrawn="1"/>
        </p:nvSpPr>
        <p:spPr>
          <a:xfrm>
            <a:off x="6270109" y="116632"/>
            <a:ext cx="134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오피스온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GS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등급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인증번호 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: 17-0319) 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84B79-E960-4BAA-B0C1-0B14F7BAA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lum bright="70000" contrast="-70000"/>
          </a:blip>
          <a:srcRect r="72342"/>
          <a:stretch/>
        </p:blipFill>
        <p:spPr>
          <a:xfrm>
            <a:off x="9319135" y="142872"/>
            <a:ext cx="349241" cy="233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E35BF-4945-485B-8FB4-25C2EF440F72}"/>
              </a:ext>
            </a:extLst>
          </p:cNvPr>
          <p:cNvSpPr txBox="1"/>
          <p:nvPr userDrawn="1"/>
        </p:nvSpPr>
        <p:spPr>
          <a:xfrm>
            <a:off x="8171490" y="14624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2021 </a:t>
            </a:r>
            <a:r>
              <a:rPr lang="ko-KR" altLang="en-US" sz="7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비대면바우처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공급 </a:t>
            </a:r>
            <a:endParaRPr lang="en-US" altLang="ko-KR" sz="7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서비스 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공식 선정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6B613E-F03D-4BC7-AA9D-D020D53B6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4568" y="6410062"/>
            <a:ext cx="8582604" cy="74226"/>
          </a:xfrm>
          <a:prstGeom prst="line">
            <a:avLst/>
          </a:prstGeom>
          <a:ln>
            <a:solidFill>
              <a:srgbClr val="00A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3E0F6F-07B7-484C-B230-BEDE38949CEC}"/>
              </a:ext>
            </a:extLst>
          </p:cNvPr>
          <p:cNvSpPr txBox="1"/>
          <p:nvPr userDrawn="1"/>
        </p:nvSpPr>
        <p:spPr>
          <a:xfrm>
            <a:off x="200472" y="6263863"/>
            <a:ext cx="2376264" cy="43088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ko-KR" sz="1100" b="1" dirty="0" err="1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CopyRight</a:t>
            </a:r>
            <a:r>
              <a:rPr lang="en-US" altLang="ko-KR" sz="1100" b="1" dirty="0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www.saeumsoft.com</a:t>
            </a:r>
          </a:p>
          <a:p>
            <a:r>
              <a:rPr lang="en-US" altLang="ko-KR" sz="1100" b="1" dirty="0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Since 2005</a:t>
            </a:r>
            <a:endParaRPr lang="ko-KR" altLang="en-US" sz="1100" b="1" dirty="0">
              <a:solidFill>
                <a:srgbClr val="00A7EB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58967" y="3356992"/>
            <a:ext cx="5265256" cy="2686892"/>
            <a:chOff x="1343928" y="2556825"/>
            <a:chExt cx="7124463" cy="363565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5BB649-8836-454F-B61D-0A8CD543C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9" t="22979" r="17121" b="22439"/>
            <a:stretch/>
          </p:blipFill>
          <p:spPr>
            <a:xfrm>
              <a:off x="1343928" y="2556825"/>
              <a:ext cx="7124463" cy="35469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24DC343-DB73-4B7E-B26D-30A0C3BB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966" y="4283129"/>
              <a:ext cx="690443" cy="11544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54DF22-CDC8-4520-8D46-646DFF61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918" y="3409342"/>
              <a:ext cx="1555928" cy="278313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F6E4353-50FB-4F15-96EC-3AEFD2F77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0215" y="3493370"/>
              <a:ext cx="285439" cy="281779"/>
            </a:xfrm>
            <a:prstGeom prst="ellipse">
              <a:avLst/>
            </a:prstGeom>
            <a:ln w="12700">
              <a:solidFill>
                <a:srgbClr val="E5E4E3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6C13A95-771E-45A6-9FA3-1686E44B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6849" y="4469147"/>
              <a:ext cx="86774" cy="85662"/>
            </a:xfrm>
            <a:prstGeom prst="ellipse">
              <a:avLst/>
            </a:prstGeom>
            <a:ln w="6350">
              <a:solidFill>
                <a:srgbClr val="E5E4E3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0CF221-DFC1-4873-A990-C49A8395D606}"/>
                </a:ext>
              </a:extLst>
            </p:cNvPr>
            <p:cNvSpPr txBox="1"/>
            <p:nvPr/>
          </p:nvSpPr>
          <p:spPr>
            <a:xfrm>
              <a:off x="6851332" y="3267920"/>
              <a:ext cx="226922" cy="7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 수진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8595AE3-F8DF-460F-AF1B-B2FB82A34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8943" y="3254760"/>
              <a:ext cx="72934" cy="72000"/>
            </a:xfrm>
            <a:prstGeom prst="ellipse">
              <a:avLst/>
            </a:prstGeom>
            <a:ln w="6350">
              <a:solidFill>
                <a:srgbClr val="E5E4E3"/>
              </a:solidFill>
            </a:ln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180189-A382-4029-9C42-99D823353291}"/>
              </a:ext>
            </a:extLst>
          </p:cNvPr>
          <p:cNvCxnSpPr>
            <a:cxnSpLocks/>
          </p:cNvCxnSpPr>
          <p:nvPr userDrawn="1"/>
        </p:nvCxnSpPr>
        <p:spPr>
          <a:xfrm>
            <a:off x="1680560" y="2636912"/>
            <a:ext cx="7232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2FEAA6-8AB8-4B6B-85C8-E34CE020FBB8}"/>
              </a:ext>
            </a:extLst>
          </p:cNvPr>
          <p:cNvSpPr/>
          <p:nvPr userDrawn="1"/>
        </p:nvSpPr>
        <p:spPr>
          <a:xfrm>
            <a:off x="4816265" y="2116292"/>
            <a:ext cx="66382" cy="36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E13EDA-7B10-4C03-A52F-BF6F055AB772}"/>
              </a:ext>
            </a:extLst>
          </p:cNvPr>
          <p:cNvSpPr/>
          <p:nvPr userDrawn="1"/>
        </p:nvSpPr>
        <p:spPr>
          <a:xfrm>
            <a:off x="8064648" y="6206371"/>
            <a:ext cx="1836204" cy="3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17C3CE-D993-4309-B0EA-F5F10AB9F0C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19" y="6276590"/>
            <a:ext cx="1387593" cy="2115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488504" y="15007"/>
            <a:ext cx="15808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2020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중소벤처기업부 중기청장상 수상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2019 </a:t>
            </a:r>
            <a:r>
              <a:rPr lang="ko-KR" altLang="en-US" sz="7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과학기술정통부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장관상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수상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2018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서울시장상 수상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D72E978-0CB9-4B5D-A27E-44A196369E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-4395"/>
            <a:ext cx="420203" cy="4202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6737987" y="2633541"/>
            <a:ext cx="15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version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6465168" y="3980382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작성자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작성일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: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180189-A382-4029-9C42-99D823353291}"/>
              </a:ext>
            </a:extLst>
          </p:cNvPr>
          <p:cNvCxnSpPr>
            <a:cxnSpLocks/>
          </p:cNvCxnSpPr>
          <p:nvPr userDrawn="1"/>
        </p:nvCxnSpPr>
        <p:spPr>
          <a:xfrm>
            <a:off x="477914" y="549275"/>
            <a:ext cx="90121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34EEA5C-08D1-4C6F-9A13-4DAEC8CD3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4" y="6415682"/>
            <a:ext cx="9906000" cy="323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4EEA5C-08D1-4C6F-9A13-4DAEC8CD3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8846"/>
            <a:ext cx="9906000" cy="32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8E5657-9A5D-4902-B631-2CCBA2710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48" y="93657"/>
            <a:ext cx="877116" cy="2786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EC4F0-F3E5-4B97-A41F-E8C761BE99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" y="6591569"/>
            <a:ext cx="1197517" cy="235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8AE8B3-0C78-46DD-B356-D7A18178D8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01" y="6670895"/>
            <a:ext cx="841425" cy="1282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31D90D-FACB-4BB5-8634-562804C2BCC6}"/>
              </a:ext>
            </a:extLst>
          </p:cNvPr>
          <p:cNvSpPr/>
          <p:nvPr userDrawn="1"/>
        </p:nvSpPr>
        <p:spPr>
          <a:xfrm>
            <a:off x="-1" y="1196752"/>
            <a:ext cx="9906001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BBEDD-DF07-41D3-A431-E6E8FB1B29D9}"/>
              </a:ext>
            </a:extLst>
          </p:cNvPr>
          <p:cNvSpPr/>
          <p:nvPr userDrawn="1"/>
        </p:nvSpPr>
        <p:spPr>
          <a:xfrm>
            <a:off x="9162709" y="36738"/>
            <a:ext cx="719832" cy="43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fld id="{FC311139-F366-4719-B518-93E2E5F6A627}" type="slidenum">
              <a:rPr lang="en-US" altLang="ko-KR" sz="2000" kern="1200" baseline="0" noProof="0" smtClean="0">
                <a:solidFill>
                  <a:srgbClr val="B4C7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000" kern="1200" baseline="0" dirty="0">
              <a:solidFill>
                <a:srgbClr val="B4C7E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F58CF39-21C2-4695-BA72-88ED0BC8EE47}"/>
              </a:ext>
            </a:extLst>
          </p:cNvPr>
          <p:cNvCxnSpPr>
            <a:cxnSpLocks/>
          </p:cNvCxnSpPr>
          <p:nvPr userDrawn="1"/>
        </p:nvCxnSpPr>
        <p:spPr>
          <a:xfrm>
            <a:off x="522912" y="304699"/>
            <a:ext cx="16200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60000"/>
                  </a:schemeClr>
                </a:gs>
                <a:gs pos="15000">
                  <a:schemeClr val="bg1">
                    <a:lumMod val="85000"/>
                    <a:alpha val="70000"/>
                  </a:schemeClr>
                </a:gs>
                <a:gs pos="60000">
                  <a:schemeClr val="bg1">
                    <a:lumMod val="85000"/>
                    <a:alpha val="7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05CDC4-2A61-44B7-A795-062905878E8C}"/>
              </a:ext>
            </a:extLst>
          </p:cNvPr>
          <p:cNvSpPr txBox="1"/>
          <p:nvPr userDrawn="1"/>
        </p:nvSpPr>
        <p:spPr>
          <a:xfrm>
            <a:off x="79167" y="6577607"/>
            <a:ext cx="5501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www.saeumsoft.com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Since2005  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자료의 내용은 </a:t>
            </a:r>
            <a:r>
              <a:rPr lang="ko-KR" altLang="en-US" sz="800" b="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새움소프트를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제외한 외부에 대해 공개 및 유출을 금합니다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45088" y="6567927"/>
            <a:ext cx="1600200" cy="23480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D0A39339-DD20-4ADE-B289-917889A58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438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2FBFA-B447-4071-8E90-38D61FDE1106}"/>
              </a:ext>
            </a:extLst>
          </p:cNvPr>
          <p:cNvCxnSpPr/>
          <p:nvPr userDrawn="1"/>
        </p:nvCxnSpPr>
        <p:spPr>
          <a:xfrm>
            <a:off x="66502" y="4164301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5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271679-863D-4E24-8BD7-E574BB35994D}"/>
              </a:ext>
            </a:extLst>
          </p:cNvPr>
          <p:cNvSpPr txBox="1"/>
          <p:nvPr/>
        </p:nvSpPr>
        <p:spPr>
          <a:xfrm>
            <a:off x="5026663" y="1772816"/>
            <a:ext cx="3886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rgbClr val="FFFF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  <a:endParaRPr lang="ko-KR" altLang="en-US" sz="4800" b="1" dirty="0">
              <a:solidFill>
                <a:srgbClr val="FFFF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/>
        </p:nvSpPr>
        <p:spPr>
          <a:xfrm>
            <a:off x="8265368" y="2633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2.01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/>
        </p:nvSpPr>
        <p:spPr>
          <a:xfrm>
            <a:off x="7185248" y="3980382"/>
            <a:ext cx="25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khj9899@saeumsoft.com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2023.11.21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6776" y="2702708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a typeface="나눔바른고딕" panose="020B0603020101020101"/>
              </a:rPr>
              <a:t>영수증 </a:t>
            </a:r>
            <a:r>
              <a:rPr lang="en-US" altLang="ko-KR" sz="2000" b="1" dirty="0" smtClean="0">
                <a:solidFill>
                  <a:schemeClr val="bg1"/>
                </a:solidFill>
                <a:ea typeface="나눔바른고딕" panose="020B0603020101020101"/>
              </a:rPr>
              <a:t>OCR</a:t>
            </a:r>
            <a:r>
              <a:rPr lang="ko-KR" altLang="en-US" sz="2000" b="1" dirty="0" smtClean="0">
                <a:solidFill>
                  <a:schemeClr val="bg1"/>
                </a:solidFill>
                <a:ea typeface="나눔바른고딕" panose="020B0603020101020101"/>
              </a:rPr>
              <a:t>기반 등록 서비스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8704" y="1772816"/>
            <a:ext cx="1834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solidFill>
                  <a:schemeClr val="bg1"/>
                </a:solidFill>
                <a:ea typeface="나눔바른고딕" panose="020B0603020101020101"/>
              </a:rPr>
              <a:t>영처리</a:t>
            </a:r>
            <a:endParaRPr lang="ko-KR" altLang="en-US" sz="3200" b="1" dirty="0" smtClean="0">
              <a:solidFill>
                <a:schemeClr val="bg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21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달력에서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특정 날짜 </a:t>
            </a:r>
            <a:r>
              <a:rPr lang="ko-KR" altLang="en-US" sz="800" b="1" dirty="0" err="1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하단 버튼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On/Off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2072680" y="4229744"/>
            <a:ext cx="252028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184569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endCxn id="21" idx="1"/>
          </p:cNvCxnSpPr>
          <p:nvPr/>
        </p:nvCxnSpPr>
        <p:spPr>
          <a:xfrm>
            <a:off x="2075551" y="4229745"/>
            <a:ext cx="2182835" cy="107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하단 아이콘을 통해 해당 날짜의 영수증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결의서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리스트로 바로 이동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3999" r="9040" b="6678"/>
          <a:stretch/>
        </p:blipFill>
        <p:spPr>
          <a:xfrm>
            <a:off x="5384676" y="3068960"/>
            <a:ext cx="2003887" cy="162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385048" y="4779781"/>
            <a:ext cx="2003515" cy="591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해당 날짜 리스트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필터 적용 상태로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72680" y="4229744"/>
            <a:ext cx="252028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184569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2075551" y="4229745"/>
            <a:ext cx="2182835" cy="107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37791" y="4365104"/>
            <a:ext cx="746885" cy="97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해당 날짜로 지정된 영수증</a:t>
            </a: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결의서 작성하기 버튼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3486" r="8654" b="6344"/>
          <a:stretch/>
        </p:blipFill>
        <p:spPr>
          <a:xfrm>
            <a:off x="5374388" y="3086721"/>
            <a:ext cx="1990712" cy="16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5" name="그림 14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63804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9" idx="7"/>
          </p:cNvCxnSpPr>
          <p:nvPr/>
        </p:nvCxnSpPr>
        <p:spPr>
          <a:xfrm flipV="1">
            <a:off x="4994043" y="4293096"/>
            <a:ext cx="380345" cy="1009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85048" y="4779781"/>
            <a:ext cx="2003515" cy="591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해당 날짜 영수증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결의서 작성</a:t>
            </a:r>
          </a:p>
        </p:txBody>
      </p:sp>
    </p:spTree>
    <p:extLst>
      <p:ext uri="{BB962C8B-B14F-4D97-AF65-F5344CB8AC3E}">
        <p14:creationId xmlns:p14="http://schemas.microsoft.com/office/powerpoint/2010/main" val="27695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1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/3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/6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/1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년 기간별 통계 제공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개인용 지출에 대한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계정별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통계 제공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3.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통계탭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4203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USER_HOME_STAT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통계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userHomeStat.vue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986173" y="2348880"/>
            <a:ext cx="14504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/3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/6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/1</a:t>
            </a:r>
            <a:r>
              <a:rPr lang="ko-KR" altLang="en-US" sz="900" smtClean="0">
                <a:solidFill>
                  <a:schemeClr val="tx1"/>
                </a:solidFill>
              </a:rPr>
              <a:t>년</a:t>
            </a:r>
            <a:r>
              <a:rPr lang="en-US" altLang="ko-KR" sz="900" smtClean="0">
                <a:solidFill>
                  <a:schemeClr val="tx1"/>
                </a:solidFill>
              </a:rPr>
              <a:t/>
            </a:r>
            <a:br>
              <a:rPr lang="en-US" altLang="ko-KR" sz="900" smtClean="0">
                <a:solidFill>
                  <a:schemeClr val="tx1"/>
                </a:solidFill>
              </a:rPr>
            </a:br>
            <a:r>
              <a:rPr lang="ko-KR" altLang="en-US" sz="900" smtClean="0">
                <a:solidFill>
                  <a:schemeClr val="tx1"/>
                </a:solidFill>
              </a:rPr>
              <a:t>기간별 </a:t>
            </a:r>
            <a:r>
              <a:rPr lang="ko-KR" altLang="en-US" sz="900" dirty="0" smtClean="0">
                <a:solidFill>
                  <a:schemeClr val="tx1"/>
                </a:solidFill>
              </a:rPr>
              <a:t>통계 제공</a:t>
            </a: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2640" y="1700808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173" y="5049180"/>
            <a:ext cx="1726109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개인용 지출에 대한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계정별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식비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통계</a:t>
            </a:r>
          </a:p>
        </p:txBody>
      </p:sp>
      <p:sp>
        <p:nvSpPr>
          <p:cNvPr id="2" name="타원 1"/>
          <p:cNvSpPr/>
          <p:nvPr/>
        </p:nvSpPr>
        <p:spPr>
          <a:xfrm>
            <a:off x="267956" y="1844824"/>
            <a:ext cx="2304256" cy="576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6"/>
          </p:cNvCxnSpPr>
          <p:nvPr/>
        </p:nvCxnSpPr>
        <p:spPr>
          <a:xfrm>
            <a:off x="2572212" y="2132856"/>
            <a:ext cx="413961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32520" y="4509120"/>
            <a:ext cx="1584176" cy="158417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16696" y="5301208"/>
            <a:ext cx="769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48953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USER_RECEIPT_CAMERA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카메라 촬영하기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userReceiptCamera.vue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4.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카메라 촬영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영수증을 촬영하면 곧 바로 영수증 작성이 시작됨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23664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USER_RECEIPT_OCR_LOADING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OCR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로딩창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userReceiptOCRLoading.vue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5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OCR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진행중 로딩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영수증의 용도를 물어봄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개인용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지출 관리를 위한 저장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업무용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지출 결의를 위한 저장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  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자동 작성과 결의서 자동 작성이 동시에 진행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96740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USER_RECEIPT_TYPE_SELECT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개인용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업무용 선택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userReceiptTypeSelect.vue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6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개인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용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업무용 선택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총 금액을 크게 보여주어 영수증의 총액과 맞는지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시각적으로 잘 보이게 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95317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USER_RECEIPT_SAVE_CONFIRM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저장 전 최종 확인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userReceiptSaveConfirm.vue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7.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저장 전 최종 확인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저장 버튼 클릭 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별도의 확인 과정없이 바로 영수증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리스트로 저장됨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36" y="2697356"/>
            <a:ext cx="1787672" cy="354061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533208" y="2834386"/>
            <a:ext cx="1503784" cy="3231976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44888" y="3933056"/>
            <a:ext cx="720080" cy="28803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664968" y="4077072"/>
            <a:ext cx="7283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57056" y="1700808"/>
            <a:ext cx="1800200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별도의 과정 없이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리스트에 바로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93336" y="3933056"/>
            <a:ext cx="1787672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3399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USER_RECEIPT_SAVE_CONFIRM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저장 전 최종 확인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userReceiptSaveConfirm.vue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7.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저장 전 최종 확인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사진보관함에서 영수증 사진을 불러와 영수증을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자동 등록하는 방식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929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USER_RECEIPT_ADD_PIC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en-US" altLang="ko-KR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사진보관함에서 불러오기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userReceiptAddPic.vue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92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8.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사진보관함에서 불러오기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7056" y="1700808"/>
            <a:ext cx="1800200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카메라 촬영으로 등록하는 것과 동일한 진행방식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7" y="2571254"/>
            <a:ext cx="985415" cy="195168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405353" y="2636912"/>
            <a:ext cx="842454" cy="1825317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40" y="2578874"/>
            <a:ext cx="985415" cy="195168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3248" y="2638797"/>
            <a:ext cx="842454" cy="1825317"/>
          </a:xfrm>
          <a:prstGeom prst="roundRect">
            <a:avLst>
              <a:gd name="adj" fmla="val 9905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660" y="44624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8950" y="548680"/>
            <a:ext cx="898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수정에 대한 이력을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버젼과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현행화하여 작성합니다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2808"/>
              </p:ext>
            </p:extLst>
          </p:nvPr>
        </p:nvGraphicFramePr>
        <p:xfrm>
          <a:off x="488504" y="1124746"/>
          <a:ext cx="8985250" cy="33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0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r>
                        <a:rPr lang="en-US" altLang="ko-KR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수정자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2023.11.09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김형종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작성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</a:t>
                      </a: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2023.11.15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김형종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</a:t>
                      </a: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9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</a:t>
                      </a:r>
                      <a:r>
                        <a:rPr lang="en-US" altLang="ko-KR" sz="9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최신화 및 화면 설계 전체 초안 작성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3.0</a:t>
                      </a: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2023.11.21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김형종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</a:t>
                      </a:r>
                      <a:r>
                        <a:rPr lang="en-US" altLang="ko-KR" sz="9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최신화 및 화면 설계 필수 요소 정리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943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169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14453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48749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USER_RECEIPT_PERSONAL_LIST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 개인용 탭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userReceiptPersonalList.vue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9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리스트 개인용 탭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265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514" y="2094756"/>
            <a:ext cx="2106223" cy="5760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72737" y="2132856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68824" y="2022748"/>
            <a:ext cx="1224136" cy="326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당월 </a:t>
            </a:r>
            <a:r>
              <a:rPr lang="en-US" altLang="ko-KR" sz="900" dirty="0" smtClean="0">
                <a:solidFill>
                  <a:schemeClr val="tx1"/>
                </a:solidFill>
              </a:rPr>
              <a:t>Summary </a:t>
            </a:r>
            <a:r>
              <a:rPr lang="ko-KR" altLang="en-US" sz="900" dirty="0" smtClean="0">
                <a:solidFill>
                  <a:schemeClr val="tx1"/>
                </a:solidFill>
              </a:rPr>
              <a:t>집계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514" y="3081660"/>
            <a:ext cx="2106223" cy="55701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72737" y="3284984"/>
            <a:ext cx="6800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60262" y="3067530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내용 간략하게 표기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누르면 상세 보기로 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622" y="5254600"/>
            <a:ext cx="472065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51037" y="544522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47124" y="5352430"/>
            <a:ext cx="1533868" cy="326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등록하기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직접 작성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744438" y="3284984"/>
            <a:ext cx="712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1" y="2320431"/>
            <a:ext cx="1383833" cy="2740781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575892" y="2412380"/>
            <a:ext cx="1183071" cy="256332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8" grpId="0" animBg="1"/>
      <p:bldP spid="11" grpId="0" animBg="1"/>
      <p:bldP spid="21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>
            <a:off x="4744438" y="3284984"/>
            <a:ext cx="712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상세보기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4617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USER_RECEIPT_DETAIL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상세보기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userReceiptDetail.vue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10.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상세보기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265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514" y="2094756"/>
            <a:ext cx="2106223" cy="5760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72737" y="2132856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68824" y="2022748"/>
            <a:ext cx="1224136" cy="326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당월 </a:t>
            </a:r>
            <a:r>
              <a:rPr lang="en-US" altLang="ko-KR" sz="900" dirty="0" smtClean="0">
                <a:solidFill>
                  <a:schemeClr val="tx1"/>
                </a:solidFill>
              </a:rPr>
              <a:t>Summary </a:t>
            </a:r>
            <a:r>
              <a:rPr lang="ko-KR" altLang="en-US" sz="900" dirty="0" smtClean="0">
                <a:solidFill>
                  <a:schemeClr val="tx1"/>
                </a:solidFill>
              </a:rPr>
              <a:t>집계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514" y="3081660"/>
            <a:ext cx="2106223" cy="55701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622" y="5254600"/>
            <a:ext cx="472065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51037" y="544522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38" y="1202064"/>
            <a:ext cx="2547003" cy="504452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118922" y="1344754"/>
            <a:ext cx="2177492" cy="4717898"/>
          </a:xfrm>
          <a:prstGeom prst="roundRect">
            <a:avLst>
              <a:gd name="adj" fmla="val 9905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72737" y="3284984"/>
            <a:ext cx="6800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60262" y="3067530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내용 간략하게 표기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누르면 상세 보기로 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7124" y="5352430"/>
            <a:ext cx="1533868" cy="326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등록하기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직접 작성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5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업무용 영수증 리스트는 모두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결의서로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자동 변경이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진행되도록 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10.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리스트 업무용 탭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6174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USER_RECEIPT_BUSINESS_LIST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 업무용 탭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userReceiptBusinessList.vue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389170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0832" y="4077072"/>
            <a:ext cx="158417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업무용 영수증 내용 전부를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결의서로</a:t>
            </a:r>
            <a:r>
              <a:rPr lang="ko-KR" altLang="en-US" sz="900" dirty="0" smtClean="0">
                <a:solidFill>
                  <a:schemeClr val="tx1"/>
                </a:solidFill>
              </a:rPr>
              <a:t> 자동 변환하여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결의서 리스트로 제공함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6515" y="3140967"/>
            <a:ext cx="2102776" cy="246208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2469291" y="4372012"/>
            <a:ext cx="9715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업무용 영수증을 바탕으로 자동 생성된 결의서 리스트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결의를 올릴 것인지는 사용자가 결정함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11.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결의서 리스트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USER_RESOLUTION_LIST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리스트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userResolutionList.vue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96816" y="1988840"/>
            <a:ext cx="2376264" cy="6392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자동 생성된 결의서 리스트 제공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사용자가 원하는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결의서를</a:t>
            </a:r>
            <a:r>
              <a:rPr lang="ko-KR" altLang="en-US" sz="900" dirty="0" smtClean="0">
                <a:solidFill>
                  <a:schemeClr val="tx1"/>
                </a:solidFill>
              </a:rPr>
              <a:t> 선택하여 결의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515" y="2924945"/>
            <a:ext cx="2102776" cy="267811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2469291" y="2308462"/>
            <a:ext cx="827525" cy="68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18" idx="1"/>
          </p:cNvCxnSpPr>
          <p:nvPr/>
        </p:nvCxnSpPr>
        <p:spPr>
          <a:xfrm>
            <a:off x="2482461" y="4240138"/>
            <a:ext cx="8782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60728" y="3933056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결의서를</a:t>
            </a:r>
            <a:r>
              <a:rPr lang="ko-KR" altLang="en-US" sz="900" dirty="0" smtClean="0">
                <a:solidFill>
                  <a:schemeClr val="tx1"/>
                </a:solidFill>
              </a:rPr>
              <a:t> 눌러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상세보기로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이동함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>
            <a:off x="4944904" y="4240138"/>
            <a:ext cx="670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19" y="3174908"/>
            <a:ext cx="1383833" cy="2740781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5713750" y="3266857"/>
            <a:ext cx="1183071" cy="256332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488" y="3933056"/>
            <a:ext cx="2137973" cy="6141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1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결의서 상세보기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12.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결의서 상세보기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78770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USER_RESOLUTION_DETAIL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</a:t>
                      </a:r>
                      <a:r>
                        <a:rPr lang="en-US" altLang="ko-KR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상세보기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userResolutionDetail.vue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156593" y="3113556"/>
            <a:ext cx="288033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44626" y="3278416"/>
            <a:ext cx="636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080792" y="3095307"/>
            <a:ext cx="1296144" cy="36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증빙 영수증 사진 보기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76936" y="3272612"/>
            <a:ext cx="504056" cy="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12" y="1250365"/>
            <a:ext cx="1571458" cy="3112386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009379" y="1355265"/>
            <a:ext cx="1343476" cy="2910865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4" y="4504236"/>
            <a:ext cx="1872208" cy="158854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272480" y="5222056"/>
            <a:ext cx="1008112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7" idx="6"/>
          </p:cNvCxnSpPr>
          <p:nvPr/>
        </p:nvCxnSpPr>
        <p:spPr>
          <a:xfrm>
            <a:off x="1280592" y="5474084"/>
            <a:ext cx="1736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32127" y="4965456"/>
            <a:ext cx="72008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직접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정상 승인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88623" y="4965456"/>
            <a:ext cx="1004292" cy="6291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증빙 자료 누락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내용 </a:t>
            </a:r>
            <a:r>
              <a:rPr lang="ko-KR" altLang="en-US" sz="900" dirty="0" smtClean="0">
                <a:solidFill>
                  <a:schemeClr val="tx1"/>
                </a:solidFill>
              </a:rPr>
              <a:t>누락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작성 내용 부족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오타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smtClean="0">
                <a:solidFill>
                  <a:schemeClr val="tx1"/>
                </a:solidFill>
              </a:rPr>
              <a:t>오기입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8111" y="4725144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승인 관련 </a:t>
            </a:r>
            <a:r>
              <a:rPr lang="en-US" altLang="ko-KR" sz="900" dirty="0" smtClean="0"/>
              <a:t>SELECT</a:t>
            </a:r>
            <a:endParaRPr lang="ko-KR" altLang="en-US" sz="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812795" y="4725144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반려 관련 </a:t>
            </a:r>
            <a:r>
              <a:rPr lang="en-US" altLang="ko-KR" sz="900" smtClean="0"/>
              <a:t>SELECT</a:t>
            </a:r>
            <a:endParaRPr lang="ko-KR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40435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17" grpId="0" animBg="1"/>
      <p:bldP spid="20" grpId="0" animBg="1"/>
      <p:bldP spid="21" grpId="0" animBg="1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200472" y="44624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Listup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8755"/>
              </p:ext>
            </p:extLst>
          </p:nvPr>
        </p:nvGraphicFramePr>
        <p:xfrm>
          <a:off x="488949" y="1120130"/>
          <a:ext cx="9001125" cy="432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477">
                  <a:extLst>
                    <a:ext uri="{9D8B030D-6E8A-4147-A177-3AD203B41FA5}">
                      <a16:colId xmlns:a16="http://schemas.microsoft.com/office/drawing/2014/main" val="2130633786"/>
                    </a:ext>
                  </a:extLst>
                </a:gridCol>
                <a:gridCol w="1719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1089440150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492398839"/>
                    </a:ext>
                  </a:extLst>
                </a:gridCol>
              </a:tblGrid>
              <a:tr h="28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No.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권한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화면코드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파일명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담당자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순서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요약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탭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2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 탭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3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통계 탭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4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카메라 촬영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5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 </a:t>
                      </a:r>
                      <a:r>
                        <a:rPr lang="en-US" altLang="ko-KR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OCR 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 로딩  화면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-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6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개인용 </a:t>
                      </a:r>
                      <a:r>
                        <a:rPr lang="en-US" altLang="ko-KR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업무용 선택 팝업 화면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7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저장 전 최종 확인 팝업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8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ko-KR" altLang="en-US" sz="8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사진보관함에서 불러오기 화면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9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 개인용 탭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상세보기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36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 업무용 탭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6427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12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리스트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6155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13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상세보기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9315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137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88950" y="548680"/>
            <a:ext cx="898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설계될 화면의 리스트를 작성합니다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홈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매인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화면에서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Summary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1616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480" y="1694160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 홈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매인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)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화면에서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Summary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를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Summary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달력 탭으로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 홈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매인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)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화면에서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Summary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를 보여줌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Summary </a:t>
            </a:r>
            <a:r>
              <a:rPr lang="ko-KR" altLang="en-US" sz="800" b="1" dirty="0" err="1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달력 탭으로 이동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6597" y="2017277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영수증 리스트로 이동</a:t>
            </a: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1" y="2254945"/>
            <a:ext cx="1363243" cy="27000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1280592" y="4090850"/>
            <a:ext cx="3096389" cy="49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488205" y="2348880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6597" y="2017277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영수증 리스트로 이동</a:t>
            </a:r>
          </a:p>
        </p:txBody>
      </p:sp>
      <p:pic>
        <p:nvPicPr>
          <p:cNvPr id="17" name="그림 1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27" name="그림 2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1" y="2254945"/>
            <a:ext cx="1363243" cy="2700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488205" y="2348880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280592" y="4090850"/>
            <a:ext cx="3096389" cy="49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92" y="3287497"/>
            <a:ext cx="1363243" cy="270000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043016" y="3381432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432720" y="5359158"/>
            <a:ext cx="3499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57149" y="305666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결의서 리스트로 이동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 홈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매인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)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화면에서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Summary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를 보여줌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 Summary </a:t>
            </a:r>
            <a:r>
              <a:rPr lang="ko-KR" altLang="en-US" sz="800" b="1" dirty="0" err="1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달력 탭으로 이동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 영수증 </a:t>
            </a:r>
            <a:r>
              <a:rPr lang="ko-KR" altLang="en-US" sz="800" b="1" dirty="0" err="1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,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 영수증 리스트로 이동</a:t>
            </a: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결의서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결의서 리스트로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599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기본화면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560" y="1698923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 달력에서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특정 날짜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하단 버튼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On/Off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184579</TotalTime>
  <Words>1039</Words>
  <Application>Microsoft Office PowerPoint</Application>
  <PresentationFormat>A4 용지(210x297mm)</PresentationFormat>
  <Paragraphs>452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KoPubWorld돋움체 Bold</vt:lpstr>
      <vt:lpstr>KoPubWorld돋움체 Medium</vt:lpstr>
      <vt:lpstr>나눔바른고딕</vt:lpstr>
      <vt:lpstr>맑은 고딕</vt:lpstr>
      <vt:lpstr>Arial</vt:lpstr>
      <vt:lpstr>Calibri</vt:lpstr>
      <vt:lpstr>1_그리드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vovo496@susoft.co.kr</cp:lastModifiedBy>
  <cp:revision>37000</cp:revision>
  <cp:lastPrinted>2021-07-05T01:36:00Z</cp:lastPrinted>
  <dcterms:created xsi:type="dcterms:W3CDTF">2014-05-10T18:59:54Z</dcterms:created>
  <dcterms:modified xsi:type="dcterms:W3CDTF">2023-11-29T00:05:22Z</dcterms:modified>
</cp:coreProperties>
</file>