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65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280761"/>
            <a:ext cx="4869061" cy="3668078"/>
          </a:xfrm>
          <a:prstGeom prst="rect">
            <a:avLst/>
          </a:prstGeom>
        </p:spPr>
      </p:pic>
      <p:sp>
        <p:nvSpPr>
          <p:cNvPr id="6" name="Text 2"/>
          <p:cNvSpPr/>
          <p:nvPr/>
        </p:nvSpPr>
        <p:spPr>
          <a:xfrm>
            <a:off x="864037" y="708779"/>
            <a:ext cx="7415927" cy="3361849"/>
          </a:xfrm>
          <a:prstGeom prst="rect">
            <a:avLst/>
          </a:prstGeom>
          <a:noFill/>
          <a:ln/>
        </p:spPr>
        <p:txBody>
          <a:bodyPr wrap="square" rtlCol="0" anchor="t"/>
          <a:lstStyle/>
          <a:p>
            <a:pPr marL="0" indent="0">
              <a:lnSpc>
                <a:spcPts val="8825"/>
              </a:lnSpc>
              <a:buNone/>
            </a:pPr>
            <a:r>
              <a:rPr lang="en-US" sz="7060" b="1" dirty="0">
                <a:solidFill>
                  <a:srgbClr val="9998FF"/>
                </a:solidFill>
                <a:latin typeface="Barlow" pitchFamily="34" charset="0"/>
                <a:ea typeface="Barlow" pitchFamily="34" charset="-122"/>
                <a:cs typeface="Barlow" pitchFamily="34" charset="-120"/>
              </a:rPr>
              <a:t>Introduction to E-Commerce Product Selection</a:t>
            </a:r>
            <a:endParaRPr lang="en-US" sz="7060" dirty="0"/>
          </a:p>
        </p:txBody>
      </p:sp>
      <p:sp>
        <p:nvSpPr>
          <p:cNvPr id="7" name="Text 3"/>
          <p:cNvSpPr/>
          <p:nvPr/>
        </p:nvSpPr>
        <p:spPr>
          <a:xfrm>
            <a:off x="864037" y="4440912"/>
            <a:ext cx="7415927" cy="237029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This presentation will explore the challenges of maximizing product selection for an e-commerce platform. We will delve into the Knapsack Problem as a mathematical framework for understanding these challenges, and discuss how approximation algorithms can be used to find near-optimal solutions.</a:t>
            </a:r>
            <a:endParaRPr lang="en-US" sz="1944" dirty="0"/>
          </a:p>
        </p:txBody>
      </p:sp>
      <p:sp>
        <p:nvSpPr>
          <p:cNvPr id="8" name="Shape 4" hidden="1"/>
          <p:cNvSpPr/>
          <p:nvPr/>
        </p:nvSpPr>
        <p:spPr>
          <a:xfrm>
            <a:off x="864037" y="7107317"/>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1982510"/>
            <a:ext cx="4869061" cy="4264581"/>
          </a:xfrm>
          <a:prstGeom prst="rect">
            <a:avLst/>
          </a:prstGeom>
        </p:spPr>
      </p:pic>
      <p:sp>
        <p:nvSpPr>
          <p:cNvPr id="6" name="Text 2"/>
          <p:cNvSpPr/>
          <p:nvPr/>
        </p:nvSpPr>
        <p:spPr>
          <a:xfrm>
            <a:off x="864037" y="1339810"/>
            <a:ext cx="7415927" cy="1624251"/>
          </a:xfrm>
          <a:prstGeom prst="rect">
            <a:avLst/>
          </a:prstGeom>
          <a:noFill/>
          <a:ln/>
        </p:spPr>
        <p:txBody>
          <a:bodyPr wrap="square" rtlCol="0" anchor="t"/>
          <a:lstStyle/>
          <a:p>
            <a:pPr marL="0" indent="0">
              <a:lnSpc>
                <a:spcPts val="6395"/>
              </a:lnSpc>
              <a:buNone/>
            </a:pPr>
            <a:r>
              <a:rPr lang="en-US" sz="5116" b="1" dirty="0">
                <a:solidFill>
                  <a:srgbClr val="9998FF"/>
                </a:solidFill>
                <a:latin typeface="Barlow" pitchFamily="34" charset="0"/>
                <a:ea typeface="Barlow" pitchFamily="34" charset="-122"/>
                <a:cs typeface="Barlow" pitchFamily="34" charset="-120"/>
              </a:rPr>
              <a:t>Conclusion and Next Steps</a:t>
            </a:r>
            <a:endParaRPr lang="en-US" sz="5116" dirty="0"/>
          </a:p>
        </p:txBody>
      </p:sp>
      <p:sp>
        <p:nvSpPr>
          <p:cNvPr id="7" name="Text 3"/>
          <p:cNvSpPr/>
          <p:nvPr/>
        </p:nvSpPr>
        <p:spPr>
          <a:xfrm>
            <a:off x="864037" y="3334345"/>
            <a:ext cx="7415927" cy="3555444"/>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This presentation has outlined a comprehensive approach to maximizing product selection for an e-commerce platform. By leveraging approximation algorithms, e-commerce businesses can optimize their product offerings, improve profitability, and enhance customer satisfaction. Future research should focus on developing more sophisticated algorithms that can adapt to dynamic environments and incorporate real-time feedback from customers.</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3603" y="2145983"/>
            <a:ext cx="4979075" cy="3937635"/>
          </a:xfrm>
          <a:prstGeom prst="rect">
            <a:avLst/>
          </a:prstGeom>
        </p:spPr>
      </p:pic>
      <p:sp>
        <p:nvSpPr>
          <p:cNvPr id="6" name="Text 2"/>
          <p:cNvSpPr/>
          <p:nvPr/>
        </p:nvSpPr>
        <p:spPr>
          <a:xfrm>
            <a:off x="6196608" y="721876"/>
            <a:ext cx="5423654" cy="667464"/>
          </a:xfrm>
          <a:prstGeom prst="rect">
            <a:avLst/>
          </a:prstGeom>
          <a:noFill/>
          <a:ln/>
        </p:spPr>
        <p:txBody>
          <a:bodyPr wrap="none" rtlCol="0" anchor="t"/>
          <a:lstStyle/>
          <a:p>
            <a:pPr marL="0" indent="0">
              <a:lnSpc>
                <a:spcPts val="5256"/>
              </a:lnSpc>
              <a:buNone/>
            </a:pPr>
            <a:r>
              <a:rPr lang="en-US" sz="4205" b="1" dirty="0">
                <a:solidFill>
                  <a:srgbClr val="9998FF"/>
                </a:solidFill>
                <a:latin typeface="Barlow" pitchFamily="34" charset="0"/>
                <a:ea typeface="Barlow" pitchFamily="34" charset="-122"/>
                <a:cs typeface="Barlow" pitchFamily="34" charset="-120"/>
              </a:rPr>
              <a:t>The Knapsack Problem</a:t>
            </a:r>
            <a:endParaRPr lang="en-US" sz="4205" dirty="0"/>
          </a:p>
        </p:txBody>
      </p:sp>
      <p:sp>
        <p:nvSpPr>
          <p:cNvPr id="7" name="Text 3"/>
          <p:cNvSpPr/>
          <p:nvPr/>
        </p:nvSpPr>
        <p:spPr>
          <a:xfrm>
            <a:off x="6196608" y="1693664"/>
            <a:ext cx="7723584" cy="1298258"/>
          </a:xfrm>
          <a:prstGeom prst="rect">
            <a:avLst/>
          </a:prstGeom>
          <a:noFill/>
          <a:ln/>
        </p:spPr>
        <p:txBody>
          <a:bodyPr wrap="square" rtlCol="0" anchor="t"/>
          <a:lstStyle/>
          <a:p>
            <a:pPr marL="0" indent="0">
              <a:lnSpc>
                <a:spcPts val="2556"/>
              </a:lnSpc>
              <a:buNone/>
            </a:pPr>
            <a:r>
              <a:rPr lang="en-US" sz="1598" dirty="0">
                <a:solidFill>
                  <a:srgbClr val="EEEFF5"/>
                </a:solidFill>
                <a:latin typeface="Montserrat" pitchFamily="34" charset="0"/>
                <a:ea typeface="Montserrat" pitchFamily="34" charset="-122"/>
                <a:cs typeface="Montserrat" pitchFamily="34" charset="-120"/>
              </a:rPr>
              <a:t>The Knapsack Problem involves choosing a subset of items with maximum value while adhering to a weight constraint. This analogy can be applied to an e-commerce platform, where the items represent products and the weight represents constraints like inventory or budget.</a:t>
            </a:r>
            <a:endParaRPr lang="en-US" sz="1598" dirty="0"/>
          </a:p>
        </p:txBody>
      </p:sp>
      <p:sp>
        <p:nvSpPr>
          <p:cNvPr id="8" name="Shape 4"/>
          <p:cNvSpPr/>
          <p:nvPr/>
        </p:nvSpPr>
        <p:spPr>
          <a:xfrm>
            <a:off x="6196608" y="3220164"/>
            <a:ext cx="7723584" cy="1185743"/>
          </a:xfrm>
          <a:prstGeom prst="roundRect">
            <a:avLst>
              <a:gd name="adj" fmla="val 15402"/>
            </a:avLst>
          </a:prstGeom>
          <a:solidFill>
            <a:srgbClr val="282C32"/>
          </a:solidFill>
          <a:ln/>
        </p:spPr>
      </p:sp>
      <p:sp>
        <p:nvSpPr>
          <p:cNvPr id="9" name="Text 5"/>
          <p:cNvSpPr/>
          <p:nvPr/>
        </p:nvSpPr>
        <p:spPr>
          <a:xfrm>
            <a:off x="6399490" y="3423047"/>
            <a:ext cx="2669977" cy="333732"/>
          </a:xfrm>
          <a:prstGeom prst="rect">
            <a:avLst/>
          </a:prstGeom>
          <a:noFill/>
          <a:ln/>
        </p:spPr>
        <p:txBody>
          <a:bodyPr wrap="none" rtlCol="0" anchor="t"/>
          <a:lstStyle/>
          <a:p>
            <a:pPr marL="0" indent="0">
              <a:lnSpc>
                <a:spcPts val="2628"/>
              </a:lnSpc>
              <a:buNone/>
            </a:pPr>
            <a:r>
              <a:rPr lang="en-US" sz="2102" b="1" dirty="0">
                <a:solidFill>
                  <a:srgbClr val="EEEFF5"/>
                </a:solidFill>
                <a:latin typeface="Barlow" pitchFamily="34" charset="0"/>
                <a:ea typeface="Barlow" pitchFamily="34" charset="-122"/>
                <a:cs typeface="Barlow" pitchFamily="34" charset="-120"/>
              </a:rPr>
              <a:t>Value</a:t>
            </a:r>
            <a:endParaRPr lang="en-US" sz="2102" dirty="0"/>
          </a:p>
        </p:txBody>
      </p:sp>
      <p:sp>
        <p:nvSpPr>
          <p:cNvPr id="10" name="Text 6"/>
          <p:cNvSpPr/>
          <p:nvPr/>
        </p:nvSpPr>
        <p:spPr>
          <a:xfrm>
            <a:off x="6399490" y="3878461"/>
            <a:ext cx="7317819" cy="324564"/>
          </a:xfrm>
          <a:prstGeom prst="rect">
            <a:avLst/>
          </a:prstGeom>
          <a:noFill/>
          <a:ln/>
        </p:spPr>
        <p:txBody>
          <a:bodyPr wrap="none" rtlCol="0" anchor="t"/>
          <a:lstStyle/>
          <a:p>
            <a:pPr marL="0" indent="0">
              <a:lnSpc>
                <a:spcPts val="2556"/>
              </a:lnSpc>
              <a:buNone/>
            </a:pPr>
            <a:r>
              <a:rPr lang="en-US" sz="1598" dirty="0">
                <a:solidFill>
                  <a:srgbClr val="EEEFF5"/>
                </a:solidFill>
                <a:latin typeface="Montserrat" pitchFamily="34" charset="0"/>
                <a:ea typeface="Montserrat" pitchFamily="34" charset="-122"/>
                <a:cs typeface="Montserrat" pitchFamily="34" charset="-120"/>
              </a:rPr>
              <a:t>Represents the profit generated by selling a product.</a:t>
            </a:r>
            <a:endParaRPr lang="en-US" sz="1598" dirty="0"/>
          </a:p>
        </p:txBody>
      </p:sp>
      <p:sp>
        <p:nvSpPr>
          <p:cNvPr id="11" name="Shape 7"/>
          <p:cNvSpPr/>
          <p:nvPr/>
        </p:nvSpPr>
        <p:spPr>
          <a:xfrm>
            <a:off x="6196608" y="4608790"/>
            <a:ext cx="7723584" cy="1510308"/>
          </a:xfrm>
          <a:prstGeom prst="roundRect">
            <a:avLst>
              <a:gd name="adj" fmla="val 12092"/>
            </a:avLst>
          </a:prstGeom>
          <a:solidFill>
            <a:srgbClr val="282C32"/>
          </a:solidFill>
          <a:ln/>
        </p:spPr>
      </p:sp>
      <p:sp>
        <p:nvSpPr>
          <p:cNvPr id="12" name="Text 8"/>
          <p:cNvSpPr/>
          <p:nvPr/>
        </p:nvSpPr>
        <p:spPr>
          <a:xfrm>
            <a:off x="6399490" y="4811673"/>
            <a:ext cx="2669977" cy="333732"/>
          </a:xfrm>
          <a:prstGeom prst="rect">
            <a:avLst/>
          </a:prstGeom>
          <a:noFill/>
          <a:ln/>
        </p:spPr>
        <p:txBody>
          <a:bodyPr wrap="none" rtlCol="0" anchor="t"/>
          <a:lstStyle/>
          <a:p>
            <a:pPr marL="0" indent="0">
              <a:lnSpc>
                <a:spcPts val="2628"/>
              </a:lnSpc>
              <a:buNone/>
            </a:pPr>
            <a:r>
              <a:rPr lang="en-US" sz="2102" b="1" dirty="0">
                <a:solidFill>
                  <a:srgbClr val="EEEFF5"/>
                </a:solidFill>
                <a:latin typeface="Barlow" pitchFamily="34" charset="0"/>
                <a:ea typeface="Barlow" pitchFamily="34" charset="-122"/>
                <a:cs typeface="Barlow" pitchFamily="34" charset="-120"/>
              </a:rPr>
              <a:t>Weight</a:t>
            </a:r>
            <a:endParaRPr lang="en-US" sz="2102" dirty="0"/>
          </a:p>
        </p:txBody>
      </p:sp>
      <p:sp>
        <p:nvSpPr>
          <p:cNvPr id="13" name="Text 9"/>
          <p:cNvSpPr/>
          <p:nvPr/>
        </p:nvSpPr>
        <p:spPr>
          <a:xfrm>
            <a:off x="6399490" y="5267087"/>
            <a:ext cx="7317819" cy="649129"/>
          </a:xfrm>
          <a:prstGeom prst="rect">
            <a:avLst/>
          </a:prstGeom>
          <a:noFill/>
          <a:ln/>
        </p:spPr>
        <p:txBody>
          <a:bodyPr wrap="square" rtlCol="0" anchor="t"/>
          <a:lstStyle/>
          <a:p>
            <a:pPr marL="0" indent="0">
              <a:lnSpc>
                <a:spcPts val="2556"/>
              </a:lnSpc>
              <a:buNone/>
            </a:pPr>
            <a:r>
              <a:rPr lang="en-US" sz="1598" dirty="0">
                <a:solidFill>
                  <a:srgbClr val="EEEFF5"/>
                </a:solidFill>
                <a:latin typeface="Montserrat" pitchFamily="34" charset="0"/>
                <a:ea typeface="Montserrat" pitchFamily="34" charset="-122"/>
                <a:cs typeface="Montserrat" pitchFamily="34" charset="-120"/>
              </a:rPr>
              <a:t>Represents the resources consumed by the product, like inventory or shipping costs.</a:t>
            </a:r>
            <a:endParaRPr lang="en-US" sz="1598" dirty="0"/>
          </a:p>
        </p:txBody>
      </p:sp>
      <p:sp>
        <p:nvSpPr>
          <p:cNvPr id="14" name="Shape 10"/>
          <p:cNvSpPr/>
          <p:nvPr/>
        </p:nvSpPr>
        <p:spPr>
          <a:xfrm>
            <a:off x="6196608" y="6321981"/>
            <a:ext cx="7723584" cy="1185743"/>
          </a:xfrm>
          <a:prstGeom prst="roundRect">
            <a:avLst>
              <a:gd name="adj" fmla="val 15402"/>
            </a:avLst>
          </a:prstGeom>
          <a:solidFill>
            <a:srgbClr val="282C32"/>
          </a:solidFill>
          <a:ln/>
        </p:spPr>
      </p:sp>
      <p:sp>
        <p:nvSpPr>
          <p:cNvPr id="15" name="Text 11"/>
          <p:cNvSpPr/>
          <p:nvPr/>
        </p:nvSpPr>
        <p:spPr>
          <a:xfrm>
            <a:off x="6399490" y="6524863"/>
            <a:ext cx="2669977" cy="333732"/>
          </a:xfrm>
          <a:prstGeom prst="rect">
            <a:avLst/>
          </a:prstGeom>
          <a:noFill/>
          <a:ln/>
        </p:spPr>
        <p:txBody>
          <a:bodyPr wrap="none" rtlCol="0" anchor="t"/>
          <a:lstStyle/>
          <a:p>
            <a:pPr marL="0" indent="0">
              <a:lnSpc>
                <a:spcPts val="2628"/>
              </a:lnSpc>
              <a:buNone/>
            </a:pPr>
            <a:r>
              <a:rPr lang="en-US" sz="2102" b="1" dirty="0">
                <a:solidFill>
                  <a:srgbClr val="EEEFF5"/>
                </a:solidFill>
                <a:latin typeface="Barlow" pitchFamily="34" charset="0"/>
                <a:ea typeface="Barlow" pitchFamily="34" charset="-122"/>
                <a:cs typeface="Barlow" pitchFamily="34" charset="-120"/>
              </a:rPr>
              <a:t>Constraint</a:t>
            </a:r>
            <a:endParaRPr lang="en-US" sz="2102" dirty="0"/>
          </a:p>
        </p:txBody>
      </p:sp>
      <p:sp>
        <p:nvSpPr>
          <p:cNvPr id="16" name="Text 12"/>
          <p:cNvSpPr/>
          <p:nvPr/>
        </p:nvSpPr>
        <p:spPr>
          <a:xfrm>
            <a:off x="6399490" y="6980277"/>
            <a:ext cx="7317819" cy="324564"/>
          </a:xfrm>
          <a:prstGeom prst="rect">
            <a:avLst/>
          </a:prstGeom>
          <a:noFill/>
          <a:ln/>
        </p:spPr>
        <p:txBody>
          <a:bodyPr wrap="none" rtlCol="0" anchor="t"/>
          <a:lstStyle/>
          <a:p>
            <a:pPr marL="0" indent="0">
              <a:lnSpc>
                <a:spcPts val="2556"/>
              </a:lnSpc>
              <a:buNone/>
            </a:pPr>
            <a:r>
              <a:rPr lang="en-US" sz="1598" dirty="0">
                <a:solidFill>
                  <a:srgbClr val="EEEFF5"/>
                </a:solidFill>
                <a:latin typeface="Montserrat" pitchFamily="34" charset="0"/>
                <a:ea typeface="Montserrat" pitchFamily="34" charset="-122"/>
                <a:cs typeface="Montserrat" pitchFamily="34" charset="-120"/>
              </a:rPr>
              <a:t>Represents the limitations on available resources.</a:t>
            </a:r>
            <a:endParaRPr lang="en-US" sz="159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5979" y="2000369"/>
            <a:ext cx="5054322" cy="4228862"/>
          </a:xfrm>
          <a:prstGeom prst="rect">
            <a:avLst/>
          </a:prstGeom>
        </p:spPr>
      </p:pic>
      <p:sp>
        <p:nvSpPr>
          <p:cNvPr id="6" name="Text 2"/>
          <p:cNvSpPr/>
          <p:nvPr/>
        </p:nvSpPr>
        <p:spPr>
          <a:xfrm>
            <a:off x="6091238" y="802124"/>
            <a:ext cx="7934325" cy="1137047"/>
          </a:xfrm>
          <a:prstGeom prst="rect">
            <a:avLst/>
          </a:prstGeom>
          <a:noFill/>
          <a:ln/>
        </p:spPr>
        <p:txBody>
          <a:bodyPr wrap="square" rtlCol="0" anchor="t"/>
          <a:lstStyle/>
          <a:p>
            <a:pPr marL="0" indent="0">
              <a:lnSpc>
                <a:spcPts val="4476"/>
              </a:lnSpc>
              <a:buNone/>
            </a:pPr>
            <a:r>
              <a:rPr lang="en-US" sz="3581" b="1" dirty="0">
                <a:solidFill>
                  <a:srgbClr val="9998FF"/>
                </a:solidFill>
                <a:latin typeface="Barlow" pitchFamily="34" charset="0"/>
                <a:ea typeface="Barlow" pitchFamily="34" charset="-122"/>
                <a:cs typeface="Barlow" pitchFamily="34" charset="-120"/>
              </a:rPr>
              <a:t>Approximation Algorithms for Knapsack</a:t>
            </a:r>
            <a:endParaRPr lang="en-US" sz="3581" dirty="0"/>
          </a:p>
        </p:txBody>
      </p:sp>
      <p:sp>
        <p:nvSpPr>
          <p:cNvPr id="7" name="Text 3"/>
          <p:cNvSpPr/>
          <p:nvPr/>
        </p:nvSpPr>
        <p:spPr>
          <a:xfrm>
            <a:off x="6091238" y="2198370"/>
            <a:ext cx="7934325" cy="829747"/>
          </a:xfrm>
          <a:prstGeom prst="rect">
            <a:avLst/>
          </a:prstGeom>
          <a:noFill/>
          <a:ln/>
        </p:spPr>
        <p:txBody>
          <a:bodyPr wrap="square" rtlCol="0" anchor="t"/>
          <a:lstStyle/>
          <a:p>
            <a:pPr marL="0" indent="0">
              <a:lnSpc>
                <a:spcPts val="2177"/>
              </a:lnSpc>
              <a:buNone/>
            </a:pPr>
            <a:r>
              <a:rPr lang="en-US" sz="1361" dirty="0">
                <a:solidFill>
                  <a:srgbClr val="EEEFF5"/>
                </a:solidFill>
                <a:latin typeface="Montserrat" pitchFamily="34" charset="0"/>
                <a:ea typeface="Montserrat" pitchFamily="34" charset="-122"/>
                <a:cs typeface="Montserrat" pitchFamily="34" charset="-120"/>
              </a:rPr>
              <a:t>Approximation algorithms offer efficient solutions to complex problems like the Knapsack Problem. These algorithms aim to find solutions that are close to the optimal solution within a reasonable timeframe.</a:t>
            </a:r>
            <a:endParaRPr lang="en-US" sz="1361" dirty="0"/>
          </a:p>
        </p:txBody>
      </p:sp>
      <p:sp>
        <p:nvSpPr>
          <p:cNvPr id="8" name="Shape 4"/>
          <p:cNvSpPr/>
          <p:nvPr/>
        </p:nvSpPr>
        <p:spPr>
          <a:xfrm>
            <a:off x="6156067" y="3416737"/>
            <a:ext cx="388739" cy="388739"/>
          </a:xfrm>
          <a:prstGeom prst="roundRect">
            <a:avLst>
              <a:gd name="adj" fmla="val 40011"/>
            </a:avLst>
          </a:prstGeom>
          <a:solidFill>
            <a:srgbClr val="282C32"/>
          </a:solidFill>
          <a:ln/>
        </p:spPr>
      </p:sp>
      <p:sp>
        <p:nvSpPr>
          <p:cNvPr id="9" name="Text 5"/>
          <p:cNvSpPr/>
          <p:nvPr/>
        </p:nvSpPr>
        <p:spPr>
          <a:xfrm>
            <a:off x="6302038" y="3474601"/>
            <a:ext cx="96679" cy="272891"/>
          </a:xfrm>
          <a:prstGeom prst="rect">
            <a:avLst/>
          </a:prstGeom>
          <a:noFill/>
          <a:ln/>
        </p:spPr>
        <p:txBody>
          <a:bodyPr wrap="none" rtlCol="0" anchor="t"/>
          <a:lstStyle/>
          <a:p>
            <a:pPr marL="0" indent="0" algn="ctr">
              <a:lnSpc>
                <a:spcPts val="2149"/>
              </a:lnSpc>
              <a:buNone/>
            </a:pPr>
            <a:r>
              <a:rPr lang="en-US" sz="2149" b="1" dirty="0">
                <a:solidFill>
                  <a:srgbClr val="EEEFF5"/>
                </a:solidFill>
                <a:latin typeface="Barlow" pitchFamily="34" charset="0"/>
                <a:ea typeface="Barlow" pitchFamily="34" charset="-122"/>
                <a:cs typeface="Barlow" pitchFamily="34" charset="-120"/>
              </a:rPr>
              <a:t>1</a:t>
            </a:r>
            <a:endParaRPr lang="en-US" sz="2149" dirty="0"/>
          </a:p>
        </p:txBody>
      </p:sp>
      <p:sp>
        <p:nvSpPr>
          <p:cNvPr id="10" name="Text 6"/>
          <p:cNvSpPr/>
          <p:nvPr/>
        </p:nvSpPr>
        <p:spPr>
          <a:xfrm>
            <a:off x="7300913" y="3395186"/>
            <a:ext cx="2273856" cy="284202"/>
          </a:xfrm>
          <a:prstGeom prst="rect">
            <a:avLst/>
          </a:prstGeom>
          <a:noFill/>
          <a:ln/>
        </p:spPr>
        <p:txBody>
          <a:bodyPr wrap="none" rtlCol="0" anchor="t"/>
          <a:lstStyle/>
          <a:p>
            <a:pPr marL="0" indent="0" algn="l">
              <a:lnSpc>
                <a:spcPts val="2238"/>
              </a:lnSpc>
              <a:buNone/>
            </a:pPr>
            <a:r>
              <a:rPr lang="en-US" sz="1791" b="1" dirty="0">
                <a:solidFill>
                  <a:srgbClr val="EEEFF5"/>
                </a:solidFill>
                <a:latin typeface="Barlow" pitchFamily="34" charset="0"/>
                <a:ea typeface="Barlow" pitchFamily="34" charset="-122"/>
                <a:cs typeface="Barlow" pitchFamily="34" charset="-120"/>
              </a:rPr>
              <a:t>Greedy Algorithm</a:t>
            </a:r>
            <a:endParaRPr lang="en-US" sz="1791" dirty="0"/>
          </a:p>
        </p:txBody>
      </p:sp>
      <p:sp>
        <p:nvSpPr>
          <p:cNvPr id="11" name="Text 7"/>
          <p:cNvSpPr/>
          <p:nvPr/>
        </p:nvSpPr>
        <p:spPr>
          <a:xfrm>
            <a:off x="7300913" y="3782973"/>
            <a:ext cx="6724650"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Chooses items based on their value-to-weight ratio, prioritizing items with the highest return per unit of resource consumed.</a:t>
            </a:r>
            <a:endParaRPr lang="en-US" sz="1361" dirty="0"/>
          </a:p>
        </p:txBody>
      </p:sp>
      <p:sp>
        <p:nvSpPr>
          <p:cNvPr id="12" name="Shape 8"/>
          <p:cNvSpPr/>
          <p:nvPr/>
        </p:nvSpPr>
        <p:spPr>
          <a:xfrm>
            <a:off x="6156067" y="4875967"/>
            <a:ext cx="388739" cy="388739"/>
          </a:xfrm>
          <a:prstGeom prst="roundRect">
            <a:avLst>
              <a:gd name="adj" fmla="val 40011"/>
            </a:avLst>
          </a:prstGeom>
          <a:solidFill>
            <a:srgbClr val="282C32"/>
          </a:solidFill>
          <a:ln/>
        </p:spPr>
      </p:sp>
      <p:sp>
        <p:nvSpPr>
          <p:cNvPr id="13" name="Text 9"/>
          <p:cNvSpPr/>
          <p:nvPr/>
        </p:nvSpPr>
        <p:spPr>
          <a:xfrm>
            <a:off x="6274058" y="4933831"/>
            <a:ext cx="152757" cy="272891"/>
          </a:xfrm>
          <a:prstGeom prst="rect">
            <a:avLst/>
          </a:prstGeom>
          <a:noFill/>
          <a:ln/>
        </p:spPr>
        <p:txBody>
          <a:bodyPr wrap="none" rtlCol="0" anchor="t"/>
          <a:lstStyle/>
          <a:p>
            <a:pPr marL="0" indent="0" algn="ctr">
              <a:lnSpc>
                <a:spcPts val="2149"/>
              </a:lnSpc>
              <a:buNone/>
            </a:pPr>
            <a:r>
              <a:rPr lang="en-US" sz="2149" b="1" dirty="0">
                <a:solidFill>
                  <a:srgbClr val="EEEFF5"/>
                </a:solidFill>
                <a:latin typeface="Barlow" pitchFamily="34" charset="0"/>
                <a:ea typeface="Barlow" pitchFamily="34" charset="-122"/>
                <a:cs typeface="Barlow" pitchFamily="34" charset="-120"/>
              </a:rPr>
              <a:t>2</a:t>
            </a:r>
            <a:endParaRPr lang="en-US" sz="2149" dirty="0"/>
          </a:p>
        </p:txBody>
      </p:sp>
      <p:sp>
        <p:nvSpPr>
          <p:cNvPr id="14" name="Text 10"/>
          <p:cNvSpPr/>
          <p:nvPr/>
        </p:nvSpPr>
        <p:spPr>
          <a:xfrm>
            <a:off x="7300913" y="4854416"/>
            <a:ext cx="2280642" cy="284202"/>
          </a:xfrm>
          <a:prstGeom prst="rect">
            <a:avLst/>
          </a:prstGeom>
          <a:noFill/>
          <a:ln/>
        </p:spPr>
        <p:txBody>
          <a:bodyPr wrap="none" rtlCol="0" anchor="t"/>
          <a:lstStyle/>
          <a:p>
            <a:pPr marL="0" indent="0" algn="l">
              <a:lnSpc>
                <a:spcPts val="2238"/>
              </a:lnSpc>
              <a:buNone/>
            </a:pPr>
            <a:r>
              <a:rPr lang="en-US" sz="1791" b="1" dirty="0">
                <a:solidFill>
                  <a:srgbClr val="EEEFF5"/>
                </a:solidFill>
                <a:latin typeface="Barlow" pitchFamily="34" charset="0"/>
                <a:ea typeface="Barlow" pitchFamily="34" charset="-122"/>
                <a:cs typeface="Barlow" pitchFamily="34" charset="-120"/>
              </a:rPr>
              <a:t>Dynamic Programming</a:t>
            </a:r>
            <a:endParaRPr lang="en-US" sz="1791" dirty="0"/>
          </a:p>
        </p:txBody>
      </p:sp>
      <p:sp>
        <p:nvSpPr>
          <p:cNvPr id="15" name="Text 11"/>
          <p:cNvSpPr/>
          <p:nvPr/>
        </p:nvSpPr>
        <p:spPr>
          <a:xfrm>
            <a:off x="7300913" y="5242203"/>
            <a:ext cx="6724650"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Builds a table of optimal solutions for smaller subproblems, ultimately finding the optimal solution for the entire Knapsack Problem.</a:t>
            </a:r>
            <a:endParaRPr lang="en-US" sz="1361" dirty="0"/>
          </a:p>
        </p:txBody>
      </p:sp>
      <p:sp>
        <p:nvSpPr>
          <p:cNvPr id="16" name="Shape 12"/>
          <p:cNvSpPr/>
          <p:nvPr/>
        </p:nvSpPr>
        <p:spPr>
          <a:xfrm>
            <a:off x="6156067" y="6335197"/>
            <a:ext cx="388739" cy="388739"/>
          </a:xfrm>
          <a:prstGeom prst="roundRect">
            <a:avLst>
              <a:gd name="adj" fmla="val 40011"/>
            </a:avLst>
          </a:prstGeom>
          <a:solidFill>
            <a:srgbClr val="282C32"/>
          </a:solidFill>
          <a:ln/>
        </p:spPr>
      </p:sp>
      <p:sp>
        <p:nvSpPr>
          <p:cNvPr id="17" name="Text 13"/>
          <p:cNvSpPr/>
          <p:nvPr/>
        </p:nvSpPr>
        <p:spPr>
          <a:xfrm>
            <a:off x="6276677" y="6393061"/>
            <a:ext cx="147399" cy="272891"/>
          </a:xfrm>
          <a:prstGeom prst="rect">
            <a:avLst/>
          </a:prstGeom>
          <a:noFill/>
          <a:ln/>
        </p:spPr>
        <p:txBody>
          <a:bodyPr wrap="none" rtlCol="0" anchor="t"/>
          <a:lstStyle/>
          <a:p>
            <a:pPr marL="0" indent="0" algn="ctr">
              <a:lnSpc>
                <a:spcPts val="2149"/>
              </a:lnSpc>
              <a:buNone/>
            </a:pPr>
            <a:r>
              <a:rPr lang="en-US" sz="2149" b="1" dirty="0">
                <a:solidFill>
                  <a:srgbClr val="EEEFF5"/>
                </a:solidFill>
                <a:latin typeface="Barlow" pitchFamily="34" charset="0"/>
                <a:ea typeface="Barlow" pitchFamily="34" charset="-122"/>
                <a:cs typeface="Barlow" pitchFamily="34" charset="-120"/>
              </a:rPr>
              <a:t>3</a:t>
            </a:r>
            <a:endParaRPr lang="en-US" sz="2149" dirty="0"/>
          </a:p>
        </p:txBody>
      </p:sp>
      <p:sp>
        <p:nvSpPr>
          <p:cNvPr id="18" name="Text 14"/>
          <p:cNvSpPr/>
          <p:nvPr/>
        </p:nvSpPr>
        <p:spPr>
          <a:xfrm>
            <a:off x="7300913" y="6313646"/>
            <a:ext cx="2663904" cy="284202"/>
          </a:xfrm>
          <a:prstGeom prst="rect">
            <a:avLst/>
          </a:prstGeom>
          <a:noFill/>
          <a:ln/>
        </p:spPr>
        <p:txBody>
          <a:bodyPr wrap="none" rtlCol="0" anchor="t"/>
          <a:lstStyle/>
          <a:p>
            <a:pPr marL="0" indent="0" algn="l">
              <a:lnSpc>
                <a:spcPts val="2238"/>
              </a:lnSpc>
              <a:buNone/>
            </a:pPr>
            <a:r>
              <a:rPr lang="en-US" sz="1791" b="1" dirty="0">
                <a:solidFill>
                  <a:srgbClr val="EEEFF5"/>
                </a:solidFill>
                <a:latin typeface="Barlow" pitchFamily="34" charset="0"/>
                <a:ea typeface="Barlow" pitchFamily="34" charset="-122"/>
                <a:cs typeface="Barlow" pitchFamily="34" charset="-120"/>
              </a:rPr>
              <a:t>Approximation Algorithms</a:t>
            </a:r>
            <a:endParaRPr lang="en-US" sz="1791" dirty="0"/>
          </a:p>
        </p:txBody>
      </p:sp>
      <p:sp>
        <p:nvSpPr>
          <p:cNvPr id="19" name="Text 15"/>
          <p:cNvSpPr/>
          <p:nvPr/>
        </p:nvSpPr>
        <p:spPr>
          <a:xfrm>
            <a:off x="7300913" y="6701433"/>
            <a:ext cx="6724650" cy="553164"/>
          </a:xfrm>
          <a:prstGeom prst="rect">
            <a:avLst/>
          </a:prstGeom>
          <a:noFill/>
          <a:ln/>
        </p:spPr>
        <p:txBody>
          <a:bodyPr wrap="square" rtlCol="0" anchor="t"/>
          <a:lstStyle/>
          <a:p>
            <a:pPr marL="0" indent="0" algn="l">
              <a:lnSpc>
                <a:spcPts val="2177"/>
              </a:lnSpc>
              <a:buNone/>
            </a:pPr>
            <a:r>
              <a:rPr lang="en-US" sz="1361" dirty="0">
                <a:solidFill>
                  <a:srgbClr val="EEEFF5"/>
                </a:solidFill>
                <a:latin typeface="Montserrat" pitchFamily="34" charset="0"/>
                <a:ea typeface="Montserrat" pitchFamily="34" charset="-122"/>
                <a:cs typeface="Montserrat" pitchFamily="34" charset="-120"/>
              </a:rPr>
              <a:t>Focus on finding solutions that are close to the optimal solution within a specified error tolerance.</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864037" y="1576983"/>
            <a:ext cx="11686461" cy="812125"/>
          </a:xfrm>
          <a:prstGeom prst="rect">
            <a:avLst/>
          </a:prstGeom>
          <a:noFill/>
          <a:ln/>
        </p:spPr>
        <p:txBody>
          <a:bodyPr wrap="none" rtlCol="0" anchor="t"/>
          <a:lstStyle/>
          <a:p>
            <a:pPr marL="0" indent="0">
              <a:lnSpc>
                <a:spcPts val="6395"/>
              </a:lnSpc>
              <a:buNone/>
            </a:pPr>
            <a:r>
              <a:rPr lang="en-US" sz="5116" b="1" dirty="0">
                <a:solidFill>
                  <a:srgbClr val="9998FF"/>
                </a:solidFill>
                <a:latin typeface="Barlow" pitchFamily="34" charset="0"/>
                <a:ea typeface="Barlow" pitchFamily="34" charset="-122"/>
                <a:cs typeface="Barlow" pitchFamily="34" charset="-120"/>
              </a:rPr>
              <a:t>Maximizing Product Selection Objectives</a:t>
            </a:r>
            <a:endParaRPr lang="en-US" sz="5116" dirty="0"/>
          </a:p>
        </p:txBody>
      </p:sp>
      <p:sp>
        <p:nvSpPr>
          <p:cNvPr id="5" name="Text 3"/>
          <p:cNvSpPr/>
          <p:nvPr/>
        </p:nvSpPr>
        <p:spPr>
          <a:xfrm>
            <a:off x="864037" y="2882860"/>
            <a:ext cx="12902327" cy="118514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The goal is to maximize the overall value of the product selection, which can be measured in terms of revenue, profit, customer satisfaction, or other relevant metrics. The algorithm should prioritize products that contribute the most to these objectives.</a:t>
            </a:r>
            <a:endParaRPr lang="en-US" sz="1944" dirty="0"/>
          </a:p>
        </p:txBody>
      </p:sp>
      <p:sp>
        <p:nvSpPr>
          <p:cNvPr id="6" name="Text 4"/>
          <p:cNvSpPr/>
          <p:nvPr/>
        </p:nvSpPr>
        <p:spPr>
          <a:xfrm>
            <a:off x="864037" y="4592479"/>
            <a:ext cx="3248501"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Revenue Maximization</a:t>
            </a:r>
            <a:endParaRPr lang="en-US" sz="2558" dirty="0"/>
          </a:p>
        </p:txBody>
      </p:sp>
      <p:sp>
        <p:nvSpPr>
          <p:cNvPr id="7" name="Text 5"/>
          <p:cNvSpPr/>
          <p:nvPr/>
        </p:nvSpPr>
        <p:spPr>
          <a:xfrm>
            <a:off x="864037" y="5245298"/>
            <a:ext cx="3898821" cy="118514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Prioritizes products that generate the highest revenue per unit sold.</a:t>
            </a:r>
            <a:endParaRPr lang="en-US" sz="1944" dirty="0"/>
          </a:p>
        </p:txBody>
      </p:sp>
      <p:sp>
        <p:nvSpPr>
          <p:cNvPr id="8" name="Text 6"/>
          <p:cNvSpPr/>
          <p:nvPr/>
        </p:nvSpPr>
        <p:spPr>
          <a:xfrm>
            <a:off x="5372695" y="4592479"/>
            <a:ext cx="3248501"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Profit Maximization</a:t>
            </a:r>
            <a:endParaRPr lang="en-US" sz="2558" dirty="0"/>
          </a:p>
        </p:txBody>
      </p:sp>
      <p:sp>
        <p:nvSpPr>
          <p:cNvPr id="9" name="Text 7"/>
          <p:cNvSpPr/>
          <p:nvPr/>
        </p:nvSpPr>
        <p:spPr>
          <a:xfrm>
            <a:off x="5372695" y="5245298"/>
            <a:ext cx="3898821" cy="118514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Considers both revenue and cost, aiming to maximize the difference between the two.</a:t>
            </a:r>
            <a:endParaRPr lang="en-US" sz="1944" dirty="0"/>
          </a:p>
        </p:txBody>
      </p:sp>
      <p:sp>
        <p:nvSpPr>
          <p:cNvPr id="10" name="Text 8"/>
          <p:cNvSpPr/>
          <p:nvPr/>
        </p:nvSpPr>
        <p:spPr>
          <a:xfrm>
            <a:off x="9881354" y="4592479"/>
            <a:ext cx="3248501" cy="406003"/>
          </a:xfrm>
          <a:prstGeom prst="rect">
            <a:avLst/>
          </a:prstGeom>
          <a:noFill/>
          <a:ln/>
        </p:spPr>
        <p:txBody>
          <a:bodyPr wrap="none" rtlCol="0" anchor="t"/>
          <a:lstStyle/>
          <a:p>
            <a:pPr marL="0" indent="0">
              <a:lnSpc>
                <a:spcPts val="3197"/>
              </a:lnSpc>
              <a:buNone/>
            </a:pPr>
            <a:r>
              <a:rPr lang="en-US" sz="2558" b="1" dirty="0">
                <a:solidFill>
                  <a:srgbClr val="9998FF"/>
                </a:solidFill>
                <a:latin typeface="Barlow" pitchFamily="34" charset="0"/>
                <a:ea typeface="Barlow" pitchFamily="34" charset="-122"/>
                <a:cs typeface="Barlow" pitchFamily="34" charset="-120"/>
              </a:rPr>
              <a:t>Customer Satisfaction</a:t>
            </a:r>
            <a:endParaRPr lang="en-US" sz="2558" dirty="0"/>
          </a:p>
        </p:txBody>
      </p:sp>
      <p:sp>
        <p:nvSpPr>
          <p:cNvPr id="11" name="Text 9"/>
          <p:cNvSpPr/>
          <p:nvPr/>
        </p:nvSpPr>
        <p:spPr>
          <a:xfrm>
            <a:off x="9881354" y="5245298"/>
            <a:ext cx="3898821" cy="118514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Includes factors like product rating, customer reviews, and repeat purchase rates.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431018"/>
          </a:xfrm>
          <a:prstGeom prst="rect">
            <a:avLst/>
          </a:prstGeom>
        </p:spPr>
      </p:pic>
      <p:sp>
        <p:nvSpPr>
          <p:cNvPr id="5" name="Text 2"/>
          <p:cNvSpPr/>
          <p:nvPr/>
        </p:nvSpPr>
        <p:spPr>
          <a:xfrm>
            <a:off x="1723787" y="3286244"/>
            <a:ext cx="10608707" cy="639723"/>
          </a:xfrm>
          <a:prstGeom prst="rect">
            <a:avLst/>
          </a:prstGeom>
          <a:noFill/>
          <a:ln/>
        </p:spPr>
        <p:txBody>
          <a:bodyPr wrap="none" rtlCol="0" anchor="t"/>
          <a:lstStyle/>
          <a:p>
            <a:pPr marL="0" indent="0">
              <a:lnSpc>
                <a:spcPts val="5037"/>
              </a:lnSpc>
              <a:buNone/>
            </a:pPr>
            <a:r>
              <a:rPr lang="en-US" sz="4030" b="1" dirty="0">
                <a:solidFill>
                  <a:srgbClr val="9998FF"/>
                </a:solidFill>
                <a:latin typeface="Barlow" pitchFamily="34" charset="0"/>
                <a:ea typeface="Barlow" pitchFamily="34" charset="-122"/>
                <a:cs typeface="Barlow" pitchFamily="34" charset="-120"/>
              </a:rPr>
              <a:t>Constraints and Tradeoffs in Product Selection</a:t>
            </a:r>
            <a:endParaRPr lang="en-US" sz="4030" dirty="0"/>
          </a:p>
        </p:txBody>
      </p:sp>
      <p:sp>
        <p:nvSpPr>
          <p:cNvPr id="6" name="Text 3"/>
          <p:cNvSpPr/>
          <p:nvPr/>
        </p:nvSpPr>
        <p:spPr>
          <a:xfrm>
            <a:off x="1723787" y="4217670"/>
            <a:ext cx="11182826" cy="932974"/>
          </a:xfrm>
          <a:prstGeom prst="rect">
            <a:avLst/>
          </a:prstGeom>
          <a:noFill/>
          <a:ln/>
        </p:spPr>
        <p:txBody>
          <a:bodyPr wrap="squar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E-commerce platforms face various constraints, including limited inventory, shipping capacity, and budget. The algorithm must consider these constraints and make tradeoffs to maximize product selection within the available resources.</a:t>
            </a:r>
            <a:endParaRPr lang="en-US" sz="1531" dirty="0"/>
          </a:p>
        </p:txBody>
      </p:sp>
      <p:sp>
        <p:nvSpPr>
          <p:cNvPr id="7" name="Shape 4"/>
          <p:cNvSpPr/>
          <p:nvPr/>
        </p:nvSpPr>
        <p:spPr>
          <a:xfrm>
            <a:off x="1723787" y="5369362"/>
            <a:ext cx="11182826" cy="2005013"/>
          </a:xfrm>
          <a:prstGeom prst="roundRect">
            <a:avLst>
              <a:gd name="adj" fmla="val 8730"/>
            </a:avLst>
          </a:prstGeom>
          <a:noFill/>
          <a:ln w="7620">
            <a:solidFill>
              <a:srgbClr val="FFFFFF">
                <a:alpha val="24000"/>
              </a:srgbClr>
            </a:solidFill>
            <a:prstDash val="solid"/>
          </a:ln>
        </p:spPr>
      </p:sp>
      <p:sp>
        <p:nvSpPr>
          <p:cNvPr id="8" name="Shape 5"/>
          <p:cNvSpPr/>
          <p:nvPr/>
        </p:nvSpPr>
        <p:spPr>
          <a:xfrm>
            <a:off x="1731407" y="5376982"/>
            <a:ext cx="11167586" cy="559594"/>
          </a:xfrm>
          <a:prstGeom prst="rect">
            <a:avLst/>
          </a:prstGeom>
          <a:solidFill>
            <a:srgbClr val="FFFFFF">
              <a:alpha val="4000"/>
            </a:srgbClr>
          </a:solidFill>
          <a:ln/>
        </p:spPr>
      </p:sp>
      <p:sp>
        <p:nvSpPr>
          <p:cNvPr id="9" name="Text 6"/>
          <p:cNvSpPr/>
          <p:nvPr/>
        </p:nvSpPr>
        <p:spPr>
          <a:xfrm>
            <a:off x="1925836" y="5501283"/>
            <a:ext cx="5191125" cy="310991"/>
          </a:xfrm>
          <a:prstGeom prst="rect">
            <a:avLst/>
          </a:prstGeom>
          <a:noFill/>
          <a:ln/>
        </p:spPr>
        <p:txBody>
          <a:bodyPr wrap="non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Inventory</a:t>
            </a:r>
            <a:endParaRPr lang="en-US" sz="1531" dirty="0"/>
          </a:p>
        </p:txBody>
      </p:sp>
      <p:sp>
        <p:nvSpPr>
          <p:cNvPr id="10" name="Text 7"/>
          <p:cNvSpPr/>
          <p:nvPr/>
        </p:nvSpPr>
        <p:spPr>
          <a:xfrm>
            <a:off x="7513439" y="5501283"/>
            <a:ext cx="5191125" cy="310991"/>
          </a:xfrm>
          <a:prstGeom prst="rect">
            <a:avLst/>
          </a:prstGeom>
          <a:noFill/>
          <a:ln/>
        </p:spPr>
        <p:txBody>
          <a:bodyPr wrap="non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Limited availability of products.</a:t>
            </a:r>
            <a:endParaRPr lang="en-US" sz="1531" dirty="0"/>
          </a:p>
        </p:txBody>
      </p:sp>
      <p:sp>
        <p:nvSpPr>
          <p:cNvPr id="11" name="Shape 8"/>
          <p:cNvSpPr/>
          <p:nvPr/>
        </p:nvSpPr>
        <p:spPr>
          <a:xfrm>
            <a:off x="1731407" y="5936575"/>
            <a:ext cx="11167586" cy="870585"/>
          </a:xfrm>
          <a:prstGeom prst="rect">
            <a:avLst/>
          </a:prstGeom>
          <a:solidFill>
            <a:srgbClr val="000000">
              <a:alpha val="4000"/>
            </a:srgbClr>
          </a:solidFill>
          <a:ln/>
        </p:spPr>
      </p:sp>
      <p:sp>
        <p:nvSpPr>
          <p:cNvPr id="12" name="Text 9"/>
          <p:cNvSpPr/>
          <p:nvPr/>
        </p:nvSpPr>
        <p:spPr>
          <a:xfrm>
            <a:off x="1925836" y="6060877"/>
            <a:ext cx="5191125" cy="310991"/>
          </a:xfrm>
          <a:prstGeom prst="rect">
            <a:avLst/>
          </a:prstGeom>
          <a:noFill/>
          <a:ln/>
        </p:spPr>
        <p:txBody>
          <a:bodyPr wrap="non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Shipping Capacity</a:t>
            </a:r>
            <a:endParaRPr lang="en-US" sz="1531" dirty="0"/>
          </a:p>
        </p:txBody>
      </p:sp>
      <p:sp>
        <p:nvSpPr>
          <p:cNvPr id="13" name="Text 10"/>
          <p:cNvSpPr/>
          <p:nvPr/>
        </p:nvSpPr>
        <p:spPr>
          <a:xfrm>
            <a:off x="7513439" y="6060877"/>
            <a:ext cx="5191125" cy="621983"/>
          </a:xfrm>
          <a:prstGeom prst="rect">
            <a:avLst/>
          </a:prstGeom>
          <a:noFill/>
          <a:ln/>
        </p:spPr>
        <p:txBody>
          <a:bodyPr wrap="squar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Constraints on the volume and weight of products shipped.</a:t>
            </a:r>
            <a:endParaRPr lang="en-US" sz="1531" dirty="0"/>
          </a:p>
        </p:txBody>
      </p:sp>
      <p:sp>
        <p:nvSpPr>
          <p:cNvPr id="14" name="Shape 11"/>
          <p:cNvSpPr/>
          <p:nvPr/>
        </p:nvSpPr>
        <p:spPr>
          <a:xfrm>
            <a:off x="1731407" y="6807160"/>
            <a:ext cx="11167586" cy="559594"/>
          </a:xfrm>
          <a:prstGeom prst="rect">
            <a:avLst/>
          </a:prstGeom>
          <a:solidFill>
            <a:srgbClr val="FFFFFF">
              <a:alpha val="4000"/>
            </a:srgbClr>
          </a:solidFill>
          <a:ln/>
        </p:spPr>
      </p:sp>
      <p:sp>
        <p:nvSpPr>
          <p:cNvPr id="15" name="Text 12"/>
          <p:cNvSpPr/>
          <p:nvPr/>
        </p:nvSpPr>
        <p:spPr>
          <a:xfrm>
            <a:off x="1925836" y="6931462"/>
            <a:ext cx="5191125" cy="310991"/>
          </a:xfrm>
          <a:prstGeom prst="rect">
            <a:avLst/>
          </a:prstGeom>
          <a:noFill/>
          <a:ln/>
        </p:spPr>
        <p:txBody>
          <a:bodyPr wrap="non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Budget</a:t>
            </a:r>
            <a:endParaRPr lang="en-US" sz="1531" dirty="0"/>
          </a:p>
        </p:txBody>
      </p:sp>
      <p:sp>
        <p:nvSpPr>
          <p:cNvPr id="16" name="Text 13"/>
          <p:cNvSpPr/>
          <p:nvPr/>
        </p:nvSpPr>
        <p:spPr>
          <a:xfrm>
            <a:off x="7513439" y="6931462"/>
            <a:ext cx="5191125" cy="310991"/>
          </a:xfrm>
          <a:prstGeom prst="rect">
            <a:avLst/>
          </a:prstGeom>
          <a:noFill/>
          <a:ln/>
        </p:spPr>
        <p:txBody>
          <a:bodyPr wrap="none" rtlCol="0" anchor="t"/>
          <a:lstStyle/>
          <a:p>
            <a:pPr marL="0" indent="0">
              <a:lnSpc>
                <a:spcPts val="2450"/>
              </a:lnSpc>
              <a:buNone/>
            </a:pPr>
            <a:r>
              <a:rPr lang="en-US" sz="1531" dirty="0">
                <a:solidFill>
                  <a:srgbClr val="EEEFF5"/>
                </a:solidFill>
                <a:latin typeface="Montserrat" pitchFamily="34" charset="0"/>
                <a:ea typeface="Montserrat" pitchFamily="34" charset="-122"/>
                <a:cs typeface="Montserrat" pitchFamily="34" charset="-120"/>
              </a:rPr>
              <a:t>Financial limitations on purchasing products.</a:t>
            </a:r>
            <a:endParaRPr lang="en-US" sz="153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28124" y="2802731"/>
            <a:ext cx="5030033" cy="2624018"/>
          </a:xfrm>
          <a:prstGeom prst="rect">
            <a:avLst/>
          </a:prstGeom>
        </p:spPr>
      </p:pic>
      <p:sp>
        <p:nvSpPr>
          <p:cNvPr id="6" name="Text 2"/>
          <p:cNvSpPr/>
          <p:nvPr/>
        </p:nvSpPr>
        <p:spPr>
          <a:xfrm>
            <a:off x="6125051" y="647105"/>
            <a:ext cx="7866698" cy="1200626"/>
          </a:xfrm>
          <a:prstGeom prst="rect">
            <a:avLst/>
          </a:prstGeom>
          <a:noFill/>
          <a:ln/>
        </p:spPr>
        <p:txBody>
          <a:bodyPr wrap="square" rtlCol="0" anchor="t"/>
          <a:lstStyle/>
          <a:p>
            <a:pPr marL="0" indent="0">
              <a:lnSpc>
                <a:spcPts val="4727"/>
              </a:lnSpc>
              <a:buNone/>
            </a:pPr>
            <a:r>
              <a:rPr lang="en-US" sz="3782" b="1" dirty="0">
                <a:solidFill>
                  <a:srgbClr val="9998FF"/>
                </a:solidFill>
                <a:latin typeface="Barlow" pitchFamily="34" charset="0"/>
                <a:ea typeface="Barlow" pitchFamily="34" charset="-122"/>
                <a:cs typeface="Barlow" pitchFamily="34" charset="-120"/>
              </a:rPr>
              <a:t>Implementing the Approximation Algorithm</a:t>
            </a:r>
            <a:endParaRPr lang="en-US" sz="3782" dirty="0"/>
          </a:p>
        </p:txBody>
      </p:sp>
      <p:sp>
        <p:nvSpPr>
          <p:cNvPr id="7" name="Text 3"/>
          <p:cNvSpPr/>
          <p:nvPr/>
        </p:nvSpPr>
        <p:spPr>
          <a:xfrm>
            <a:off x="6125051" y="2121456"/>
            <a:ext cx="7866698" cy="875824"/>
          </a:xfrm>
          <a:prstGeom prst="rect">
            <a:avLst/>
          </a:prstGeom>
          <a:noFill/>
          <a:ln/>
        </p:spPr>
        <p:txBody>
          <a:bodyPr wrap="square" rtlCol="0" anchor="t"/>
          <a:lstStyle/>
          <a:p>
            <a:pPr marL="0" indent="0">
              <a:lnSpc>
                <a:spcPts val="2299"/>
              </a:lnSpc>
              <a:buNone/>
            </a:pPr>
            <a:r>
              <a:rPr lang="en-US" sz="1437" dirty="0">
                <a:solidFill>
                  <a:srgbClr val="EEEFF5"/>
                </a:solidFill>
                <a:latin typeface="Montserrat" pitchFamily="34" charset="0"/>
                <a:ea typeface="Montserrat" pitchFamily="34" charset="-122"/>
                <a:cs typeface="Montserrat" pitchFamily="34" charset="-120"/>
              </a:rPr>
              <a:t>Implementing an approximation algorithm requires careful design and coding. The algorithm should be optimized for efficiency and scalability to handle large datasets and real-time updates.</a:t>
            </a:r>
            <a:endParaRPr lang="en-US" sz="1437" dirty="0"/>
          </a:p>
        </p:txBody>
      </p:sp>
      <p:pic>
        <p:nvPicPr>
          <p:cNvPr id="8" name="Image 2" descr="preencoded.png"/>
          <p:cNvPicPr>
            <a:picLocks noChangeAspect="1"/>
          </p:cNvPicPr>
          <p:nvPr/>
        </p:nvPicPr>
        <p:blipFill>
          <a:blip r:embed="rId5"/>
          <a:stretch>
            <a:fillRect/>
          </a:stretch>
        </p:blipFill>
        <p:spPr>
          <a:xfrm>
            <a:off x="6125051" y="3202543"/>
            <a:ext cx="912495" cy="1459944"/>
          </a:xfrm>
          <a:prstGeom prst="rect">
            <a:avLst/>
          </a:prstGeom>
        </p:spPr>
      </p:pic>
      <p:sp>
        <p:nvSpPr>
          <p:cNvPr id="9" name="Text 4"/>
          <p:cNvSpPr/>
          <p:nvPr/>
        </p:nvSpPr>
        <p:spPr>
          <a:xfrm>
            <a:off x="7311271" y="3384947"/>
            <a:ext cx="2401372" cy="300157"/>
          </a:xfrm>
          <a:prstGeom prst="rect">
            <a:avLst/>
          </a:prstGeom>
          <a:noFill/>
          <a:ln/>
        </p:spPr>
        <p:txBody>
          <a:bodyPr wrap="none" rtlCol="0" anchor="t"/>
          <a:lstStyle/>
          <a:p>
            <a:pPr marL="0" indent="0" algn="l">
              <a:lnSpc>
                <a:spcPts val="2364"/>
              </a:lnSpc>
              <a:buNone/>
            </a:pPr>
            <a:r>
              <a:rPr lang="en-US" sz="1891" b="1" dirty="0">
                <a:solidFill>
                  <a:srgbClr val="EEEFF5"/>
                </a:solidFill>
                <a:latin typeface="Barlow" pitchFamily="34" charset="0"/>
                <a:ea typeface="Barlow" pitchFamily="34" charset="-122"/>
                <a:cs typeface="Barlow" pitchFamily="34" charset="-120"/>
              </a:rPr>
              <a:t>Data Acquisition</a:t>
            </a:r>
            <a:endParaRPr lang="en-US" sz="1891" dirty="0"/>
          </a:p>
        </p:txBody>
      </p:sp>
      <p:sp>
        <p:nvSpPr>
          <p:cNvPr id="10" name="Text 5"/>
          <p:cNvSpPr/>
          <p:nvPr/>
        </p:nvSpPr>
        <p:spPr>
          <a:xfrm>
            <a:off x="7311271" y="3794522"/>
            <a:ext cx="6680478" cy="291941"/>
          </a:xfrm>
          <a:prstGeom prst="rect">
            <a:avLst/>
          </a:prstGeom>
          <a:noFill/>
          <a:ln/>
        </p:spPr>
        <p:txBody>
          <a:bodyPr wrap="none" rtlCol="0" anchor="t"/>
          <a:lstStyle/>
          <a:p>
            <a:pPr marL="0" indent="0" algn="l">
              <a:lnSpc>
                <a:spcPts val="2299"/>
              </a:lnSpc>
              <a:buNone/>
            </a:pPr>
            <a:r>
              <a:rPr lang="en-US" sz="1437" dirty="0">
                <a:solidFill>
                  <a:srgbClr val="EEEFF5"/>
                </a:solidFill>
                <a:latin typeface="Montserrat" pitchFamily="34" charset="0"/>
                <a:ea typeface="Montserrat" pitchFamily="34" charset="-122"/>
                <a:cs typeface="Montserrat" pitchFamily="34" charset="-120"/>
              </a:rPr>
              <a:t>Collect data on product value, weight, and other relevant metrics.</a:t>
            </a:r>
            <a:endParaRPr lang="en-US" sz="1437" dirty="0"/>
          </a:p>
        </p:txBody>
      </p:sp>
      <p:pic>
        <p:nvPicPr>
          <p:cNvPr id="11" name="Image 3" descr="preencoded.png"/>
          <p:cNvPicPr>
            <a:picLocks noChangeAspect="1"/>
          </p:cNvPicPr>
          <p:nvPr/>
        </p:nvPicPr>
        <p:blipFill>
          <a:blip r:embed="rId6"/>
          <a:stretch>
            <a:fillRect/>
          </a:stretch>
        </p:blipFill>
        <p:spPr>
          <a:xfrm>
            <a:off x="6125051" y="4662488"/>
            <a:ext cx="912495" cy="1459944"/>
          </a:xfrm>
          <a:prstGeom prst="rect">
            <a:avLst/>
          </a:prstGeom>
        </p:spPr>
      </p:pic>
      <p:sp>
        <p:nvSpPr>
          <p:cNvPr id="12" name="Text 6"/>
          <p:cNvSpPr/>
          <p:nvPr/>
        </p:nvSpPr>
        <p:spPr>
          <a:xfrm>
            <a:off x="7311271" y="4844891"/>
            <a:ext cx="2795230" cy="300157"/>
          </a:xfrm>
          <a:prstGeom prst="rect">
            <a:avLst/>
          </a:prstGeom>
          <a:noFill/>
          <a:ln/>
        </p:spPr>
        <p:txBody>
          <a:bodyPr wrap="none" rtlCol="0" anchor="t"/>
          <a:lstStyle/>
          <a:p>
            <a:pPr marL="0" indent="0" algn="l">
              <a:lnSpc>
                <a:spcPts val="2364"/>
              </a:lnSpc>
              <a:buNone/>
            </a:pPr>
            <a:r>
              <a:rPr lang="en-US" sz="1891" b="1" dirty="0">
                <a:solidFill>
                  <a:srgbClr val="EEEFF5"/>
                </a:solidFill>
                <a:latin typeface="Barlow" pitchFamily="34" charset="0"/>
                <a:ea typeface="Barlow" pitchFamily="34" charset="-122"/>
                <a:cs typeface="Barlow" pitchFamily="34" charset="-120"/>
              </a:rPr>
              <a:t>Algorithm Implementation</a:t>
            </a:r>
            <a:endParaRPr lang="en-US" sz="1891" dirty="0"/>
          </a:p>
        </p:txBody>
      </p:sp>
      <p:sp>
        <p:nvSpPr>
          <p:cNvPr id="13" name="Text 7"/>
          <p:cNvSpPr/>
          <p:nvPr/>
        </p:nvSpPr>
        <p:spPr>
          <a:xfrm>
            <a:off x="7311271" y="5254466"/>
            <a:ext cx="6680478" cy="291941"/>
          </a:xfrm>
          <a:prstGeom prst="rect">
            <a:avLst/>
          </a:prstGeom>
          <a:noFill/>
          <a:ln/>
        </p:spPr>
        <p:txBody>
          <a:bodyPr wrap="none" rtlCol="0" anchor="t"/>
          <a:lstStyle/>
          <a:p>
            <a:pPr marL="0" indent="0" algn="l">
              <a:lnSpc>
                <a:spcPts val="2299"/>
              </a:lnSpc>
              <a:buNone/>
            </a:pPr>
            <a:r>
              <a:rPr lang="en-US" sz="1437" dirty="0">
                <a:solidFill>
                  <a:srgbClr val="EEEFF5"/>
                </a:solidFill>
                <a:latin typeface="Montserrat" pitchFamily="34" charset="0"/>
                <a:ea typeface="Montserrat" pitchFamily="34" charset="-122"/>
                <a:cs typeface="Montserrat" pitchFamily="34" charset="-120"/>
              </a:rPr>
              <a:t>Code the chosen approximation algorithm to efficiently select products.</a:t>
            </a:r>
            <a:endParaRPr lang="en-US" sz="1437" dirty="0"/>
          </a:p>
        </p:txBody>
      </p:sp>
      <p:pic>
        <p:nvPicPr>
          <p:cNvPr id="14" name="Image 4" descr="preencoded.png"/>
          <p:cNvPicPr>
            <a:picLocks noChangeAspect="1"/>
          </p:cNvPicPr>
          <p:nvPr/>
        </p:nvPicPr>
        <p:blipFill>
          <a:blip r:embed="rId7"/>
          <a:stretch>
            <a:fillRect/>
          </a:stretch>
        </p:blipFill>
        <p:spPr>
          <a:xfrm>
            <a:off x="6125051" y="6122432"/>
            <a:ext cx="912495" cy="1459944"/>
          </a:xfrm>
          <a:prstGeom prst="rect">
            <a:avLst/>
          </a:prstGeom>
        </p:spPr>
      </p:pic>
      <p:sp>
        <p:nvSpPr>
          <p:cNvPr id="15" name="Text 8"/>
          <p:cNvSpPr/>
          <p:nvPr/>
        </p:nvSpPr>
        <p:spPr>
          <a:xfrm>
            <a:off x="7311271" y="6304836"/>
            <a:ext cx="2676882" cy="300157"/>
          </a:xfrm>
          <a:prstGeom prst="rect">
            <a:avLst/>
          </a:prstGeom>
          <a:noFill/>
          <a:ln/>
        </p:spPr>
        <p:txBody>
          <a:bodyPr wrap="none" rtlCol="0" anchor="t"/>
          <a:lstStyle/>
          <a:p>
            <a:pPr marL="0" indent="0" algn="l">
              <a:lnSpc>
                <a:spcPts val="2364"/>
              </a:lnSpc>
              <a:buNone/>
            </a:pPr>
            <a:r>
              <a:rPr lang="en-US" sz="1891" b="1" dirty="0">
                <a:solidFill>
                  <a:srgbClr val="EEEFF5"/>
                </a:solidFill>
                <a:latin typeface="Barlow" pitchFamily="34" charset="0"/>
                <a:ea typeface="Barlow" pitchFamily="34" charset="-122"/>
                <a:cs typeface="Barlow" pitchFamily="34" charset="-120"/>
              </a:rPr>
              <a:t>Integration with Platform</a:t>
            </a:r>
            <a:endParaRPr lang="en-US" sz="1891" dirty="0"/>
          </a:p>
        </p:txBody>
      </p:sp>
      <p:sp>
        <p:nvSpPr>
          <p:cNvPr id="16" name="Text 9"/>
          <p:cNvSpPr/>
          <p:nvPr/>
        </p:nvSpPr>
        <p:spPr>
          <a:xfrm>
            <a:off x="7311271" y="6714411"/>
            <a:ext cx="6680478" cy="583883"/>
          </a:xfrm>
          <a:prstGeom prst="rect">
            <a:avLst/>
          </a:prstGeom>
          <a:noFill/>
          <a:ln/>
        </p:spPr>
        <p:txBody>
          <a:bodyPr wrap="square" rtlCol="0" anchor="t"/>
          <a:lstStyle/>
          <a:p>
            <a:pPr marL="0" indent="0" algn="l">
              <a:lnSpc>
                <a:spcPts val="2299"/>
              </a:lnSpc>
              <a:buNone/>
            </a:pPr>
            <a:r>
              <a:rPr lang="en-US" sz="1437" dirty="0">
                <a:solidFill>
                  <a:srgbClr val="EEEFF5"/>
                </a:solidFill>
                <a:latin typeface="Montserrat" pitchFamily="34" charset="0"/>
                <a:ea typeface="Montserrat" pitchFamily="34" charset="-122"/>
                <a:cs typeface="Montserrat" pitchFamily="34" charset="-120"/>
              </a:rPr>
              <a:t>Connect the algorithm with the e-commerce platform's product management system.</a:t>
            </a:r>
            <a:endParaRPr lang="en-US" sz="143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565797"/>
          </a:xfrm>
          <a:prstGeom prst="rect">
            <a:avLst/>
          </a:prstGeom>
        </p:spPr>
      </p:pic>
      <p:sp>
        <p:nvSpPr>
          <p:cNvPr id="5" name="Text 2"/>
          <p:cNvSpPr/>
          <p:nvPr/>
        </p:nvSpPr>
        <p:spPr>
          <a:xfrm>
            <a:off x="1413867" y="3295650"/>
            <a:ext cx="9624060" cy="675203"/>
          </a:xfrm>
          <a:prstGeom prst="rect">
            <a:avLst/>
          </a:prstGeom>
          <a:noFill/>
          <a:ln/>
        </p:spPr>
        <p:txBody>
          <a:bodyPr wrap="none" rtlCol="0" anchor="t"/>
          <a:lstStyle/>
          <a:p>
            <a:pPr marL="0" indent="0">
              <a:lnSpc>
                <a:spcPts val="5317"/>
              </a:lnSpc>
              <a:buNone/>
            </a:pPr>
            <a:r>
              <a:rPr lang="en-US" sz="4253" b="1" dirty="0">
                <a:solidFill>
                  <a:srgbClr val="9998FF"/>
                </a:solidFill>
                <a:latin typeface="Barlow" pitchFamily="34" charset="0"/>
                <a:ea typeface="Barlow" pitchFamily="34" charset="-122"/>
                <a:cs typeface="Barlow" pitchFamily="34" charset="-120"/>
              </a:rPr>
              <a:t>Optimizing the Approximation Algorithm</a:t>
            </a:r>
            <a:endParaRPr lang="en-US" sz="4253" dirty="0"/>
          </a:p>
        </p:txBody>
      </p:sp>
      <p:sp>
        <p:nvSpPr>
          <p:cNvPr id="6" name="Text 3"/>
          <p:cNvSpPr/>
          <p:nvPr/>
        </p:nvSpPr>
        <p:spPr>
          <a:xfrm>
            <a:off x="1413867" y="4278749"/>
            <a:ext cx="11802666" cy="656749"/>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Optimization involves improving the algorithm's performance, reducing its running time, and improving the accuracy of the solutions it produces. This can involve techniques like pruning, heuristics, and parallel processing.</a:t>
            </a:r>
            <a:endParaRPr lang="en-US" sz="1616" dirty="0"/>
          </a:p>
        </p:txBody>
      </p:sp>
      <p:sp>
        <p:nvSpPr>
          <p:cNvPr id="7" name="Shape 4"/>
          <p:cNvSpPr/>
          <p:nvPr/>
        </p:nvSpPr>
        <p:spPr>
          <a:xfrm>
            <a:off x="1413867" y="5397222"/>
            <a:ext cx="461843" cy="461843"/>
          </a:xfrm>
          <a:prstGeom prst="roundRect">
            <a:avLst>
              <a:gd name="adj" fmla="val 40000"/>
            </a:avLst>
          </a:prstGeom>
          <a:solidFill>
            <a:srgbClr val="282C32"/>
          </a:solidFill>
          <a:ln/>
        </p:spPr>
      </p:sp>
      <p:sp>
        <p:nvSpPr>
          <p:cNvPr id="8" name="Text 5"/>
          <p:cNvSpPr/>
          <p:nvPr/>
        </p:nvSpPr>
        <p:spPr>
          <a:xfrm>
            <a:off x="1587341" y="5466040"/>
            <a:ext cx="114776" cy="324088"/>
          </a:xfrm>
          <a:prstGeom prst="rect">
            <a:avLst/>
          </a:prstGeom>
          <a:noFill/>
          <a:ln/>
        </p:spPr>
        <p:txBody>
          <a:bodyPr wrap="none" rtlCol="0" anchor="t"/>
          <a:lstStyle/>
          <a:p>
            <a:pPr marL="0" indent="0" algn="ctr">
              <a:lnSpc>
                <a:spcPts val="2552"/>
              </a:lnSpc>
              <a:buNone/>
            </a:pPr>
            <a:r>
              <a:rPr lang="en-US" sz="2552" b="1" dirty="0">
                <a:solidFill>
                  <a:srgbClr val="EEEFF5"/>
                </a:solidFill>
                <a:latin typeface="Barlow" pitchFamily="34" charset="0"/>
                <a:ea typeface="Barlow" pitchFamily="34" charset="-122"/>
                <a:cs typeface="Barlow" pitchFamily="34" charset="-120"/>
              </a:rPr>
              <a:t>1</a:t>
            </a:r>
            <a:endParaRPr lang="en-US" sz="2552" dirty="0"/>
          </a:p>
        </p:txBody>
      </p:sp>
      <p:sp>
        <p:nvSpPr>
          <p:cNvPr id="9" name="Text 6"/>
          <p:cNvSpPr/>
          <p:nvPr/>
        </p:nvSpPr>
        <p:spPr>
          <a:xfrm>
            <a:off x="2080974" y="5397222"/>
            <a:ext cx="2700814" cy="337542"/>
          </a:xfrm>
          <a:prstGeom prst="rect">
            <a:avLst/>
          </a:prstGeom>
          <a:noFill/>
          <a:ln/>
        </p:spPr>
        <p:txBody>
          <a:bodyPr wrap="none" rtlCol="0" anchor="t"/>
          <a:lstStyle/>
          <a:p>
            <a:pPr marL="0" indent="0">
              <a:lnSpc>
                <a:spcPts val="2658"/>
              </a:lnSpc>
              <a:buNone/>
            </a:pPr>
            <a:r>
              <a:rPr lang="en-US" sz="2127" b="1" dirty="0">
                <a:solidFill>
                  <a:srgbClr val="EEEFF5"/>
                </a:solidFill>
                <a:latin typeface="Barlow" pitchFamily="34" charset="0"/>
                <a:ea typeface="Barlow" pitchFamily="34" charset="-122"/>
                <a:cs typeface="Barlow" pitchFamily="34" charset="-120"/>
              </a:rPr>
              <a:t>Pruning</a:t>
            </a:r>
            <a:endParaRPr lang="en-US" sz="2127" dirty="0"/>
          </a:p>
        </p:txBody>
      </p:sp>
      <p:sp>
        <p:nvSpPr>
          <p:cNvPr id="10" name="Text 7"/>
          <p:cNvSpPr/>
          <p:nvPr/>
        </p:nvSpPr>
        <p:spPr>
          <a:xfrm>
            <a:off x="2080974" y="5857875"/>
            <a:ext cx="3130272" cy="1313498"/>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Eliminating unnecessary computations by identifying and removing irrelevant data or options.</a:t>
            </a:r>
            <a:endParaRPr lang="en-US" sz="1616" dirty="0"/>
          </a:p>
        </p:txBody>
      </p:sp>
      <p:sp>
        <p:nvSpPr>
          <p:cNvPr id="11" name="Shape 8"/>
          <p:cNvSpPr/>
          <p:nvPr/>
        </p:nvSpPr>
        <p:spPr>
          <a:xfrm>
            <a:off x="5416510" y="5397222"/>
            <a:ext cx="461843" cy="461843"/>
          </a:xfrm>
          <a:prstGeom prst="roundRect">
            <a:avLst>
              <a:gd name="adj" fmla="val 40000"/>
            </a:avLst>
          </a:prstGeom>
          <a:solidFill>
            <a:srgbClr val="282C32"/>
          </a:solidFill>
          <a:ln/>
        </p:spPr>
      </p:sp>
      <p:sp>
        <p:nvSpPr>
          <p:cNvPr id="12" name="Text 9"/>
          <p:cNvSpPr/>
          <p:nvPr/>
        </p:nvSpPr>
        <p:spPr>
          <a:xfrm>
            <a:off x="5556647" y="5466040"/>
            <a:ext cx="181451" cy="324088"/>
          </a:xfrm>
          <a:prstGeom prst="rect">
            <a:avLst/>
          </a:prstGeom>
          <a:noFill/>
          <a:ln/>
        </p:spPr>
        <p:txBody>
          <a:bodyPr wrap="none" rtlCol="0" anchor="t"/>
          <a:lstStyle/>
          <a:p>
            <a:pPr marL="0" indent="0" algn="ctr">
              <a:lnSpc>
                <a:spcPts val="2552"/>
              </a:lnSpc>
              <a:buNone/>
            </a:pPr>
            <a:r>
              <a:rPr lang="en-US" sz="2552" b="1" dirty="0">
                <a:solidFill>
                  <a:srgbClr val="EEEFF5"/>
                </a:solidFill>
                <a:latin typeface="Barlow" pitchFamily="34" charset="0"/>
                <a:ea typeface="Barlow" pitchFamily="34" charset="-122"/>
                <a:cs typeface="Barlow" pitchFamily="34" charset="-120"/>
              </a:rPr>
              <a:t>2</a:t>
            </a:r>
            <a:endParaRPr lang="en-US" sz="2552" dirty="0"/>
          </a:p>
        </p:txBody>
      </p:sp>
      <p:sp>
        <p:nvSpPr>
          <p:cNvPr id="13" name="Text 10"/>
          <p:cNvSpPr/>
          <p:nvPr/>
        </p:nvSpPr>
        <p:spPr>
          <a:xfrm>
            <a:off x="6083618" y="5397222"/>
            <a:ext cx="2700814" cy="337542"/>
          </a:xfrm>
          <a:prstGeom prst="rect">
            <a:avLst/>
          </a:prstGeom>
          <a:noFill/>
          <a:ln/>
        </p:spPr>
        <p:txBody>
          <a:bodyPr wrap="none" rtlCol="0" anchor="t"/>
          <a:lstStyle/>
          <a:p>
            <a:pPr marL="0" indent="0">
              <a:lnSpc>
                <a:spcPts val="2658"/>
              </a:lnSpc>
              <a:buNone/>
            </a:pPr>
            <a:r>
              <a:rPr lang="en-US" sz="2127" b="1" dirty="0">
                <a:solidFill>
                  <a:srgbClr val="EEEFF5"/>
                </a:solidFill>
                <a:latin typeface="Barlow" pitchFamily="34" charset="0"/>
                <a:ea typeface="Barlow" pitchFamily="34" charset="-122"/>
                <a:cs typeface="Barlow" pitchFamily="34" charset="-120"/>
              </a:rPr>
              <a:t>Heuristics</a:t>
            </a:r>
            <a:endParaRPr lang="en-US" sz="2127" dirty="0"/>
          </a:p>
        </p:txBody>
      </p:sp>
      <p:sp>
        <p:nvSpPr>
          <p:cNvPr id="14" name="Text 11"/>
          <p:cNvSpPr/>
          <p:nvPr/>
        </p:nvSpPr>
        <p:spPr>
          <a:xfrm>
            <a:off x="6083618" y="5857875"/>
            <a:ext cx="3130272" cy="1313498"/>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Using rules of thumb or approximate solutions to guide the search for optimal product selections.</a:t>
            </a:r>
            <a:endParaRPr lang="en-US" sz="1616" dirty="0"/>
          </a:p>
        </p:txBody>
      </p:sp>
      <p:sp>
        <p:nvSpPr>
          <p:cNvPr id="15" name="Shape 12"/>
          <p:cNvSpPr/>
          <p:nvPr/>
        </p:nvSpPr>
        <p:spPr>
          <a:xfrm>
            <a:off x="9419153" y="5397222"/>
            <a:ext cx="461843" cy="461843"/>
          </a:xfrm>
          <a:prstGeom prst="roundRect">
            <a:avLst>
              <a:gd name="adj" fmla="val 40000"/>
            </a:avLst>
          </a:prstGeom>
          <a:solidFill>
            <a:srgbClr val="282C32"/>
          </a:solidFill>
          <a:ln/>
        </p:spPr>
      </p:sp>
      <p:sp>
        <p:nvSpPr>
          <p:cNvPr id="16" name="Text 13"/>
          <p:cNvSpPr/>
          <p:nvPr/>
        </p:nvSpPr>
        <p:spPr>
          <a:xfrm>
            <a:off x="9562505" y="5466040"/>
            <a:ext cx="175022" cy="324088"/>
          </a:xfrm>
          <a:prstGeom prst="rect">
            <a:avLst/>
          </a:prstGeom>
          <a:noFill/>
          <a:ln/>
        </p:spPr>
        <p:txBody>
          <a:bodyPr wrap="none" rtlCol="0" anchor="t"/>
          <a:lstStyle/>
          <a:p>
            <a:pPr marL="0" indent="0" algn="ctr">
              <a:lnSpc>
                <a:spcPts val="2552"/>
              </a:lnSpc>
              <a:buNone/>
            </a:pPr>
            <a:r>
              <a:rPr lang="en-US" sz="2552" b="1" dirty="0">
                <a:solidFill>
                  <a:srgbClr val="EEEFF5"/>
                </a:solidFill>
                <a:latin typeface="Barlow" pitchFamily="34" charset="0"/>
                <a:ea typeface="Barlow" pitchFamily="34" charset="-122"/>
                <a:cs typeface="Barlow" pitchFamily="34" charset="-120"/>
              </a:rPr>
              <a:t>3</a:t>
            </a:r>
            <a:endParaRPr lang="en-US" sz="2552" dirty="0"/>
          </a:p>
        </p:txBody>
      </p:sp>
      <p:sp>
        <p:nvSpPr>
          <p:cNvPr id="17" name="Text 14"/>
          <p:cNvSpPr/>
          <p:nvPr/>
        </p:nvSpPr>
        <p:spPr>
          <a:xfrm>
            <a:off x="10086261" y="5397222"/>
            <a:ext cx="2700814" cy="337542"/>
          </a:xfrm>
          <a:prstGeom prst="rect">
            <a:avLst/>
          </a:prstGeom>
          <a:noFill/>
          <a:ln/>
        </p:spPr>
        <p:txBody>
          <a:bodyPr wrap="none" rtlCol="0" anchor="t"/>
          <a:lstStyle/>
          <a:p>
            <a:pPr marL="0" indent="0">
              <a:lnSpc>
                <a:spcPts val="2658"/>
              </a:lnSpc>
              <a:buNone/>
            </a:pPr>
            <a:r>
              <a:rPr lang="en-US" sz="2127" b="1" dirty="0">
                <a:solidFill>
                  <a:srgbClr val="EEEFF5"/>
                </a:solidFill>
                <a:latin typeface="Barlow" pitchFamily="34" charset="0"/>
                <a:ea typeface="Barlow" pitchFamily="34" charset="-122"/>
                <a:cs typeface="Barlow" pitchFamily="34" charset="-120"/>
              </a:rPr>
              <a:t>Parallel Processing</a:t>
            </a:r>
            <a:endParaRPr lang="en-US" sz="2127" dirty="0"/>
          </a:p>
        </p:txBody>
      </p:sp>
      <p:sp>
        <p:nvSpPr>
          <p:cNvPr id="18" name="Text 15"/>
          <p:cNvSpPr/>
          <p:nvPr/>
        </p:nvSpPr>
        <p:spPr>
          <a:xfrm>
            <a:off x="10086261" y="5857875"/>
            <a:ext cx="3130272" cy="1641872"/>
          </a:xfrm>
          <a:prstGeom prst="rect">
            <a:avLst/>
          </a:prstGeom>
          <a:noFill/>
          <a:ln/>
        </p:spPr>
        <p:txBody>
          <a:bodyPr wrap="square" rtlCol="0" anchor="t"/>
          <a:lstStyle/>
          <a:p>
            <a:pPr marL="0" indent="0">
              <a:lnSpc>
                <a:spcPts val="2586"/>
              </a:lnSpc>
              <a:buNone/>
            </a:pPr>
            <a:r>
              <a:rPr lang="en-US" sz="1616" dirty="0">
                <a:solidFill>
                  <a:srgbClr val="EEEFF5"/>
                </a:solidFill>
                <a:latin typeface="Montserrat" pitchFamily="34" charset="0"/>
                <a:ea typeface="Montserrat" pitchFamily="34" charset="-122"/>
                <a:cs typeface="Montserrat" pitchFamily="34" charset="-120"/>
              </a:rPr>
              <a:t>Distributing the computational workload across multiple processors to accelerate the algorithm's execution.</a:t>
            </a:r>
            <a:endParaRPr lang="en-US" sz="161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2511623"/>
          </a:xfrm>
          <a:prstGeom prst="rect">
            <a:avLst/>
          </a:prstGeom>
        </p:spPr>
      </p:pic>
      <p:sp>
        <p:nvSpPr>
          <p:cNvPr id="5" name="Text 2"/>
          <p:cNvSpPr/>
          <p:nvPr/>
        </p:nvSpPr>
        <p:spPr>
          <a:xfrm>
            <a:off x="1538407" y="3395663"/>
            <a:ext cx="10585013" cy="660916"/>
          </a:xfrm>
          <a:prstGeom prst="rect">
            <a:avLst/>
          </a:prstGeom>
          <a:noFill/>
          <a:ln/>
        </p:spPr>
        <p:txBody>
          <a:bodyPr wrap="none" rtlCol="0" anchor="t"/>
          <a:lstStyle/>
          <a:p>
            <a:pPr marL="0" indent="0">
              <a:lnSpc>
                <a:spcPts val="5204"/>
              </a:lnSpc>
              <a:buNone/>
            </a:pPr>
            <a:r>
              <a:rPr lang="en-US" sz="4164" b="1" dirty="0">
                <a:solidFill>
                  <a:srgbClr val="9998FF"/>
                </a:solidFill>
                <a:latin typeface="Barlow" pitchFamily="34" charset="0"/>
                <a:ea typeface="Barlow" pitchFamily="34" charset="-122"/>
                <a:cs typeface="Barlow" pitchFamily="34" charset="-120"/>
              </a:rPr>
              <a:t>Evaluating the Effectiveness of the Approach</a:t>
            </a:r>
            <a:endParaRPr lang="en-US" sz="4164" dirty="0"/>
          </a:p>
        </p:txBody>
      </p:sp>
      <p:sp>
        <p:nvSpPr>
          <p:cNvPr id="6" name="Text 3"/>
          <p:cNvSpPr/>
          <p:nvPr/>
        </p:nvSpPr>
        <p:spPr>
          <a:xfrm>
            <a:off x="1538407" y="4357926"/>
            <a:ext cx="11553587" cy="964406"/>
          </a:xfrm>
          <a:prstGeom prst="rect">
            <a:avLst/>
          </a:prstGeom>
          <a:noFill/>
          <a:ln/>
        </p:spPr>
        <p:txBody>
          <a:bodyPr wrap="square" rtlCol="0" anchor="t"/>
          <a:lstStyle/>
          <a:p>
            <a:pPr marL="0" indent="0">
              <a:lnSpc>
                <a:spcPts val="2531"/>
              </a:lnSpc>
              <a:buNone/>
            </a:pPr>
            <a:r>
              <a:rPr lang="en-US" sz="1582" dirty="0">
                <a:solidFill>
                  <a:srgbClr val="EEEFF5"/>
                </a:solidFill>
                <a:latin typeface="Montserrat" pitchFamily="34" charset="0"/>
                <a:ea typeface="Montserrat" pitchFamily="34" charset="-122"/>
                <a:cs typeface="Montserrat" pitchFamily="34" charset="-120"/>
              </a:rPr>
              <a:t>The effectiveness of the approximation algorithm should be evaluated using metrics like accuracy, efficiency, and impact on key business objectives. This involves comparing the algorithm's performance to alternative approaches and analyzing its impact on revenue, profit, and customer satisfaction.</a:t>
            </a:r>
            <a:endParaRPr lang="en-US" sz="1582" dirty="0"/>
          </a:p>
        </p:txBody>
      </p:sp>
      <p:pic>
        <p:nvPicPr>
          <p:cNvPr id="7" name="Image 1" descr="preencoded.png"/>
          <p:cNvPicPr>
            <a:picLocks noChangeAspect="1"/>
          </p:cNvPicPr>
          <p:nvPr/>
        </p:nvPicPr>
        <p:blipFill>
          <a:blip r:embed="rId4"/>
          <a:stretch>
            <a:fillRect/>
          </a:stretch>
        </p:blipFill>
        <p:spPr>
          <a:xfrm>
            <a:off x="1538407" y="5548313"/>
            <a:ext cx="502325" cy="502325"/>
          </a:xfrm>
          <a:prstGeom prst="rect">
            <a:avLst/>
          </a:prstGeom>
        </p:spPr>
      </p:pic>
      <p:sp>
        <p:nvSpPr>
          <p:cNvPr id="8" name="Text 4"/>
          <p:cNvSpPr/>
          <p:nvPr/>
        </p:nvSpPr>
        <p:spPr>
          <a:xfrm>
            <a:off x="1538407" y="6251496"/>
            <a:ext cx="2643783" cy="330517"/>
          </a:xfrm>
          <a:prstGeom prst="rect">
            <a:avLst/>
          </a:prstGeom>
          <a:noFill/>
          <a:ln/>
        </p:spPr>
        <p:txBody>
          <a:bodyPr wrap="none" rtlCol="0" anchor="t"/>
          <a:lstStyle/>
          <a:p>
            <a:pPr marL="0" indent="0" algn="l">
              <a:lnSpc>
                <a:spcPts val="2602"/>
              </a:lnSpc>
              <a:buNone/>
            </a:pPr>
            <a:r>
              <a:rPr lang="en-US" sz="2082" b="1" dirty="0">
                <a:solidFill>
                  <a:srgbClr val="EEEFF5"/>
                </a:solidFill>
                <a:latin typeface="Barlow" pitchFamily="34" charset="0"/>
                <a:ea typeface="Barlow" pitchFamily="34" charset="-122"/>
                <a:cs typeface="Barlow" pitchFamily="34" charset="-120"/>
              </a:rPr>
              <a:t>Revenue Increase</a:t>
            </a:r>
            <a:endParaRPr lang="en-US" sz="2082" dirty="0"/>
          </a:p>
        </p:txBody>
      </p:sp>
      <p:sp>
        <p:nvSpPr>
          <p:cNvPr id="9" name="Text 5"/>
          <p:cNvSpPr/>
          <p:nvPr/>
        </p:nvSpPr>
        <p:spPr>
          <a:xfrm>
            <a:off x="1538407" y="6702504"/>
            <a:ext cx="3650218" cy="642938"/>
          </a:xfrm>
          <a:prstGeom prst="rect">
            <a:avLst/>
          </a:prstGeom>
          <a:noFill/>
          <a:ln/>
        </p:spPr>
        <p:txBody>
          <a:bodyPr wrap="square" rtlCol="0" anchor="t"/>
          <a:lstStyle/>
          <a:p>
            <a:pPr marL="0" indent="0" algn="l">
              <a:lnSpc>
                <a:spcPts val="2531"/>
              </a:lnSpc>
              <a:buNone/>
            </a:pPr>
            <a:r>
              <a:rPr lang="en-US" sz="1582" dirty="0">
                <a:solidFill>
                  <a:srgbClr val="EEEFF5"/>
                </a:solidFill>
                <a:latin typeface="Montserrat" pitchFamily="34" charset="0"/>
                <a:ea typeface="Montserrat" pitchFamily="34" charset="-122"/>
                <a:cs typeface="Montserrat" pitchFamily="34" charset="-120"/>
              </a:rPr>
              <a:t>Measure the impact on revenue generation.</a:t>
            </a:r>
            <a:endParaRPr lang="en-US" sz="1582" dirty="0"/>
          </a:p>
        </p:txBody>
      </p:sp>
      <p:pic>
        <p:nvPicPr>
          <p:cNvPr id="10" name="Image 2" descr="preencoded.png"/>
          <p:cNvPicPr>
            <a:picLocks noChangeAspect="1"/>
          </p:cNvPicPr>
          <p:nvPr/>
        </p:nvPicPr>
        <p:blipFill>
          <a:blip r:embed="rId5"/>
          <a:stretch>
            <a:fillRect/>
          </a:stretch>
        </p:blipFill>
        <p:spPr>
          <a:xfrm>
            <a:off x="5489972" y="5548313"/>
            <a:ext cx="502325" cy="502325"/>
          </a:xfrm>
          <a:prstGeom prst="rect">
            <a:avLst/>
          </a:prstGeom>
        </p:spPr>
      </p:pic>
      <p:sp>
        <p:nvSpPr>
          <p:cNvPr id="11" name="Text 6"/>
          <p:cNvSpPr/>
          <p:nvPr/>
        </p:nvSpPr>
        <p:spPr>
          <a:xfrm>
            <a:off x="5489972" y="6251496"/>
            <a:ext cx="3118009" cy="330517"/>
          </a:xfrm>
          <a:prstGeom prst="rect">
            <a:avLst/>
          </a:prstGeom>
          <a:noFill/>
          <a:ln/>
        </p:spPr>
        <p:txBody>
          <a:bodyPr wrap="none" rtlCol="0" anchor="t"/>
          <a:lstStyle/>
          <a:p>
            <a:pPr marL="0" indent="0" algn="l">
              <a:lnSpc>
                <a:spcPts val="2602"/>
              </a:lnSpc>
              <a:buNone/>
            </a:pPr>
            <a:r>
              <a:rPr lang="en-US" sz="2082" b="1" dirty="0">
                <a:solidFill>
                  <a:srgbClr val="EEEFF5"/>
                </a:solidFill>
                <a:latin typeface="Barlow" pitchFamily="34" charset="0"/>
                <a:ea typeface="Barlow" pitchFamily="34" charset="-122"/>
                <a:cs typeface="Barlow" pitchFamily="34" charset="-120"/>
              </a:rPr>
              <a:t>Profit Margin Improvement</a:t>
            </a:r>
            <a:endParaRPr lang="en-US" sz="2082" dirty="0"/>
          </a:p>
        </p:txBody>
      </p:sp>
      <p:sp>
        <p:nvSpPr>
          <p:cNvPr id="12" name="Text 7"/>
          <p:cNvSpPr/>
          <p:nvPr/>
        </p:nvSpPr>
        <p:spPr>
          <a:xfrm>
            <a:off x="5489972" y="6702504"/>
            <a:ext cx="3650337" cy="321469"/>
          </a:xfrm>
          <a:prstGeom prst="rect">
            <a:avLst/>
          </a:prstGeom>
          <a:noFill/>
          <a:ln/>
        </p:spPr>
        <p:txBody>
          <a:bodyPr wrap="none" rtlCol="0" anchor="t"/>
          <a:lstStyle/>
          <a:p>
            <a:pPr marL="0" indent="0" algn="l">
              <a:lnSpc>
                <a:spcPts val="2531"/>
              </a:lnSpc>
              <a:buNone/>
            </a:pPr>
            <a:r>
              <a:rPr lang="en-US" sz="1582" dirty="0">
                <a:solidFill>
                  <a:srgbClr val="EEEFF5"/>
                </a:solidFill>
                <a:latin typeface="Montserrat" pitchFamily="34" charset="0"/>
                <a:ea typeface="Montserrat" pitchFamily="34" charset="-122"/>
                <a:cs typeface="Montserrat" pitchFamily="34" charset="-120"/>
              </a:rPr>
              <a:t>Evaluate the increase in profitability.</a:t>
            </a:r>
            <a:endParaRPr lang="en-US" sz="1582" dirty="0"/>
          </a:p>
        </p:txBody>
      </p:sp>
      <p:pic>
        <p:nvPicPr>
          <p:cNvPr id="13" name="Image 3" descr="preencoded.png"/>
          <p:cNvPicPr>
            <a:picLocks noChangeAspect="1"/>
          </p:cNvPicPr>
          <p:nvPr/>
        </p:nvPicPr>
        <p:blipFill>
          <a:blip r:embed="rId6"/>
          <a:stretch>
            <a:fillRect/>
          </a:stretch>
        </p:blipFill>
        <p:spPr>
          <a:xfrm>
            <a:off x="9441656" y="5548313"/>
            <a:ext cx="502325" cy="502325"/>
          </a:xfrm>
          <a:prstGeom prst="rect">
            <a:avLst/>
          </a:prstGeom>
        </p:spPr>
      </p:pic>
      <p:sp>
        <p:nvSpPr>
          <p:cNvPr id="14" name="Text 8"/>
          <p:cNvSpPr/>
          <p:nvPr/>
        </p:nvSpPr>
        <p:spPr>
          <a:xfrm>
            <a:off x="9441656" y="6251496"/>
            <a:ext cx="2643783" cy="330517"/>
          </a:xfrm>
          <a:prstGeom prst="rect">
            <a:avLst/>
          </a:prstGeom>
          <a:noFill/>
          <a:ln/>
        </p:spPr>
        <p:txBody>
          <a:bodyPr wrap="none" rtlCol="0" anchor="t"/>
          <a:lstStyle/>
          <a:p>
            <a:pPr marL="0" indent="0" algn="l">
              <a:lnSpc>
                <a:spcPts val="2602"/>
              </a:lnSpc>
              <a:buNone/>
            </a:pPr>
            <a:r>
              <a:rPr lang="en-US" sz="2082" b="1" dirty="0">
                <a:solidFill>
                  <a:srgbClr val="EEEFF5"/>
                </a:solidFill>
                <a:latin typeface="Barlow" pitchFamily="34" charset="0"/>
                <a:ea typeface="Barlow" pitchFamily="34" charset="-122"/>
                <a:cs typeface="Barlow" pitchFamily="34" charset="-120"/>
              </a:rPr>
              <a:t>Customer Satisfaction</a:t>
            </a:r>
            <a:endParaRPr lang="en-US" sz="2082" dirty="0"/>
          </a:p>
        </p:txBody>
      </p:sp>
      <p:sp>
        <p:nvSpPr>
          <p:cNvPr id="15" name="Text 9"/>
          <p:cNvSpPr/>
          <p:nvPr/>
        </p:nvSpPr>
        <p:spPr>
          <a:xfrm>
            <a:off x="9441656" y="6702504"/>
            <a:ext cx="3650337" cy="642938"/>
          </a:xfrm>
          <a:prstGeom prst="rect">
            <a:avLst/>
          </a:prstGeom>
          <a:noFill/>
          <a:ln/>
        </p:spPr>
        <p:txBody>
          <a:bodyPr wrap="square" rtlCol="0" anchor="t"/>
          <a:lstStyle/>
          <a:p>
            <a:pPr marL="0" indent="0" algn="l">
              <a:lnSpc>
                <a:spcPts val="2531"/>
              </a:lnSpc>
              <a:buNone/>
            </a:pPr>
            <a:r>
              <a:rPr lang="en-US" sz="1582" dirty="0">
                <a:solidFill>
                  <a:srgbClr val="EEEFF5"/>
                </a:solidFill>
                <a:latin typeface="Montserrat" pitchFamily="34" charset="0"/>
                <a:ea typeface="Montserrat" pitchFamily="34" charset="-122"/>
                <a:cs typeface="Montserrat" pitchFamily="34" charset="-120"/>
              </a:rPr>
              <a:t>Analyze customer feedback and ratings.</a:t>
            </a:r>
            <a:endParaRPr lang="en-US" sz="158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3767"/>
          </a:xfrm>
          <a:prstGeom prst="rect">
            <a:avLst/>
          </a:prstGeom>
          <a:solidFill>
            <a:srgbClr val="282C32"/>
          </a:solidFill>
          <a:ln/>
        </p:spPr>
      </p:sp>
      <p:sp>
        <p:nvSpPr>
          <p:cNvPr id="4" name="Text 2"/>
          <p:cNvSpPr/>
          <p:nvPr/>
        </p:nvSpPr>
        <p:spPr>
          <a:xfrm>
            <a:off x="1935599" y="514469"/>
            <a:ext cx="10759083" cy="1231106"/>
          </a:xfrm>
          <a:prstGeom prst="rect">
            <a:avLst/>
          </a:prstGeom>
          <a:noFill/>
          <a:ln/>
        </p:spPr>
        <p:txBody>
          <a:bodyPr wrap="square" rtlCol="0" anchor="t"/>
          <a:lstStyle/>
          <a:p>
            <a:pPr marL="0" indent="0">
              <a:lnSpc>
                <a:spcPts val="4847"/>
              </a:lnSpc>
              <a:buNone/>
            </a:pPr>
            <a:r>
              <a:rPr lang="en-US" sz="3877" b="1" dirty="0">
                <a:solidFill>
                  <a:srgbClr val="9998FF"/>
                </a:solidFill>
                <a:latin typeface="Barlow" pitchFamily="34" charset="0"/>
                <a:ea typeface="Barlow" pitchFamily="34" charset="-122"/>
                <a:cs typeface="Barlow" pitchFamily="34" charset="-120"/>
              </a:rPr>
              <a:t>Integrating the Solution into the E-Commerce Platform</a:t>
            </a:r>
            <a:endParaRPr lang="en-US" sz="3877" dirty="0"/>
          </a:p>
        </p:txBody>
      </p:sp>
      <p:sp>
        <p:nvSpPr>
          <p:cNvPr id="5" name="Text 3"/>
          <p:cNvSpPr/>
          <p:nvPr/>
        </p:nvSpPr>
        <p:spPr>
          <a:xfrm>
            <a:off x="1935599" y="2119789"/>
            <a:ext cx="10759083" cy="898327"/>
          </a:xfrm>
          <a:prstGeom prst="rect">
            <a:avLst/>
          </a:prstGeom>
          <a:noFill/>
          <a:ln/>
        </p:spPr>
        <p:txBody>
          <a:bodyPr wrap="square" rtlCol="0" anchor="t"/>
          <a:lstStyle/>
          <a:p>
            <a:pPr marL="0" indent="0">
              <a:lnSpc>
                <a:spcPts val="2357"/>
              </a:lnSpc>
              <a:buNone/>
            </a:pPr>
            <a:r>
              <a:rPr lang="en-US" sz="1473" dirty="0">
                <a:solidFill>
                  <a:srgbClr val="EEEFF5"/>
                </a:solidFill>
                <a:latin typeface="Montserrat" pitchFamily="34" charset="0"/>
                <a:ea typeface="Montserrat" pitchFamily="34" charset="-122"/>
                <a:cs typeface="Montserrat" pitchFamily="34" charset="-120"/>
              </a:rPr>
              <a:t>Integrating the approximation algorithm into the e-commerce platform involves connecting it with the platform's product management system, user interface, and data infrastructure. The integration should be seamless and user-friendly, providing a smooth experience for both administrators and customers.</a:t>
            </a:r>
            <a:endParaRPr lang="en-US" sz="1473" dirty="0"/>
          </a:p>
        </p:txBody>
      </p:sp>
      <p:pic>
        <p:nvPicPr>
          <p:cNvPr id="6" name="Image 0" descr="preencoded.png"/>
          <p:cNvPicPr>
            <a:picLocks noChangeAspect="1"/>
          </p:cNvPicPr>
          <p:nvPr/>
        </p:nvPicPr>
        <p:blipFill>
          <a:blip r:embed="rId3"/>
          <a:stretch>
            <a:fillRect/>
          </a:stretch>
        </p:blipFill>
        <p:spPr>
          <a:xfrm>
            <a:off x="1935599" y="3228618"/>
            <a:ext cx="5239226" cy="3238024"/>
          </a:xfrm>
          <a:prstGeom prst="rect">
            <a:avLst/>
          </a:prstGeom>
        </p:spPr>
      </p:pic>
      <p:sp>
        <p:nvSpPr>
          <p:cNvPr id="7" name="Text 4"/>
          <p:cNvSpPr/>
          <p:nvPr/>
        </p:nvSpPr>
        <p:spPr>
          <a:xfrm>
            <a:off x="1935599" y="6700480"/>
            <a:ext cx="3198138" cy="307777"/>
          </a:xfrm>
          <a:prstGeom prst="rect">
            <a:avLst/>
          </a:prstGeom>
          <a:noFill/>
          <a:ln/>
        </p:spPr>
        <p:txBody>
          <a:bodyPr wrap="none" rtlCol="0" anchor="t"/>
          <a:lstStyle/>
          <a:p>
            <a:pPr marL="0" indent="0" algn="l">
              <a:lnSpc>
                <a:spcPts val="2423"/>
              </a:lnSpc>
              <a:buNone/>
            </a:pPr>
            <a:r>
              <a:rPr lang="en-US" sz="1939" b="1" dirty="0">
                <a:solidFill>
                  <a:srgbClr val="EEEFF5"/>
                </a:solidFill>
                <a:latin typeface="Barlow" pitchFamily="34" charset="0"/>
                <a:ea typeface="Barlow" pitchFamily="34" charset="-122"/>
                <a:cs typeface="Barlow" pitchFamily="34" charset="-120"/>
              </a:rPr>
              <a:t>Product Management System</a:t>
            </a:r>
            <a:endParaRPr lang="en-US" sz="1939" dirty="0"/>
          </a:p>
        </p:txBody>
      </p:sp>
      <p:sp>
        <p:nvSpPr>
          <p:cNvPr id="8" name="Text 5"/>
          <p:cNvSpPr/>
          <p:nvPr/>
        </p:nvSpPr>
        <p:spPr>
          <a:xfrm>
            <a:off x="1935599" y="7120414"/>
            <a:ext cx="5239226" cy="598884"/>
          </a:xfrm>
          <a:prstGeom prst="rect">
            <a:avLst/>
          </a:prstGeom>
          <a:noFill/>
          <a:ln/>
        </p:spPr>
        <p:txBody>
          <a:bodyPr wrap="square" rtlCol="0" anchor="t"/>
          <a:lstStyle/>
          <a:p>
            <a:pPr marL="0" indent="0" algn="l">
              <a:lnSpc>
                <a:spcPts val="2357"/>
              </a:lnSpc>
              <a:buNone/>
            </a:pPr>
            <a:r>
              <a:rPr lang="en-US" sz="1473" dirty="0">
                <a:solidFill>
                  <a:srgbClr val="EEEFF5"/>
                </a:solidFill>
                <a:latin typeface="Montserrat" pitchFamily="34" charset="0"/>
                <a:ea typeface="Montserrat" pitchFamily="34" charset="-122"/>
                <a:cs typeface="Montserrat" pitchFamily="34" charset="-120"/>
              </a:rPr>
              <a:t>The algorithm should be integrated with the system that manages product information and inventory.</a:t>
            </a:r>
            <a:endParaRPr lang="en-US" sz="1473" dirty="0"/>
          </a:p>
        </p:txBody>
      </p:sp>
      <p:pic>
        <p:nvPicPr>
          <p:cNvPr id="9" name="Image 1" descr="preencoded.png"/>
          <p:cNvPicPr>
            <a:picLocks noChangeAspect="1"/>
          </p:cNvPicPr>
          <p:nvPr/>
        </p:nvPicPr>
        <p:blipFill>
          <a:blip r:embed="rId4"/>
          <a:stretch>
            <a:fillRect/>
          </a:stretch>
        </p:blipFill>
        <p:spPr>
          <a:xfrm>
            <a:off x="7455456" y="3228618"/>
            <a:ext cx="5239226" cy="3238024"/>
          </a:xfrm>
          <a:prstGeom prst="rect">
            <a:avLst/>
          </a:prstGeom>
        </p:spPr>
      </p:pic>
      <p:sp>
        <p:nvSpPr>
          <p:cNvPr id="10" name="Text 6"/>
          <p:cNvSpPr/>
          <p:nvPr/>
        </p:nvSpPr>
        <p:spPr>
          <a:xfrm>
            <a:off x="7455456" y="6700480"/>
            <a:ext cx="2461974" cy="307777"/>
          </a:xfrm>
          <a:prstGeom prst="rect">
            <a:avLst/>
          </a:prstGeom>
          <a:noFill/>
          <a:ln/>
        </p:spPr>
        <p:txBody>
          <a:bodyPr wrap="none" rtlCol="0" anchor="t"/>
          <a:lstStyle/>
          <a:p>
            <a:pPr marL="0" indent="0" algn="l">
              <a:lnSpc>
                <a:spcPts val="2423"/>
              </a:lnSpc>
              <a:buNone/>
            </a:pPr>
            <a:r>
              <a:rPr lang="en-US" sz="1939" b="1" dirty="0">
                <a:solidFill>
                  <a:srgbClr val="EEEFF5"/>
                </a:solidFill>
                <a:latin typeface="Barlow" pitchFamily="34" charset="0"/>
                <a:ea typeface="Barlow" pitchFamily="34" charset="-122"/>
                <a:cs typeface="Barlow" pitchFamily="34" charset="-120"/>
              </a:rPr>
              <a:t>User Interface</a:t>
            </a:r>
            <a:endParaRPr lang="en-US" sz="1939" dirty="0"/>
          </a:p>
        </p:txBody>
      </p:sp>
      <p:sp>
        <p:nvSpPr>
          <p:cNvPr id="11" name="Text 7"/>
          <p:cNvSpPr/>
          <p:nvPr/>
        </p:nvSpPr>
        <p:spPr>
          <a:xfrm>
            <a:off x="7455456" y="7120414"/>
            <a:ext cx="5239226" cy="598884"/>
          </a:xfrm>
          <a:prstGeom prst="rect">
            <a:avLst/>
          </a:prstGeom>
          <a:noFill/>
          <a:ln/>
        </p:spPr>
        <p:txBody>
          <a:bodyPr wrap="square" rtlCol="0" anchor="t"/>
          <a:lstStyle/>
          <a:p>
            <a:pPr marL="0" indent="0" algn="l">
              <a:lnSpc>
                <a:spcPts val="2357"/>
              </a:lnSpc>
              <a:buNone/>
            </a:pPr>
            <a:r>
              <a:rPr lang="en-US" sz="1473" dirty="0">
                <a:solidFill>
                  <a:srgbClr val="EEEFF5"/>
                </a:solidFill>
                <a:latin typeface="Montserrat" pitchFamily="34" charset="0"/>
                <a:ea typeface="Montserrat" pitchFamily="34" charset="-122"/>
                <a:cs typeface="Montserrat" pitchFamily="34" charset="-120"/>
              </a:rPr>
              <a:t>The platform should present the selected products in an appealing and user-friendly manner.</a:t>
            </a:r>
            <a:endParaRPr lang="en-US" sz="147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784</Words>
  <Application>Microsoft Office PowerPoint</Application>
  <PresentationFormat>Custom</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RK</dc:creator>
  <cp:lastModifiedBy>Ravi Kumar</cp:lastModifiedBy>
  <cp:revision>2</cp:revision>
  <dcterms:created xsi:type="dcterms:W3CDTF">2024-07-30T03:09:41Z</dcterms:created>
  <dcterms:modified xsi:type="dcterms:W3CDTF">2024-07-30T03:14:55Z</dcterms:modified>
</cp:coreProperties>
</file>