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9"/>
  </p:notesMasterIdLst>
  <p:sldIdLst>
    <p:sldId id="256" r:id="rId3"/>
    <p:sldId id="257" r:id="rId4"/>
    <p:sldId id="258" r:id="rId5"/>
    <p:sldId id="276" r:id="rId6"/>
    <p:sldId id="277" r:id="rId7"/>
    <p:sldId id="279" r:id="rId8"/>
    <p:sldId id="283" r:id="rId9"/>
    <p:sldId id="260" r:id="rId10"/>
    <p:sldId id="261" r:id="rId11"/>
    <p:sldId id="263" r:id="rId12"/>
    <p:sldId id="284" r:id="rId13"/>
    <p:sldId id="264" r:id="rId14"/>
    <p:sldId id="265" r:id="rId15"/>
    <p:sldId id="266" r:id="rId16"/>
    <p:sldId id="267" r:id="rId17"/>
    <p:sldId id="268" r:id="rId18"/>
    <p:sldId id="285" r:id="rId19"/>
    <p:sldId id="280" r:id="rId20"/>
    <p:sldId id="262" r:id="rId21"/>
    <p:sldId id="270" r:id="rId22"/>
    <p:sldId id="269" r:id="rId23"/>
    <p:sldId id="273" r:id="rId24"/>
    <p:sldId id="281" r:id="rId25"/>
    <p:sldId id="282" r:id="rId26"/>
    <p:sldId id="275" r:id="rId27"/>
    <p:sldId id="278" r:id="rId28"/>
  </p:sldIdLst>
  <p:sldSz cx="9144000" cy="6858000" type="screen4x3"/>
  <p:notesSz cx="6858000" cy="9723438"/>
  <p:defaultTextStyle>
    <a:defPPr>
      <a:defRPr lang="en-GB"/>
    </a:defPPr>
    <a:lvl1pPr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1pPr>
    <a:lvl2pPr marL="742950" indent="-28575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2pPr>
    <a:lvl3pPr marL="1143000" indent="-2286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3pPr>
    <a:lvl4pPr marL="1600200" indent="-2286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4pPr>
    <a:lvl5pPr marL="2057400" indent="-2286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2973388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8538" y="728663"/>
            <a:ext cx="4857750" cy="3643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4438" cy="437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236075"/>
            <a:ext cx="2973388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9236075"/>
            <a:ext cx="2968625" cy="482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8E4D80F3-2879-454E-B105-882F6860F9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79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E16F7-D7C4-408C-82A3-C4A5CD493478}" type="slidenum">
              <a:rPr lang="en-GB"/>
              <a:pPr/>
              <a:t>1</a:t>
            </a:fld>
            <a:endParaRPr lang="en-GB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66AFEC1-B782-4522-B4CD-6ECC10D30B6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96950" y="728663"/>
            <a:ext cx="4864100" cy="36480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21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5DFB1-D17D-46FA-8F1A-8DE21361D7D7}" type="slidenum">
              <a:rPr lang="en-GB"/>
              <a:pPr/>
              <a:t>10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FA9885A-B3FA-41A1-AF49-ACACD5370270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1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5DFB1-D17D-46FA-8F1A-8DE21361D7D7}" type="slidenum">
              <a:rPr lang="en-GB"/>
              <a:pPr/>
              <a:t>11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FA9885A-B3FA-41A1-AF49-ACACD5370270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02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C4FAF9-A5B7-4D04-BDCA-C4657F633BF8}" type="slidenum">
              <a:rPr lang="en-GB"/>
              <a:pPr/>
              <a:t>12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AB7EC8-9695-4570-9FBA-EAE0F4964CFF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57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6E8B79-7A5A-4B38-AF10-10477078C9DB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D7701CB-26E5-4190-B53E-BD5B50138DA0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96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743B8-7406-4513-8D72-53641ADE20A4}" type="slidenum">
              <a:rPr lang="en-GB"/>
              <a:pPr/>
              <a:t>14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C1A2D45-0C49-41DB-80D8-208BB900063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48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91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5AB41-4228-4CFF-92E8-AD1BC194B5FF}" type="slidenum">
              <a:rPr lang="en-GB"/>
              <a:pPr/>
              <a:t>15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112A065-44C6-423C-840D-3AF6403FF15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66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BEEC76-C526-459D-B13C-E38997A9202D}" type="slidenum">
              <a:rPr lang="en-GB"/>
              <a:pPr/>
              <a:t>16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A677F-0C7A-4548-BB43-5E10D107F7C6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8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996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59C147-D29D-4D15-A6BF-AB27C584836B}" type="slidenum">
              <a:rPr lang="en-GB"/>
              <a:pPr/>
              <a:t>17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0882F6-9189-4BAB-8D3A-4DBCAF195C7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80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59C147-D29D-4D15-A6BF-AB27C584836B}" type="slidenum">
              <a:rPr lang="en-GB"/>
              <a:pPr/>
              <a:t>18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0882F6-9189-4BAB-8D3A-4DBCAF195C7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743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59C147-D29D-4D15-A6BF-AB27C584836B}" type="slidenum">
              <a:rPr lang="en-GB"/>
              <a:pPr/>
              <a:t>19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0882F6-9189-4BAB-8D3A-4DBCAF195C7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79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BE230D-9ADE-4C53-B88F-BAC07E959A7A}" type="slidenum">
              <a:rPr lang="en-GB"/>
              <a:pPr/>
              <a:t>2</a:t>
            </a:fld>
            <a:endParaRPr lang="en-GB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C8B1487-E56B-404E-9802-8793E68A832C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96950" y="728663"/>
            <a:ext cx="4864100" cy="36480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79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156652-A67D-41AB-8CCE-0EBDC6BD2927}" type="slidenum">
              <a:rPr lang="en-GB"/>
              <a:pPr/>
              <a:t>20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5B2BBC3-1C7B-4934-ABDF-FCF489DC0A9C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9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85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08D48-0D6D-44E8-8F0D-C29C7C22C853}" type="slidenum">
              <a:rPr lang="en-GB"/>
              <a:pPr/>
              <a:t>21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A8805BB-6FA1-4EDD-9A96-E0A17676E8A0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8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33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C7E23-055B-4BC0-8444-24362FADFD10}" type="slidenum">
              <a:rPr lang="en-GB"/>
              <a:pPr/>
              <a:t>22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ADF0100-4B91-4EF7-AFD5-F24B1CF366E1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35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BEDDF-4D75-41E7-B216-C2ACC3CEFD14}" type="slidenum">
              <a:rPr lang="en-GB"/>
              <a:pPr/>
              <a:t>23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16CF5E-F8F0-4635-96AA-51B03F1B2D32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10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BEDDF-4D75-41E7-B216-C2ACC3CEFD14}" type="slidenum">
              <a:rPr lang="en-GB"/>
              <a:pPr/>
              <a:t>24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16CF5E-F8F0-4635-96AA-51B03F1B2D32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661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D257E-0EFF-4EA6-AF2C-1BA2DB6FFAA6}" type="slidenum">
              <a:rPr lang="en-GB"/>
              <a:pPr/>
              <a:t>25</a:t>
            </a:fld>
            <a:endParaRPr lang="en-GB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217EB3F-2F33-4F5C-8CF1-689FFDCDBBE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07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E16F7-D7C4-408C-82A3-C4A5CD493478}" type="slidenum">
              <a:rPr lang="en-GB"/>
              <a:pPr/>
              <a:t>26</a:t>
            </a:fld>
            <a:endParaRPr lang="en-GB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66AFEC1-B782-4522-B4CD-6ECC10D30B6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96950" y="728663"/>
            <a:ext cx="4864100" cy="36480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42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A3534-3D10-4893-9B03-903259B4E1EA}" type="slidenum">
              <a:rPr lang="en-GB"/>
              <a:pPr/>
              <a:t>3</a:t>
            </a:fld>
            <a:endParaRPr lang="en-GB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68329D-A7C7-482D-B1A3-DF5C7948FC4A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18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A3534-3D10-4893-9B03-903259B4E1EA}" type="slidenum">
              <a:rPr lang="en-GB"/>
              <a:pPr/>
              <a:t>4</a:t>
            </a:fld>
            <a:endParaRPr lang="en-GB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68329D-A7C7-482D-B1A3-DF5C7948FC4A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65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A3534-3D10-4893-9B03-903259B4E1EA}" type="slidenum">
              <a:rPr lang="en-GB"/>
              <a:pPr/>
              <a:t>5</a:t>
            </a:fld>
            <a:endParaRPr lang="en-GB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68329D-A7C7-482D-B1A3-DF5C7948FC4A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65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59BB4E-F453-46D7-89D7-1611B34ECCD1}" type="slidenum">
              <a:rPr lang="en-GB"/>
              <a:pPr/>
              <a:t>6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275D1AC-4E1D-4BE3-BBE0-5BEEBAA9E4B9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6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75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59BB4E-F453-46D7-89D7-1611B34ECCD1}" type="slidenum">
              <a:rPr lang="en-GB"/>
              <a:pPr/>
              <a:t>7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275D1AC-4E1D-4BE3-BBE0-5BEEBAA9E4B9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6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07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FACD5E-A89E-4327-8E80-875782764F1F}" type="slidenum">
              <a:rPr lang="en-GB"/>
              <a:pPr/>
              <a:t>8</a:t>
            </a:fld>
            <a:endParaRPr lang="en-GB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49DCD0-D92F-43B6-8CDB-619F5AF87412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6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83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01D25B-8F51-4BB2-AEBB-02E283F1F3D4}" type="slidenum">
              <a:rPr lang="en-GB"/>
              <a:pPr/>
              <a:t>9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36C735F-06F6-4C18-8A43-3740E0496970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6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7613" cy="43767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14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2338" y="28575"/>
            <a:ext cx="1790700" cy="65135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8575"/>
            <a:ext cx="5219700" cy="65135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5025" cy="518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4825" y="1355725"/>
            <a:ext cx="3376613" cy="518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2338" y="28575"/>
            <a:ext cx="1790700" cy="65135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8575"/>
            <a:ext cx="5219700" cy="65135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5025" cy="518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4825" y="1355725"/>
            <a:ext cx="3376613" cy="518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044575"/>
          </a:xfrm>
          <a:prstGeom prst="rect">
            <a:avLst/>
          </a:prstGeom>
          <a:solidFill>
            <a:srgbClr val="FFFF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81175" y="0"/>
            <a:ext cx="7362825" cy="768350"/>
          </a:xfrm>
          <a:prstGeom prst="rect">
            <a:avLst/>
          </a:prstGeom>
          <a:solidFill>
            <a:srgbClr val="FFCC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78063" y="258763"/>
            <a:ext cx="6305550" cy="655637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95325" y="74613"/>
            <a:ext cx="1800225" cy="515937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68275" y="1347788"/>
            <a:ext cx="1620838" cy="5110162"/>
          </a:xfrm>
          <a:prstGeom prst="rect">
            <a:avLst/>
          </a:prstGeom>
          <a:solidFill>
            <a:srgbClr val="FFFFFF">
              <a:alpha val="50000"/>
            </a:srgbClr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4038" cy="5186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1368425"/>
            <a:ext cx="1803400" cy="1798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Conceptos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Recuperación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 Forense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Tecnologías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Bibliografía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1063625"/>
            <a:ext cx="18034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Contenido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8575"/>
            <a:ext cx="7162800" cy="1076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81000" y="1176338"/>
            <a:ext cx="1588" cy="138112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037" name="Group 13"/>
          <p:cNvGrpSpPr>
            <a:grpSpLocks/>
          </p:cNvGrpSpPr>
          <p:nvPr/>
        </p:nvGrpSpPr>
        <p:grpSpPr bwMode="auto">
          <a:xfrm>
            <a:off x="0" y="0"/>
            <a:ext cx="1433513" cy="862013"/>
            <a:chOff x="0" y="0"/>
            <a:chExt cx="903" cy="543"/>
          </a:xfrm>
        </p:grpSpPr>
        <p:sp>
          <p:nvSpPr>
            <p:cNvPr id="1038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3" y="0"/>
              <a:ext cx="762" cy="5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kern="10" dirty="0" smtClean="0">
                  <a:ln w="936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 Black"/>
                </a:rPr>
                <a:t>GIRC</a:t>
              </a:r>
              <a:endParaRPr lang="es-ES" sz="3600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DDAFF">
                    <a:alpha val="29999"/>
                  </a:srgbClr>
                </a:solidFill>
                <a:latin typeface="Arial Black"/>
              </a:endParaRPr>
            </a:p>
          </p:txBody>
        </p:sp>
        <p:sp>
          <p:nvSpPr>
            <p:cNvPr id="1039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0" y="237"/>
              <a:ext cx="249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b="1" kern="10">
                  <a:ln w="324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04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02" y="135"/>
              <a:ext cx="601" cy="2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b="1" kern="10">
                  <a:ln w="324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7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7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4416425" cy="3208338"/>
          </a:xfrm>
          <a:prstGeom prst="rect">
            <a:avLst/>
          </a:prstGeom>
          <a:solidFill>
            <a:srgbClr val="FFFF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200400"/>
            <a:ext cx="4414838" cy="3657600"/>
          </a:xfrm>
          <a:prstGeom prst="rect">
            <a:avLst/>
          </a:prstGeom>
          <a:solidFill>
            <a:srgbClr val="99CC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15925" y="0"/>
            <a:ext cx="1992313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421188" y="0"/>
            <a:ext cx="4722812" cy="3221038"/>
          </a:xfrm>
          <a:prstGeom prst="rect">
            <a:avLst/>
          </a:prstGeom>
          <a:solidFill>
            <a:srgbClr val="FFCC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78063" y="1762125"/>
            <a:ext cx="6305550" cy="4013200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95325" y="595313"/>
            <a:ext cx="5492750" cy="4022725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rot="16200000">
            <a:off x="2428082" y="-634207"/>
            <a:ext cx="1992312" cy="6858001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6821488" y="354013"/>
            <a:ext cx="1009650" cy="6410325"/>
            <a:chOff x="4297" y="223"/>
            <a:chExt cx="636" cy="4038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297" y="223"/>
              <a:ext cx="636" cy="403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4300" y="228"/>
              <a:ext cx="631" cy="40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-6350" y="3194050"/>
            <a:ext cx="6197600" cy="1016000"/>
            <a:chOff x="-4" y="2012"/>
            <a:chExt cx="3904" cy="64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4" y="2012"/>
              <a:ext cx="3904" cy="6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 rot="16200000">
              <a:off x="1629" y="384"/>
              <a:ext cx="631" cy="38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4038" cy="5186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8575"/>
            <a:ext cx="7162800" cy="1076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7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7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7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Documento_de_Microsoft_Word_97-20031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682625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0250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156200" y="5884863"/>
            <a:ext cx="3676650" cy="1587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071934" y="5000636"/>
            <a:ext cx="2449512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>
                <a:solidFill>
                  <a:srgbClr val="977F19"/>
                </a:solidFill>
                <a:latin typeface="Verdana" pitchFamily="32" charset="0"/>
                <a:cs typeface="Times New Roman" pitchFamily="16" charset="0"/>
              </a:rPr>
              <a:t>Seguridad</a:t>
            </a:r>
            <a:endParaRPr lang="en-GB" sz="2800" dirty="0">
              <a:solidFill>
                <a:srgbClr val="977F19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815975" y="1231900"/>
            <a:ext cx="5870575" cy="197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E0B500">
                    <a:alpha val="25000"/>
                  </a:srgbClr>
                </a:solidFill>
                <a:latin typeface="Arial Black"/>
              </a:rPr>
              <a:t>Gestión</a:t>
            </a:r>
            <a:endParaRPr lang="es-ES" sz="3600" b="1" kern="10" dirty="0"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solidFill>
                <a:srgbClr val="E0B500">
                  <a:alpha val="25000"/>
                </a:srgbClr>
              </a:solidFill>
              <a:latin typeface="Arial Black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273800" y="5375275"/>
            <a:ext cx="1355725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715140" y="5113338"/>
            <a:ext cx="2205023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 smtClean="0">
                <a:solidFill>
                  <a:srgbClr val="66CCFF"/>
                </a:solidFill>
                <a:latin typeface="Verdana" pitchFamily="32" charset="0"/>
                <a:cs typeface="Times New Roman" pitchFamily="16" charset="0"/>
              </a:rPr>
              <a:t>Evaluación</a:t>
            </a:r>
            <a:endParaRPr lang="en-GB" sz="2800" dirty="0">
              <a:solidFill>
                <a:srgbClr val="66CCFF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4106" name="WordArt 10"/>
          <p:cNvSpPr>
            <a:spLocks noChangeArrowheads="1" noChangeShapeType="1" noTextEdit="1"/>
          </p:cNvSpPr>
          <p:nvPr/>
        </p:nvSpPr>
        <p:spPr bwMode="auto">
          <a:xfrm>
            <a:off x="3783013" y="2401888"/>
            <a:ext cx="321945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</a:t>
            </a:r>
            <a:r>
              <a:rPr lang="es-ES" sz="3600" kern="10" dirty="0" smtClean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implantación</a:t>
            </a:r>
            <a:endParaRPr lang="es-ES" sz="3600" kern="10" dirty="0">
              <a:ln w="9360" cap="sq">
                <a:solidFill>
                  <a:srgbClr val="977F19"/>
                </a:solidFill>
                <a:miter lim="800000"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12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20" dur="50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28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animEffect transition="out" filter="fade">
                                      <p:cBhvr additive="repl"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6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44" dur="250" autoRev="1" fill="hold"/>
                                        <p:tgtEl>
                                          <p:spTgt spid="4104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52" dur="250" autoRev="1" fill="hold"/>
                                        <p:tgtEl>
                                          <p:spTgt spid="4103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60" dur="250" autoRev="1" fill="hold"/>
                                        <p:tgtEl>
                                          <p:spTgt spid="4105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1" grpId="1" animBg="1"/>
      <p:bldP spid="4102" grpId="0" animBg="1"/>
      <p:bldP spid="4102" grpId="1" animBg="1"/>
      <p:bldP spid="4104" grpId="0" animBg="1"/>
      <p:bldP spid="4104" grpId="1" animBg="1"/>
      <p:bldP spid="4105" grpId="0" animBg="1"/>
      <p:bldP spid="4105" grpId="1" animBg="1"/>
      <p:bldP spid="4106" grpId="0" animBg="1"/>
      <p:bldP spid="410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11350" y="1166813"/>
            <a:ext cx="7035800" cy="53800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Herramientas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8188" lvl="1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SING.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Herramienta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línea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comandos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permite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enviar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ICMP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configurables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738188" lvl="1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Herramienta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seguridad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permite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obtener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diversa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información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de red.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Exploración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dirty="0" err="1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redes</a:t>
            </a:r>
            <a:r>
              <a:rPr lang="en-GB" dirty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IP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649538" y="1462088"/>
            <a:ext cx="50673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11350" y="1166813"/>
            <a:ext cx="7035800" cy="53800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 u="sng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2.1.  </a:t>
            </a:r>
            <a:r>
              <a:rPr lang="en-GB" b="1" u="sng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Equipos</a:t>
            </a:r>
            <a:r>
              <a:rPr lang="en-GB" b="1" u="sng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b="1" u="sng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activos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Barridos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ping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para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descubrir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nodos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conectados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2" indent="-225425"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ClrTx/>
              <a:buFontTx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sP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172.16.40.0/24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2" indent="-225425"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ClrTx/>
              <a:buFontTx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-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sP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  ping "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scan".Este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utilizado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solo para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averiguar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 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determinado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(s) host(s)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están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en ese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momento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vivos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o </a:t>
            </a:r>
            <a:r>
              <a:rPr lang="en-GB" sz="18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conectados</a:t>
            </a:r>
            <a:endParaRPr lang="en-GB" sz="18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2.1. Host Discovery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57422" y="4214818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649538" y="1462088"/>
            <a:ext cx="50673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8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u="sng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2.2.  </a:t>
            </a:r>
            <a:r>
              <a:rPr lang="en-GB" b="1" u="sng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Puertos</a:t>
            </a:r>
            <a:r>
              <a:rPr lang="en-GB" b="1" u="sng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GB" b="1" u="sng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abiertos</a:t>
            </a: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</a:t>
            </a:r>
          </a:p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b="1" dirty="0" smtClean="0">
              <a:solidFill>
                <a:srgbClr val="00B0F0"/>
              </a:solidFill>
              <a:latin typeface="+mj-lt"/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A) </a:t>
            </a:r>
            <a:r>
              <a:rPr lang="en-GB" b="1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Explorar</a:t>
            </a: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GB" b="1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puertos</a:t>
            </a: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TCP</a:t>
            </a:r>
          </a:p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b="1" dirty="0">
              <a:solidFill>
                <a:srgbClr val="00B0F0"/>
              </a:solidFill>
              <a:latin typeface="+mj-lt"/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Se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pueden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identificar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mediante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los </a:t>
            </a:r>
            <a:r>
              <a:rPr lang="en-GB" sz="16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métodos</a:t>
            </a:r>
            <a:r>
              <a:rPr lang="en-GB" sz="16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6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3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Estándar</a:t>
            </a:r>
            <a:endParaRPr lang="en-GB" sz="1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Vainilla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connect</a:t>
            </a: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 </a:t>
            </a: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medio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abierto</a:t>
            </a:r>
            <a:endParaRPr lang="en-GB" sz="12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3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TCP </a:t>
            </a: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sigilosos</a:t>
            </a:r>
            <a:endParaRPr lang="en-GB" sz="1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Indicador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TCP </a:t>
            </a: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inverso</a:t>
            </a:r>
            <a:endParaRPr lang="en-GB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indicador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ACK</a:t>
            </a: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fragmentación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TCP</a:t>
            </a: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3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</a:t>
            </a: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desde</a:t>
            </a:r>
            <a:r>
              <a:rPr lang="en-GB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terceras</a:t>
            </a:r>
            <a:r>
              <a:rPr lang="en-GB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partes</a:t>
            </a:r>
            <a:r>
              <a:rPr lang="en-GB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con </a:t>
            </a: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identidad</a:t>
            </a:r>
            <a:r>
              <a:rPr lang="en-GB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suplantada</a:t>
            </a:r>
            <a:endParaRPr lang="en-GB" sz="1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671638" lvl="3" indent="-300038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cabecera</a:t>
            </a:r>
            <a:r>
              <a:rPr lang="en-GB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de </a:t>
            </a:r>
            <a:r>
              <a:rPr lang="en-GB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identificador</a:t>
            </a:r>
            <a:r>
              <a:rPr lang="en-GB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IP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2.2. Port Scanning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Métodos</a:t>
            </a:r>
            <a:r>
              <a:rPr lang="en-GB" b="1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estándar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Técnicas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directas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para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identificar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y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servicios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accesibles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</a:p>
          <a:p>
            <a:pPr marL="452438" indent="-452438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iables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pero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fácilmente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registrables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identificables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Vainilla</a:t>
            </a:r>
            <a:r>
              <a:rPr lang="en-GB" sz="20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Connect</a:t>
            </a: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Es el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más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sencillo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no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sigiloso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ya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establece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una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conexión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TCP/IP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completa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el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1 del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equipo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objetivo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aumentado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posteriormente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secuencialmente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(2, 3, …)‏</a:t>
            </a: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 + SYN/ACK + ACK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abierto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 + 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RST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cerrado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Herramientas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1252538" lvl="2" indent="-338138">
              <a:lnSpc>
                <a:spcPct val="80000"/>
              </a:lnSpc>
              <a:spcBef>
                <a:spcPts val="4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(-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sT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) </a:t>
            </a:r>
          </a:p>
          <a:p>
            <a:pPr marL="1252538" lvl="2" indent="-338138">
              <a:lnSpc>
                <a:spcPct val="80000"/>
              </a:lnSpc>
              <a:spcBef>
                <a:spcPts val="4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superscan</a:t>
            </a:r>
            <a:endParaRPr lang="en-GB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50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Syn</a:t>
            </a:r>
            <a:r>
              <a:rPr lang="en-GB" sz="20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medio</a:t>
            </a:r>
            <a:r>
              <a:rPr lang="en-GB" sz="20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abierto</a:t>
            </a:r>
            <a:r>
              <a:rPr lang="en-GB" sz="20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 + SYN/ACK + RST </a:t>
            </a:r>
            <a:r>
              <a:rPr lang="en-GB" sz="1800" b="1" dirty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Reinicia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la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conexión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</a:t>
            </a: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 + 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RST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cerrado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4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Herramientas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4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(-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sS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GB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4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scanred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2.2. Port Scanning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Métodos</a:t>
            </a:r>
            <a:r>
              <a:rPr lang="en-GB" b="1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sigilosos</a:t>
            </a:r>
            <a:r>
              <a:rPr lang="en-GB" sz="1600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: </a:t>
            </a:r>
            <a:endParaRPr lang="en-GB" sz="1600" u="sng" dirty="0" smtClean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 marL="1195388" lvl="1" indent="-452438">
              <a:lnSpc>
                <a:spcPct val="8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basan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en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las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características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tiene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cada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SO de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tratar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la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pila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protocolos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TCP/IP. </a:t>
            </a:r>
            <a:endParaRPr lang="en-GB" sz="16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195388" lvl="1" indent="-452438">
              <a:lnSpc>
                <a:spcPct val="8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 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son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eficaces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en la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identificación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precisa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abiertos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pero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proporcionan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un alto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grado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sigilo</a:t>
            </a:r>
            <a:r>
              <a:rPr lang="en-GB" sz="1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en-GB" sz="16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195388" lvl="1" indent="-452438">
              <a:lnSpc>
                <a:spcPct val="8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6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4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16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6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indicador</a:t>
            </a:r>
            <a:r>
              <a:rPr lang="en-GB" sz="16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TCP </a:t>
            </a:r>
            <a:r>
              <a:rPr lang="en-GB" sz="16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inverso</a:t>
            </a:r>
            <a:endParaRPr lang="en-GB" sz="1600" b="1" dirty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Según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la RFC 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793 (TCP): </a:t>
            </a:r>
          </a:p>
          <a:p>
            <a:pPr marL="1233488" lvl="2" indent="-376238">
              <a:lnSpc>
                <a:spcPct val="80000"/>
              </a:lnSpc>
              <a:spcBef>
                <a:spcPts val="350"/>
              </a:spcBef>
              <a:buFont typeface="+mj-lt"/>
              <a:buAutoNum type="arabicPeriod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Cuando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un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cerrado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entra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un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sin el flag RST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activado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debe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responder con un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RST </a:t>
            </a:r>
          </a:p>
          <a:p>
            <a:pPr marL="1233488" lvl="2" indent="-376238">
              <a:lnSpc>
                <a:spcPct val="80000"/>
              </a:lnSpc>
              <a:spcBef>
                <a:spcPts val="350"/>
              </a:spcBef>
              <a:buFont typeface="+mj-lt"/>
              <a:buAutoNum type="arabicPeriod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Cuando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un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puerto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está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abierto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entra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un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sin los bits SYN, RST o ACK, se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debe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deshechar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  <a:endParaRPr lang="en-GB" sz="14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 se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envían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mal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formateados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4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sólo</a:t>
            </a:r>
            <a:r>
              <a:rPr lang="en-GB" sz="14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aquellos</a:t>
            </a:r>
            <a:r>
              <a:rPr lang="en-GB" sz="14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sz="14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estén</a:t>
            </a:r>
            <a:r>
              <a:rPr lang="en-GB" sz="14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cerrados</a:t>
            </a:r>
            <a:r>
              <a:rPr lang="en-GB" sz="14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responderán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Normalmente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utilizan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3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tipos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configuraciones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indicadores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1233488" lvl="2" indent="-379413">
              <a:lnSpc>
                <a:spcPct val="80000"/>
              </a:lnSpc>
              <a:spcBef>
                <a:spcPts val="3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FIN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especificado</a:t>
            </a:r>
            <a:endParaRPr lang="en-GB" sz="14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33488" lvl="2" indent="-379413">
              <a:lnSpc>
                <a:spcPct val="80000"/>
              </a:lnSpc>
              <a:spcBef>
                <a:spcPts val="3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XMAS con 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FIN, URG y PUSH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especificados</a:t>
            </a:r>
            <a:endParaRPr lang="en-GB" sz="14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33488" lvl="2" indent="-379413">
              <a:lnSpc>
                <a:spcPct val="80000"/>
              </a:lnSpc>
              <a:spcBef>
                <a:spcPts val="3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NULL sin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indicador</a:t>
            </a:r>
            <a:endParaRPr lang="en-GB" sz="14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Herramientas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1233488" lvl="2" indent="-379413">
              <a:lnSpc>
                <a:spcPct val="80000"/>
              </a:lnSpc>
              <a:spcBef>
                <a:spcPts val="3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-</a:t>
            </a:r>
            <a:r>
              <a:rPr lang="en-GB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sF</a:t>
            </a:r>
            <a:r>
              <a:rPr lang="en-GB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-</a:t>
            </a:r>
            <a:r>
              <a:rPr lang="en-GB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sN</a:t>
            </a:r>
            <a:r>
              <a:rPr lang="en-GB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–</a:t>
            </a:r>
            <a:r>
              <a:rPr lang="en-GB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sX</a:t>
            </a:r>
            <a:r>
              <a:rPr lang="en-GB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1671638" lvl="3" indent="-300038">
              <a:lnSpc>
                <a:spcPct val="80000"/>
              </a:lnSpc>
              <a:spcBef>
                <a:spcPts val="250"/>
              </a:spcBef>
              <a:buFont typeface="Arial Narrow" pitchFamily="32" charset="0"/>
              <a:buChar char="–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40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1600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600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tamaño</a:t>
            </a:r>
            <a:r>
              <a:rPr lang="en-GB" sz="1600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de la </a:t>
            </a:r>
            <a:r>
              <a:rPr lang="en-GB" sz="1600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ventana</a:t>
            </a:r>
            <a:r>
              <a:rPr lang="en-GB" sz="1600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(TCP Window Scan)</a:t>
            </a:r>
            <a:endParaRPr lang="en-GB" sz="1600" b="1" dirty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Enviando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de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ACK y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analizando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la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cabecera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los </a:t>
            </a:r>
            <a:r>
              <a:rPr lang="en-GB" sz="14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4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RST</a:t>
            </a: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TTL &lt; 64   y   WIN &lt;&gt; 0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2.2. Port Scanning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Métodos</a:t>
            </a:r>
            <a:r>
              <a:rPr lang="en-GB" sz="2000" b="1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2000" b="1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 TCP </a:t>
            </a:r>
            <a:r>
              <a:rPr lang="en-GB" sz="2000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desde</a:t>
            </a:r>
            <a:r>
              <a:rPr lang="en-GB" sz="2000" b="1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terceras</a:t>
            </a:r>
            <a:r>
              <a:rPr lang="en-GB" sz="2000" b="1" u="sng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u="sng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partes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suplantación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identidad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Permiten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realizar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rastreos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eficaces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encubriendo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al </a:t>
            </a:r>
            <a:r>
              <a:rPr lang="en-GB" sz="18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responsable</a:t>
            </a:r>
            <a:r>
              <a:rPr lang="en-GB" sz="1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</a:p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800" b="1" dirty="0" smtClean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1800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de </a:t>
            </a:r>
            <a:r>
              <a:rPr lang="en-GB" sz="18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cabecera</a:t>
            </a:r>
            <a:r>
              <a:rPr lang="en-GB" sz="18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del </a:t>
            </a:r>
            <a:r>
              <a:rPr lang="en-GB" sz="1800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identificador</a:t>
            </a:r>
            <a:r>
              <a:rPr lang="en-GB" sz="18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IP </a:t>
            </a:r>
            <a:r>
              <a:rPr lang="en-GB" sz="1800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(TCP Idle Scan)</a:t>
            </a:r>
            <a:r>
              <a:rPr lang="en-GB" sz="1800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‏</a:t>
            </a: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 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involucran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u="sng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3 </a:t>
            </a:r>
            <a:r>
              <a:rPr lang="en-GB" sz="1600" b="1" u="sng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equipos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atacante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intermediario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objetivo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Es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muy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sigiloso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El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envío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SYN con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identidad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suplantada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como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fuera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intermediario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Aprovecha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Identificador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IP (IP ID)</a:t>
            </a: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–</a:t>
            </a:r>
            <a:r>
              <a:rPr lang="en-GB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sI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192.168.0.155 </a:t>
            </a:r>
            <a:r>
              <a:rPr lang="en-GB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192.168.0.50</a:t>
            </a:r>
            <a:endParaRPr lang="en-GB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2.2. Port Scanning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1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7" dur="500" autoRev="1" fill="hold"/>
                                        <p:tgtEl>
                                          <p:spTgt spid="1536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B) </a:t>
            </a:r>
            <a:r>
              <a:rPr lang="en-GB" b="1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Rastreo</a:t>
            </a: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de </a:t>
            </a:r>
            <a:r>
              <a:rPr lang="en-GB" b="1" dirty="0" err="1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puertos</a:t>
            </a:r>
            <a:r>
              <a:rPr lang="en-GB" b="1" dirty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UDP</a:t>
            </a:r>
          </a:p>
          <a:p>
            <a:pPr marL="833438" lvl="1" indent="-376238">
              <a:lnSpc>
                <a:spcPct val="80000"/>
              </a:lnSpc>
              <a:spcBef>
                <a:spcPts val="7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Al ser sin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conexión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sólo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hay 2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formas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1252538" lvl="2" indent="-338138">
              <a:lnSpc>
                <a:spcPct val="80000"/>
              </a:lnSpc>
              <a:spcBef>
                <a:spcPts val="6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Enviar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los 65.535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UDP,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seguidamente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esperar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los ICMP de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destino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no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alcanzable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para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saber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cuáles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están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cerrados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6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Utilizar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clientes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servicio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UDP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específicos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como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dig,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tftp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snmpwalk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…,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para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enviar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datagramas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servicios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red UDP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objetivos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esperar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la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respuesta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1252538" lvl="2" indent="-338138">
              <a:lnSpc>
                <a:spcPct val="80000"/>
              </a:lnSpc>
              <a:spcBef>
                <a:spcPts val="6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7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 se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filtra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los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ICMP,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será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difícil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833438" lvl="1" indent="-376238">
              <a:lnSpc>
                <a:spcPct val="80000"/>
              </a:lnSpc>
              <a:spcBef>
                <a:spcPts val="7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2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7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Herramientas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</a:p>
          <a:p>
            <a:pPr marL="1252538" lvl="2" indent="-338138">
              <a:lnSpc>
                <a:spcPct val="80000"/>
              </a:lnSpc>
              <a:spcBef>
                <a:spcPts val="6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6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superscan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2.2. Port Scanning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889750" cy="5191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 u="sng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2.3.  </a:t>
            </a:r>
            <a:r>
              <a:rPr lang="en-GB" b="1" u="sng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r>
              <a:rPr lang="en-GB" b="1" u="sng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b="1" u="sng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Operativo</a:t>
            </a:r>
            <a:endParaRPr lang="en-GB" b="1" u="sng" dirty="0" smtClean="0">
              <a:solidFill>
                <a:srgbClr val="00B0F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Sondeos</a:t>
            </a:r>
            <a:r>
              <a:rPr lang="en-GB" b="1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 ICMP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Los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mensajes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ICMP de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utilidad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son: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Tipo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(echo request).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Utilizados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ping, son la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respuesta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solicitud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echo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Tipo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13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timerstamp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request).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Solicita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información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tiempo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al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sistema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objetivo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Tipo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15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(information request).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Obsoleto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 Para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sistemas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sin disco.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Tipo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17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/subset address mask request).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Revela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la mascara de red 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SzPct val="117000"/>
              <a:buFont typeface="Arial Narrow" pitchFamily="32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Contramedida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 Los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cortafuegos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deben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filtrar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tráfico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ICMP </a:t>
            </a:r>
            <a:r>
              <a:rPr lang="en-GB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externo</a:t>
            </a: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2.3. SO Detection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649538" y="1462088"/>
            <a:ext cx="50673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2.3. SO Detection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649538" y="1462088"/>
            <a:ext cx="50673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97075" y="1068388"/>
            <a:ext cx="6794499" cy="3905251"/>
            <a:chOff x="1258" y="673"/>
            <a:chExt cx="4280" cy="2460"/>
          </a:xfrm>
        </p:grpSpPr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258" y="673"/>
            <a:ext cx="4272" cy="2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3" name="Document" r:id="rId4" imgW="5764167" imgH="3075039" progId="Word.Document.8">
                    <p:embed/>
                  </p:oleObj>
                </mc:Choice>
                <mc:Fallback>
                  <p:oleObj name="Document" r:id="rId4" imgW="5764167" imgH="3075039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673"/>
                          <a:ext cx="4272" cy="2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259" y="674"/>
              <a:ext cx="4279" cy="245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143108" y="5143512"/>
            <a:ext cx="5286412" cy="15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Detectar</a:t>
            </a:r>
            <a:r>
              <a:rPr lang="en-GB" b="1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 SO con </a:t>
            </a:r>
            <a:r>
              <a:rPr lang="en-GB" b="1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nmap</a:t>
            </a:r>
            <a:endParaRPr lang="en-GB" b="1" dirty="0" smtClean="0">
              <a:solidFill>
                <a:srgbClr val="00B0F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endParaRPr lang="en-GB" b="1" dirty="0" smtClean="0">
              <a:solidFill>
                <a:srgbClr val="00B0F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	</a:t>
            </a:r>
            <a:r>
              <a:rPr lang="en-GB" b="1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nmap</a:t>
            </a:r>
            <a:r>
              <a:rPr lang="en-GB" b="1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–O –v</a:t>
            </a:r>
            <a:r>
              <a:rPr lang="en-GB" b="1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889750" cy="185896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 u="sng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2.4.  </a:t>
            </a:r>
            <a:r>
              <a:rPr lang="en-GB" b="1" u="sng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Versiones</a:t>
            </a:r>
            <a:r>
              <a:rPr lang="en-GB" b="1" u="sng" dirty="0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b="1" u="sng" dirty="0" err="1" smtClean="0">
                <a:solidFill>
                  <a:srgbClr val="00B0F0"/>
                </a:solidFill>
                <a:latin typeface="Verdana" pitchFamily="32" charset="0"/>
                <a:ea typeface="DejaVu Sans" charset="0"/>
                <a:cs typeface="DejaVu Sans" charset="0"/>
              </a:rPr>
              <a:t>Servicios</a:t>
            </a:r>
            <a:endParaRPr lang="en-GB" b="1" u="sng" dirty="0" smtClean="0">
              <a:solidFill>
                <a:srgbClr val="00B0F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Conexión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a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puertos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abiertos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y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pruebas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específicas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por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servicios</a:t>
            </a:r>
            <a:endParaRPr lang="en-GB" sz="2000" dirty="0" smtClean="0">
              <a:solidFill>
                <a:schemeClr val="tx1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b="1" dirty="0" err="1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nmap</a:t>
            </a:r>
            <a:r>
              <a:rPr lang="en-GB" sz="2000" b="1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 -A</a:t>
            </a:r>
            <a:r>
              <a:rPr lang="en-GB" sz="2000" dirty="0" smtClean="0">
                <a:solidFill>
                  <a:schemeClr val="tx1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</a:p>
          <a:p>
            <a:pPr marL="338138" indent="-338138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b="1" u="sng" dirty="0" smtClean="0">
              <a:solidFill>
                <a:srgbClr val="00B0F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2.4. Version Detection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649538" y="1462088"/>
            <a:ext cx="50673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2143108" y="3286124"/>
            <a:ext cx="6357982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tx1"/>
                </a:solidFill>
              </a:rPr>
              <a:t># </a:t>
            </a:r>
            <a:r>
              <a:rPr lang="es-ES" sz="1800" dirty="0" err="1" smtClean="0">
                <a:solidFill>
                  <a:schemeClr val="tx1"/>
                </a:solidFill>
              </a:rPr>
              <a:t>nmap</a:t>
            </a:r>
            <a:r>
              <a:rPr lang="es-ES" sz="1800" dirty="0" smtClean="0">
                <a:solidFill>
                  <a:schemeClr val="tx1"/>
                </a:solidFill>
              </a:rPr>
              <a:t> –A </a:t>
            </a:r>
            <a:r>
              <a:rPr lang="es-ES" sz="1800" dirty="0" err="1" smtClean="0">
                <a:solidFill>
                  <a:schemeClr val="tx1"/>
                </a:solidFill>
              </a:rPr>
              <a:t>localhost</a:t>
            </a:r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err="1" smtClean="0">
                <a:solidFill>
                  <a:schemeClr val="tx1"/>
                </a:solidFill>
              </a:rPr>
              <a:t>Starting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Nmap</a:t>
            </a:r>
            <a:r>
              <a:rPr lang="es-ES" sz="1800" dirty="0" smtClean="0">
                <a:solidFill>
                  <a:schemeClr val="tx1"/>
                </a:solidFill>
              </a:rPr>
              <a:t> ( http://nmap.org )</a:t>
            </a:r>
          </a:p>
          <a:p>
            <a:r>
              <a:rPr lang="es-ES" sz="1800" dirty="0" err="1" smtClean="0">
                <a:solidFill>
                  <a:schemeClr val="tx1"/>
                </a:solidFill>
              </a:rPr>
              <a:t>Interesting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ports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on</a:t>
            </a:r>
            <a:r>
              <a:rPr lang="es-ES" sz="1800" dirty="0" smtClean="0">
                <a:solidFill>
                  <a:schemeClr val="tx1"/>
                </a:solidFill>
              </a:rPr>
              <a:t> 127.0.0.1: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(</a:t>
            </a:r>
            <a:r>
              <a:rPr lang="es-ES" sz="1800" dirty="0" err="1" smtClean="0">
                <a:solidFill>
                  <a:schemeClr val="tx1"/>
                </a:solidFill>
              </a:rPr>
              <a:t>The</a:t>
            </a:r>
            <a:r>
              <a:rPr lang="es-ES" sz="1800" dirty="0" smtClean="0">
                <a:solidFill>
                  <a:schemeClr val="tx1"/>
                </a:solidFill>
              </a:rPr>
              <a:t> 1428 </a:t>
            </a:r>
            <a:r>
              <a:rPr lang="es-ES" sz="1800" dirty="0" err="1" smtClean="0">
                <a:solidFill>
                  <a:schemeClr val="tx1"/>
                </a:solidFill>
              </a:rPr>
              <a:t>ports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scanned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but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not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shown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bellow</a:t>
            </a:r>
            <a:r>
              <a:rPr lang="es-ES" sz="1800" dirty="0" smtClean="0">
                <a:solidFill>
                  <a:schemeClr val="tx1"/>
                </a:solidFill>
              </a:rPr>
              <a:t> are in </a:t>
            </a:r>
            <a:r>
              <a:rPr lang="es-ES" sz="1800" dirty="0" err="1" smtClean="0">
                <a:solidFill>
                  <a:schemeClr val="tx1"/>
                </a:solidFill>
              </a:rPr>
              <a:t>state</a:t>
            </a:r>
            <a:r>
              <a:rPr lang="es-ES" sz="1800" dirty="0" smtClean="0">
                <a:solidFill>
                  <a:schemeClr val="tx1"/>
                </a:solidFill>
              </a:rPr>
              <a:t>: </a:t>
            </a:r>
            <a:r>
              <a:rPr lang="es-ES" sz="1800" dirty="0" err="1" smtClean="0">
                <a:solidFill>
                  <a:schemeClr val="tx1"/>
                </a:solidFill>
              </a:rPr>
              <a:t>closed</a:t>
            </a:r>
            <a:r>
              <a:rPr lang="es-ES" sz="1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PORT	STATE	SERVICE		VERSION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22/</a:t>
            </a:r>
            <a:r>
              <a:rPr lang="es-ES" sz="1800" dirty="0" err="1" smtClean="0">
                <a:solidFill>
                  <a:schemeClr val="tx1"/>
                </a:solidFill>
              </a:rPr>
              <a:t>tcp</a:t>
            </a:r>
            <a:r>
              <a:rPr lang="es-ES" sz="1800" dirty="0" smtClean="0">
                <a:solidFill>
                  <a:schemeClr val="tx1"/>
                </a:solidFill>
              </a:rPr>
              <a:t>	open		</a:t>
            </a:r>
            <a:r>
              <a:rPr lang="es-ES" sz="1800" dirty="0" err="1" smtClean="0">
                <a:solidFill>
                  <a:schemeClr val="tx1"/>
                </a:solidFill>
              </a:rPr>
              <a:t>ssh</a:t>
            </a:r>
            <a:r>
              <a:rPr lang="es-ES" sz="1800" dirty="0" smtClean="0">
                <a:solidFill>
                  <a:schemeClr val="tx1"/>
                </a:solidFill>
              </a:rPr>
              <a:t>			</a:t>
            </a:r>
            <a:r>
              <a:rPr lang="es-ES" sz="1800" dirty="0" err="1" smtClean="0">
                <a:solidFill>
                  <a:schemeClr val="tx1"/>
                </a:solidFill>
              </a:rPr>
              <a:t>OpenSSH</a:t>
            </a:r>
            <a:r>
              <a:rPr lang="es-ES" sz="1800" dirty="0" smtClean="0">
                <a:solidFill>
                  <a:schemeClr val="tx1"/>
                </a:solidFill>
              </a:rPr>
              <a:t> 6.7p2 (</a:t>
            </a:r>
            <a:r>
              <a:rPr lang="es-ES" sz="1800" dirty="0" err="1" smtClean="0">
                <a:solidFill>
                  <a:schemeClr val="tx1"/>
                </a:solidFill>
              </a:rPr>
              <a:t>protocol</a:t>
            </a:r>
            <a:r>
              <a:rPr lang="es-ES" sz="1800" dirty="0" smtClean="0">
                <a:solidFill>
                  <a:schemeClr val="tx1"/>
                </a:solidFill>
              </a:rPr>
              <a:t> 2.00)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25/</a:t>
            </a:r>
            <a:r>
              <a:rPr lang="es-ES" sz="1800" dirty="0" err="1" smtClean="0">
                <a:solidFill>
                  <a:schemeClr val="tx1"/>
                </a:solidFill>
              </a:rPr>
              <a:t>tcp</a:t>
            </a:r>
            <a:r>
              <a:rPr lang="es-ES" sz="1800" dirty="0" smtClean="0">
                <a:solidFill>
                  <a:schemeClr val="tx1"/>
                </a:solidFill>
              </a:rPr>
              <a:t>	open		</a:t>
            </a:r>
            <a:r>
              <a:rPr lang="es-ES" sz="1800" dirty="0" err="1" smtClean="0">
                <a:solidFill>
                  <a:schemeClr val="tx1"/>
                </a:solidFill>
              </a:rPr>
              <a:t>smtp</a:t>
            </a:r>
            <a:r>
              <a:rPr lang="es-ES" sz="1800" dirty="0" smtClean="0">
                <a:solidFill>
                  <a:schemeClr val="tx1"/>
                </a:solidFill>
              </a:rPr>
              <a:t>			</a:t>
            </a:r>
            <a:r>
              <a:rPr lang="es-ES" sz="1800" dirty="0" err="1" smtClean="0">
                <a:solidFill>
                  <a:schemeClr val="tx1"/>
                </a:solidFill>
              </a:rPr>
              <a:t>Qmail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smtpd</a:t>
            </a:r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53/</a:t>
            </a:r>
            <a:r>
              <a:rPr lang="es-ES" sz="1800" dirty="0" err="1" smtClean="0">
                <a:solidFill>
                  <a:schemeClr val="tx1"/>
                </a:solidFill>
              </a:rPr>
              <a:t>tcp</a:t>
            </a:r>
            <a:r>
              <a:rPr lang="es-ES" sz="1800" dirty="0" smtClean="0">
                <a:solidFill>
                  <a:schemeClr val="tx1"/>
                </a:solidFill>
              </a:rPr>
              <a:t>	open		</a:t>
            </a:r>
            <a:r>
              <a:rPr lang="es-ES" sz="1800" dirty="0" err="1" smtClean="0">
                <a:solidFill>
                  <a:schemeClr val="tx1"/>
                </a:solidFill>
              </a:rPr>
              <a:t>domain</a:t>
            </a:r>
            <a:r>
              <a:rPr lang="es-ES" sz="1800" dirty="0" smtClean="0">
                <a:solidFill>
                  <a:schemeClr val="tx1"/>
                </a:solidFill>
              </a:rPr>
              <a:t>		ISC BIND 9.9.7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80/</a:t>
            </a:r>
            <a:r>
              <a:rPr lang="es-ES" sz="1800" dirty="0" err="1" smtClean="0">
                <a:solidFill>
                  <a:schemeClr val="tx1"/>
                </a:solidFill>
              </a:rPr>
              <a:t>tcp</a:t>
            </a:r>
            <a:r>
              <a:rPr lang="es-ES" sz="1800" dirty="0" smtClean="0">
                <a:solidFill>
                  <a:schemeClr val="tx1"/>
                </a:solidFill>
              </a:rPr>
              <a:t>	open		http			Apache </a:t>
            </a:r>
            <a:r>
              <a:rPr lang="es-ES" sz="1800" dirty="0" err="1" smtClean="0">
                <a:solidFill>
                  <a:schemeClr val="tx1"/>
                </a:solidFill>
              </a:rPr>
              <a:t>httpd</a:t>
            </a:r>
            <a:r>
              <a:rPr lang="es-ES" sz="1800" dirty="0" smtClean="0">
                <a:solidFill>
                  <a:schemeClr val="tx1"/>
                </a:solidFill>
              </a:rPr>
              <a:t> 2.4.12</a:t>
            </a:r>
          </a:p>
          <a:p>
            <a:r>
              <a:rPr lang="es-ES" sz="1800" dirty="0" err="1" smtClean="0">
                <a:solidFill>
                  <a:schemeClr val="tx1"/>
                </a:solidFill>
              </a:rPr>
              <a:t>Device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type</a:t>
            </a:r>
            <a:r>
              <a:rPr lang="es-ES" sz="1800" dirty="0" smtClean="0">
                <a:solidFill>
                  <a:schemeClr val="tx1"/>
                </a:solidFill>
              </a:rPr>
              <a:t>: general </a:t>
            </a:r>
            <a:r>
              <a:rPr lang="es-ES" sz="1800" dirty="0" err="1" smtClean="0">
                <a:solidFill>
                  <a:schemeClr val="tx1"/>
                </a:solidFill>
              </a:rPr>
              <a:t>purpose</a:t>
            </a:r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58950" y="3432175"/>
            <a:ext cx="7385050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b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5123" name="AutoShape 3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53975" y="1258888"/>
            <a:ext cx="328613" cy="257175"/>
          </a:xfrm>
          <a:custGeom>
            <a:avLst/>
            <a:gdLst>
              <a:gd name="G0" fmla="+- 1 0 0"/>
              <a:gd name="G1" fmla="+- 1 0 0"/>
              <a:gd name="G2" fmla="+- 162 0 0"/>
              <a:gd name="G3" fmla="+- 1 0 0"/>
              <a:gd name="T0" fmla="*/ 207 w 207"/>
              <a:gd name="T1" fmla="*/ 0 h 162"/>
              <a:gd name="T2" fmla="*/ 0 w 207"/>
              <a:gd name="T3" fmla="*/ 0 h 162"/>
              <a:gd name="T4" fmla="*/ 0 w 207"/>
              <a:gd name="T5" fmla="*/ 162 h 162"/>
              <a:gd name="T6" fmla="*/ 48 w 207"/>
              <a:gd name="T7" fmla="*/ 162 h 162"/>
              <a:gd name="T8" fmla="*/ 0 w 207"/>
              <a:gd name="T9" fmla="*/ 0 h 162"/>
              <a:gd name="T10" fmla="*/ 207 w 207"/>
              <a:gd name="T11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6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774825" y="190500"/>
            <a:ext cx="7369175" cy="747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u="sng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2.5.  </a:t>
            </a:r>
            <a:r>
              <a:rPr lang="en-GB" b="1" u="sng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Configuración</a:t>
            </a:r>
            <a:r>
              <a:rPr lang="en-GB" b="1" u="sng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GB" b="1" u="sng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Perimetral</a:t>
            </a:r>
            <a:endParaRPr lang="en-GB" b="1" u="sng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60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Análisis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respuestas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TCP.</a:t>
            </a:r>
          </a:p>
          <a:p>
            <a:pPr marL="833438" lvl="1" indent="-376238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Un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SIEMPRE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tiene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resultado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1252538" lvl="2" indent="-3381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TCP SYN/ACK </a:t>
            </a:r>
            <a:r>
              <a:rPr lang="en-GB" sz="1800" b="1" dirty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Puerto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abierto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TCP 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RST	 </a:t>
            </a:r>
            <a:r>
              <a:rPr lang="en-GB" sz="1800" b="1" dirty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Rechazado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por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destino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ICMP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tipo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3 y 13 </a:t>
            </a:r>
            <a:r>
              <a:rPr lang="en-GB" sz="1800" b="1" dirty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Prohibición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administrativa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NADA </a:t>
            </a:r>
            <a:r>
              <a:rPr lang="en-GB" sz="1800" b="1" dirty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Dispositivo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intermedio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lo ha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abandonado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833438" lvl="1" indent="-376238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 </a:t>
            </a:r>
            <a:r>
              <a:rPr lang="en-GB" sz="18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unos</a:t>
            </a:r>
            <a:r>
              <a:rPr lang="en-GB" sz="18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sz="18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u="sng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responden</a:t>
            </a:r>
            <a:r>
              <a:rPr lang="en-GB" sz="1800" b="1" u="sng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RST </a:t>
            </a:r>
            <a:r>
              <a:rPr lang="en-GB" sz="18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y </a:t>
            </a:r>
            <a:r>
              <a:rPr lang="en-GB" sz="18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otros</a:t>
            </a:r>
            <a:r>
              <a:rPr lang="en-GB" sz="18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no </a:t>
            </a:r>
            <a:r>
              <a:rPr lang="en-GB" sz="1800" b="1" u="sng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responden</a:t>
            </a:r>
            <a:r>
              <a:rPr lang="en-GB" sz="1800" b="1" u="sng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u="sng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NADA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los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responden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se </a:t>
            </a:r>
            <a:r>
              <a:rPr lang="en-GB" sz="18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consideran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cerrados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18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pero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NO </a:t>
            </a:r>
            <a:r>
              <a:rPr lang="en-GB" sz="18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filtrados</a:t>
            </a: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  <a:endParaRPr lang="en-GB" sz="1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Herramienta</a:t>
            </a:r>
            <a:r>
              <a:rPr lang="en-GB" sz="1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</a:p>
          <a:p>
            <a:pPr marL="1252538" lvl="2" indent="-338138">
              <a:lnSpc>
                <a:spcPct val="80000"/>
              </a:lnSpc>
              <a:spcBef>
                <a:spcPts val="45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Hping3 </a:t>
            </a:r>
            <a:endParaRPr lang="en-GB" sz="1800" b="1" dirty="0">
              <a:solidFill>
                <a:srgbClr val="CCCCFF"/>
              </a:solidFill>
              <a:ea typeface="DejaVu Sans" charset="0"/>
              <a:cs typeface="DejaVu Sans" charset="0"/>
              <a:hlinkClick r:id=""/>
            </a:endParaRPr>
          </a:p>
          <a:p>
            <a:pPr marL="452438" indent="-452438">
              <a:lnSpc>
                <a:spcPct val="80000"/>
              </a:lnSpc>
              <a:spcBef>
                <a:spcPts val="40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indicador</a:t>
            </a:r>
            <a:r>
              <a:rPr lang="en-GB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ACK</a:t>
            </a: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Enviando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ACK y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analizando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la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cabecera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de los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RST</a:t>
            </a: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Si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respuesta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RST 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 NO FILTRADO</a:t>
            </a:r>
          </a:p>
          <a:p>
            <a:pPr marL="833438" lvl="1" indent="-376238">
              <a:lnSpc>
                <a:spcPct val="80000"/>
              </a:lnSpc>
              <a:spcBef>
                <a:spcPts val="35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Si no </a:t>
            </a:r>
            <a:r>
              <a:rPr lang="en-GB" sz="1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responde</a:t>
            </a:r>
            <a:r>
              <a:rPr lang="en-GB" sz="1400" b="1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 o ICMP  FILTRADO</a:t>
            </a:r>
            <a:endParaRPr lang="en-GB" sz="14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1800" b="1" dirty="0">
              <a:solidFill>
                <a:srgbClr val="CCCC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2.5. FW &amp; IDS Detection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8438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err="1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Eludir</a:t>
            </a:r>
            <a:r>
              <a:rPr lang="en-GB" b="1" dirty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IDS:</a:t>
            </a:r>
          </a:p>
          <a:p>
            <a:pPr marL="833438" lvl="1" indent="-376238">
              <a:lnSpc>
                <a:spcPct val="80000"/>
              </a:lnSpc>
              <a:spcBef>
                <a:spcPts val="6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sondeo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fragmentados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5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–f </a:t>
            </a: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dirIP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rastreo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SYN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fragmentado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</a:p>
          <a:p>
            <a:pPr marL="1252538" lvl="2" indent="-338138">
              <a:lnSpc>
                <a:spcPct val="80000"/>
              </a:lnSpc>
              <a:spcBef>
                <a:spcPts val="5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70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b="1" dirty="0" smtClean="0">
              <a:solidFill>
                <a:srgbClr val="00B0F0"/>
              </a:solidFill>
              <a:latin typeface="+mj-lt"/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700"/>
              </a:spcBef>
              <a:buFont typeface="Arial Narrow" pitchFamily="32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err="1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Eludir</a:t>
            </a:r>
            <a:r>
              <a:rPr lang="en-GB" b="1" dirty="0" smtClean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filtrado</a:t>
            </a:r>
            <a:r>
              <a:rPr lang="en-GB" b="1" dirty="0">
                <a:solidFill>
                  <a:srgbClr val="00B0F0"/>
                </a:solidFill>
                <a:latin typeface="+mj-lt"/>
                <a:ea typeface="DejaVu Sans" charset="0"/>
                <a:cs typeface="DejaVu Sans" charset="0"/>
              </a:rPr>
              <a:t>:</a:t>
            </a:r>
          </a:p>
          <a:p>
            <a:pPr marL="833438" lvl="1" indent="-376238">
              <a:lnSpc>
                <a:spcPct val="80000"/>
              </a:lnSpc>
              <a:spcBef>
                <a:spcPts val="6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Uso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de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TCP/UDP de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origen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específicos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1252538" lvl="2" indent="-338138">
              <a:lnSpc>
                <a:spcPct val="80000"/>
              </a:lnSpc>
              <a:spcBef>
                <a:spcPts val="500"/>
              </a:spcBef>
              <a:buFont typeface="Arial Narrow" pitchFamily="32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nmap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–g 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80      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rastreo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 SYN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con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puerto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origen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80)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6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endParaRPr lang="en-GB" sz="20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833438" lvl="1" indent="-376238">
              <a:lnSpc>
                <a:spcPct val="80000"/>
              </a:lnSpc>
              <a:spcBef>
                <a:spcPts val="600"/>
              </a:spcBef>
              <a:buFont typeface="Wingdings" charset="2"/>
              <a:buChar char="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mal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formateados</a:t>
            </a: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o </a:t>
            </a: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fragmentados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  <a:endParaRPr lang="en-GB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2.5. FW &amp; IDS Detection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2438" indent="-452438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Filtros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ICMP de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entrada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obliga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los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atacantes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realizar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amplios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rastreos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TCP contra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direcciones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IP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para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obtener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mapa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la red</a:t>
            </a:r>
          </a:p>
          <a:p>
            <a:pPr marL="452438" indent="-452438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IDS 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con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detección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escaneos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de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al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menos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los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dan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la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cara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Internet (o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redes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potencialmente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peligrosas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)‏</a:t>
            </a:r>
            <a:endParaRPr lang="en-GB" b="1" dirty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Evaluar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paquetes</a:t>
            </a:r>
            <a:r>
              <a:rPr lang="en-GB" b="1" dirty="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fragmentados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realizan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nuestros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IDS</a:t>
            </a:r>
            <a:endParaRPr lang="en-GB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452438" indent="-452438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</a:pPr>
            <a:r>
              <a:rPr lang="en-GB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Ser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consciente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qué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puertos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 err="1">
                <a:solidFill>
                  <a:srgbClr val="00B0F0"/>
                </a:solidFill>
                <a:ea typeface="DejaVu Sans" charset="0"/>
                <a:cs typeface="DejaVu Sans" charset="0"/>
              </a:rPr>
              <a:t>ofertamos</a:t>
            </a:r>
            <a:r>
              <a:rPr lang="en-GB" b="1" dirty="0">
                <a:solidFill>
                  <a:srgbClr val="00B0F0"/>
                </a:solidFill>
                <a:ea typeface="DejaVu Sans" charset="0"/>
                <a:cs typeface="DejaVu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y de la </a:t>
            </a:r>
            <a:r>
              <a:rPr lang="en-GB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configuración</a:t>
            </a:r>
            <a:r>
              <a:rPr lang="en-GB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la </a:t>
            </a:r>
            <a:r>
              <a:rPr lang="en-GB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red</a:t>
            </a:r>
            <a:endParaRPr lang="en-GB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Contramedidas del rastreo de redes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Objetivo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1081088" lvl="1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Descubrir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los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servicios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encontrados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Dónde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buscar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Exploit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Dababase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(www.exploit-db.com)</a:t>
            </a: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SecurityFocus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 (www.securityfocus.com)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Packet Storm  (www.packetstormsecurity.com)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CERT  (www.cert.org)</a:t>
            </a: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MITRE  (www.mitre.org)</a:t>
            </a: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IBM ISS X-Force  (xforce.iss.net)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3.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Investigación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Objetivo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1081088" lvl="1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Obtener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acceso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no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autorizado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a un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¿Y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después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Obtener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privilegios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superusuario</a:t>
            </a:r>
            <a:endParaRPr lang="en-GB" sz="16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Instalar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herramientas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control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Comprometer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datos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sensibles</a:t>
            </a:r>
            <a:endParaRPr lang="en-GB" sz="16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...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4.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Explotar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perimetral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057400" y="1284288"/>
            <a:ext cx="6908800" cy="557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Chris </a:t>
            </a:r>
            <a:r>
              <a:rPr lang="en-GB" sz="2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MacNab</a:t>
            </a:r>
            <a:r>
              <a:rPr lang="en-GB" sz="2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2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Seguridad</a:t>
            </a:r>
            <a:r>
              <a:rPr lang="en-GB" sz="2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8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Redes</a:t>
            </a:r>
            <a:r>
              <a:rPr lang="en-GB" sz="28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O’Reilly, </a:t>
            </a:r>
            <a:r>
              <a:rPr lang="en-GB" sz="2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2004</a:t>
            </a:r>
          </a:p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Gordon Lyon, NMAP Network Scanning, Insecure.com LLC, 2008</a:t>
            </a:r>
            <a:endParaRPr lang="en-GB" sz="28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Bibliografía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27000" y="2847975"/>
            <a:ext cx="1674813" cy="304800"/>
            <a:chOff x="80" y="1794"/>
            <a:chExt cx="1055" cy="192"/>
          </a:xfrm>
        </p:grpSpPr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>
              <a:off x="83" y="1816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80" y="1794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Bibliografía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682625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0250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156200" y="5884863"/>
            <a:ext cx="3676650" cy="1587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071934" y="5000636"/>
            <a:ext cx="2449512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>
                <a:solidFill>
                  <a:srgbClr val="977F19"/>
                </a:solidFill>
                <a:latin typeface="Verdana" pitchFamily="32" charset="0"/>
                <a:cs typeface="Times New Roman" pitchFamily="16" charset="0"/>
              </a:rPr>
              <a:t>Seguridad</a:t>
            </a:r>
            <a:endParaRPr lang="en-GB" sz="2800" dirty="0">
              <a:solidFill>
                <a:srgbClr val="977F19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815975" y="1231900"/>
            <a:ext cx="5870575" cy="197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E0B500">
                    <a:alpha val="25000"/>
                  </a:srgbClr>
                </a:solidFill>
                <a:latin typeface="Arial Black"/>
              </a:rPr>
              <a:t>Gestión</a:t>
            </a:r>
            <a:endParaRPr lang="es-ES" sz="3600" b="1" kern="10" dirty="0"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solidFill>
                <a:srgbClr val="E0B500">
                  <a:alpha val="25000"/>
                </a:srgbClr>
              </a:solidFill>
              <a:latin typeface="Arial Black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273800" y="5375275"/>
            <a:ext cx="1355725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715140" y="5113338"/>
            <a:ext cx="2205023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 smtClean="0">
                <a:solidFill>
                  <a:srgbClr val="66CCFF"/>
                </a:solidFill>
                <a:latin typeface="Verdana" pitchFamily="32" charset="0"/>
                <a:cs typeface="Times New Roman" pitchFamily="16" charset="0"/>
              </a:rPr>
              <a:t>Evaluación</a:t>
            </a:r>
            <a:endParaRPr lang="en-GB" sz="2800" dirty="0">
              <a:solidFill>
                <a:srgbClr val="66CCFF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4106" name="WordArt 10"/>
          <p:cNvSpPr>
            <a:spLocks noChangeArrowheads="1" noChangeShapeType="1" noTextEdit="1"/>
          </p:cNvSpPr>
          <p:nvPr/>
        </p:nvSpPr>
        <p:spPr bwMode="auto">
          <a:xfrm>
            <a:off x="3783013" y="2401888"/>
            <a:ext cx="321945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</a:t>
            </a:r>
            <a:r>
              <a:rPr lang="es-ES" sz="3600" kern="10" dirty="0" smtClean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implantación</a:t>
            </a:r>
            <a:endParaRPr lang="es-ES" sz="3600" kern="10" dirty="0">
              <a:ln w="9360" cap="sq">
                <a:solidFill>
                  <a:srgbClr val="977F19"/>
                </a:solidFill>
                <a:miter lim="800000"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7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15" dur="50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23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1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9" dur="250" autoRev="1" fill="hold"/>
                                        <p:tgtEl>
                                          <p:spTgt spid="4104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47" dur="250" autoRev="1" fill="hold"/>
                                        <p:tgtEl>
                                          <p:spTgt spid="4103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55" dur="250" autoRev="1" fill="hold"/>
                                        <p:tgtEl>
                                          <p:spTgt spid="4105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1" animBg="1"/>
      <p:bldP spid="4102" grpId="0" animBg="1"/>
      <p:bldP spid="4102" grpId="1" animBg="1"/>
      <p:bldP spid="4104" grpId="0" animBg="1"/>
      <p:bldP spid="4104" grpId="1" animBg="1"/>
      <p:bldP spid="4105" grpId="0" animBg="1"/>
      <p:bldP spid="4105" grpId="1" animBg="1"/>
      <p:bldP spid="4106" grpId="0" animBg="1"/>
      <p:bldP spid="410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Identificar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y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categorizar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los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posibles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riesgos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redes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=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+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pruebas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penetración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</a:p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ClrTx/>
              <a:buFontTx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 de la seguridad de redes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3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niveles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Rastreo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(SW)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 (SW +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pruebas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simples)</a:t>
            </a: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Prueba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penetración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pruebas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completas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)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ClrTx/>
              <a:buFontTx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 de la seguridad de redes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Metodología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FASE 1.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Enumeración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la red y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servidores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interés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(off line)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FASE 2.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Exploración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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Servidores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vulnerables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potencialmente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 (on line)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FASE 3.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Investigación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(off line)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</a:p>
          <a:p>
            <a:pPr marL="1081088" lvl="1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FASE 4.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Explotar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vulnerabilidades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(on line)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8138" indent="-338138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ClrTx/>
              <a:buFontTx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 de la seguridad de redes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11338" y="1116013"/>
            <a:ext cx="7332662" cy="57419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debe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enumerar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los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servicios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y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redes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lo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8188" lvl="1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Búsquedas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el web y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grupos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noticias</a:t>
            </a:r>
            <a:endParaRPr lang="en-GB" sz="2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Consulta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a base 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datos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NIC</a:t>
            </a:r>
          </a:p>
          <a:p>
            <a:pPr marL="738188" lvl="1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Sondeos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DNS</a:t>
            </a:r>
          </a:p>
          <a:p>
            <a:pPr marL="1138238" lvl="2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Consultas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DNS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138238" lvl="2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Transferencia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zonas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DNS</a:t>
            </a:r>
          </a:p>
          <a:p>
            <a:pPr marL="1138238" lvl="2" indent="-28098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Resolución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inversa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1.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Enumeración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de la 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red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714612" y="2000240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1.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Enumeración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de la 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red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223616"/>
            <a:ext cx="7075488" cy="574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0863" y="1214422"/>
            <a:ext cx="7323137" cy="5143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1369" y="1214422"/>
            <a:ext cx="7261225" cy="5213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1143000"/>
            <a:ext cx="7315200" cy="571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11338" y="1116013"/>
            <a:ext cx="7332662" cy="57419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Contramedidas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8188" lvl="1" indent="-280988"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Los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servidores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web no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permitan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listas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directorios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 base de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datos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NIC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insertar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información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genérica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NO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exista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referencias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internas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DNS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públicos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8188" lvl="1" indent="-280988"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No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permitir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transferencia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zonas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DNS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1.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Enumeración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de la red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11338" y="11842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528638" indent="-528638">
              <a:lnSpc>
                <a:spcPct val="9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Los </a:t>
            </a:r>
            <a:r>
              <a:rPr lang="en-GB" sz="2000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objetivos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perseguidos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con la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exploración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redes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IP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la 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obtener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información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sobre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909638" lvl="1" indent="-452438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Equipos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(Host Discovery)</a:t>
            </a:r>
          </a:p>
          <a:p>
            <a:pPr marL="909638" lvl="1" indent="-452438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Puertos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biertos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(Port Scanning)</a:t>
            </a:r>
          </a:p>
          <a:p>
            <a:pPr marL="909638" lvl="1" indent="-452438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Operativos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(OS Detection)</a:t>
            </a:r>
          </a:p>
          <a:p>
            <a:pPr marL="909638" lvl="1" indent="-452438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Versiones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servicios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ejecución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(Version Detection)</a:t>
            </a:r>
          </a:p>
          <a:p>
            <a:pPr marL="909638" lvl="1" indent="-452438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Perimetral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(FW and IDS Detection)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‏</a:t>
            </a:r>
          </a:p>
          <a:p>
            <a:pPr marL="909638" lvl="1" indent="-452438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528638" indent="-528638">
              <a:lnSpc>
                <a:spcPct val="90000"/>
              </a:lnSpc>
              <a:spcBef>
                <a:spcPts val="1500"/>
              </a:spcBef>
              <a:spcAft>
                <a:spcPts val="500"/>
              </a:spcAft>
              <a:buFont typeface="Arial Narrow" pitchFamily="32" charset="0"/>
              <a:buBlip>
                <a:blip r:embed="rId3"/>
              </a:buBlip>
              <a:tabLst>
                <a:tab pos="528638" algn="l"/>
                <a:tab pos="976313" algn="l"/>
                <a:tab pos="1425575" algn="l"/>
                <a:tab pos="1874838" algn="l"/>
                <a:tab pos="2324100" algn="l"/>
                <a:tab pos="2773363" algn="l"/>
                <a:tab pos="3222625" algn="l"/>
                <a:tab pos="3671888" algn="l"/>
                <a:tab pos="4121150" algn="l"/>
                <a:tab pos="4570413" algn="l"/>
                <a:tab pos="5019675" algn="l"/>
                <a:tab pos="5468938" algn="l"/>
                <a:tab pos="5918200" algn="l"/>
                <a:tab pos="6367463" algn="l"/>
                <a:tab pos="6816725" algn="l"/>
                <a:tab pos="7265988" algn="l"/>
                <a:tab pos="7715250" algn="l"/>
                <a:tab pos="8164513" algn="l"/>
                <a:tab pos="8613775" algn="l"/>
                <a:tab pos="9063038" algn="l"/>
                <a:tab pos="95123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Finalidad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20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Imagen</a:t>
            </a:r>
            <a:r>
              <a:rPr lang="en-GB" sz="20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de la </a:t>
            </a:r>
            <a:r>
              <a:rPr lang="en-GB" sz="20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topología</a:t>
            </a:r>
            <a:r>
              <a:rPr lang="en-GB" sz="20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y </a:t>
            </a:r>
            <a:r>
              <a:rPr lang="en-GB" sz="20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Nivel</a:t>
            </a:r>
            <a:r>
              <a:rPr lang="en-GB" sz="20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de </a:t>
            </a:r>
            <a:r>
              <a:rPr lang="en-GB" sz="20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seguridad</a:t>
            </a:r>
            <a:r>
              <a:rPr lang="en-GB" sz="20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de la red.</a:t>
            </a:r>
            <a:endParaRPr lang="en-GB" sz="20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FASE 2.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Exploración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dirty="0" err="1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redes</a:t>
            </a:r>
            <a:r>
              <a:rPr lang="en-GB" dirty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IP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125413" y="2430463"/>
            <a:ext cx="1674812" cy="304800"/>
            <a:chOff x="79" y="1531"/>
            <a:chExt cx="1055" cy="192"/>
          </a:xfrm>
        </p:grpSpPr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82" y="15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79" y="15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Evaluación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1436</Words>
  <Application>Microsoft Office PowerPoint</Application>
  <PresentationFormat>Presentación en pantalla (4:3)</PresentationFormat>
  <Paragraphs>319</Paragraphs>
  <Slides>26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Arial Unicode MS</vt:lpstr>
      <vt:lpstr>Arial</vt:lpstr>
      <vt:lpstr>Arial Black</vt:lpstr>
      <vt:lpstr>Arial Narrow</vt:lpstr>
      <vt:lpstr>DejaVu Sans</vt:lpstr>
      <vt:lpstr>Times New Roman</vt:lpstr>
      <vt:lpstr>Verdana</vt:lpstr>
      <vt:lpstr>Wingdings</vt:lpstr>
      <vt:lpstr>Tema de Office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Administración de Redes Heterogéneas de Computadores</dc:title>
  <dc:creator>Paco Maciá</dc:creator>
  <cp:keywords>NRS Tesis</cp:keywords>
  <cp:lastModifiedBy>Windows User</cp:lastModifiedBy>
  <cp:revision>185</cp:revision>
  <cp:lastPrinted>1601-01-01T00:00:00Z</cp:lastPrinted>
  <dcterms:created xsi:type="dcterms:W3CDTF">1601-01-01T00:00:00Z</dcterms:created>
  <dcterms:modified xsi:type="dcterms:W3CDTF">2018-03-21T11:46:49Z</dcterms:modified>
</cp:coreProperties>
</file>