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30"/>
  </p:notesMasterIdLst>
  <p:sldIdLst>
    <p:sldId id="256" r:id="rId3"/>
    <p:sldId id="257" r:id="rId4"/>
    <p:sldId id="259" r:id="rId5"/>
    <p:sldId id="258" r:id="rId6"/>
    <p:sldId id="275" r:id="rId7"/>
    <p:sldId id="276" r:id="rId8"/>
    <p:sldId id="261" r:id="rId9"/>
    <p:sldId id="260" r:id="rId10"/>
    <p:sldId id="262" r:id="rId11"/>
    <p:sldId id="263" r:id="rId12"/>
    <p:sldId id="282" r:id="rId13"/>
    <p:sldId id="264" r:id="rId14"/>
    <p:sldId id="283" r:id="rId15"/>
    <p:sldId id="265" r:id="rId16"/>
    <p:sldId id="277" r:id="rId17"/>
    <p:sldId id="266" r:id="rId18"/>
    <p:sldId id="280" r:id="rId19"/>
    <p:sldId id="267" r:id="rId20"/>
    <p:sldId id="278" r:id="rId21"/>
    <p:sldId id="279" r:id="rId22"/>
    <p:sldId id="284" r:id="rId23"/>
    <p:sldId id="268" r:id="rId24"/>
    <p:sldId id="269" r:id="rId25"/>
    <p:sldId id="271" r:id="rId26"/>
    <p:sldId id="272" r:id="rId27"/>
    <p:sldId id="273" r:id="rId28"/>
    <p:sldId id="274" r:id="rId29"/>
  </p:sldIdLst>
  <p:sldSz cx="9144000" cy="6858000" type="screen4x3"/>
  <p:notesSz cx="6858000" cy="9723438"/>
  <p:defaultTextStyle>
    <a:defPPr>
      <a:defRPr lang="en-GB"/>
    </a:defPPr>
    <a:lvl1pPr algn="l" defTabSz="449263" rtl="0" fontAlgn="base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 Narrow" pitchFamily="32" charset="0"/>
        <a:ea typeface="+mn-ea"/>
        <a:cs typeface="+mn-cs"/>
      </a:defRPr>
    </a:lvl1pPr>
    <a:lvl2pPr marL="742950" indent="-285750" algn="l" defTabSz="449263" rtl="0" fontAlgn="base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 Narrow" pitchFamily="32" charset="0"/>
        <a:ea typeface="+mn-ea"/>
        <a:cs typeface="+mn-cs"/>
      </a:defRPr>
    </a:lvl2pPr>
    <a:lvl3pPr marL="1143000" indent="-228600" algn="l" defTabSz="449263" rtl="0" fontAlgn="base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 Narrow" pitchFamily="32" charset="0"/>
        <a:ea typeface="+mn-ea"/>
        <a:cs typeface="+mn-cs"/>
      </a:defRPr>
    </a:lvl3pPr>
    <a:lvl4pPr marL="1600200" indent="-228600" algn="l" defTabSz="449263" rtl="0" fontAlgn="base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 Narrow" pitchFamily="32" charset="0"/>
        <a:ea typeface="+mn-ea"/>
        <a:cs typeface="+mn-cs"/>
      </a:defRPr>
    </a:lvl4pPr>
    <a:lvl5pPr marL="2057400" indent="-228600" algn="l" defTabSz="449263" rtl="0" fontAlgn="base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 Narrow" pitchFamily="32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 Narrow" pitchFamily="32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 Narrow" pitchFamily="32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 Narrow" pitchFamily="32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 Narrow" pitchFamily="3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7234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 cap="sq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58000" cy="97234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858000" cy="97234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6858000" cy="97234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0" y="0"/>
            <a:ext cx="2973388" cy="487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884613" y="0"/>
            <a:ext cx="2973387" cy="487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79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8538" y="728663"/>
            <a:ext cx="4856162" cy="3643312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80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618038"/>
            <a:ext cx="5022850" cy="43719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smtClean="0"/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0" y="9236075"/>
            <a:ext cx="2973388" cy="487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9236075"/>
            <a:ext cx="2967037" cy="4810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CDDD89FD-F2BF-4579-B8A6-C0B7876EB143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468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CEB7675-E7C7-4D56-BF25-4AE0E1EA7830}" type="slidenum">
              <a:rPr lang="en-GB"/>
              <a:pPr/>
              <a:t>1</a:t>
            </a:fld>
            <a:endParaRPr lang="en-GB"/>
          </a:p>
        </p:txBody>
      </p:sp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3884613" y="9236075"/>
            <a:ext cx="2973387" cy="487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62FDA5B-94AD-4B73-8FD1-F08D2A1D8CA7}" type="slidenum">
              <a:rPr lang="en-GB"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</a:t>
            </a:fld>
            <a:endParaRPr lang="en-GB" sz="12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996950" y="728663"/>
            <a:ext cx="4864100" cy="36480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2531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618038"/>
            <a:ext cx="5026025" cy="437515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9654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8112F48-A589-4437-8682-8BABDCC0DE80}" type="slidenum">
              <a:rPr lang="en-GB"/>
              <a:pPr/>
              <a:t>10</a:t>
            </a:fld>
            <a:endParaRPr lang="en-GB"/>
          </a:p>
        </p:txBody>
      </p:sp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3884613" y="9236075"/>
            <a:ext cx="2973387" cy="487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0D3F78C-83C6-41FD-B3FE-F0F6BDC5A83D}" type="slidenum">
              <a:rPr lang="en-GB"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n-GB" sz="12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998538" y="728663"/>
            <a:ext cx="4862512" cy="36464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9699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618038"/>
            <a:ext cx="5026025" cy="437515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1757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8112F48-A589-4437-8682-8BABDCC0DE80}" type="slidenum">
              <a:rPr lang="en-GB"/>
              <a:pPr/>
              <a:t>11</a:t>
            </a:fld>
            <a:endParaRPr lang="en-GB"/>
          </a:p>
        </p:txBody>
      </p:sp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3884613" y="9236075"/>
            <a:ext cx="2973387" cy="487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0D3F78C-83C6-41FD-B3FE-F0F6BDC5A83D}" type="slidenum">
              <a:rPr lang="en-GB"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</a:t>
            </a:fld>
            <a:endParaRPr lang="en-GB" sz="12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998538" y="728663"/>
            <a:ext cx="4862512" cy="36464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9699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618038"/>
            <a:ext cx="5026025" cy="437515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013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E3DA32-510A-499C-9E86-AE06D01F4A47}" type="slidenum">
              <a:rPr lang="en-GB"/>
              <a:pPr/>
              <a:t>12</a:t>
            </a:fld>
            <a:endParaRPr lang="en-GB"/>
          </a:p>
        </p:txBody>
      </p:sp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3884613" y="9236075"/>
            <a:ext cx="2973387" cy="487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C01E20F-6BEA-4E00-8208-5BE4E26AD774}" type="slidenum">
              <a:rPr lang="en-GB"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</a:t>
            </a:fld>
            <a:endParaRPr lang="en-GB" sz="12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998538" y="728663"/>
            <a:ext cx="4862512" cy="36464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723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618038"/>
            <a:ext cx="5026025" cy="437515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0309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E3DA32-510A-499C-9E86-AE06D01F4A47}" type="slidenum">
              <a:rPr lang="en-GB"/>
              <a:pPr/>
              <a:t>13</a:t>
            </a:fld>
            <a:endParaRPr lang="en-GB"/>
          </a:p>
        </p:txBody>
      </p:sp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3884613" y="9236075"/>
            <a:ext cx="2973387" cy="487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C01E20F-6BEA-4E00-8208-5BE4E26AD774}" type="slidenum">
              <a:rPr lang="en-GB"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en-GB" sz="12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998538" y="728663"/>
            <a:ext cx="4862512" cy="36464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723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618038"/>
            <a:ext cx="5026025" cy="437515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8020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BCFABFE-1C02-4A26-8239-B71963F05B0C}" type="slidenum">
              <a:rPr lang="en-GB"/>
              <a:pPr/>
              <a:t>14</a:t>
            </a:fld>
            <a:endParaRPr lang="en-GB"/>
          </a:p>
        </p:txBody>
      </p:sp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3884613" y="9236075"/>
            <a:ext cx="2973387" cy="487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7917C75-75D4-44B8-9B24-E454FEF862D7}" type="slidenum">
              <a:rPr lang="en-GB"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en-GB" sz="12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998538" y="728663"/>
            <a:ext cx="4862512" cy="36464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174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618038"/>
            <a:ext cx="5026025" cy="437515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3882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BCFABFE-1C02-4A26-8239-B71963F05B0C}" type="slidenum">
              <a:rPr lang="en-GB"/>
              <a:pPr/>
              <a:t>15</a:t>
            </a:fld>
            <a:endParaRPr lang="en-GB"/>
          </a:p>
        </p:txBody>
      </p:sp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3884613" y="9236075"/>
            <a:ext cx="2973387" cy="487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7917C75-75D4-44B8-9B24-E454FEF862D7}" type="slidenum">
              <a:rPr lang="en-GB"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</a:t>
            </a:fld>
            <a:endParaRPr lang="en-GB" sz="12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998538" y="728663"/>
            <a:ext cx="4862512" cy="36464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174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618038"/>
            <a:ext cx="5026025" cy="437515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6054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F06C99-0691-4DED-AE3D-99545700AD26}" type="slidenum">
              <a:rPr lang="en-GB"/>
              <a:pPr/>
              <a:t>16</a:t>
            </a:fld>
            <a:endParaRPr lang="en-GB"/>
          </a:p>
        </p:txBody>
      </p:sp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3884613" y="9236075"/>
            <a:ext cx="2973387" cy="487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547CD20-C3FD-4AFD-8F9A-3AD814AFA06F}" type="slidenum">
              <a:rPr lang="en-GB"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</a:t>
            </a:fld>
            <a:endParaRPr lang="en-GB" sz="12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998538" y="728663"/>
            <a:ext cx="4862512" cy="36464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2771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618038"/>
            <a:ext cx="5026025" cy="437515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3689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8F0051F-2D5A-4C9D-8FD9-17A1AA868A2E}" type="slidenum">
              <a:rPr lang="en-GB"/>
              <a:pPr/>
              <a:t>17</a:t>
            </a:fld>
            <a:endParaRPr lang="en-GB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884613" y="9236075"/>
            <a:ext cx="2973387" cy="487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FBF4F83-53C0-41AC-9193-3474AC1FA84D}" type="slidenum">
              <a:rPr lang="en-GB"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</a:t>
            </a:fld>
            <a:endParaRPr lang="en-GB" sz="12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998538" y="728663"/>
            <a:ext cx="4862512" cy="36464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3795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618038"/>
            <a:ext cx="5026025" cy="437515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26261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8F0051F-2D5A-4C9D-8FD9-17A1AA868A2E}" type="slidenum">
              <a:rPr lang="en-GB"/>
              <a:pPr/>
              <a:t>18</a:t>
            </a:fld>
            <a:endParaRPr lang="en-GB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884613" y="9236075"/>
            <a:ext cx="2973387" cy="487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FBF4F83-53C0-41AC-9193-3474AC1FA84D}" type="slidenum">
              <a:rPr lang="en-GB"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18</a:t>
            </a:fld>
            <a:endParaRPr lang="en-GB" sz="12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998538" y="728663"/>
            <a:ext cx="4862512" cy="36464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3795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618038"/>
            <a:ext cx="5026025" cy="437515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69982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F06C99-0691-4DED-AE3D-99545700AD26}" type="slidenum">
              <a:rPr lang="en-GB"/>
              <a:pPr/>
              <a:t>19</a:t>
            </a:fld>
            <a:endParaRPr lang="en-GB"/>
          </a:p>
        </p:txBody>
      </p:sp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3884613" y="9236075"/>
            <a:ext cx="2973387" cy="487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547CD20-C3FD-4AFD-8F9A-3AD814AFA06F}" type="slidenum">
              <a:rPr lang="en-GB"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</a:t>
            </a:fld>
            <a:endParaRPr lang="en-GB" sz="12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998538" y="728663"/>
            <a:ext cx="4862512" cy="36464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2771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618038"/>
            <a:ext cx="5026025" cy="437515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4035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7B7089-66F3-4449-B77D-5E45FAC54A64}" type="slidenum">
              <a:rPr lang="en-GB"/>
              <a:pPr/>
              <a:t>2</a:t>
            </a:fld>
            <a:endParaRPr lang="en-GB"/>
          </a:p>
        </p:txBody>
      </p:sp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3884613" y="9236075"/>
            <a:ext cx="2973387" cy="487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5FF8316-21A9-4185-BD3A-EC849F090AE0}" type="slidenum">
              <a:rPr lang="en-GB"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</a:t>
            </a:fld>
            <a:endParaRPr lang="en-GB" sz="12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996950" y="728663"/>
            <a:ext cx="4864100" cy="36480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3555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618038"/>
            <a:ext cx="5026025" cy="437515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13202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F06C99-0691-4DED-AE3D-99545700AD26}" type="slidenum">
              <a:rPr lang="en-GB"/>
              <a:pPr/>
              <a:t>20</a:t>
            </a:fld>
            <a:endParaRPr lang="en-GB"/>
          </a:p>
        </p:txBody>
      </p:sp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3884613" y="9236075"/>
            <a:ext cx="2973387" cy="487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547CD20-C3FD-4AFD-8F9A-3AD814AFA06F}" type="slidenum">
              <a:rPr lang="en-GB"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</a:t>
            </a:fld>
            <a:endParaRPr lang="en-GB" sz="12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998538" y="728663"/>
            <a:ext cx="4862512" cy="36464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2771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618038"/>
            <a:ext cx="5026025" cy="437515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02065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8F0051F-2D5A-4C9D-8FD9-17A1AA868A2E}" type="slidenum">
              <a:rPr lang="en-GB"/>
              <a:pPr/>
              <a:t>21</a:t>
            </a:fld>
            <a:endParaRPr lang="en-GB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884613" y="9236075"/>
            <a:ext cx="2973387" cy="487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FBF4F83-53C0-41AC-9193-3474AC1FA84D}" type="slidenum">
              <a:rPr lang="en-GB"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</a:t>
            </a:fld>
            <a:endParaRPr lang="en-GB" sz="12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998538" y="728663"/>
            <a:ext cx="4862512" cy="36464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3795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618038"/>
            <a:ext cx="5026025" cy="437515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349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3EA185C-A6C9-4C97-BC91-16AB13FF024F}" type="slidenum">
              <a:rPr lang="en-GB"/>
              <a:pPr/>
              <a:t>22</a:t>
            </a:fld>
            <a:endParaRPr lang="en-GB"/>
          </a:p>
        </p:txBody>
      </p:sp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3884613" y="9236075"/>
            <a:ext cx="2973387" cy="487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D04821A-E1D5-4428-A5A2-0735534374BA}" type="slidenum">
              <a:rPr lang="en-GB"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22</a:t>
            </a:fld>
            <a:endParaRPr lang="en-GB" sz="12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998538" y="728663"/>
            <a:ext cx="4862512" cy="36464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4819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618038"/>
            <a:ext cx="5026025" cy="437515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6851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BCCE9F-1848-42FE-B112-0DB6E45AACF1}" type="slidenum">
              <a:rPr lang="en-GB"/>
              <a:pPr/>
              <a:t>23</a:t>
            </a:fld>
            <a:endParaRPr lang="en-GB"/>
          </a:p>
        </p:txBody>
      </p:sp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3884613" y="9236075"/>
            <a:ext cx="2973387" cy="487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DB19721-7FEB-426D-AAAB-EB782247E5DD}" type="slidenum">
              <a:rPr lang="en-GB"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23</a:t>
            </a:fld>
            <a:endParaRPr lang="en-GB" sz="12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998538" y="728663"/>
            <a:ext cx="4862512" cy="36464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5843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618038"/>
            <a:ext cx="5026025" cy="437515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86159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35E8B8-F220-4647-956D-B4F6DD1B0D76}" type="slidenum">
              <a:rPr lang="en-GB"/>
              <a:pPr/>
              <a:t>24</a:t>
            </a:fld>
            <a:endParaRPr lang="en-GB"/>
          </a:p>
        </p:txBody>
      </p:sp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3884613" y="9236075"/>
            <a:ext cx="2973387" cy="487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59C46AF-A13D-4F3F-858A-48E23CB75F62}" type="slidenum">
              <a:rPr lang="en-GB"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</a:t>
            </a:fld>
            <a:endParaRPr lang="en-GB" sz="12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998538" y="728663"/>
            <a:ext cx="4862512" cy="36464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7891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618038"/>
            <a:ext cx="5026025" cy="437515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51534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1FC845-5841-4F20-BD5B-E5FDCEE69C67}" type="slidenum">
              <a:rPr lang="en-GB"/>
              <a:pPr/>
              <a:t>25</a:t>
            </a:fld>
            <a:endParaRPr lang="en-GB"/>
          </a:p>
        </p:txBody>
      </p:sp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3884613" y="9236075"/>
            <a:ext cx="2973387" cy="487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F5C9948-1283-4756-AF18-E9072699E337}" type="slidenum">
              <a:rPr lang="en-GB"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25</a:t>
            </a:fld>
            <a:endParaRPr lang="en-GB" sz="12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998538" y="728663"/>
            <a:ext cx="4862512" cy="36464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8915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618038"/>
            <a:ext cx="5026025" cy="437515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8093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1809E8-4833-4DF6-979C-9DBAE2C25F4C}" type="slidenum">
              <a:rPr lang="en-GB"/>
              <a:pPr/>
              <a:t>26</a:t>
            </a:fld>
            <a:endParaRPr lang="en-GB"/>
          </a:p>
        </p:txBody>
      </p:sp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3884613" y="9236075"/>
            <a:ext cx="2973387" cy="487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48B65DA-FF3A-4ACD-A42B-081F6E8A0613}" type="slidenum">
              <a:rPr lang="en-GB"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26</a:t>
            </a:fld>
            <a:endParaRPr lang="en-GB" sz="12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7630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CEB7675-E7C7-4D56-BF25-4AE0E1EA7830}" type="slidenum">
              <a:rPr lang="en-GB"/>
              <a:pPr/>
              <a:t>27</a:t>
            </a:fld>
            <a:endParaRPr lang="en-GB"/>
          </a:p>
        </p:txBody>
      </p:sp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3884613" y="9236075"/>
            <a:ext cx="2973387" cy="487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62FDA5B-94AD-4B73-8FD1-F08D2A1D8CA7}" type="slidenum">
              <a:rPr lang="en-GB"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27</a:t>
            </a:fld>
            <a:endParaRPr lang="en-GB" sz="12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996950" y="728663"/>
            <a:ext cx="4864100" cy="36480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2531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618038"/>
            <a:ext cx="5026025" cy="437515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460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C19F61-0937-4789-AFB7-4E354E8D5485}" type="slidenum">
              <a:rPr lang="en-GB"/>
              <a:pPr/>
              <a:t>3</a:t>
            </a:fld>
            <a:endParaRPr lang="en-GB"/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3884613" y="9236075"/>
            <a:ext cx="2973387" cy="487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274DDE6-B4EF-4F9D-A08F-A8F287EFB369}" type="slidenum">
              <a:rPr lang="en-GB"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</a:t>
            </a:fld>
            <a:endParaRPr lang="en-GB" sz="12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998538" y="728663"/>
            <a:ext cx="4862512" cy="36464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5603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618038"/>
            <a:ext cx="5026025" cy="437515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9583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6EC4006-1DED-429A-A234-94E48E59697F}" type="slidenum">
              <a:rPr lang="en-GB"/>
              <a:pPr/>
              <a:t>4</a:t>
            </a:fld>
            <a:endParaRPr lang="en-GB"/>
          </a:p>
        </p:txBody>
      </p:sp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3884613" y="9236075"/>
            <a:ext cx="2973387" cy="487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D00653C-09CF-4061-8353-EEF54D22BFB9}" type="slidenum">
              <a:rPr lang="en-GB"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GB" sz="12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998538" y="728663"/>
            <a:ext cx="4862512" cy="36464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4579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618038"/>
            <a:ext cx="5026025" cy="437515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4077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C19F61-0937-4789-AFB7-4E354E8D5485}" type="slidenum">
              <a:rPr lang="en-GB"/>
              <a:pPr/>
              <a:t>5</a:t>
            </a:fld>
            <a:endParaRPr lang="en-GB"/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3884613" y="9236075"/>
            <a:ext cx="2973387" cy="487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274DDE6-B4EF-4F9D-A08F-A8F287EFB369}" type="slidenum">
              <a:rPr lang="en-GB"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GB" sz="12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998538" y="728663"/>
            <a:ext cx="4862512" cy="36464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5603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618038"/>
            <a:ext cx="5026025" cy="437515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5066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C19F61-0937-4789-AFB7-4E354E8D5485}" type="slidenum">
              <a:rPr lang="en-GB"/>
              <a:pPr/>
              <a:t>6</a:t>
            </a:fld>
            <a:endParaRPr lang="en-GB"/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3884613" y="9236075"/>
            <a:ext cx="2973387" cy="487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274DDE6-B4EF-4F9D-A08F-A8F287EFB369}" type="slidenum">
              <a:rPr lang="en-GB"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GB" sz="12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998538" y="728663"/>
            <a:ext cx="4862512" cy="36464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5603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618038"/>
            <a:ext cx="5026025" cy="437515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0100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D63023-0FF5-461C-B7F8-859284821753}" type="slidenum">
              <a:rPr lang="en-GB"/>
              <a:pPr/>
              <a:t>7</a:t>
            </a:fld>
            <a:endParaRPr lang="en-GB"/>
          </a:p>
        </p:txBody>
      </p:sp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3884613" y="9236075"/>
            <a:ext cx="2973387" cy="487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34A4C94-F036-4D34-8BBB-31E147DE9218}" type="slidenum">
              <a:rPr lang="en-GB"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GB" sz="12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998538" y="728663"/>
            <a:ext cx="4862512" cy="36464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7651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618038"/>
            <a:ext cx="5026025" cy="437515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3583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8EF790C-CF80-490A-8B61-17349A303263}" type="slidenum">
              <a:rPr lang="en-GB"/>
              <a:pPr/>
              <a:t>8</a:t>
            </a:fld>
            <a:endParaRPr lang="en-GB"/>
          </a:p>
        </p:txBody>
      </p:sp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3884613" y="9236075"/>
            <a:ext cx="2973387" cy="487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95A6A0E-9B53-46CD-84DF-19F342ACC276}" type="slidenum">
              <a:rPr lang="en-GB"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n-GB" sz="12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998538" y="728663"/>
            <a:ext cx="4862512" cy="36464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662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618038"/>
            <a:ext cx="5026025" cy="437515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83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5A56115-F40E-4EB1-9E60-E0571E4FB88D}" type="slidenum">
              <a:rPr lang="en-GB"/>
              <a:pPr/>
              <a:t>9</a:t>
            </a:fld>
            <a:endParaRPr lang="en-GB"/>
          </a:p>
        </p:txBody>
      </p:sp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3884613" y="9236075"/>
            <a:ext cx="2973387" cy="487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DC3A234-1E72-4E10-995B-AFEA513DAE08}" type="slidenum">
              <a:rPr lang="en-GB"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en-GB" sz="12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998538" y="728663"/>
            <a:ext cx="4862512" cy="36464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8675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618038"/>
            <a:ext cx="5026025" cy="437515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1349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272338" y="22225"/>
            <a:ext cx="1789112" cy="651827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900238" y="22225"/>
            <a:ext cx="5219700" cy="65182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057400" y="1355725"/>
            <a:ext cx="337502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584825" y="1355725"/>
            <a:ext cx="337502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272338" y="22225"/>
            <a:ext cx="1789112" cy="651827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900238" y="22225"/>
            <a:ext cx="5219700" cy="65182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057400" y="1355725"/>
            <a:ext cx="337502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584825" y="1355725"/>
            <a:ext cx="337502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1044575"/>
          </a:xfrm>
          <a:prstGeom prst="rect">
            <a:avLst/>
          </a:prstGeom>
          <a:solidFill>
            <a:srgbClr val="FFFFCC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781175" y="0"/>
            <a:ext cx="7362825" cy="768350"/>
          </a:xfrm>
          <a:prstGeom prst="rect">
            <a:avLst/>
          </a:prstGeom>
          <a:solidFill>
            <a:srgbClr val="FFCC00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278063" y="258763"/>
            <a:ext cx="6305550" cy="655637"/>
          </a:xfrm>
          <a:prstGeom prst="rect">
            <a:avLst/>
          </a:prstGeom>
          <a:noFill/>
          <a:ln w="12600" cap="sq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695325" y="74613"/>
            <a:ext cx="1800225" cy="515937"/>
          </a:xfrm>
          <a:prstGeom prst="rect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1042988"/>
            <a:ext cx="1776413" cy="5815012"/>
          </a:xfrm>
          <a:prstGeom prst="rect">
            <a:avLst/>
          </a:prstGeom>
          <a:solidFill>
            <a:srgbClr val="99CC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-22225" y="4164013"/>
            <a:ext cx="1057275" cy="2705100"/>
          </a:xfrm>
          <a:prstGeom prst="rect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168275" y="1347788"/>
            <a:ext cx="1620838" cy="5110162"/>
          </a:xfrm>
          <a:prstGeom prst="rect">
            <a:avLst/>
          </a:prstGeom>
          <a:solidFill>
            <a:srgbClr val="FFFFFF">
              <a:alpha val="50000"/>
            </a:srgbClr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57400" y="1355725"/>
            <a:ext cx="6902450" cy="51847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los formatos del texto del esquema</a:t>
            </a:r>
          </a:p>
          <a:p>
            <a:pPr lvl="1"/>
            <a:r>
              <a:rPr lang="en-GB" smtClean="0"/>
              <a:t>Segundo nivel del esquema</a:t>
            </a:r>
          </a:p>
          <a:p>
            <a:pPr lvl="2"/>
            <a:r>
              <a:rPr lang="en-GB" smtClean="0"/>
              <a:t>Tercer nivel del esquema</a:t>
            </a:r>
          </a:p>
          <a:p>
            <a:pPr lvl="3"/>
            <a:r>
              <a:rPr lang="en-GB" smtClean="0"/>
              <a:t>Cuarto nivel del esquema</a:t>
            </a:r>
          </a:p>
          <a:p>
            <a:pPr lvl="4"/>
            <a:r>
              <a:rPr lang="en-GB" smtClean="0"/>
              <a:t>Quinto nivel del esquema</a:t>
            </a:r>
          </a:p>
          <a:p>
            <a:pPr lvl="4"/>
            <a:r>
              <a:rPr lang="en-GB" smtClean="0"/>
              <a:t>Sexto nivel del esquema</a:t>
            </a:r>
          </a:p>
          <a:p>
            <a:pPr lvl="4"/>
            <a:r>
              <a:rPr lang="en-GB" smtClean="0"/>
              <a:t>Séptimo nivel del esquema</a:t>
            </a:r>
          </a:p>
          <a:p>
            <a:pPr lvl="4"/>
            <a:r>
              <a:rPr lang="en-GB" smtClean="0"/>
              <a:t>Octavo nivel del esquema</a:t>
            </a:r>
          </a:p>
          <a:p>
            <a:pPr lvl="4"/>
            <a:r>
              <a:rPr lang="en-GB" smtClean="0"/>
              <a:t>Noveno nivel del esquema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0" y="1368425"/>
            <a:ext cx="1803400" cy="17986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Conceptos</a:t>
            </a:r>
          </a:p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Prevención</a:t>
            </a:r>
          </a:p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Detección</a:t>
            </a:r>
          </a:p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Recuperación</a:t>
            </a:r>
          </a:p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Análisis Forense</a:t>
            </a:r>
          </a:p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Evaluación</a:t>
            </a:r>
          </a:p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Tecnologías</a:t>
            </a:r>
          </a:p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Bibliografía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0" y="1063625"/>
            <a:ext cx="1803400" cy="368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100000"/>
              </a:lnSpc>
              <a:spcBef>
                <a:spcPts val="1125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 b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Contenido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900238" y="22225"/>
            <a:ext cx="7161212" cy="1087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del texto de título</a:t>
            </a: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381000" y="1176338"/>
            <a:ext cx="1588" cy="138112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1037" name="Group 13"/>
          <p:cNvGrpSpPr>
            <a:grpSpLocks/>
          </p:cNvGrpSpPr>
          <p:nvPr/>
        </p:nvGrpSpPr>
        <p:grpSpPr bwMode="auto">
          <a:xfrm>
            <a:off x="0" y="0"/>
            <a:ext cx="1433513" cy="862013"/>
            <a:chOff x="0" y="0"/>
            <a:chExt cx="903" cy="543"/>
          </a:xfrm>
        </p:grpSpPr>
        <p:sp>
          <p:nvSpPr>
            <p:cNvPr id="1038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53" y="0"/>
              <a:ext cx="762" cy="54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s-ES" sz="3600" kern="10" dirty="0">
                  <a:ln w="936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solidFill>
                    <a:srgbClr val="9DDAFF">
                      <a:alpha val="29999"/>
                    </a:srgbClr>
                  </a:solidFill>
                  <a:latin typeface="Arial Black"/>
                </a:rPr>
                <a:t>G</a:t>
              </a:r>
              <a:r>
                <a:rPr lang="es-ES" sz="3600" kern="10" dirty="0" smtClean="0">
                  <a:ln w="936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solidFill>
                    <a:srgbClr val="9DDAFF">
                      <a:alpha val="29999"/>
                    </a:srgbClr>
                  </a:solidFill>
                  <a:latin typeface="Arial Black"/>
                </a:rPr>
                <a:t>IRC</a:t>
              </a:r>
              <a:endParaRPr lang="es-ES" sz="3600" kern="10" dirty="0"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solidFill>
                  <a:srgbClr val="9DDAFF">
                    <a:alpha val="29999"/>
                  </a:srgbClr>
                </a:solidFill>
                <a:latin typeface="Arial Black"/>
              </a:endParaRPr>
            </a:p>
          </p:txBody>
        </p:sp>
        <p:sp>
          <p:nvSpPr>
            <p:cNvPr id="1039" name="WordArt 15"/>
            <p:cNvSpPr>
              <a:spLocks noChangeArrowheads="1" noChangeShapeType="1" noTextEdit="1"/>
            </p:cNvSpPr>
            <p:nvPr/>
          </p:nvSpPr>
          <p:spPr bwMode="auto">
            <a:xfrm>
              <a:off x="0" y="237"/>
              <a:ext cx="249" cy="13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s-ES" sz="3600" b="1" kern="10">
                  <a:ln w="324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solidFill>
                    <a:srgbClr val="9DDAFF">
                      <a:alpha val="29999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040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302" y="135"/>
              <a:ext cx="601" cy="28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s-ES" sz="3600" b="1" kern="10">
                  <a:ln w="324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solidFill>
                    <a:srgbClr val="9DDAFF">
                      <a:alpha val="29999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Verdana" pitchFamily="32" charset="0"/>
          <a:ea typeface="DejaVu Sans" charset="0"/>
          <a:cs typeface="DejaVu Sans" charset="0"/>
        </a:defRPr>
      </a:lvl2pPr>
      <a:lvl3pPr marL="1143000" indent="-228600" algn="ctr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Verdana" pitchFamily="32" charset="0"/>
          <a:ea typeface="DejaVu Sans" charset="0"/>
          <a:cs typeface="DejaVu Sans" charset="0"/>
        </a:defRPr>
      </a:lvl3pPr>
      <a:lvl4pPr marL="1600200" indent="-228600" algn="ctr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Verdana" pitchFamily="32" charset="0"/>
          <a:ea typeface="DejaVu Sans" charset="0"/>
          <a:cs typeface="DejaVu Sans" charset="0"/>
        </a:defRPr>
      </a:lvl4pPr>
      <a:lvl5pPr marL="2057400" indent="-228600" algn="ctr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Verdana" pitchFamily="32" charset="0"/>
          <a:ea typeface="DejaVu Sans" charset="0"/>
          <a:cs typeface="DejaVu Sans" charset="0"/>
        </a:defRPr>
      </a:lvl5pPr>
      <a:lvl6pPr marL="2514600" indent="-228600" algn="ctr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Verdana" pitchFamily="32" charset="0"/>
          <a:ea typeface="DejaVu Sans" charset="0"/>
          <a:cs typeface="DejaVu Sans" charset="0"/>
        </a:defRPr>
      </a:lvl6pPr>
      <a:lvl7pPr marL="2971800" indent="-228600" algn="ctr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Verdana" pitchFamily="32" charset="0"/>
          <a:ea typeface="DejaVu Sans" charset="0"/>
          <a:cs typeface="DejaVu Sans" charset="0"/>
        </a:defRPr>
      </a:lvl7pPr>
      <a:lvl8pPr marL="3429000" indent="-228600" algn="ctr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Verdana" pitchFamily="32" charset="0"/>
          <a:ea typeface="DejaVu Sans" charset="0"/>
          <a:cs typeface="DejaVu Sans" charset="0"/>
        </a:defRPr>
      </a:lvl8pPr>
      <a:lvl9pPr marL="3886200" indent="-228600" algn="ctr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Verdana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lnSpc>
          <a:spcPct val="94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4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4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4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4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94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94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94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94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4416425" cy="3208338"/>
          </a:xfrm>
          <a:prstGeom prst="rect">
            <a:avLst/>
          </a:prstGeom>
          <a:solidFill>
            <a:srgbClr val="FFFFCC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3200400"/>
            <a:ext cx="4414838" cy="3657600"/>
          </a:xfrm>
          <a:prstGeom prst="rect">
            <a:avLst/>
          </a:prstGeom>
          <a:solidFill>
            <a:srgbClr val="99CC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415925" y="0"/>
            <a:ext cx="1992313" cy="6858000"/>
          </a:xfrm>
          <a:prstGeom prst="rect">
            <a:avLst/>
          </a:prstGeom>
          <a:solidFill>
            <a:srgbClr val="FFFFFF">
              <a:alpha val="50000"/>
            </a:srgbClr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4421188" y="0"/>
            <a:ext cx="4722812" cy="3221038"/>
          </a:xfrm>
          <a:prstGeom prst="rect">
            <a:avLst/>
          </a:prstGeom>
          <a:solidFill>
            <a:srgbClr val="FFCC00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2278063" y="1762125"/>
            <a:ext cx="6305550" cy="4013200"/>
          </a:xfrm>
          <a:prstGeom prst="rect">
            <a:avLst/>
          </a:prstGeom>
          <a:noFill/>
          <a:ln w="12600" cap="sq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95325" y="595313"/>
            <a:ext cx="5492750" cy="4022725"/>
          </a:xfrm>
          <a:prstGeom prst="rect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 rot="16200000">
            <a:off x="2426493" y="-632618"/>
            <a:ext cx="1992313" cy="6858000"/>
          </a:xfrm>
          <a:prstGeom prst="rect">
            <a:avLst/>
          </a:prstGeom>
          <a:solidFill>
            <a:srgbClr val="FFFFFF">
              <a:alpha val="50000"/>
            </a:srgbClr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grpSp>
        <p:nvGrpSpPr>
          <p:cNvPr id="2056" name="Group 8"/>
          <p:cNvGrpSpPr>
            <a:grpSpLocks/>
          </p:cNvGrpSpPr>
          <p:nvPr/>
        </p:nvGrpSpPr>
        <p:grpSpPr bwMode="auto">
          <a:xfrm>
            <a:off x="6821488" y="354013"/>
            <a:ext cx="1009650" cy="6410325"/>
            <a:chOff x="4297" y="223"/>
            <a:chExt cx="636" cy="4038"/>
          </a:xfrm>
        </p:grpSpPr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4297" y="223"/>
              <a:ext cx="636" cy="403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</p:pic>
        <p:sp>
          <p:nvSpPr>
            <p:cNvPr id="2058" name="Text Box 10"/>
            <p:cNvSpPr txBox="1">
              <a:spLocks noChangeArrowheads="1"/>
            </p:cNvSpPr>
            <p:nvPr/>
          </p:nvSpPr>
          <p:spPr bwMode="auto">
            <a:xfrm>
              <a:off x="4300" y="228"/>
              <a:ext cx="631" cy="403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2059" name="Group 11"/>
          <p:cNvGrpSpPr>
            <a:grpSpLocks/>
          </p:cNvGrpSpPr>
          <p:nvPr/>
        </p:nvGrpSpPr>
        <p:grpSpPr bwMode="auto">
          <a:xfrm>
            <a:off x="-6350" y="3194050"/>
            <a:ext cx="6197600" cy="1016000"/>
            <a:chOff x="-4" y="2012"/>
            <a:chExt cx="3904" cy="640"/>
          </a:xfrm>
        </p:grpSpPr>
        <p:pic>
          <p:nvPicPr>
            <p:cNvPr id="2060" name="Picture 12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-4" y="2012"/>
              <a:ext cx="3904" cy="640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</p:pic>
        <p:sp>
          <p:nvSpPr>
            <p:cNvPr id="2061" name="Text Box 13"/>
            <p:cNvSpPr txBox="1">
              <a:spLocks noChangeArrowheads="1"/>
            </p:cNvSpPr>
            <p:nvPr/>
          </p:nvSpPr>
          <p:spPr bwMode="auto">
            <a:xfrm rot="16200000">
              <a:off x="1628" y="384"/>
              <a:ext cx="631" cy="3895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2062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57400" y="1355725"/>
            <a:ext cx="6902450" cy="51847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los formatos del texto del esquema</a:t>
            </a:r>
          </a:p>
          <a:p>
            <a:pPr lvl="1"/>
            <a:r>
              <a:rPr lang="en-GB" smtClean="0"/>
              <a:t>Segundo nivel del esquema</a:t>
            </a:r>
          </a:p>
          <a:p>
            <a:pPr lvl="2"/>
            <a:r>
              <a:rPr lang="en-GB" smtClean="0"/>
              <a:t>Tercer nivel del esquema</a:t>
            </a:r>
          </a:p>
          <a:p>
            <a:pPr lvl="3"/>
            <a:r>
              <a:rPr lang="en-GB" smtClean="0"/>
              <a:t>Cuarto nivel del esquema</a:t>
            </a:r>
          </a:p>
          <a:p>
            <a:pPr lvl="4"/>
            <a:r>
              <a:rPr lang="en-GB" smtClean="0"/>
              <a:t>Quinto nivel del esquema</a:t>
            </a:r>
          </a:p>
          <a:p>
            <a:pPr lvl="4"/>
            <a:r>
              <a:rPr lang="en-GB" smtClean="0"/>
              <a:t>Sexto nivel del esquema</a:t>
            </a:r>
          </a:p>
          <a:p>
            <a:pPr lvl="4"/>
            <a:r>
              <a:rPr lang="en-GB" smtClean="0"/>
              <a:t>Séptimo nivel del esquema</a:t>
            </a:r>
          </a:p>
          <a:p>
            <a:pPr lvl="4"/>
            <a:r>
              <a:rPr lang="en-GB" smtClean="0"/>
              <a:t>Octavo nivel del esquema</a:t>
            </a:r>
          </a:p>
          <a:p>
            <a:pPr lvl="4"/>
            <a:r>
              <a:rPr lang="en-GB" smtClean="0"/>
              <a:t>Noveno nivel del esquema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900238" y="22225"/>
            <a:ext cx="7161212" cy="1087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del texto de título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Verdana" pitchFamily="32" charset="0"/>
          <a:ea typeface="DejaVu Sans" charset="0"/>
          <a:cs typeface="DejaVu Sans" charset="0"/>
        </a:defRPr>
      </a:lvl2pPr>
      <a:lvl3pPr marL="1143000" indent="-228600" algn="ctr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Verdana" pitchFamily="32" charset="0"/>
          <a:ea typeface="DejaVu Sans" charset="0"/>
          <a:cs typeface="DejaVu Sans" charset="0"/>
        </a:defRPr>
      </a:lvl3pPr>
      <a:lvl4pPr marL="1600200" indent="-228600" algn="ctr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Verdana" pitchFamily="32" charset="0"/>
          <a:ea typeface="DejaVu Sans" charset="0"/>
          <a:cs typeface="DejaVu Sans" charset="0"/>
        </a:defRPr>
      </a:lvl4pPr>
      <a:lvl5pPr marL="2057400" indent="-228600" algn="ctr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Verdana" pitchFamily="32" charset="0"/>
          <a:ea typeface="DejaVu Sans" charset="0"/>
          <a:cs typeface="DejaVu Sans" charset="0"/>
        </a:defRPr>
      </a:lvl5pPr>
      <a:lvl6pPr marL="2514600" indent="-228600" algn="ctr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Verdana" pitchFamily="32" charset="0"/>
          <a:ea typeface="DejaVu Sans" charset="0"/>
          <a:cs typeface="DejaVu Sans" charset="0"/>
        </a:defRPr>
      </a:lvl6pPr>
      <a:lvl7pPr marL="2971800" indent="-228600" algn="ctr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Verdana" pitchFamily="32" charset="0"/>
          <a:ea typeface="DejaVu Sans" charset="0"/>
          <a:cs typeface="DejaVu Sans" charset="0"/>
        </a:defRPr>
      </a:lvl7pPr>
      <a:lvl8pPr marL="3429000" indent="-228600" algn="ctr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Verdana" pitchFamily="32" charset="0"/>
          <a:ea typeface="DejaVu Sans" charset="0"/>
          <a:cs typeface="DejaVu Sans" charset="0"/>
        </a:defRPr>
      </a:lvl8pPr>
      <a:lvl9pPr marL="3886200" indent="-228600" algn="ctr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Verdana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lnSpc>
          <a:spcPct val="94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4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4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4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4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94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94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94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94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Line 1"/>
          <p:cNvSpPr>
            <a:spLocks noChangeShapeType="1"/>
          </p:cNvSpPr>
          <p:nvPr/>
        </p:nvSpPr>
        <p:spPr bwMode="auto">
          <a:xfrm>
            <a:off x="6826250" y="5395913"/>
            <a:ext cx="1588" cy="774700"/>
          </a:xfrm>
          <a:prstGeom prst="line">
            <a:avLst/>
          </a:prstGeom>
          <a:noFill/>
          <a:ln w="3240" cap="sq">
            <a:solidFill>
              <a:srgbClr val="C1EAFF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02500" y="5395913"/>
            <a:ext cx="1588" cy="774700"/>
          </a:xfrm>
          <a:prstGeom prst="line">
            <a:avLst/>
          </a:prstGeom>
          <a:noFill/>
          <a:ln w="3240" cap="sq">
            <a:solidFill>
              <a:srgbClr val="C1EAFF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5156200" y="5884863"/>
            <a:ext cx="3676650" cy="1587"/>
          </a:xfrm>
          <a:prstGeom prst="line">
            <a:avLst/>
          </a:prstGeom>
          <a:noFill/>
          <a:ln w="3240" cap="sq">
            <a:solidFill>
              <a:srgbClr val="C1EAFF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433888" y="5108575"/>
            <a:ext cx="2449512" cy="1257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>
                <a:solidFill>
                  <a:srgbClr val="977F19"/>
                </a:solidFill>
                <a:latin typeface="Verdana" pitchFamily="32" charset="0"/>
                <a:cs typeface="Times New Roman" pitchFamily="16" charset="0"/>
              </a:rPr>
              <a:t>Seguridad</a:t>
            </a:r>
          </a:p>
        </p:txBody>
      </p:sp>
      <p:sp>
        <p:nvSpPr>
          <p:cNvPr id="4101" name="WordArt 5"/>
          <p:cNvSpPr>
            <a:spLocks noChangeArrowheads="1" noChangeShapeType="1" noTextEdit="1"/>
          </p:cNvSpPr>
          <p:nvPr/>
        </p:nvSpPr>
        <p:spPr bwMode="auto">
          <a:xfrm>
            <a:off x="815975" y="1231900"/>
            <a:ext cx="5870575" cy="1971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ES" sz="3600" b="1" kern="10" dirty="0" smtClean="0"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solidFill>
                  <a:srgbClr val="E0B500">
                    <a:alpha val="25000"/>
                  </a:srgbClr>
                </a:solidFill>
                <a:latin typeface="Arial Black"/>
              </a:rPr>
              <a:t>Gestión</a:t>
            </a:r>
            <a:endParaRPr lang="es-ES" sz="3600" b="1" kern="10" dirty="0"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solidFill>
                <a:srgbClr val="E0B500">
                  <a:alpha val="25000"/>
                </a:srgbClr>
              </a:solidFill>
              <a:latin typeface="Arial Black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273800" y="5375275"/>
            <a:ext cx="1355725" cy="1257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7019925" y="5113338"/>
            <a:ext cx="1900238" cy="1257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dirty="0" err="1" smtClean="0">
                <a:solidFill>
                  <a:srgbClr val="66CCFF"/>
                </a:solidFill>
                <a:latin typeface="Verdana" pitchFamily="32" charset="0"/>
                <a:cs typeface="Times New Roman" pitchFamily="16" charset="0"/>
              </a:rPr>
              <a:t>Gestión</a:t>
            </a:r>
            <a:endParaRPr lang="en-GB" sz="2800" dirty="0">
              <a:solidFill>
                <a:srgbClr val="66CCFF"/>
              </a:solidFill>
              <a:latin typeface="Verdana" pitchFamily="32" charset="0"/>
              <a:cs typeface="Times New Roman" pitchFamily="16" charset="0"/>
            </a:endParaRPr>
          </a:p>
        </p:txBody>
      </p:sp>
      <p:sp>
        <p:nvSpPr>
          <p:cNvPr id="4104" name="WordArt 8"/>
          <p:cNvSpPr>
            <a:spLocks noChangeArrowheads="1" noChangeShapeType="1" noTextEdit="1"/>
          </p:cNvSpPr>
          <p:nvPr/>
        </p:nvSpPr>
        <p:spPr bwMode="auto">
          <a:xfrm>
            <a:off x="4449763" y="2841625"/>
            <a:ext cx="3348037" cy="15843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ES" sz="3600" kern="10"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solidFill>
                  <a:srgbClr val="99CCFF">
                    <a:alpha val="59999"/>
                  </a:srgbClr>
                </a:solidFill>
                <a:latin typeface="Arial Black"/>
              </a:rPr>
              <a:t>de Computadores</a:t>
            </a:r>
          </a:p>
        </p:txBody>
      </p:sp>
      <p:sp>
        <p:nvSpPr>
          <p:cNvPr id="4105" name="WordArt 9"/>
          <p:cNvSpPr>
            <a:spLocks noChangeArrowheads="1" noChangeShapeType="1" noTextEdit="1"/>
          </p:cNvSpPr>
          <p:nvPr/>
        </p:nvSpPr>
        <p:spPr bwMode="auto">
          <a:xfrm>
            <a:off x="1343025" y="3195638"/>
            <a:ext cx="3074988" cy="723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ES" sz="3600" kern="10"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solidFill>
                  <a:srgbClr val="99CCFF">
                    <a:alpha val="59999"/>
                  </a:srgbClr>
                </a:solidFill>
                <a:latin typeface="Arial Black"/>
              </a:rPr>
              <a:t>de Redes</a:t>
            </a:r>
          </a:p>
        </p:txBody>
      </p:sp>
      <p:sp>
        <p:nvSpPr>
          <p:cNvPr id="4106" name="WordArt 10"/>
          <p:cNvSpPr>
            <a:spLocks noChangeArrowheads="1" noChangeShapeType="1" noTextEdit="1"/>
          </p:cNvSpPr>
          <p:nvPr/>
        </p:nvSpPr>
        <p:spPr bwMode="auto">
          <a:xfrm>
            <a:off x="3783013" y="2401888"/>
            <a:ext cx="3219450" cy="784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ES" sz="3600" kern="10" dirty="0">
                <a:ln w="9360" cap="sq">
                  <a:solidFill>
                    <a:srgbClr val="977F19"/>
                  </a:solidFill>
                  <a:miter lim="800000"/>
                  <a:headEnd/>
                  <a:tailEnd/>
                </a:ln>
                <a:solidFill>
                  <a:srgbClr val="FFFFFF">
                    <a:alpha val="59999"/>
                  </a:srgbClr>
                </a:solidFill>
                <a:latin typeface="Verdana"/>
                <a:ea typeface="Verdana"/>
                <a:cs typeface="Verdana"/>
              </a:rPr>
              <a:t>e </a:t>
            </a:r>
            <a:r>
              <a:rPr lang="es-ES" sz="3600" kern="10" dirty="0" smtClean="0">
                <a:ln w="9360" cap="sq">
                  <a:solidFill>
                    <a:srgbClr val="977F19"/>
                  </a:solidFill>
                  <a:miter lim="800000"/>
                  <a:headEnd/>
                  <a:tailEnd/>
                </a:ln>
                <a:solidFill>
                  <a:srgbClr val="FFFFFF">
                    <a:alpha val="59999"/>
                  </a:srgbClr>
                </a:solidFill>
                <a:latin typeface="Verdana"/>
                <a:ea typeface="Verdana"/>
                <a:cs typeface="Verdana"/>
              </a:rPr>
              <a:t>implantación</a:t>
            </a:r>
            <a:endParaRPr lang="es-ES" sz="3600" kern="10" dirty="0">
              <a:ln w="9360" cap="sq">
                <a:solidFill>
                  <a:srgbClr val="977F19"/>
                </a:solidFill>
                <a:miter lim="800000"/>
                <a:headEnd/>
                <a:tailEnd/>
              </a:ln>
              <a:solidFill>
                <a:srgbClr val="FFFFFF">
                  <a:alpha val="59999"/>
                </a:srgbClr>
              </a:solidFill>
              <a:latin typeface="Verdana"/>
              <a:ea typeface="Verdana"/>
              <a:cs typeface="Verdan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>
                <a:solidFill>
                  <a:srgbClr val="FFFFFF"/>
                </a:solidFill>
                <a:latin typeface="Verdana" pitchFamily="32" charset="0"/>
                <a:ea typeface="DejaVu Sans" charset="0"/>
                <a:cs typeface="DejaVu Sans" charset="0"/>
              </a:rPr>
              <a:t>Seguridad de red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847850" y="1085850"/>
            <a:ext cx="7332663" cy="57721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6550" indent="-336550">
              <a:lnSpc>
                <a:spcPct val="80000"/>
              </a:lnSpc>
              <a:spcBef>
                <a:spcPts val="1500"/>
              </a:spcBef>
              <a:spcAft>
                <a:spcPts val="500"/>
              </a:spcAft>
              <a:buFont typeface="Times New Roman" pitchFamily="16" charset="0"/>
              <a:buBlip>
                <a:blip r:embed="rId3"/>
              </a:buBlip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Planificar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:</a:t>
            </a:r>
          </a:p>
          <a:p>
            <a:pPr marL="736600" lvl="1" indent="-279400">
              <a:lnSpc>
                <a:spcPct val="80000"/>
              </a:lnSpc>
              <a:spcBef>
                <a:spcPts val="1350"/>
              </a:spcBef>
              <a:spcAft>
                <a:spcPts val="450"/>
              </a:spcAft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¿</a:t>
            </a:r>
            <a:r>
              <a:rPr lang="en-GB" sz="1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Cuál</a:t>
            </a: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es</a:t>
            </a: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el </a:t>
            </a:r>
            <a:r>
              <a:rPr lang="en-GB" sz="1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estado</a:t>
            </a: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de </a:t>
            </a:r>
            <a:r>
              <a:rPr lang="en-GB" sz="1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nuestra</a:t>
            </a: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seguridad</a:t>
            </a: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?</a:t>
            </a:r>
          </a:p>
          <a:p>
            <a:pPr marL="736600" lvl="1" indent="-279400">
              <a:lnSpc>
                <a:spcPct val="80000"/>
              </a:lnSpc>
              <a:spcBef>
                <a:spcPts val="1350"/>
              </a:spcBef>
              <a:spcAft>
                <a:spcPts val="450"/>
              </a:spcAft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¿</a:t>
            </a:r>
            <a:r>
              <a:rPr lang="en-GB" sz="1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Cuál</a:t>
            </a: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es</a:t>
            </a: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el </a:t>
            </a:r>
            <a:r>
              <a:rPr lang="en-GB" sz="1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estado</a:t>
            </a: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al </a:t>
            </a:r>
            <a:r>
              <a:rPr lang="en-GB" sz="1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que</a:t>
            </a: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queremos</a:t>
            </a: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llegar</a:t>
            </a: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?</a:t>
            </a:r>
          </a:p>
          <a:p>
            <a:pPr marL="736600" lvl="1" indent="-279400">
              <a:lnSpc>
                <a:spcPct val="80000"/>
              </a:lnSpc>
              <a:spcBef>
                <a:spcPts val="1350"/>
              </a:spcBef>
              <a:spcAft>
                <a:spcPts val="450"/>
              </a:spcAft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¿</a:t>
            </a:r>
            <a:r>
              <a:rPr lang="en-GB" sz="1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Cómo</a:t>
            </a: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queremos</a:t>
            </a: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llegar</a:t>
            </a: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a </a:t>
            </a:r>
            <a:r>
              <a:rPr lang="en-GB" sz="1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él</a:t>
            </a: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?.</a:t>
            </a:r>
          </a:p>
          <a:p>
            <a:pPr marL="336550" indent="-336550">
              <a:lnSpc>
                <a:spcPct val="80000"/>
              </a:lnSpc>
              <a:spcBef>
                <a:spcPts val="1500"/>
              </a:spcBef>
              <a:spcAft>
                <a:spcPts val="500"/>
              </a:spcAft>
              <a:buFont typeface="Times New Roman" pitchFamily="16" charset="0"/>
              <a:buBlip>
                <a:blip r:embed="rId3"/>
              </a:buBlip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2000" b="1" u="sng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Piezas</a:t>
            </a:r>
            <a:r>
              <a:rPr lang="en-GB" sz="2000" b="1" u="sng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2000" b="1" u="sng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clave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:</a:t>
            </a:r>
          </a:p>
          <a:p>
            <a:pPr marL="736600" lvl="1" indent="-279400">
              <a:lnSpc>
                <a:spcPct val="80000"/>
              </a:lnSpc>
              <a:spcBef>
                <a:spcPts val="1350"/>
              </a:spcBef>
              <a:spcAft>
                <a:spcPts val="450"/>
              </a:spcAft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1800" b="1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Análisis</a:t>
            </a:r>
            <a:r>
              <a:rPr lang="en-GB" sz="1800" b="1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de </a:t>
            </a:r>
            <a:r>
              <a:rPr lang="en-GB" sz="1800" b="1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riesgos</a:t>
            </a:r>
            <a:r>
              <a:rPr lang="en-GB" sz="1800" b="1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(</a:t>
            </a: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cualitativos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y </a:t>
            </a: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cuantitativos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)‏</a:t>
            </a:r>
          </a:p>
          <a:p>
            <a:pPr marL="736600" lvl="1" indent="-279400">
              <a:lnSpc>
                <a:spcPct val="80000"/>
              </a:lnSpc>
              <a:spcBef>
                <a:spcPts val="1350"/>
              </a:spcBef>
              <a:spcAft>
                <a:spcPts val="450"/>
              </a:spcAft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1800" b="1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Política</a:t>
            </a:r>
            <a:r>
              <a:rPr lang="en-GB" sz="1800" b="1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b="1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de </a:t>
            </a:r>
            <a:r>
              <a:rPr lang="en-GB" sz="1800" b="1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seguridad</a:t>
            </a:r>
            <a:endParaRPr lang="en-GB" sz="1800" b="1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736600" lvl="1" indent="-279400">
              <a:lnSpc>
                <a:spcPct val="80000"/>
              </a:lnSpc>
              <a:spcBef>
                <a:spcPts val="1350"/>
              </a:spcBef>
              <a:spcAft>
                <a:spcPts val="450"/>
              </a:spcAft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1800" b="1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Mecanismos</a:t>
            </a:r>
            <a:r>
              <a:rPr lang="en-GB" sz="1800" b="1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de </a:t>
            </a:r>
            <a:r>
              <a:rPr lang="en-GB" sz="1800" b="1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seguridad</a:t>
            </a:r>
            <a:endParaRPr lang="en-GB" sz="1800" b="1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736600" lvl="1" indent="-279400">
              <a:lnSpc>
                <a:spcPct val="80000"/>
              </a:lnSpc>
              <a:spcBef>
                <a:spcPts val="1350"/>
              </a:spcBef>
              <a:spcAft>
                <a:spcPts val="450"/>
              </a:spcAft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Selección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de </a:t>
            </a:r>
            <a:r>
              <a:rPr lang="en-GB" sz="1800" b="1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controles</a:t>
            </a:r>
            <a:endParaRPr lang="en-GB" sz="1800" b="1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336550" indent="-336550">
              <a:lnSpc>
                <a:spcPct val="80000"/>
              </a:lnSpc>
              <a:spcBef>
                <a:spcPts val="1500"/>
              </a:spcBef>
              <a:spcAft>
                <a:spcPts val="500"/>
              </a:spcAft>
              <a:buFont typeface="Times New Roman" pitchFamily="16" charset="0"/>
              <a:buBlip>
                <a:blip r:embed="rId3"/>
              </a:buBlip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Aspecto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crítico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: </a:t>
            </a: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implicación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de la </a:t>
            </a: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dirección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942975" y="688975"/>
            <a:ext cx="7969250" cy="5238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Gestión de la seguridad</a:t>
            </a: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128588" y="1370013"/>
            <a:ext cx="1674812" cy="304800"/>
            <a:chOff x="81" y="863"/>
            <a:chExt cx="1055" cy="192"/>
          </a:xfrm>
        </p:grpSpPr>
        <p:sp>
          <p:nvSpPr>
            <p:cNvPr id="11269" name="AutoShape 5"/>
            <p:cNvSpPr>
              <a:spLocks noChangeArrowheads="1"/>
            </p:cNvSpPr>
            <p:nvPr/>
          </p:nvSpPr>
          <p:spPr bwMode="auto">
            <a:xfrm>
              <a:off x="84" y="885"/>
              <a:ext cx="1013" cy="148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270" name="Text Box 6"/>
            <p:cNvSpPr txBox="1">
              <a:spLocks noChangeArrowheads="1"/>
            </p:cNvSpPr>
            <p:nvPr/>
          </p:nvSpPr>
          <p:spPr bwMode="auto">
            <a:xfrm>
              <a:off x="81" y="863"/>
              <a:ext cx="1055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>
                  <a:solidFill>
                    <a:srgbClr val="006699"/>
                  </a:solidFill>
                  <a:latin typeface="Verdana" pitchFamily="32" charset="0"/>
                  <a:ea typeface="DejaVu Sans" charset="0"/>
                  <a:cs typeface="DejaVu Sans" charset="0"/>
                </a:rPr>
                <a:t>Conceptos</a:t>
              </a:r>
            </a:p>
          </p:txBody>
        </p:sp>
      </p:grp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2706688" y="2062163"/>
            <a:ext cx="5424487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>
                <a:solidFill>
                  <a:srgbClr val="FFFFFF"/>
                </a:solidFill>
                <a:latin typeface="Verdana" pitchFamily="32" charset="0"/>
                <a:ea typeface="DejaVu Sans" charset="0"/>
                <a:cs typeface="DejaVu Sans" charset="0"/>
              </a:rPr>
              <a:t>Seguridad de red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847850" y="1085850"/>
            <a:ext cx="7332663" cy="57721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6550" indent="-336550">
              <a:lnSpc>
                <a:spcPct val="80000"/>
              </a:lnSpc>
              <a:spcBef>
                <a:spcPts val="1500"/>
              </a:spcBef>
              <a:spcAft>
                <a:spcPts val="500"/>
              </a:spcAft>
              <a:buFont typeface="Times New Roman" pitchFamily="16" charset="0"/>
              <a:buBlip>
                <a:blip r:embed="rId3"/>
              </a:buBlip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2000" b="1" u="sng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Análisis</a:t>
            </a:r>
            <a:r>
              <a:rPr lang="en-GB" sz="2000" b="1" u="sng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de </a:t>
            </a:r>
            <a:r>
              <a:rPr lang="en-GB" sz="2000" b="1" u="sng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riesgos</a:t>
            </a:r>
            <a:r>
              <a:rPr lang="en-GB" sz="20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:</a:t>
            </a:r>
            <a:endParaRPr lang="en-GB" sz="2000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736600" lvl="1" indent="-279400">
              <a:lnSpc>
                <a:spcPct val="80000"/>
              </a:lnSpc>
              <a:spcBef>
                <a:spcPts val="1350"/>
              </a:spcBef>
              <a:spcAft>
                <a:spcPts val="450"/>
              </a:spcAft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Identificar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b="1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activos</a:t>
            </a:r>
            <a:endParaRPr lang="en-GB" sz="1800" b="1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736600" lvl="1" indent="-279400">
              <a:lnSpc>
                <a:spcPct val="80000"/>
              </a:lnSpc>
              <a:spcBef>
                <a:spcPts val="1350"/>
              </a:spcBef>
              <a:spcAft>
                <a:spcPts val="450"/>
              </a:spcAft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Determinar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b="1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amenazas</a:t>
            </a:r>
            <a:endParaRPr lang="en-GB" sz="1800" b="1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736600" lvl="1" indent="-279400">
              <a:lnSpc>
                <a:spcPct val="80000"/>
              </a:lnSpc>
              <a:spcBef>
                <a:spcPts val="1350"/>
              </a:spcBef>
              <a:spcAft>
                <a:spcPts val="450"/>
              </a:spcAft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Estimar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b="1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impacto</a:t>
            </a:r>
            <a:endParaRPr lang="en-GB" sz="1800" b="1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736600" lvl="1" indent="-279400">
              <a:lnSpc>
                <a:spcPct val="80000"/>
              </a:lnSpc>
              <a:spcBef>
                <a:spcPts val="1350"/>
              </a:spcBef>
              <a:spcAft>
                <a:spcPts val="450"/>
              </a:spcAft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Definir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medidas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b="1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protección</a:t>
            </a:r>
            <a:endParaRPr lang="en-GB" sz="1800" b="1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942975" y="688975"/>
            <a:ext cx="7969250" cy="5238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Gestión de la seguridad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8588" y="1370013"/>
            <a:ext cx="1674812" cy="304800"/>
            <a:chOff x="81" y="863"/>
            <a:chExt cx="1055" cy="192"/>
          </a:xfrm>
        </p:grpSpPr>
        <p:sp>
          <p:nvSpPr>
            <p:cNvPr id="11269" name="AutoShape 5"/>
            <p:cNvSpPr>
              <a:spLocks noChangeArrowheads="1"/>
            </p:cNvSpPr>
            <p:nvPr/>
          </p:nvSpPr>
          <p:spPr bwMode="auto">
            <a:xfrm>
              <a:off x="84" y="885"/>
              <a:ext cx="1013" cy="148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270" name="Text Box 6"/>
            <p:cNvSpPr txBox="1">
              <a:spLocks noChangeArrowheads="1"/>
            </p:cNvSpPr>
            <p:nvPr/>
          </p:nvSpPr>
          <p:spPr bwMode="auto">
            <a:xfrm>
              <a:off x="81" y="863"/>
              <a:ext cx="1055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>
                  <a:solidFill>
                    <a:srgbClr val="006699"/>
                  </a:solidFill>
                  <a:latin typeface="Verdana" pitchFamily="32" charset="0"/>
                  <a:ea typeface="DejaVu Sans" charset="0"/>
                  <a:cs typeface="DejaVu Sans" charset="0"/>
                </a:rPr>
                <a:t>Conceptos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>
                <a:solidFill>
                  <a:srgbClr val="FFFFFF"/>
                </a:solidFill>
                <a:latin typeface="Verdana" pitchFamily="32" charset="0"/>
                <a:ea typeface="DejaVu Sans" charset="0"/>
                <a:cs typeface="DejaVu Sans" charset="0"/>
              </a:rPr>
              <a:t>Seguridad de red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811338" y="1085850"/>
            <a:ext cx="7332662" cy="57721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6550" indent="-336550">
              <a:lnSpc>
                <a:spcPct val="80000"/>
              </a:lnSpc>
              <a:spcBef>
                <a:spcPts val="1500"/>
              </a:spcBef>
              <a:spcAft>
                <a:spcPts val="500"/>
              </a:spcAft>
              <a:buFont typeface="Times New Roman" pitchFamily="16" charset="0"/>
              <a:buBlip>
                <a:blip r:embed="rId3"/>
              </a:buBlip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2000" b="1" u="sng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Políticas</a:t>
            </a:r>
            <a:r>
              <a:rPr lang="en-GB" sz="2000" b="1" u="sng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de </a:t>
            </a:r>
            <a:r>
              <a:rPr lang="en-GB" sz="2000" b="1" u="sng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seguridad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: </a:t>
            </a: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conjunto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de </a:t>
            </a: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requisitos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definidos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por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los </a:t>
            </a: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responsables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de </a:t>
            </a: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una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organización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que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indican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qué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está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permitido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y </a:t>
            </a: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qué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no lo </a:t>
            </a: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está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.</a:t>
            </a:r>
          </a:p>
          <a:p>
            <a:pPr marL="336550" indent="-336550">
              <a:lnSpc>
                <a:spcPct val="80000"/>
              </a:lnSpc>
              <a:spcBef>
                <a:spcPts val="1500"/>
              </a:spcBef>
              <a:spcAft>
                <a:spcPts val="500"/>
              </a:spcAft>
              <a:buFont typeface="Times New Roman" pitchFamily="16" charset="0"/>
              <a:buBlip>
                <a:blip r:embed="rId3"/>
              </a:buBlip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GB" sz="2000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336550" indent="-336550">
              <a:lnSpc>
                <a:spcPct val="80000"/>
              </a:lnSpc>
              <a:spcBef>
                <a:spcPts val="1500"/>
              </a:spcBef>
              <a:spcAft>
                <a:spcPts val="500"/>
              </a:spcAft>
              <a:buFont typeface="Times New Roman" pitchFamily="16" charset="0"/>
              <a:buBlip>
                <a:blip r:embed="rId3"/>
              </a:buBlip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20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Puede</a:t>
            </a:r>
            <a:r>
              <a:rPr lang="en-GB" sz="20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ser </a:t>
            </a: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prohibitiva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o </a:t>
            </a: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permisiva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.</a:t>
            </a:r>
          </a:p>
          <a:p>
            <a:pPr marL="336550" indent="-336550">
              <a:lnSpc>
                <a:spcPct val="80000"/>
              </a:lnSpc>
              <a:spcBef>
                <a:spcPts val="1500"/>
              </a:spcBef>
              <a:spcAft>
                <a:spcPts val="500"/>
              </a:spcAft>
              <a:buFont typeface="Times New Roman" pitchFamily="16" charset="0"/>
              <a:buBlip>
                <a:blip r:embed="rId3"/>
              </a:buBlip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GB" sz="2000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336550" indent="-336550">
              <a:lnSpc>
                <a:spcPct val="80000"/>
              </a:lnSpc>
              <a:spcBef>
                <a:spcPts val="1500"/>
              </a:spcBef>
              <a:spcAft>
                <a:spcPts val="500"/>
              </a:spcAft>
              <a:buFont typeface="Times New Roman" pitchFamily="16" charset="0"/>
              <a:buBlip>
                <a:blip r:embed="rId3"/>
              </a:buBlip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2000" b="1" u="sng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Principios</a:t>
            </a:r>
            <a:r>
              <a:rPr lang="en-GB" sz="2000" b="1" u="sng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clave:</a:t>
            </a:r>
            <a:endParaRPr lang="en-GB" sz="2000" b="1" u="sng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736600" lvl="1" indent="-279400">
              <a:lnSpc>
                <a:spcPct val="80000"/>
              </a:lnSpc>
              <a:spcBef>
                <a:spcPts val="1350"/>
              </a:spcBef>
              <a:spcAft>
                <a:spcPts val="450"/>
              </a:spcAft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1800" b="1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Mínimo</a:t>
            </a:r>
            <a:r>
              <a:rPr lang="en-GB" sz="1800" b="1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b="1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privilegio</a:t>
            </a:r>
            <a:r>
              <a:rPr lang="en-GB" sz="1800" b="1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b="1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posible</a:t>
            </a:r>
            <a:endParaRPr lang="en-GB" sz="1800" b="1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736600" lvl="1" indent="-279400">
              <a:lnSpc>
                <a:spcPct val="80000"/>
              </a:lnSpc>
              <a:spcBef>
                <a:spcPts val="1350"/>
              </a:spcBef>
              <a:spcAft>
                <a:spcPts val="450"/>
              </a:spcAft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1800" b="1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Mínima</a:t>
            </a:r>
            <a:r>
              <a:rPr lang="en-GB" sz="1800" b="1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b="1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exposición</a:t>
            </a:r>
          </a:p>
          <a:p>
            <a:pPr marL="736600" lvl="1" indent="-279400">
              <a:lnSpc>
                <a:spcPct val="80000"/>
              </a:lnSpc>
              <a:spcBef>
                <a:spcPts val="1350"/>
              </a:spcBef>
              <a:spcAft>
                <a:spcPts val="450"/>
              </a:spcAft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1800" b="1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Defensa</a:t>
            </a:r>
            <a:r>
              <a:rPr lang="en-GB" sz="1800" b="1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en </a:t>
            </a:r>
            <a:r>
              <a:rPr lang="en-GB" sz="1800" b="1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profundidad</a:t>
            </a:r>
            <a:endParaRPr lang="en-GB" sz="1800" b="1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942975" y="688975"/>
            <a:ext cx="7969250" cy="5238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Gestión de la seguridad: Política de seguridad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128588" y="1370013"/>
            <a:ext cx="1674812" cy="304800"/>
            <a:chOff x="81" y="863"/>
            <a:chExt cx="1055" cy="192"/>
          </a:xfrm>
        </p:grpSpPr>
        <p:sp>
          <p:nvSpPr>
            <p:cNvPr id="12293" name="AutoShape 5"/>
            <p:cNvSpPr>
              <a:spLocks noChangeArrowheads="1"/>
            </p:cNvSpPr>
            <p:nvPr/>
          </p:nvSpPr>
          <p:spPr bwMode="auto">
            <a:xfrm>
              <a:off x="84" y="885"/>
              <a:ext cx="1013" cy="148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294" name="Text Box 6"/>
            <p:cNvSpPr txBox="1">
              <a:spLocks noChangeArrowheads="1"/>
            </p:cNvSpPr>
            <p:nvPr/>
          </p:nvSpPr>
          <p:spPr bwMode="auto">
            <a:xfrm>
              <a:off x="81" y="863"/>
              <a:ext cx="1055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>
                  <a:solidFill>
                    <a:srgbClr val="006699"/>
                  </a:solidFill>
                  <a:latin typeface="Verdana" pitchFamily="32" charset="0"/>
                  <a:ea typeface="DejaVu Sans" charset="0"/>
                  <a:cs typeface="DejaVu Sans" charset="0"/>
                </a:rPr>
                <a:t>Conceptos</a:t>
              </a:r>
            </a:p>
          </p:txBody>
        </p:sp>
      </p:grp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2706688" y="2062163"/>
            <a:ext cx="5424487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>
                <a:solidFill>
                  <a:srgbClr val="FFFFFF"/>
                </a:solidFill>
                <a:latin typeface="Verdana" pitchFamily="32" charset="0"/>
                <a:ea typeface="DejaVu Sans" charset="0"/>
                <a:cs typeface="DejaVu Sans" charset="0"/>
              </a:rPr>
              <a:t>Seguridad de red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811338" y="1085850"/>
            <a:ext cx="7332662" cy="5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6550" indent="-336550">
              <a:lnSpc>
                <a:spcPct val="80000"/>
              </a:lnSpc>
              <a:spcBef>
                <a:spcPts val="1500"/>
              </a:spcBef>
              <a:spcAft>
                <a:spcPts val="500"/>
              </a:spcAft>
              <a:buFont typeface="Times New Roman" pitchFamily="16" charset="0"/>
              <a:buBlip>
                <a:blip r:embed="rId3"/>
              </a:buBlip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20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Defensa</a:t>
            </a:r>
            <a:r>
              <a:rPr lang="en-GB" sz="20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en </a:t>
            </a:r>
            <a:r>
              <a:rPr lang="en-GB" sz="20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profundidad</a:t>
            </a:r>
            <a:endParaRPr lang="en-GB" sz="2000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336550" indent="-336550">
              <a:lnSpc>
                <a:spcPct val="80000"/>
              </a:lnSpc>
              <a:spcBef>
                <a:spcPts val="1500"/>
              </a:spcBef>
              <a:spcAft>
                <a:spcPts val="500"/>
              </a:spcAft>
              <a:buFont typeface="Times New Roman" pitchFamily="16" charset="0"/>
              <a:buBlip>
                <a:blip r:embed="rId3"/>
              </a:buBlip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GB" sz="2000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336550" indent="-336550">
              <a:lnSpc>
                <a:spcPct val="80000"/>
              </a:lnSpc>
              <a:spcBef>
                <a:spcPts val="1500"/>
              </a:spcBef>
              <a:spcAft>
                <a:spcPts val="500"/>
              </a:spcAft>
              <a:buFont typeface="Times New Roman" pitchFamily="16" charset="0"/>
              <a:buBlip>
                <a:blip r:embed="rId3"/>
              </a:buBlip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GB" sz="2000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942975" y="688975"/>
            <a:ext cx="7969250" cy="5238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Gestión de la seguridad: Política de seguridad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8588" y="1370013"/>
            <a:ext cx="1674812" cy="304800"/>
            <a:chOff x="81" y="863"/>
            <a:chExt cx="1055" cy="192"/>
          </a:xfrm>
        </p:grpSpPr>
        <p:sp>
          <p:nvSpPr>
            <p:cNvPr id="12293" name="AutoShape 5"/>
            <p:cNvSpPr>
              <a:spLocks noChangeArrowheads="1"/>
            </p:cNvSpPr>
            <p:nvPr/>
          </p:nvSpPr>
          <p:spPr bwMode="auto">
            <a:xfrm>
              <a:off x="84" y="885"/>
              <a:ext cx="1013" cy="148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294" name="Text Box 6"/>
            <p:cNvSpPr txBox="1">
              <a:spLocks noChangeArrowheads="1"/>
            </p:cNvSpPr>
            <p:nvPr/>
          </p:nvSpPr>
          <p:spPr bwMode="auto">
            <a:xfrm>
              <a:off x="81" y="863"/>
              <a:ext cx="1055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>
                  <a:solidFill>
                    <a:srgbClr val="006699"/>
                  </a:solidFill>
                  <a:latin typeface="Verdana" pitchFamily="32" charset="0"/>
                  <a:ea typeface="DejaVu Sans" charset="0"/>
                  <a:cs typeface="DejaVu Sans" charset="0"/>
                </a:rPr>
                <a:t>Conceptos</a:t>
              </a:r>
            </a:p>
          </p:txBody>
        </p:sp>
      </p:grp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2706688" y="2062163"/>
            <a:ext cx="5424487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" name="8 Rectángulo redondeado"/>
          <p:cNvSpPr/>
          <p:nvPr/>
        </p:nvSpPr>
        <p:spPr bwMode="auto">
          <a:xfrm>
            <a:off x="2214546" y="2214554"/>
            <a:ext cx="3643338" cy="4000528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2" charset="0"/>
            </a:endParaRPr>
          </a:p>
          <a:p>
            <a:pPr marL="0" marR="0" indent="0" algn="l" defTabSz="449263" rtl="0" eaLnBrk="1" fontAlgn="base" latinLnBrk="0" hangingPunct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s-ES" dirty="0" smtClean="0"/>
          </a:p>
          <a:p>
            <a:pPr marL="0" marR="0" indent="0" algn="l" defTabSz="449263" rtl="0" eaLnBrk="1" fontAlgn="base" latinLnBrk="0" hangingPunct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2" charset="0"/>
            </a:endParaRPr>
          </a:p>
          <a:p>
            <a:pPr marL="0" marR="0" indent="0" algn="l" defTabSz="449263" rtl="0" eaLnBrk="1" fontAlgn="base" latinLnBrk="0" hangingPunct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s-ES" dirty="0" smtClean="0"/>
          </a:p>
          <a:p>
            <a:pPr marL="0" marR="0" indent="0" algn="l" defTabSz="449263" rtl="0" eaLnBrk="1" fontAlgn="base" latinLnBrk="0" hangingPunct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2" charset="0"/>
            </a:endParaRPr>
          </a:p>
          <a:p>
            <a:pPr marL="0" marR="0" indent="0" algn="l" defTabSz="449263" rtl="0" eaLnBrk="1" fontAlgn="base" latinLnBrk="0" hangingPunct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s-ES" dirty="0" smtClean="0"/>
          </a:p>
          <a:p>
            <a:pPr marL="0" marR="0" indent="0" algn="l" defTabSz="449263" rtl="0" eaLnBrk="1" fontAlgn="base" latinLnBrk="0" hangingPunct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2" charset="0"/>
            </a:endParaRPr>
          </a:p>
          <a:p>
            <a:pPr marL="0" marR="0" indent="0" algn="l" defTabSz="449263" rtl="0" eaLnBrk="1" fontAlgn="base" latinLnBrk="0" hangingPunct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s-ES" dirty="0" smtClean="0"/>
          </a:p>
          <a:p>
            <a:pPr marL="0" marR="0" indent="0" algn="l" defTabSz="449263" rtl="0" eaLnBrk="1" fontAlgn="base" latinLnBrk="0" hangingPunct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2" charset="0"/>
            </a:endParaRPr>
          </a:p>
          <a:p>
            <a:pPr marL="0" marR="0" indent="0" algn="l" defTabSz="449263" rtl="0" eaLnBrk="1" fontAlgn="base" latinLnBrk="0" hangingPunct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s-ES" dirty="0" smtClean="0"/>
          </a:p>
          <a:p>
            <a:pPr marL="0" marR="0" indent="0" algn="l" defTabSz="449263" rtl="0" eaLnBrk="1" fontAlgn="base" latinLnBrk="0" hangingPunct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2" charset="0"/>
              </a:rPr>
              <a:t>         Seguridad física</a:t>
            </a:r>
          </a:p>
        </p:txBody>
      </p:sp>
      <p:sp>
        <p:nvSpPr>
          <p:cNvPr id="11" name="10 Rectángulo redondeado"/>
          <p:cNvSpPr/>
          <p:nvPr/>
        </p:nvSpPr>
        <p:spPr bwMode="auto">
          <a:xfrm>
            <a:off x="2714612" y="5000636"/>
            <a:ext cx="2643206" cy="500066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s-ES" dirty="0" smtClean="0">
                <a:solidFill>
                  <a:schemeClr val="tx1"/>
                </a:solidFill>
              </a:rPr>
              <a:t>Perímetro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2" charset="0"/>
            </a:endParaRPr>
          </a:p>
        </p:txBody>
      </p:sp>
      <p:sp>
        <p:nvSpPr>
          <p:cNvPr id="12" name="11 Rectángulo redondeado"/>
          <p:cNvSpPr/>
          <p:nvPr/>
        </p:nvSpPr>
        <p:spPr bwMode="auto">
          <a:xfrm>
            <a:off x="2714612" y="4474812"/>
            <a:ext cx="2643206" cy="500066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s-ES" dirty="0" smtClean="0">
                <a:solidFill>
                  <a:schemeClr val="tx1"/>
                </a:solidFill>
              </a:rPr>
              <a:t>Red interna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2" charset="0"/>
            </a:endParaRPr>
          </a:p>
        </p:txBody>
      </p:sp>
      <p:sp>
        <p:nvSpPr>
          <p:cNvPr id="13" name="12 Rectángulo redondeado"/>
          <p:cNvSpPr/>
          <p:nvPr/>
        </p:nvSpPr>
        <p:spPr bwMode="auto">
          <a:xfrm>
            <a:off x="2714612" y="3941945"/>
            <a:ext cx="2643206" cy="500066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s-ES" dirty="0" smtClean="0">
                <a:solidFill>
                  <a:schemeClr val="tx1"/>
                </a:solidFill>
              </a:rPr>
              <a:t>Servidor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2" charset="0"/>
            </a:endParaRPr>
          </a:p>
        </p:txBody>
      </p:sp>
      <p:sp>
        <p:nvSpPr>
          <p:cNvPr id="14" name="13 Rectángulo redondeado"/>
          <p:cNvSpPr/>
          <p:nvPr/>
        </p:nvSpPr>
        <p:spPr bwMode="auto">
          <a:xfrm>
            <a:off x="2714612" y="3416121"/>
            <a:ext cx="2643206" cy="500066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s-ES" dirty="0" smtClean="0">
                <a:solidFill>
                  <a:schemeClr val="tx1"/>
                </a:solidFill>
              </a:rPr>
              <a:t>Aplicación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2" charset="0"/>
            </a:endParaRPr>
          </a:p>
        </p:txBody>
      </p:sp>
      <p:sp>
        <p:nvSpPr>
          <p:cNvPr id="15" name="14 Rectángulo redondeado"/>
          <p:cNvSpPr/>
          <p:nvPr/>
        </p:nvSpPr>
        <p:spPr bwMode="auto">
          <a:xfrm>
            <a:off x="2714612" y="2883254"/>
            <a:ext cx="2643206" cy="500066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s-ES" dirty="0" smtClean="0">
                <a:solidFill>
                  <a:schemeClr val="tx1"/>
                </a:solidFill>
              </a:rPr>
              <a:t>Datos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2" charset="0"/>
            </a:endParaRPr>
          </a:p>
        </p:txBody>
      </p:sp>
      <p:grpSp>
        <p:nvGrpSpPr>
          <p:cNvPr id="19" name="18 Grupo"/>
          <p:cNvGrpSpPr/>
          <p:nvPr/>
        </p:nvGrpSpPr>
        <p:grpSpPr>
          <a:xfrm>
            <a:off x="5357818" y="5061223"/>
            <a:ext cx="3000396" cy="439479"/>
            <a:chOff x="5357818" y="5061223"/>
            <a:chExt cx="3000396" cy="439479"/>
          </a:xfrm>
        </p:grpSpPr>
        <p:cxnSp>
          <p:nvCxnSpPr>
            <p:cNvPr id="17" name="16 Conector recto de flecha"/>
            <p:cNvCxnSpPr/>
            <p:nvPr/>
          </p:nvCxnSpPr>
          <p:spPr bwMode="auto">
            <a:xfrm>
              <a:off x="5357818" y="5286388"/>
              <a:ext cx="857256" cy="1588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17 CuadroTexto"/>
            <p:cNvSpPr txBox="1"/>
            <p:nvPr/>
          </p:nvSpPr>
          <p:spPr>
            <a:xfrm>
              <a:off x="6215074" y="5061223"/>
              <a:ext cx="2143140" cy="4394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es-ES" dirty="0" smtClean="0">
                  <a:solidFill>
                    <a:schemeClr val="tx1"/>
                  </a:solidFill>
                </a:rPr>
                <a:t> FW, ACL, VPN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19 Grupo"/>
          <p:cNvGrpSpPr/>
          <p:nvPr/>
        </p:nvGrpSpPr>
        <p:grpSpPr>
          <a:xfrm>
            <a:off x="5368549" y="4500570"/>
            <a:ext cx="3000396" cy="439479"/>
            <a:chOff x="5357818" y="5061223"/>
            <a:chExt cx="3000396" cy="439479"/>
          </a:xfrm>
        </p:grpSpPr>
        <p:cxnSp>
          <p:nvCxnSpPr>
            <p:cNvPr id="21" name="20 Conector recto de flecha"/>
            <p:cNvCxnSpPr/>
            <p:nvPr/>
          </p:nvCxnSpPr>
          <p:spPr bwMode="auto">
            <a:xfrm>
              <a:off x="5357818" y="5286388"/>
              <a:ext cx="857256" cy="1588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21 CuadroTexto"/>
            <p:cNvSpPr txBox="1"/>
            <p:nvPr/>
          </p:nvSpPr>
          <p:spPr>
            <a:xfrm>
              <a:off x="6215074" y="5061223"/>
              <a:ext cx="2143140" cy="4394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es-ES" dirty="0" smtClean="0">
                  <a:solidFill>
                    <a:schemeClr val="tx1"/>
                  </a:solidFill>
                </a:rPr>
                <a:t> IDS, VLAN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22 Grupo"/>
          <p:cNvGrpSpPr/>
          <p:nvPr/>
        </p:nvGrpSpPr>
        <p:grpSpPr>
          <a:xfrm>
            <a:off x="5357818" y="3954824"/>
            <a:ext cx="3500462" cy="381643"/>
            <a:chOff x="5357818" y="5061223"/>
            <a:chExt cx="3500462" cy="381643"/>
          </a:xfrm>
        </p:grpSpPr>
        <p:cxnSp>
          <p:nvCxnSpPr>
            <p:cNvPr id="24" name="23 Conector recto de flecha"/>
            <p:cNvCxnSpPr/>
            <p:nvPr/>
          </p:nvCxnSpPr>
          <p:spPr bwMode="auto">
            <a:xfrm>
              <a:off x="5357818" y="5286388"/>
              <a:ext cx="857256" cy="1588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5" name="24 CuadroTexto"/>
            <p:cNvSpPr txBox="1"/>
            <p:nvPr/>
          </p:nvSpPr>
          <p:spPr>
            <a:xfrm>
              <a:off x="6215074" y="5061223"/>
              <a:ext cx="2643206" cy="3816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es-ES" sz="2000" dirty="0" smtClean="0">
                  <a:solidFill>
                    <a:schemeClr val="tx1"/>
                  </a:solidFill>
                </a:rPr>
                <a:t> SO, Servicios, </a:t>
              </a:r>
              <a:r>
                <a:rPr lang="es-ES" sz="2000" dirty="0" err="1" smtClean="0">
                  <a:solidFill>
                    <a:schemeClr val="tx1"/>
                  </a:solidFill>
                </a:rPr>
                <a:t>logging</a:t>
              </a:r>
              <a:endParaRPr lang="es-E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25 Grupo"/>
          <p:cNvGrpSpPr/>
          <p:nvPr/>
        </p:nvGrpSpPr>
        <p:grpSpPr>
          <a:xfrm>
            <a:off x="5357818" y="3429000"/>
            <a:ext cx="3500462" cy="439479"/>
            <a:chOff x="5357818" y="5061223"/>
            <a:chExt cx="3500462" cy="439479"/>
          </a:xfrm>
        </p:grpSpPr>
        <p:cxnSp>
          <p:nvCxnSpPr>
            <p:cNvPr id="27" name="26 Conector recto de flecha"/>
            <p:cNvCxnSpPr/>
            <p:nvPr/>
          </p:nvCxnSpPr>
          <p:spPr bwMode="auto">
            <a:xfrm>
              <a:off x="5357818" y="5286388"/>
              <a:ext cx="857256" cy="1588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8" name="27 CuadroTexto"/>
            <p:cNvSpPr txBox="1"/>
            <p:nvPr/>
          </p:nvSpPr>
          <p:spPr>
            <a:xfrm>
              <a:off x="6215074" y="5061223"/>
              <a:ext cx="2643206" cy="4394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es-ES" dirty="0" smtClean="0">
                  <a:solidFill>
                    <a:schemeClr val="tx1"/>
                  </a:solidFill>
                </a:rPr>
                <a:t> </a:t>
              </a:r>
              <a:r>
                <a:rPr lang="es-ES" sz="2000" dirty="0" smtClean="0">
                  <a:solidFill>
                    <a:schemeClr val="tx1"/>
                  </a:solidFill>
                </a:rPr>
                <a:t>Actualiza, Min. Priv</a:t>
              </a:r>
              <a:r>
                <a:rPr lang="es-ES" dirty="0" smtClean="0">
                  <a:solidFill>
                    <a:schemeClr val="tx1"/>
                  </a:solidFill>
                </a:rPr>
                <a:t>.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33 Grupo"/>
          <p:cNvGrpSpPr/>
          <p:nvPr/>
        </p:nvGrpSpPr>
        <p:grpSpPr>
          <a:xfrm>
            <a:off x="5357818" y="2499498"/>
            <a:ext cx="3500462" cy="728789"/>
            <a:chOff x="5357818" y="2499498"/>
            <a:chExt cx="3500462" cy="728789"/>
          </a:xfrm>
        </p:grpSpPr>
        <p:sp>
          <p:nvSpPr>
            <p:cNvPr id="31" name="30 CuadroTexto"/>
            <p:cNvSpPr txBox="1"/>
            <p:nvPr/>
          </p:nvSpPr>
          <p:spPr>
            <a:xfrm>
              <a:off x="6215074" y="2499498"/>
              <a:ext cx="2643206" cy="728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es-ES" dirty="0" smtClean="0">
                  <a:solidFill>
                    <a:schemeClr val="tx1"/>
                  </a:solidFill>
                </a:rPr>
                <a:t> </a:t>
              </a:r>
              <a:r>
                <a:rPr lang="es-ES" sz="2000" dirty="0" smtClean="0">
                  <a:solidFill>
                    <a:schemeClr val="tx1"/>
                  </a:solidFill>
                </a:rPr>
                <a:t>Cifrado: Particiones y comunicaciones</a:t>
              </a:r>
              <a:endParaRPr lang="es-E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32 Conector recto de flecha"/>
            <p:cNvCxnSpPr>
              <a:endCxn id="31" idx="1"/>
            </p:cNvCxnSpPr>
            <p:nvPr/>
          </p:nvCxnSpPr>
          <p:spPr bwMode="auto">
            <a:xfrm flipV="1">
              <a:off x="5357818" y="2863893"/>
              <a:ext cx="857256" cy="279356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>
                <a:solidFill>
                  <a:srgbClr val="FFFFFF"/>
                </a:solidFill>
                <a:latin typeface="Verdana" pitchFamily="32" charset="0"/>
                <a:ea typeface="DejaVu Sans" charset="0"/>
                <a:cs typeface="DejaVu Sans" charset="0"/>
              </a:rPr>
              <a:t>Seguridad de red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811338" y="1085850"/>
            <a:ext cx="7332662" cy="57721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6550" indent="-336550"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buFont typeface="Verdana" pitchFamily="32" charset="0"/>
              <a:buBlip>
                <a:blip r:embed="rId3"/>
              </a:buBlip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GB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336550" indent="-336550"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buFont typeface="Verdana" pitchFamily="32" charset="0"/>
              <a:buBlip>
                <a:blip r:embed="rId3"/>
              </a:buBlip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b="1" u="sng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Mecanismos</a:t>
            </a:r>
            <a:r>
              <a:rPr lang="en-GB" b="1" u="sng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de </a:t>
            </a:r>
            <a:r>
              <a:rPr lang="en-GB" b="1" u="sng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seguridad</a:t>
            </a:r>
            <a:r>
              <a:rPr lang="en-GB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: </a:t>
            </a:r>
          </a:p>
          <a:p>
            <a:pPr marL="336550" indent="-336550"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buFont typeface="Verdana" pitchFamily="32" charset="0"/>
              <a:buBlip>
                <a:blip r:embed="rId3"/>
              </a:buBlip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GB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736600" lvl="1" indent="-279400">
              <a:lnSpc>
                <a:spcPct val="80000"/>
              </a:lnSpc>
              <a:spcBef>
                <a:spcPts val="750"/>
              </a:spcBef>
              <a:spcAft>
                <a:spcPts val="250"/>
              </a:spcAft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Prevención</a:t>
            </a:r>
            <a:r>
              <a:rPr lang="en-GB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: </a:t>
            </a:r>
            <a:r>
              <a:rPr lang="en-GB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configuraciones</a:t>
            </a:r>
            <a:endParaRPr lang="en-GB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736600" lvl="1" indent="-279400">
              <a:lnSpc>
                <a:spcPct val="80000"/>
              </a:lnSpc>
              <a:spcBef>
                <a:spcPts val="750"/>
              </a:spcBef>
              <a:spcAft>
                <a:spcPts val="250"/>
              </a:spcAft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GB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736600" lvl="1" indent="-279400">
              <a:lnSpc>
                <a:spcPct val="80000"/>
              </a:lnSpc>
              <a:spcBef>
                <a:spcPts val="750"/>
              </a:spcBef>
              <a:spcAft>
                <a:spcPts val="250"/>
              </a:spcAft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Detección</a:t>
            </a:r>
            <a:r>
              <a:rPr lang="en-GB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: </a:t>
            </a:r>
            <a:r>
              <a:rPr lang="en-GB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comprobaciones</a:t>
            </a:r>
            <a:endParaRPr lang="en-GB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736600" lvl="1" indent="-279400">
              <a:lnSpc>
                <a:spcPct val="80000"/>
              </a:lnSpc>
              <a:spcBef>
                <a:spcPts val="750"/>
              </a:spcBef>
              <a:spcAft>
                <a:spcPts val="250"/>
              </a:spcAft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GB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736600" lvl="1" indent="-279400">
              <a:lnSpc>
                <a:spcPct val="80000"/>
              </a:lnSpc>
              <a:spcBef>
                <a:spcPts val="750"/>
              </a:spcBef>
              <a:spcAft>
                <a:spcPts val="250"/>
              </a:spcAft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Recuperación</a:t>
            </a:r>
            <a:r>
              <a:rPr lang="en-GB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: </a:t>
            </a:r>
            <a:r>
              <a:rPr lang="en-GB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acciones</a:t>
            </a:r>
            <a:endParaRPr lang="en-GB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736600" lvl="1" indent="-279400">
              <a:lnSpc>
                <a:spcPct val="80000"/>
              </a:lnSpc>
              <a:spcBef>
                <a:spcPts val="750"/>
              </a:spcBef>
              <a:spcAft>
                <a:spcPts val="250"/>
              </a:spcAft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GB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736600" lvl="1" indent="-279400">
              <a:lnSpc>
                <a:spcPct val="80000"/>
              </a:lnSpc>
              <a:spcBef>
                <a:spcPts val="750"/>
              </a:spcBef>
              <a:spcAft>
                <a:spcPts val="250"/>
              </a:spcAft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Análisis</a:t>
            </a:r>
            <a:r>
              <a:rPr lang="en-GB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forense</a:t>
            </a:r>
            <a:r>
              <a:rPr lang="en-GB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: </a:t>
            </a:r>
            <a:r>
              <a:rPr lang="en-GB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análisis</a:t>
            </a:r>
            <a:endParaRPr lang="en-GB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Prevención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128588" y="1582738"/>
            <a:ext cx="1674812" cy="304800"/>
            <a:chOff x="81" y="997"/>
            <a:chExt cx="1055" cy="192"/>
          </a:xfrm>
        </p:grpSpPr>
        <p:sp>
          <p:nvSpPr>
            <p:cNvPr id="13317" name="AutoShape 5"/>
            <p:cNvSpPr>
              <a:spLocks noChangeArrowheads="1"/>
            </p:cNvSpPr>
            <p:nvPr/>
          </p:nvSpPr>
          <p:spPr bwMode="auto">
            <a:xfrm>
              <a:off x="84" y="1019"/>
              <a:ext cx="1013" cy="148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81" y="997"/>
              <a:ext cx="1055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>
                  <a:solidFill>
                    <a:srgbClr val="006699"/>
                  </a:solidFill>
                  <a:latin typeface="Verdana" pitchFamily="32" charset="0"/>
                  <a:ea typeface="DejaVu Sans" charset="0"/>
                  <a:cs typeface="DejaVu Sans" charset="0"/>
                </a:rPr>
                <a:t>Prevención</a:t>
              </a:r>
            </a:p>
          </p:txBody>
        </p:sp>
      </p:grp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2706688" y="2062163"/>
            <a:ext cx="5424487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>
                <a:solidFill>
                  <a:srgbClr val="FFFFFF"/>
                </a:solidFill>
                <a:latin typeface="Verdana" pitchFamily="32" charset="0"/>
                <a:ea typeface="DejaVu Sans" charset="0"/>
                <a:cs typeface="DejaVu Sans" charset="0"/>
              </a:rPr>
              <a:t>Seguridad de red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811338" y="1085850"/>
            <a:ext cx="7332662" cy="57721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6550" indent="-336550">
              <a:lnSpc>
                <a:spcPct val="100000"/>
              </a:lnSpc>
              <a:spcBef>
                <a:spcPts val="2100"/>
              </a:spcBef>
              <a:spcAft>
                <a:spcPts val="700"/>
              </a:spcAft>
              <a:buFont typeface="Times New Roman" pitchFamily="16" charset="0"/>
              <a:buBlip>
                <a:blip r:embed="rId3"/>
              </a:buBlip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2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Mecanismos</a:t>
            </a:r>
            <a:r>
              <a:rPr lang="en-GB" sz="2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de </a:t>
            </a:r>
            <a:r>
              <a:rPr lang="en-GB" sz="2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prevención</a:t>
            </a:r>
            <a:endParaRPr lang="en-GB" sz="2800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1079500" lvl="1" indent="-336550">
              <a:lnSpc>
                <a:spcPct val="100000"/>
              </a:lnSpc>
              <a:spcBef>
                <a:spcPts val="2100"/>
              </a:spcBef>
              <a:spcAft>
                <a:spcPts val="700"/>
              </a:spcAft>
              <a:buFont typeface="Times New Roman" pitchFamily="16" charset="0"/>
              <a:buBlip>
                <a:blip r:embed="rId3"/>
              </a:buBlip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Estáticos</a:t>
            </a:r>
            <a:r>
              <a:rPr lang="en-GB" sz="20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y </a:t>
            </a:r>
            <a:r>
              <a:rPr lang="en-GB" sz="20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basados</a:t>
            </a:r>
            <a:r>
              <a:rPr lang="en-GB" sz="20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en </a:t>
            </a: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configuraciones</a:t>
            </a:r>
            <a:r>
              <a:rPr lang="en-GB" sz="2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.</a:t>
            </a:r>
          </a:p>
          <a:p>
            <a:pPr marL="336550" indent="-336550">
              <a:lnSpc>
                <a:spcPct val="100000"/>
              </a:lnSpc>
              <a:spcBef>
                <a:spcPts val="2100"/>
              </a:spcBef>
              <a:spcAft>
                <a:spcPts val="700"/>
              </a:spcAft>
              <a:buFont typeface="Times New Roman" pitchFamily="16" charset="0"/>
              <a:buBlip>
                <a:blip r:embed="rId3"/>
              </a:buBlip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2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Los </a:t>
            </a:r>
            <a:r>
              <a:rPr lang="en-GB" sz="2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más</a:t>
            </a:r>
            <a:r>
              <a:rPr lang="en-GB" sz="2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habituales</a:t>
            </a:r>
            <a:r>
              <a:rPr lang="en-GB" sz="2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son:</a:t>
            </a:r>
          </a:p>
          <a:p>
            <a:pPr marL="736600" lvl="1" indent="-279400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Diseño</a:t>
            </a:r>
            <a:r>
              <a:rPr lang="en-GB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e </a:t>
            </a:r>
            <a:r>
              <a:rPr lang="en-GB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infraestructura</a:t>
            </a:r>
            <a:endParaRPr lang="en-GB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736600" lvl="1" indent="-279400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Autenticación</a:t>
            </a:r>
            <a:r>
              <a:rPr lang="en-GB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y </a:t>
            </a:r>
            <a:r>
              <a:rPr lang="en-GB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autorización</a:t>
            </a:r>
            <a:endParaRPr lang="en-GB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736600" lvl="1" indent="-279400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control </a:t>
            </a:r>
            <a:r>
              <a:rPr lang="en-GB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de </a:t>
            </a:r>
            <a:r>
              <a:rPr lang="en-GB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acceso</a:t>
            </a:r>
            <a:r>
              <a:rPr lang="en-GB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‏</a:t>
            </a:r>
            <a:endParaRPr lang="en-GB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736600" lvl="1" indent="-279400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Encriptación</a:t>
            </a:r>
            <a:r>
              <a:rPr lang="en-GB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.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Prevención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8588" y="1582738"/>
            <a:ext cx="1674812" cy="304800"/>
            <a:chOff x="81" y="997"/>
            <a:chExt cx="1055" cy="192"/>
          </a:xfrm>
        </p:grpSpPr>
        <p:sp>
          <p:nvSpPr>
            <p:cNvPr id="13317" name="AutoShape 5"/>
            <p:cNvSpPr>
              <a:spLocks noChangeArrowheads="1"/>
            </p:cNvSpPr>
            <p:nvPr/>
          </p:nvSpPr>
          <p:spPr bwMode="auto">
            <a:xfrm>
              <a:off x="84" y="1019"/>
              <a:ext cx="1013" cy="148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81" y="997"/>
              <a:ext cx="1055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>
                  <a:solidFill>
                    <a:srgbClr val="006699"/>
                  </a:solidFill>
                  <a:latin typeface="Verdana" pitchFamily="32" charset="0"/>
                  <a:ea typeface="DejaVu Sans" charset="0"/>
                  <a:cs typeface="DejaVu Sans" charset="0"/>
                </a:rPr>
                <a:t>Prevención</a:t>
              </a:r>
            </a:p>
          </p:txBody>
        </p:sp>
      </p:grp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2706688" y="2062163"/>
            <a:ext cx="5424487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>
                <a:solidFill>
                  <a:srgbClr val="FFFFFF"/>
                </a:solidFill>
                <a:latin typeface="Verdana" pitchFamily="32" charset="0"/>
                <a:ea typeface="DejaVu Sans" charset="0"/>
                <a:cs typeface="DejaVu Sans" charset="0"/>
              </a:rPr>
              <a:t>Seguridad de red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811338" y="1171575"/>
            <a:ext cx="7332662" cy="56737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6550" indent="-336550">
              <a:lnSpc>
                <a:spcPct val="80000"/>
              </a:lnSpc>
              <a:spcBef>
                <a:spcPts val="2100"/>
              </a:spcBef>
              <a:spcAft>
                <a:spcPts val="700"/>
              </a:spcAft>
              <a:buFont typeface="Times New Roman" pitchFamily="16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2800" b="1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Diseño</a:t>
            </a:r>
            <a:r>
              <a:rPr lang="en-GB" sz="2800" b="1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e </a:t>
            </a:r>
            <a:r>
              <a:rPr lang="en-GB" sz="2800" b="1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infraestructura</a:t>
            </a:r>
            <a:r>
              <a:rPr lang="en-GB" sz="2800" b="1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endParaRPr lang="en-GB" sz="2800" b="1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736600" lvl="1" indent="-279400">
              <a:lnSpc>
                <a:spcPct val="80000"/>
              </a:lnSpc>
              <a:spcBef>
                <a:spcPts val="1800"/>
              </a:spcBef>
              <a:spcAft>
                <a:spcPts val="600"/>
              </a:spcAft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Diseño</a:t>
            </a:r>
            <a:r>
              <a:rPr lang="en-GB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  <a:sym typeface="Wingdings" pitchFamily="2" charset="2"/>
              </a:rPr>
              <a:t> ¿</a:t>
            </a:r>
            <a:r>
              <a:rPr lang="en-GB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  <a:sym typeface="Wingdings" pitchFamily="2" charset="2"/>
              </a:rPr>
              <a:t>servicios</a:t>
            </a:r>
            <a:r>
              <a:rPr lang="en-GB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  <a:sym typeface="Wingdings" pitchFamily="2" charset="2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  <a:sym typeface="Wingdings" pitchFamily="2" charset="2"/>
              </a:rPr>
              <a:t>públicos</a:t>
            </a:r>
            <a:r>
              <a:rPr lang="en-GB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  <a:sym typeface="Wingdings" pitchFamily="2" charset="2"/>
              </a:rPr>
              <a:t>?</a:t>
            </a:r>
            <a:endParaRPr lang="en-GB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736600" lvl="1" indent="-279400">
              <a:lnSpc>
                <a:spcPct val="80000"/>
              </a:lnSpc>
              <a:spcBef>
                <a:spcPts val="1800"/>
              </a:spcBef>
              <a:spcAft>
                <a:spcPts val="600"/>
              </a:spcAft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Switch</a:t>
            </a:r>
          </a:p>
          <a:p>
            <a:pPr marL="736600" lvl="1" indent="-279400">
              <a:lnSpc>
                <a:spcPct val="80000"/>
              </a:lnSpc>
              <a:spcBef>
                <a:spcPts val="1800"/>
              </a:spcBef>
              <a:spcAft>
                <a:spcPts val="600"/>
              </a:spcAft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Router</a:t>
            </a:r>
            <a:endParaRPr lang="en-GB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336550" indent="-336550">
              <a:lnSpc>
                <a:spcPct val="80000"/>
              </a:lnSpc>
              <a:spcBef>
                <a:spcPts val="2100"/>
              </a:spcBef>
              <a:spcAft>
                <a:spcPts val="700"/>
              </a:spcAft>
              <a:buFont typeface="Verdana" pitchFamily="32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Seguridad</a:t>
            </a:r>
            <a:r>
              <a:rPr lang="en-GB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capas</a:t>
            </a:r>
            <a:r>
              <a:rPr lang="en-GB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TCP/IP</a:t>
            </a:r>
            <a:endParaRPr lang="en-GB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736600" lvl="1" indent="-279400">
              <a:lnSpc>
                <a:spcPct val="80000"/>
              </a:lnSpc>
              <a:spcBef>
                <a:spcPts val="1800"/>
              </a:spcBef>
              <a:spcAft>
                <a:spcPts val="600"/>
              </a:spcAft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Aplicación</a:t>
            </a:r>
            <a:r>
              <a:rPr lang="en-GB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latin typeface="Cambria Math"/>
                <a:ea typeface="Cambria Math"/>
                <a:cs typeface="DejaVu Sans" charset="0"/>
              </a:rPr>
              <a:t>⇨ HTTPS</a:t>
            </a:r>
            <a:endParaRPr lang="en-GB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736600" lvl="1" indent="-279400">
              <a:lnSpc>
                <a:spcPct val="80000"/>
              </a:lnSpc>
              <a:spcBef>
                <a:spcPts val="1800"/>
              </a:spcBef>
              <a:spcAft>
                <a:spcPts val="600"/>
              </a:spcAft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Transporte</a:t>
            </a:r>
            <a:r>
              <a:rPr lang="en-GB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latin typeface="Cambria Math"/>
                <a:ea typeface="Cambria Math"/>
                <a:cs typeface="DejaVu Sans" charset="0"/>
              </a:rPr>
              <a:t>⇨ SSL/TLS, SSL</a:t>
            </a:r>
            <a:endParaRPr lang="en-GB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736600" lvl="1" indent="-279400">
              <a:lnSpc>
                <a:spcPct val="80000"/>
              </a:lnSpc>
              <a:spcBef>
                <a:spcPts val="1800"/>
              </a:spcBef>
              <a:spcAft>
                <a:spcPts val="600"/>
              </a:spcAft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Red </a:t>
            </a:r>
            <a:r>
              <a:rPr lang="en-GB" dirty="0" smtClean="0">
                <a:solidFill>
                  <a:srgbClr val="000000"/>
                </a:solidFill>
                <a:latin typeface="Cambria Math"/>
                <a:ea typeface="Cambria Math"/>
                <a:cs typeface="DejaVu Sans" charset="0"/>
              </a:rPr>
              <a:t>⇨ IPSec</a:t>
            </a:r>
          </a:p>
          <a:p>
            <a:pPr marL="736600" lvl="1" indent="-279400">
              <a:lnSpc>
                <a:spcPct val="80000"/>
              </a:lnSpc>
              <a:spcBef>
                <a:spcPts val="1800"/>
              </a:spcBef>
              <a:spcAft>
                <a:spcPts val="600"/>
              </a:spcAft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dirty="0" smtClean="0">
                <a:solidFill>
                  <a:srgbClr val="000000"/>
                </a:solidFill>
                <a:latin typeface="Cambria Math"/>
                <a:ea typeface="Cambria Math"/>
                <a:cs typeface="DejaVu Sans" charset="0"/>
              </a:rPr>
              <a:t>Enlace  ⇨ L2TP, PPTP</a:t>
            </a:r>
            <a:endParaRPr lang="en-GB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Prevención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706688" y="2062163"/>
            <a:ext cx="5424487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4341" name="Group 5"/>
          <p:cNvGrpSpPr>
            <a:grpSpLocks/>
          </p:cNvGrpSpPr>
          <p:nvPr/>
        </p:nvGrpSpPr>
        <p:grpSpPr bwMode="auto">
          <a:xfrm>
            <a:off x="128588" y="1582738"/>
            <a:ext cx="1674812" cy="304800"/>
            <a:chOff x="81" y="997"/>
            <a:chExt cx="1055" cy="192"/>
          </a:xfrm>
        </p:grpSpPr>
        <p:sp>
          <p:nvSpPr>
            <p:cNvPr id="14342" name="AutoShape 6"/>
            <p:cNvSpPr>
              <a:spLocks noChangeArrowheads="1"/>
            </p:cNvSpPr>
            <p:nvPr/>
          </p:nvSpPr>
          <p:spPr bwMode="auto">
            <a:xfrm>
              <a:off x="84" y="1019"/>
              <a:ext cx="1013" cy="148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43" name="Text Box 7"/>
            <p:cNvSpPr txBox="1">
              <a:spLocks noChangeArrowheads="1"/>
            </p:cNvSpPr>
            <p:nvPr/>
          </p:nvSpPr>
          <p:spPr bwMode="auto">
            <a:xfrm>
              <a:off x="81" y="997"/>
              <a:ext cx="1055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>
                  <a:solidFill>
                    <a:srgbClr val="006699"/>
                  </a:solidFill>
                  <a:latin typeface="Verdana" pitchFamily="32" charset="0"/>
                  <a:ea typeface="DejaVu Sans" charset="0"/>
                  <a:cs typeface="DejaVu Sans" charset="0"/>
                </a:rPr>
                <a:t>Prevención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500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500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4" dur="500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9" dur="500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4" dur="10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5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>
                <a:solidFill>
                  <a:srgbClr val="FFFFFF"/>
                </a:solidFill>
                <a:latin typeface="Verdana" pitchFamily="32" charset="0"/>
                <a:ea typeface="DejaVu Sans" charset="0"/>
                <a:cs typeface="DejaVu Sans" charset="0"/>
              </a:rPr>
              <a:t>Seguridad de red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811338" y="1171575"/>
            <a:ext cx="7332662" cy="56737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6550" indent="-336550">
              <a:lnSpc>
                <a:spcPct val="80000"/>
              </a:lnSpc>
              <a:spcBef>
                <a:spcPts val="2100"/>
              </a:spcBef>
              <a:spcAft>
                <a:spcPts val="700"/>
              </a:spcAft>
              <a:buFont typeface="Times New Roman" pitchFamily="16" charset="0"/>
              <a:buBlip>
                <a:blip r:embed="rId3"/>
              </a:buBlip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2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Métodos</a:t>
            </a:r>
            <a:r>
              <a:rPr lang="en-GB" sz="2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2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autenticación</a:t>
            </a:r>
            <a:endParaRPr lang="en-GB" sz="2800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736600" lvl="1" indent="-279400">
              <a:lnSpc>
                <a:spcPct val="80000"/>
              </a:lnSpc>
              <a:spcBef>
                <a:spcPts val="1800"/>
              </a:spcBef>
              <a:spcAft>
                <a:spcPts val="600"/>
              </a:spcAft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Basados</a:t>
            </a:r>
            <a:r>
              <a:rPr lang="en-GB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en “Password”</a:t>
            </a:r>
          </a:p>
          <a:p>
            <a:pPr marL="736600" lvl="1" indent="-279400">
              <a:lnSpc>
                <a:spcPct val="80000"/>
              </a:lnSpc>
              <a:spcBef>
                <a:spcPts val="1800"/>
              </a:spcBef>
              <a:spcAft>
                <a:spcPts val="600"/>
              </a:spcAft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Basados</a:t>
            </a:r>
            <a:r>
              <a:rPr lang="en-GB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en “Token”</a:t>
            </a:r>
          </a:p>
          <a:p>
            <a:pPr marL="736600" lvl="1" indent="-279400">
              <a:lnSpc>
                <a:spcPct val="80000"/>
              </a:lnSpc>
              <a:spcBef>
                <a:spcPts val="1800"/>
              </a:spcBef>
              <a:spcAft>
                <a:spcPts val="600"/>
              </a:spcAft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Biométricos</a:t>
            </a:r>
            <a:r>
              <a:rPr lang="en-GB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: </a:t>
            </a:r>
            <a:r>
              <a:rPr lang="en-GB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huellas</a:t>
            </a:r>
            <a:r>
              <a:rPr lang="en-GB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, iris, </a:t>
            </a:r>
            <a:r>
              <a:rPr lang="en-GB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voz</a:t>
            </a:r>
            <a:endParaRPr lang="en-GB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336550" indent="-336550">
              <a:lnSpc>
                <a:spcPct val="80000"/>
              </a:lnSpc>
              <a:spcBef>
                <a:spcPts val="2100"/>
              </a:spcBef>
              <a:spcAft>
                <a:spcPts val="700"/>
              </a:spcAft>
              <a:buFont typeface="Verdana" pitchFamily="32" charset="0"/>
              <a:buBlip>
                <a:blip r:embed="rId3"/>
              </a:buBlip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2FA y MFA</a:t>
            </a:r>
            <a:endParaRPr lang="en-GB" sz="2800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336550" indent="-336550">
              <a:lnSpc>
                <a:spcPct val="80000"/>
              </a:lnSpc>
              <a:spcBef>
                <a:spcPts val="2100"/>
              </a:spcBef>
              <a:spcAft>
                <a:spcPts val="700"/>
              </a:spcAft>
              <a:buFont typeface="Verdana" pitchFamily="32" charset="0"/>
              <a:buBlip>
                <a:blip r:embed="rId3"/>
              </a:buBlip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Problema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: </a:t>
            </a: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Contraseñas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débiles</a:t>
            </a:r>
            <a:endParaRPr lang="en-GB" sz="1800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736600" lvl="1" indent="-279400">
              <a:lnSpc>
                <a:spcPct val="80000"/>
              </a:lnSpc>
              <a:spcBef>
                <a:spcPts val="1800"/>
              </a:spcBef>
              <a:spcAft>
                <a:spcPts val="600"/>
              </a:spcAft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Cambios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frecuentes</a:t>
            </a:r>
            <a:endParaRPr lang="en-GB" sz="1800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736600" lvl="1" indent="-279400">
              <a:lnSpc>
                <a:spcPct val="80000"/>
              </a:lnSpc>
              <a:spcBef>
                <a:spcPts val="1800"/>
              </a:spcBef>
              <a:spcAft>
                <a:spcPts val="600"/>
              </a:spcAft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Transmisión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cifrada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contraseñas</a:t>
            </a:r>
            <a:endParaRPr lang="en-GB" sz="1800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736600" lvl="1" indent="-279400">
              <a:lnSpc>
                <a:spcPct val="80000"/>
              </a:lnSpc>
              <a:spcBef>
                <a:spcPts val="1800"/>
              </a:spcBef>
              <a:spcAft>
                <a:spcPts val="600"/>
              </a:spcAft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GB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Prevención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706688" y="2062163"/>
            <a:ext cx="5424487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8588" y="1582738"/>
            <a:ext cx="1674812" cy="304800"/>
            <a:chOff x="81" y="997"/>
            <a:chExt cx="1055" cy="192"/>
          </a:xfrm>
        </p:grpSpPr>
        <p:sp>
          <p:nvSpPr>
            <p:cNvPr id="15366" name="AutoShape 6"/>
            <p:cNvSpPr>
              <a:spLocks noChangeArrowheads="1"/>
            </p:cNvSpPr>
            <p:nvPr/>
          </p:nvSpPr>
          <p:spPr bwMode="auto">
            <a:xfrm>
              <a:off x="84" y="1019"/>
              <a:ext cx="1013" cy="148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5367" name="Text Box 7"/>
            <p:cNvSpPr txBox="1">
              <a:spLocks noChangeArrowheads="1"/>
            </p:cNvSpPr>
            <p:nvPr/>
          </p:nvSpPr>
          <p:spPr bwMode="auto">
            <a:xfrm>
              <a:off x="81" y="997"/>
              <a:ext cx="1055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>
                  <a:solidFill>
                    <a:srgbClr val="006699"/>
                  </a:solidFill>
                  <a:latin typeface="Verdana" pitchFamily="32" charset="0"/>
                  <a:ea typeface="DejaVu Sans" charset="0"/>
                  <a:cs typeface="DejaVu Sans" charset="0"/>
                </a:rPr>
                <a:t>Prevención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5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500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4" dur="500"/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>
                <a:solidFill>
                  <a:srgbClr val="FFFFFF"/>
                </a:solidFill>
                <a:latin typeface="Verdana" pitchFamily="32" charset="0"/>
                <a:ea typeface="DejaVu Sans" charset="0"/>
                <a:cs typeface="DejaVu Sans" charset="0"/>
              </a:rPr>
              <a:t>Seguridad de red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811338" y="1171575"/>
            <a:ext cx="7332662" cy="56737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6550" indent="-336550">
              <a:lnSpc>
                <a:spcPct val="80000"/>
              </a:lnSpc>
              <a:spcBef>
                <a:spcPts val="2100"/>
              </a:spcBef>
              <a:spcAft>
                <a:spcPts val="700"/>
              </a:spcAft>
              <a:buFont typeface="Verdana" pitchFamily="32" charset="0"/>
              <a:buBlip>
                <a:blip r:embed="rId3"/>
              </a:buBlip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2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Autenticación</a:t>
            </a:r>
            <a:r>
              <a:rPr lang="en-GB" sz="2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e </a:t>
            </a:r>
            <a:r>
              <a:rPr lang="en-GB" sz="2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identificación</a:t>
            </a:r>
            <a:endParaRPr lang="en-GB" sz="2800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736600" lvl="1" indent="-279400">
              <a:lnSpc>
                <a:spcPct val="80000"/>
              </a:lnSpc>
              <a:spcBef>
                <a:spcPts val="1800"/>
              </a:spcBef>
              <a:spcAft>
                <a:spcPts val="600"/>
              </a:spcAft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802.1x y/o Radius</a:t>
            </a:r>
          </a:p>
          <a:p>
            <a:pPr marL="736600" lvl="1" indent="-279400">
              <a:lnSpc>
                <a:spcPct val="80000"/>
              </a:lnSpc>
              <a:spcBef>
                <a:spcPts val="1800"/>
              </a:spcBef>
              <a:spcAft>
                <a:spcPts val="600"/>
              </a:spcAft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Kerberos</a:t>
            </a:r>
          </a:p>
          <a:p>
            <a:pPr marL="736600" lvl="1" indent="-279400">
              <a:lnSpc>
                <a:spcPct val="80000"/>
              </a:lnSpc>
              <a:spcBef>
                <a:spcPts val="1800"/>
              </a:spcBef>
              <a:spcAft>
                <a:spcPts val="600"/>
              </a:spcAft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Firmas</a:t>
            </a:r>
            <a:r>
              <a:rPr lang="en-GB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/ </a:t>
            </a:r>
            <a:r>
              <a:rPr lang="en-GB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Certificados</a:t>
            </a:r>
            <a:r>
              <a:rPr lang="en-GB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digitales</a:t>
            </a:r>
            <a:endParaRPr lang="en-GB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Prevención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706688" y="2062163"/>
            <a:ext cx="5424487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5365" name="Group 5"/>
          <p:cNvGrpSpPr>
            <a:grpSpLocks/>
          </p:cNvGrpSpPr>
          <p:nvPr/>
        </p:nvGrpSpPr>
        <p:grpSpPr bwMode="auto">
          <a:xfrm>
            <a:off x="128588" y="1582738"/>
            <a:ext cx="1674812" cy="304800"/>
            <a:chOff x="81" y="997"/>
            <a:chExt cx="1055" cy="192"/>
          </a:xfrm>
        </p:grpSpPr>
        <p:sp>
          <p:nvSpPr>
            <p:cNvPr id="15366" name="AutoShape 6"/>
            <p:cNvSpPr>
              <a:spLocks noChangeArrowheads="1"/>
            </p:cNvSpPr>
            <p:nvPr/>
          </p:nvSpPr>
          <p:spPr bwMode="auto">
            <a:xfrm>
              <a:off x="84" y="1019"/>
              <a:ext cx="1013" cy="148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5367" name="Text Box 7"/>
            <p:cNvSpPr txBox="1">
              <a:spLocks noChangeArrowheads="1"/>
            </p:cNvSpPr>
            <p:nvPr/>
          </p:nvSpPr>
          <p:spPr bwMode="auto">
            <a:xfrm>
              <a:off x="81" y="997"/>
              <a:ext cx="1055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>
                  <a:solidFill>
                    <a:srgbClr val="006699"/>
                  </a:solidFill>
                  <a:latin typeface="Verdana" pitchFamily="32" charset="0"/>
                  <a:ea typeface="DejaVu Sans" charset="0"/>
                  <a:cs typeface="DejaVu Sans" charset="0"/>
                </a:rPr>
                <a:t>Prevención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1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8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>
                <a:solidFill>
                  <a:srgbClr val="FFFFFF"/>
                </a:solidFill>
                <a:latin typeface="Verdana" pitchFamily="32" charset="0"/>
                <a:ea typeface="DejaVu Sans" charset="0"/>
                <a:cs typeface="DejaVu Sans" charset="0"/>
              </a:rPr>
              <a:t>Seguridad de red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811338" y="1171575"/>
            <a:ext cx="7332662" cy="56737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6550" indent="-336550">
              <a:lnSpc>
                <a:spcPct val="80000"/>
              </a:lnSpc>
              <a:spcBef>
                <a:spcPts val="2100"/>
              </a:spcBef>
              <a:spcAft>
                <a:spcPts val="700"/>
              </a:spcAft>
              <a:buFont typeface="Verdana" pitchFamily="32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Control </a:t>
            </a:r>
            <a:r>
              <a:rPr lang="en-GB" sz="2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de </a:t>
            </a:r>
            <a:r>
              <a:rPr lang="en-GB" sz="2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acceso</a:t>
            </a:r>
            <a:r>
              <a:rPr lang="en-GB" sz="2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:</a:t>
            </a:r>
            <a:endParaRPr lang="en-GB" sz="2800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Prevención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706688" y="2062163"/>
            <a:ext cx="5424487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8588" y="1582738"/>
            <a:ext cx="1674812" cy="304800"/>
            <a:chOff x="81" y="997"/>
            <a:chExt cx="1055" cy="192"/>
          </a:xfrm>
        </p:grpSpPr>
        <p:sp>
          <p:nvSpPr>
            <p:cNvPr id="14342" name="AutoShape 6"/>
            <p:cNvSpPr>
              <a:spLocks noChangeArrowheads="1"/>
            </p:cNvSpPr>
            <p:nvPr/>
          </p:nvSpPr>
          <p:spPr bwMode="auto">
            <a:xfrm>
              <a:off x="84" y="1019"/>
              <a:ext cx="1013" cy="148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43" name="Text Box 7"/>
            <p:cNvSpPr txBox="1">
              <a:spLocks noChangeArrowheads="1"/>
            </p:cNvSpPr>
            <p:nvPr/>
          </p:nvSpPr>
          <p:spPr bwMode="auto">
            <a:xfrm>
              <a:off x="81" y="997"/>
              <a:ext cx="1055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>
                  <a:solidFill>
                    <a:srgbClr val="006699"/>
                  </a:solidFill>
                  <a:latin typeface="Verdana" pitchFamily="32" charset="0"/>
                  <a:ea typeface="DejaVu Sans" charset="0"/>
                  <a:cs typeface="DejaVu Sans" charset="0"/>
                </a:rPr>
                <a:t>Prevención</a:t>
              </a:r>
            </a:p>
          </p:txBody>
        </p:sp>
      </p:grpSp>
      <p:grpSp>
        <p:nvGrpSpPr>
          <p:cNvPr id="29" name="28 Grupo"/>
          <p:cNvGrpSpPr/>
          <p:nvPr/>
        </p:nvGrpSpPr>
        <p:grpSpPr>
          <a:xfrm>
            <a:off x="2143108" y="2571744"/>
            <a:ext cx="6572296" cy="3014439"/>
            <a:chOff x="357158" y="2571744"/>
            <a:chExt cx="8358246" cy="3800753"/>
          </a:xfrm>
        </p:grpSpPr>
        <p:sp>
          <p:nvSpPr>
            <p:cNvPr id="30" name="29 Rectángulo redondeado"/>
            <p:cNvSpPr/>
            <p:nvPr/>
          </p:nvSpPr>
          <p:spPr>
            <a:xfrm>
              <a:off x="2143108" y="4286256"/>
              <a:ext cx="1571636" cy="7143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/>
                <a:t>Autenticación</a:t>
              </a:r>
              <a:endParaRPr lang="es-ES" sz="1600" dirty="0"/>
            </a:p>
          </p:txBody>
        </p:sp>
        <p:sp>
          <p:nvSpPr>
            <p:cNvPr id="31" name="30 Rectángulo redondeado"/>
            <p:cNvSpPr/>
            <p:nvPr/>
          </p:nvSpPr>
          <p:spPr>
            <a:xfrm>
              <a:off x="4357686" y="4286256"/>
              <a:ext cx="1571636" cy="7143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 smtClean="0"/>
                <a:t>Control Acceso</a:t>
              </a:r>
              <a:endParaRPr lang="es-ES" sz="2000" dirty="0"/>
            </a:p>
          </p:txBody>
        </p:sp>
        <p:sp>
          <p:nvSpPr>
            <p:cNvPr id="32" name="31 Disco magnético"/>
            <p:cNvSpPr/>
            <p:nvPr/>
          </p:nvSpPr>
          <p:spPr>
            <a:xfrm>
              <a:off x="7000892" y="4857760"/>
              <a:ext cx="428628" cy="42862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32 Disco magnético"/>
            <p:cNvSpPr/>
            <p:nvPr/>
          </p:nvSpPr>
          <p:spPr>
            <a:xfrm>
              <a:off x="7786710" y="4857760"/>
              <a:ext cx="428628" cy="42862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33 Documento"/>
            <p:cNvSpPr/>
            <p:nvPr/>
          </p:nvSpPr>
          <p:spPr>
            <a:xfrm>
              <a:off x="7000892" y="4214818"/>
              <a:ext cx="500066" cy="428628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34 Documento"/>
            <p:cNvSpPr/>
            <p:nvPr/>
          </p:nvSpPr>
          <p:spPr>
            <a:xfrm>
              <a:off x="7715272" y="4286256"/>
              <a:ext cx="500066" cy="428628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6" name="35 Conector recto"/>
            <p:cNvCxnSpPr/>
            <p:nvPr/>
          </p:nvCxnSpPr>
          <p:spPr>
            <a:xfrm rot="5400000">
              <a:off x="2714612" y="4714884"/>
              <a:ext cx="242889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36 Conector recto"/>
            <p:cNvCxnSpPr/>
            <p:nvPr/>
          </p:nvCxnSpPr>
          <p:spPr>
            <a:xfrm rot="5400000">
              <a:off x="5214148" y="4714090"/>
              <a:ext cx="242889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37 Rectángulo redondeado"/>
            <p:cNvSpPr/>
            <p:nvPr/>
          </p:nvSpPr>
          <p:spPr>
            <a:xfrm>
              <a:off x="4357686" y="2643182"/>
              <a:ext cx="1571636" cy="7143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BD </a:t>
              </a:r>
              <a:r>
                <a:rPr lang="es-ES" sz="1600" dirty="0" smtClean="0"/>
                <a:t>Autorización</a:t>
              </a:r>
              <a:endParaRPr lang="es-ES" sz="1600" dirty="0"/>
            </a:p>
          </p:txBody>
        </p:sp>
        <p:sp>
          <p:nvSpPr>
            <p:cNvPr id="39" name="38 CuadroTexto"/>
            <p:cNvSpPr txBox="1"/>
            <p:nvPr/>
          </p:nvSpPr>
          <p:spPr>
            <a:xfrm>
              <a:off x="3214678" y="6000768"/>
              <a:ext cx="1571636" cy="371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solidFill>
                    <a:schemeClr val="tx1"/>
                  </a:solidFill>
                </a:rPr>
                <a:t>Autenticación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39 CuadroTexto"/>
            <p:cNvSpPr txBox="1"/>
            <p:nvPr/>
          </p:nvSpPr>
          <p:spPr>
            <a:xfrm>
              <a:off x="5546374" y="5988626"/>
              <a:ext cx="1785950" cy="371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solidFill>
                    <a:schemeClr val="tx1"/>
                  </a:solidFill>
                </a:rPr>
                <a:t>Control Acceso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40 Elipse"/>
            <p:cNvSpPr/>
            <p:nvPr/>
          </p:nvSpPr>
          <p:spPr>
            <a:xfrm>
              <a:off x="357158" y="4253456"/>
              <a:ext cx="999356" cy="7502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err="1" smtClean="0"/>
                <a:t>User</a:t>
              </a:r>
              <a:endParaRPr lang="es-ES" sz="1600" dirty="0"/>
            </a:p>
          </p:txBody>
        </p:sp>
        <p:sp>
          <p:nvSpPr>
            <p:cNvPr id="42" name="41 Elipse"/>
            <p:cNvSpPr/>
            <p:nvPr/>
          </p:nvSpPr>
          <p:spPr>
            <a:xfrm>
              <a:off x="642910" y="2571744"/>
              <a:ext cx="1214446" cy="857256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err="1" smtClean="0"/>
                <a:t>Admin</a:t>
              </a:r>
              <a:endParaRPr lang="es-ES" sz="1600" dirty="0"/>
            </a:p>
          </p:txBody>
        </p:sp>
        <p:cxnSp>
          <p:nvCxnSpPr>
            <p:cNvPr id="43" name="42 Conector recto de flecha"/>
            <p:cNvCxnSpPr>
              <a:stCxn id="42" idx="6"/>
              <a:endCxn id="38" idx="1"/>
            </p:cNvCxnSpPr>
            <p:nvPr/>
          </p:nvCxnSpPr>
          <p:spPr>
            <a:xfrm>
              <a:off x="1857356" y="3000372"/>
              <a:ext cx="2500330" cy="158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3 Conector recto de flecha"/>
            <p:cNvCxnSpPr>
              <a:stCxn id="38" idx="2"/>
              <a:endCxn id="31" idx="0"/>
            </p:cNvCxnSpPr>
            <p:nvPr/>
          </p:nvCxnSpPr>
          <p:spPr>
            <a:xfrm rot="5400000">
              <a:off x="4679157" y="3821909"/>
              <a:ext cx="928694" cy="158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44 Conector recto de flecha"/>
            <p:cNvCxnSpPr>
              <a:stCxn id="41" idx="6"/>
              <a:endCxn id="30" idx="1"/>
            </p:cNvCxnSpPr>
            <p:nvPr/>
          </p:nvCxnSpPr>
          <p:spPr>
            <a:xfrm>
              <a:off x="1356513" y="4628580"/>
              <a:ext cx="786595" cy="1486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45 Conector recto de flecha"/>
            <p:cNvCxnSpPr>
              <a:stCxn id="30" idx="3"/>
              <a:endCxn id="31" idx="1"/>
            </p:cNvCxnSpPr>
            <p:nvPr/>
          </p:nvCxnSpPr>
          <p:spPr>
            <a:xfrm>
              <a:off x="3714744" y="4643446"/>
              <a:ext cx="642942" cy="158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46 Conector recto de flecha"/>
            <p:cNvCxnSpPr>
              <a:stCxn id="31" idx="3"/>
            </p:cNvCxnSpPr>
            <p:nvPr/>
          </p:nvCxnSpPr>
          <p:spPr>
            <a:xfrm>
              <a:off x="5929322" y="4643446"/>
              <a:ext cx="714380" cy="158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47 CuadroTexto"/>
            <p:cNvSpPr txBox="1"/>
            <p:nvPr/>
          </p:nvSpPr>
          <p:spPr>
            <a:xfrm>
              <a:off x="6929454" y="3214686"/>
              <a:ext cx="1785950" cy="627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Recursos del sistema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1758950" y="3432175"/>
            <a:ext cx="7385050" cy="727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 b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Seguridad de red</a:t>
            </a:r>
          </a:p>
        </p:txBody>
      </p:sp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128588" y="1370013"/>
            <a:ext cx="1674812" cy="304800"/>
            <a:chOff x="81" y="863"/>
            <a:chExt cx="1055" cy="192"/>
          </a:xfrm>
        </p:grpSpPr>
        <p:sp>
          <p:nvSpPr>
            <p:cNvPr id="5123" name="AutoShape 3"/>
            <p:cNvSpPr>
              <a:spLocks noChangeArrowheads="1"/>
            </p:cNvSpPr>
            <p:nvPr/>
          </p:nvSpPr>
          <p:spPr bwMode="auto">
            <a:xfrm>
              <a:off x="84" y="885"/>
              <a:ext cx="1013" cy="148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124" name="Text Box 4"/>
            <p:cNvSpPr txBox="1">
              <a:spLocks noChangeArrowheads="1"/>
            </p:cNvSpPr>
            <p:nvPr/>
          </p:nvSpPr>
          <p:spPr bwMode="auto">
            <a:xfrm>
              <a:off x="81" y="863"/>
              <a:ext cx="1055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>
                  <a:solidFill>
                    <a:srgbClr val="006699"/>
                  </a:solidFill>
                  <a:latin typeface="Verdana" pitchFamily="32" charset="0"/>
                  <a:ea typeface="DejaVu Sans" charset="0"/>
                  <a:cs typeface="DejaVu Sans" charset="0"/>
                </a:rPr>
                <a:t>Conceptos</a:t>
              </a:r>
            </a:p>
          </p:txBody>
        </p:sp>
      </p:grp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53975" y="1258888"/>
            <a:ext cx="328613" cy="257175"/>
          </a:xfrm>
          <a:custGeom>
            <a:avLst/>
            <a:gdLst>
              <a:gd name="G0" fmla="+- 1 0 0"/>
              <a:gd name="G1" fmla="+- 1 0 0"/>
              <a:gd name="G2" fmla="+- 162 0 0"/>
              <a:gd name="G3" fmla="+- 1 0 0"/>
              <a:gd name="T0" fmla="*/ 207 w 207"/>
              <a:gd name="T1" fmla="*/ 0 h 162"/>
              <a:gd name="T2" fmla="*/ 0 w 207"/>
              <a:gd name="T3" fmla="*/ 0 h 162"/>
              <a:gd name="T4" fmla="*/ 0 w 207"/>
              <a:gd name="T5" fmla="*/ 162 h 162"/>
              <a:gd name="T6" fmla="*/ 48 w 207"/>
              <a:gd name="T7" fmla="*/ 162 h 162"/>
              <a:gd name="T8" fmla="*/ 0 w 207"/>
              <a:gd name="T9" fmla="*/ 0 h 162"/>
              <a:gd name="T10" fmla="*/ 207 w 207"/>
              <a:gd name="T11" fmla="*/ 16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07" h="162">
                <a:moveTo>
                  <a:pt x="207" y="0"/>
                </a:moveTo>
                <a:lnTo>
                  <a:pt x="0" y="0"/>
                </a:lnTo>
                <a:lnTo>
                  <a:pt x="0" y="162"/>
                </a:lnTo>
                <a:lnTo>
                  <a:pt x="48" y="162"/>
                </a:lnTo>
              </a:path>
            </a:pathLst>
          </a:custGeom>
          <a:noFill/>
          <a:ln w="12600" cap="sq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1774825" y="190500"/>
            <a:ext cx="7369175" cy="7477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>
                <a:solidFill>
                  <a:srgbClr val="FFFFFF"/>
                </a:solidFill>
                <a:latin typeface="Verdana" pitchFamily="32" charset="0"/>
                <a:ea typeface="DejaVu Sans" charset="0"/>
                <a:cs typeface="DejaVu Sans" charset="0"/>
              </a:rPr>
              <a:t>Seguridad de red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>
                <a:solidFill>
                  <a:srgbClr val="FFFFFF"/>
                </a:solidFill>
                <a:latin typeface="Verdana" pitchFamily="32" charset="0"/>
                <a:ea typeface="DejaVu Sans" charset="0"/>
                <a:cs typeface="DejaVu Sans" charset="0"/>
              </a:rPr>
              <a:t>Seguridad de red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811338" y="1171575"/>
            <a:ext cx="7332662" cy="56737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6550" indent="-336550">
              <a:lnSpc>
                <a:spcPct val="80000"/>
              </a:lnSpc>
              <a:spcBef>
                <a:spcPts val="2100"/>
              </a:spcBef>
              <a:spcAft>
                <a:spcPts val="700"/>
              </a:spcAft>
              <a:buFont typeface="Verdana" pitchFamily="32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20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ACL</a:t>
            </a:r>
          </a:p>
          <a:p>
            <a:pPr marL="336550" indent="-336550">
              <a:lnSpc>
                <a:spcPct val="80000"/>
              </a:lnSpc>
              <a:spcBef>
                <a:spcPts val="2100"/>
              </a:spcBef>
              <a:spcAft>
                <a:spcPts val="700"/>
              </a:spcAft>
              <a:buFont typeface="Verdana" pitchFamily="32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20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Control 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de </a:t>
            </a:r>
            <a:r>
              <a:rPr lang="en-GB" sz="20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acceso</a:t>
            </a:r>
            <a:r>
              <a:rPr lang="en-GB" sz="20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: </a:t>
            </a:r>
            <a:r>
              <a:rPr lang="en-GB" sz="2000" b="1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cortafuegos</a:t>
            </a:r>
            <a:endParaRPr lang="en-GB" sz="2000" b="1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736600" lvl="1" indent="-279400">
              <a:lnSpc>
                <a:spcPct val="80000"/>
              </a:lnSpc>
              <a:spcBef>
                <a:spcPts val="1800"/>
              </a:spcBef>
              <a:spcAft>
                <a:spcPts val="600"/>
              </a:spcAft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Routers de </a:t>
            </a:r>
            <a:r>
              <a:rPr lang="en-GB" sz="1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selección</a:t>
            </a:r>
            <a:endParaRPr lang="en-GB" sz="1800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736600" lvl="1" indent="-279400">
              <a:lnSpc>
                <a:spcPct val="80000"/>
              </a:lnSpc>
              <a:spcBef>
                <a:spcPts val="1800"/>
              </a:spcBef>
              <a:spcAft>
                <a:spcPts val="600"/>
              </a:spcAft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Hosts </a:t>
            </a: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bastión</a:t>
            </a:r>
            <a:endParaRPr lang="en-GB" sz="1800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736600" lvl="1" indent="-279400">
              <a:lnSpc>
                <a:spcPct val="80000"/>
              </a:lnSpc>
              <a:spcBef>
                <a:spcPts val="1800"/>
              </a:spcBef>
              <a:spcAft>
                <a:spcPts val="600"/>
              </a:spcAft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Proxys</a:t>
            </a:r>
            <a:endParaRPr lang="en-GB" sz="1800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Prevención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706688" y="2062163"/>
            <a:ext cx="5424487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8588" y="1582738"/>
            <a:ext cx="1674812" cy="304800"/>
            <a:chOff x="81" y="997"/>
            <a:chExt cx="1055" cy="192"/>
          </a:xfrm>
        </p:grpSpPr>
        <p:sp>
          <p:nvSpPr>
            <p:cNvPr id="14342" name="AutoShape 6"/>
            <p:cNvSpPr>
              <a:spLocks noChangeArrowheads="1"/>
            </p:cNvSpPr>
            <p:nvPr/>
          </p:nvSpPr>
          <p:spPr bwMode="auto">
            <a:xfrm>
              <a:off x="84" y="1019"/>
              <a:ext cx="1013" cy="148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43" name="Text Box 7"/>
            <p:cNvSpPr txBox="1">
              <a:spLocks noChangeArrowheads="1"/>
            </p:cNvSpPr>
            <p:nvPr/>
          </p:nvSpPr>
          <p:spPr bwMode="auto">
            <a:xfrm>
              <a:off x="81" y="997"/>
              <a:ext cx="1055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>
                  <a:solidFill>
                    <a:srgbClr val="006699"/>
                  </a:solidFill>
                  <a:latin typeface="Verdana" pitchFamily="32" charset="0"/>
                  <a:ea typeface="DejaVu Sans" charset="0"/>
                  <a:cs typeface="DejaVu Sans" charset="0"/>
                </a:rPr>
                <a:t>Prevención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>
                <a:solidFill>
                  <a:srgbClr val="FFFFFF"/>
                </a:solidFill>
                <a:latin typeface="Verdana" pitchFamily="32" charset="0"/>
                <a:ea typeface="DejaVu Sans" charset="0"/>
                <a:cs typeface="DejaVu Sans" charset="0"/>
              </a:rPr>
              <a:t>Seguridad de red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811338" y="1171575"/>
            <a:ext cx="7332662" cy="56737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6550" indent="-336550">
              <a:lnSpc>
                <a:spcPct val="80000"/>
              </a:lnSpc>
              <a:spcBef>
                <a:spcPts val="2100"/>
              </a:spcBef>
              <a:spcAft>
                <a:spcPts val="700"/>
              </a:spcAft>
              <a:buFont typeface="Times New Roman" pitchFamily="16" charset="0"/>
              <a:buBlip>
                <a:blip r:embed="rId3"/>
              </a:buBlip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2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Encriptación</a:t>
            </a:r>
            <a:r>
              <a:rPr lang="en-GB" sz="2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¿</a:t>
            </a:r>
            <a:r>
              <a:rPr lang="en-GB" sz="2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integridad</a:t>
            </a:r>
            <a:r>
              <a:rPr lang="en-GB" sz="2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, </a:t>
            </a:r>
            <a:r>
              <a:rPr lang="en-GB" sz="2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confidencialidad</a:t>
            </a:r>
            <a:r>
              <a:rPr lang="en-GB" sz="2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, </a:t>
            </a:r>
            <a:r>
              <a:rPr lang="en-GB" sz="2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autenticidad</a:t>
            </a:r>
            <a:r>
              <a:rPr lang="en-GB" sz="2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, </a:t>
            </a:r>
            <a:r>
              <a:rPr lang="en-GB" sz="2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disponibilidad</a:t>
            </a:r>
            <a:r>
              <a:rPr lang="en-GB" sz="2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?</a:t>
            </a:r>
          </a:p>
          <a:p>
            <a:pPr marL="736600" lvl="1" indent="-279400">
              <a:lnSpc>
                <a:spcPct val="80000"/>
              </a:lnSpc>
              <a:spcBef>
                <a:spcPts val="1800"/>
              </a:spcBef>
              <a:spcAft>
                <a:spcPts val="600"/>
              </a:spcAft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Algoritmos</a:t>
            </a:r>
            <a:r>
              <a:rPr lang="en-GB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simétricos</a:t>
            </a:r>
            <a:r>
              <a:rPr lang="en-GB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/</a:t>
            </a:r>
            <a:r>
              <a:rPr lang="en-GB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asimétricos</a:t>
            </a:r>
            <a:endParaRPr lang="en-GB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736600" lvl="1" indent="-279400">
              <a:lnSpc>
                <a:spcPct val="80000"/>
              </a:lnSpc>
              <a:spcBef>
                <a:spcPts val="1800"/>
              </a:spcBef>
              <a:spcAft>
                <a:spcPts val="600"/>
              </a:spcAft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Funciones</a:t>
            </a:r>
            <a:r>
              <a:rPr lang="en-GB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HASH 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Prevención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706688" y="2062163"/>
            <a:ext cx="5424487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8588" y="1582738"/>
            <a:ext cx="1674812" cy="304800"/>
            <a:chOff x="81" y="997"/>
            <a:chExt cx="1055" cy="192"/>
          </a:xfrm>
        </p:grpSpPr>
        <p:sp>
          <p:nvSpPr>
            <p:cNvPr id="15366" name="AutoShape 6"/>
            <p:cNvSpPr>
              <a:spLocks noChangeArrowheads="1"/>
            </p:cNvSpPr>
            <p:nvPr/>
          </p:nvSpPr>
          <p:spPr bwMode="auto">
            <a:xfrm>
              <a:off x="84" y="1019"/>
              <a:ext cx="1013" cy="148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5367" name="Text Box 7"/>
            <p:cNvSpPr txBox="1">
              <a:spLocks noChangeArrowheads="1"/>
            </p:cNvSpPr>
            <p:nvPr/>
          </p:nvSpPr>
          <p:spPr bwMode="auto">
            <a:xfrm>
              <a:off x="81" y="997"/>
              <a:ext cx="1055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>
                  <a:solidFill>
                    <a:srgbClr val="006699"/>
                  </a:solidFill>
                  <a:latin typeface="Verdana" pitchFamily="32" charset="0"/>
                  <a:ea typeface="DejaVu Sans" charset="0"/>
                  <a:cs typeface="DejaVu Sans" charset="0"/>
                </a:rPr>
                <a:t>Prevención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>
                <a:solidFill>
                  <a:srgbClr val="FFFFFF"/>
                </a:solidFill>
                <a:latin typeface="Verdana" pitchFamily="32" charset="0"/>
                <a:ea typeface="DejaVu Sans" charset="0"/>
                <a:cs typeface="DejaVu Sans" charset="0"/>
              </a:rPr>
              <a:t>Seguridad de red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811338" y="1085850"/>
            <a:ext cx="7332662" cy="57721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6550" indent="-336550">
              <a:lnSpc>
                <a:spcPct val="90000"/>
              </a:lnSpc>
              <a:spcBef>
                <a:spcPts val="2100"/>
              </a:spcBef>
              <a:spcAft>
                <a:spcPts val="700"/>
              </a:spcAft>
              <a:buFont typeface="Times New Roman" pitchFamily="16" charset="0"/>
              <a:buBlip>
                <a:blip r:embed="rId3"/>
              </a:buBlip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2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Políticas</a:t>
            </a:r>
            <a:r>
              <a:rPr lang="en-GB" sz="2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2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preventivas</a:t>
            </a:r>
            <a:r>
              <a:rPr lang="en-GB" sz="2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2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recomendadas</a:t>
            </a:r>
            <a:r>
              <a:rPr lang="en-GB" sz="2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:</a:t>
            </a:r>
          </a:p>
          <a:p>
            <a:pPr marL="1079500" lvl="1" indent="-336550">
              <a:lnSpc>
                <a:spcPct val="90000"/>
              </a:lnSpc>
              <a:spcBef>
                <a:spcPts val="2100"/>
              </a:spcBef>
              <a:spcAft>
                <a:spcPts val="700"/>
              </a:spcAft>
              <a:buFont typeface="Times New Roman" pitchFamily="16" charset="0"/>
              <a:buBlip>
                <a:blip r:embed="rId3"/>
              </a:buBlip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20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Prohibitiva</a:t>
            </a:r>
            <a:endParaRPr lang="en-GB" sz="2000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1079500" lvl="1" indent="-336550">
              <a:lnSpc>
                <a:spcPct val="90000"/>
              </a:lnSpc>
              <a:spcBef>
                <a:spcPts val="2100"/>
              </a:spcBef>
              <a:spcAft>
                <a:spcPts val="700"/>
              </a:spcAft>
              <a:buFont typeface="Times New Roman" pitchFamily="16" charset="0"/>
              <a:buBlip>
                <a:blip r:embed="rId3"/>
              </a:buBlip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20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Mínima</a:t>
            </a:r>
            <a:r>
              <a:rPr lang="en-GB" sz="20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exposición</a:t>
            </a:r>
            <a:endParaRPr lang="en-GB" sz="2000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1079500" lvl="1" indent="-336550">
              <a:lnSpc>
                <a:spcPct val="90000"/>
              </a:lnSpc>
              <a:spcBef>
                <a:spcPts val="2100"/>
              </a:spcBef>
              <a:spcAft>
                <a:spcPts val="700"/>
              </a:spcAft>
              <a:buFont typeface="Times New Roman" pitchFamily="16" charset="0"/>
              <a:buBlip>
                <a:blip r:embed="rId3"/>
              </a:buBlip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20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Mínimo</a:t>
            </a:r>
            <a:r>
              <a:rPr lang="en-GB" sz="20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privilegio</a:t>
            </a:r>
            <a:endParaRPr lang="en-GB" sz="2000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1079500" lvl="1" indent="-336550">
              <a:lnSpc>
                <a:spcPct val="90000"/>
              </a:lnSpc>
              <a:spcBef>
                <a:spcPts val="2100"/>
              </a:spcBef>
              <a:spcAft>
                <a:spcPts val="700"/>
              </a:spcAft>
              <a:buFont typeface="Times New Roman" pitchFamily="16" charset="0"/>
              <a:buBlip>
                <a:blip r:embed="rId3"/>
              </a:buBlip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20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Defensa</a:t>
            </a:r>
            <a:r>
              <a:rPr lang="en-GB" sz="20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en</a:t>
            </a:r>
            <a:r>
              <a:rPr lang="en-GB" sz="20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profundidad</a:t>
            </a:r>
            <a:endParaRPr lang="en-GB" sz="2000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1079500" lvl="1" indent="-336550">
              <a:lnSpc>
                <a:spcPct val="90000"/>
              </a:lnSpc>
              <a:spcBef>
                <a:spcPts val="2100"/>
              </a:spcBef>
              <a:spcAft>
                <a:spcPts val="700"/>
              </a:spcAft>
              <a:buFont typeface="Times New Roman" pitchFamily="16" charset="0"/>
              <a:buBlip>
                <a:blip r:embed="rId3"/>
              </a:buBlip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20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Actualización</a:t>
            </a:r>
            <a:r>
              <a:rPr lang="en-GB" sz="20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continua del Software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Prevención</a:t>
            </a:r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128588" y="1582738"/>
            <a:ext cx="1674812" cy="304800"/>
            <a:chOff x="81" y="997"/>
            <a:chExt cx="1055" cy="192"/>
          </a:xfrm>
        </p:grpSpPr>
        <p:sp>
          <p:nvSpPr>
            <p:cNvPr id="16389" name="AutoShape 5"/>
            <p:cNvSpPr>
              <a:spLocks noChangeArrowheads="1"/>
            </p:cNvSpPr>
            <p:nvPr/>
          </p:nvSpPr>
          <p:spPr bwMode="auto">
            <a:xfrm>
              <a:off x="84" y="1019"/>
              <a:ext cx="1013" cy="148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0" name="Text Box 6"/>
            <p:cNvSpPr txBox="1">
              <a:spLocks noChangeArrowheads="1"/>
            </p:cNvSpPr>
            <p:nvPr/>
          </p:nvSpPr>
          <p:spPr bwMode="auto">
            <a:xfrm>
              <a:off x="81" y="997"/>
              <a:ext cx="1055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>
                  <a:solidFill>
                    <a:srgbClr val="006699"/>
                  </a:solidFill>
                  <a:latin typeface="Verdana" pitchFamily="32" charset="0"/>
                  <a:ea typeface="DejaVu Sans" charset="0"/>
                  <a:cs typeface="DejaVu Sans" charset="0"/>
                </a:rPr>
                <a:t>Prevención</a:t>
              </a:r>
            </a:p>
          </p:txBody>
        </p:sp>
      </p:grp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2706688" y="2062163"/>
            <a:ext cx="5424487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" dur="100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  <p:animScale>
                                      <p:cBhvr additive="repl">
                                        <p:cTn id="7" dur="500" autoRev="1" fill="hold"/>
                                        <p:tgtEl>
                                          <p:spTgt spid="16385"/>
                                        </p:tgtEl>
                                      </p:cBhvr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5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500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500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0" dur="5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5" dur="1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6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>
                <a:solidFill>
                  <a:srgbClr val="FFFFFF"/>
                </a:solidFill>
                <a:latin typeface="Verdana" pitchFamily="32" charset="0"/>
                <a:ea typeface="DejaVu Sans" charset="0"/>
                <a:cs typeface="DejaVu Sans" charset="0"/>
              </a:rPr>
              <a:t>Seguridad de red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811338" y="1085850"/>
            <a:ext cx="7332662" cy="57721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6550" indent="-336550">
              <a:lnSpc>
                <a:spcPct val="100000"/>
              </a:lnSpc>
              <a:spcBef>
                <a:spcPts val="2100"/>
              </a:spcBef>
              <a:spcAft>
                <a:spcPts val="700"/>
              </a:spcAft>
              <a:buFont typeface="Times New Roman" pitchFamily="16" charset="0"/>
              <a:buBlip>
                <a:blip r:embed="rId3"/>
              </a:buBlip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b="1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Detección</a:t>
            </a:r>
            <a:r>
              <a:rPr lang="en-GB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endParaRPr lang="en-GB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1079500" lvl="1" indent="-336550">
              <a:lnSpc>
                <a:spcPct val="100000"/>
              </a:lnSpc>
              <a:spcBef>
                <a:spcPts val="2100"/>
              </a:spcBef>
              <a:spcAft>
                <a:spcPts val="700"/>
              </a:spcAft>
              <a:buFont typeface="Times New Roman" pitchFamily="16" charset="0"/>
              <a:buBlip>
                <a:blip r:embed="rId3"/>
              </a:buBlip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acciones</a:t>
            </a:r>
            <a:r>
              <a:rPr lang="en-GB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no </a:t>
            </a:r>
            <a:r>
              <a:rPr lang="en-GB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autorizadas</a:t>
            </a:r>
            <a:endParaRPr lang="en-GB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1079500" lvl="1" indent="-336550">
              <a:lnSpc>
                <a:spcPct val="100000"/>
              </a:lnSpc>
              <a:spcBef>
                <a:spcPts val="2100"/>
              </a:spcBef>
              <a:spcAft>
                <a:spcPts val="700"/>
              </a:spcAft>
              <a:buFont typeface="Times New Roman" pitchFamily="16" charset="0"/>
              <a:buBlip>
                <a:blip r:embed="rId3"/>
              </a:buBlip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intentos</a:t>
            </a:r>
            <a:r>
              <a:rPr lang="en-GB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de </a:t>
            </a:r>
            <a:r>
              <a:rPr lang="en-GB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DoS</a:t>
            </a:r>
            <a:endParaRPr lang="en-GB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1079500" lvl="1" indent="-336550">
              <a:lnSpc>
                <a:spcPct val="100000"/>
              </a:lnSpc>
              <a:spcBef>
                <a:spcPts val="2100"/>
              </a:spcBef>
              <a:spcAft>
                <a:spcPts val="700"/>
              </a:spcAft>
              <a:buFont typeface="Times New Roman" pitchFamily="16" charset="0"/>
              <a:buBlip>
                <a:blip r:embed="rId3"/>
              </a:buBlip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cualquier</a:t>
            </a:r>
            <a:r>
              <a:rPr lang="en-GB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violación</a:t>
            </a:r>
            <a:r>
              <a:rPr lang="en-GB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a la </a:t>
            </a:r>
            <a:r>
              <a:rPr lang="en-GB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seguridad</a:t>
            </a:r>
            <a:r>
              <a:rPr lang="en-GB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de </a:t>
            </a:r>
            <a:r>
              <a:rPr lang="en-GB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nuestra</a:t>
            </a:r>
            <a:r>
              <a:rPr lang="en-GB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red o </a:t>
            </a:r>
            <a:r>
              <a:rPr lang="en-GB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sistema</a:t>
            </a:r>
            <a:r>
              <a:rPr lang="en-GB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.</a:t>
            </a:r>
            <a:endParaRPr lang="en-GB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336550" indent="-336550">
              <a:lnSpc>
                <a:spcPct val="100000"/>
              </a:lnSpc>
              <a:spcBef>
                <a:spcPts val="2100"/>
              </a:spcBef>
              <a:spcAft>
                <a:spcPts val="700"/>
              </a:spcAft>
              <a:buFont typeface="Times New Roman" pitchFamily="16" charset="0"/>
              <a:buBlip>
                <a:blip r:embed="rId3"/>
              </a:buBlip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2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Para </a:t>
            </a:r>
            <a:r>
              <a:rPr lang="en-GB" sz="2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detectarlo</a:t>
            </a:r>
            <a:r>
              <a:rPr lang="en-GB" sz="2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se </a:t>
            </a:r>
            <a:r>
              <a:rPr lang="en-GB" sz="2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necesita</a:t>
            </a:r>
            <a:r>
              <a:rPr lang="en-GB" sz="2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:</a:t>
            </a:r>
          </a:p>
          <a:p>
            <a:pPr marL="736600" lvl="1" indent="-279400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monitorización</a:t>
            </a:r>
            <a:r>
              <a:rPr lang="en-GB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de las </a:t>
            </a:r>
            <a:r>
              <a:rPr lang="en-GB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actividades</a:t>
            </a:r>
            <a:r>
              <a:rPr lang="en-GB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del </a:t>
            </a:r>
            <a:r>
              <a:rPr lang="en-GB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sistema</a:t>
            </a:r>
            <a:r>
              <a:rPr lang="en-GB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o red. </a:t>
            </a:r>
            <a:r>
              <a:rPr lang="en-GB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  <a:sym typeface="Wingdings" panose="05000000000000000000" pitchFamily="2" charset="2"/>
              </a:rPr>
              <a:t> Logs, </a:t>
            </a:r>
            <a:r>
              <a:rPr lang="en-GB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  <a:sym typeface="Wingdings" panose="05000000000000000000" pitchFamily="2" charset="2"/>
              </a:rPr>
              <a:t>paquetes</a:t>
            </a:r>
            <a:r>
              <a:rPr lang="en-GB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  <a:sym typeface="Wingdings" panose="05000000000000000000" pitchFamily="2" charset="2"/>
              </a:rPr>
              <a:t>, etc.</a:t>
            </a:r>
            <a:endParaRPr lang="en-GB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736600" lvl="1" indent="-279400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IDS </a:t>
            </a:r>
            <a:r>
              <a:rPr lang="en-GB" dirty="0" smtClean="0">
                <a:solidFill>
                  <a:srgbClr val="000000"/>
                </a:solidFill>
                <a:latin typeface="Wingdings" charset="2"/>
                <a:ea typeface="DejaVu Sans" charset="0"/>
                <a:cs typeface="DejaVu Sans" charset="0"/>
              </a:rPr>
              <a:t></a:t>
            </a:r>
            <a:r>
              <a:rPr lang="en-GB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Sistema de </a:t>
            </a:r>
            <a:r>
              <a:rPr lang="en-GB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detección</a:t>
            </a:r>
            <a:r>
              <a:rPr lang="en-GB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de </a:t>
            </a:r>
            <a:r>
              <a:rPr lang="en-GB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intrusos</a:t>
            </a:r>
            <a:endParaRPr lang="en-GB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Detección</a:t>
            </a: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125413" y="1795463"/>
            <a:ext cx="1674812" cy="304800"/>
            <a:chOff x="79" y="1131"/>
            <a:chExt cx="1055" cy="192"/>
          </a:xfrm>
        </p:grpSpPr>
        <p:sp>
          <p:nvSpPr>
            <p:cNvPr id="17413" name="AutoShape 5"/>
            <p:cNvSpPr>
              <a:spLocks noChangeArrowheads="1"/>
            </p:cNvSpPr>
            <p:nvPr/>
          </p:nvSpPr>
          <p:spPr bwMode="auto">
            <a:xfrm>
              <a:off x="82" y="1153"/>
              <a:ext cx="1013" cy="148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7414" name="Text Box 6"/>
            <p:cNvSpPr txBox="1">
              <a:spLocks noChangeArrowheads="1"/>
            </p:cNvSpPr>
            <p:nvPr/>
          </p:nvSpPr>
          <p:spPr bwMode="auto">
            <a:xfrm>
              <a:off x="79" y="1131"/>
              <a:ext cx="1055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>
                  <a:solidFill>
                    <a:srgbClr val="006699"/>
                  </a:solidFill>
                  <a:latin typeface="Verdana" pitchFamily="32" charset="0"/>
                  <a:ea typeface="DejaVu Sans" charset="0"/>
                  <a:cs typeface="DejaVu Sans" charset="0"/>
                </a:rPr>
                <a:t>Detección</a:t>
              </a:r>
            </a:p>
          </p:txBody>
        </p:sp>
      </p:grp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2706688" y="2062163"/>
            <a:ext cx="5424487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" dur="1000"/>
                                        <p:tgtEl>
                                          <p:spTgt spid="17409"/>
                                        </p:tgtEl>
                                      </p:cBhvr>
                                    </p:animEffect>
                                    <p:animScale>
                                      <p:cBhvr additive="repl">
                                        <p:cTn id="7" dur="500" autoRev="1" fill="hold"/>
                                        <p:tgtEl>
                                          <p:spTgt spid="17409"/>
                                        </p:tgtEl>
                                      </p:cBhvr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5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50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500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500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0" dur="500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5" dur="500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0" dur="1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1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>
                <a:solidFill>
                  <a:srgbClr val="FFFFFF"/>
                </a:solidFill>
                <a:latin typeface="Verdana" pitchFamily="32" charset="0"/>
                <a:ea typeface="DejaVu Sans" charset="0"/>
                <a:cs typeface="DejaVu Sans" charset="0"/>
              </a:rPr>
              <a:t>Seguridad de red</a:t>
            </a: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811338" y="1085850"/>
            <a:ext cx="7332662" cy="57721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6550" indent="-336550">
              <a:lnSpc>
                <a:spcPct val="100000"/>
              </a:lnSpc>
              <a:spcBef>
                <a:spcPts val="2100"/>
              </a:spcBef>
              <a:spcAft>
                <a:spcPts val="700"/>
              </a:spcAft>
              <a:buBlip>
                <a:blip r:embed="rId3"/>
              </a:buBlip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Plan </a:t>
            </a:r>
            <a:r>
              <a:rPr lang="en-GB" sz="2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de </a:t>
            </a:r>
            <a:r>
              <a:rPr lang="en-GB" sz="2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respuesta</a:t>
            </a:r>
            <a:r>
              <a:rPr lang="en-GB" sz="2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ante </a:t>
            </a:r>
            <a:r>
              <a:rPr lang="en-GB" sz="2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incidentes</a:t>
            </a:r>
            <a:r>
              <a:rPr lang="en-GB" sz="2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.</a:t>
            </a:r>
          </a:p>
          <a:p>
            <a:pPr marL="336550" indent="-336550">
              <a:lnSpc>
                <a:spcPct val="100000"/>
              </a:lnSpc>
              <a:spcBef>
                <a:spcPts val="2100"/>
              </a:spcBef>
              <a:spcAft>
                <a:spcPts val="700"/>
              </a:spcAft>
              <a:buFont typeface="Times New Roman" pitchFamily="16" charset="0"/>
              <a:buBlip>
                <a:blip r:embed="rId3"/>
              </a:buBlip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GB" sz="2800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336550" indent="-336550">
              <a:lnSpc>
                <a:spcPct val="100000"/>
              </a:lnSpc>
              <a:spcBef>
                <a:spcPts val="2100"/>
              </a:spcBef>
              <a:spcAft>
                <a:spcPts val="700"/>
              </a:spcAft>
              <a:buFont typeface="Times New Roman" pitchFamily="16" charset="0"/>
              <a:buBlip>
                <a:blip r:embed="rId3"/>
              </a:buBlip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2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Mecanismos</a:t>
            </a:r>
            <a:r>
              <a:rPr lang="en-GB" sz="2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de </a:t>
            </a:r>
            <a:r>
              <a:rPr lang="en-GB" sz="2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recuperación</a:t>
            </a:r>
            <a:endParaRPr lang="en-GB" sz="2800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1079500" lvl="1" indent="-336550">
              <a:lnSpc>
                <a:spcPct val="100000"/>
              </a:lnSpc>
              <a:spcBef>
                <a:spcPts val="2100"/>
              </a:spcBef>
              <a:spcAft>
                <a:spcPts val="700"/>
              </a:spcAft>
              <a:buFont typeface="Arial" pitchFamily="34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2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Copias</a:t>
            </a:r>
            <a:r>
              <a:rPr lang="en-GB" sz="2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de </a:t>
            </a:r>
            <a:r>
              <a:rPr lang="en-GB" sz="2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seguridad</a:t>
            </a:r>
            <a:endParaRPr lang="en-GB" sz="2800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336550" indent="-336550">
              <a:lnSpc>
                <a:spcPct val="100000"/>
              </a:lnSpc>
              <a:spcBef>
                <a:spcPts val="2100"/>
              </a:spcBef>
              <a:spcAft>
                <a:spcPts val="700"/>
              </a:spcAft>
              <a:buClrTx/>
              <a:buFontTx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GB" sz="2800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Recuperación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125413" y="2005013"/>
            <a:ext cx="1674812" cy="304800"/>
            <a:chOff x="79" y="1263"/>
            <a:chExt cx="1055" cy="192"/>
          </a:xfrm>
        </p:grpSpPr>
        <p:sp>
          <p:nvSpPr>
            <p:cNvPr id="19461" name="AutoShape 5"/>
            <p:cNvSpPr>
              <a:spLocks noChangeArrowheads="1"/>
            </p:cNvSpPr>
            <p:nvPr/>
          </p:nvSpPr>
          <p:spPr bwMode="auto">
            <a:xfrm>
              <a:off x="82" y="1285"/>
              <a:ext cx="1013" cy="148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462" name="Text Box 6"/>
            <p:cNvSpPr txBox="1">
              <a:spLocks noChangeArrowheads="1"/>
            </p:cNvSpPr>
            <p:nvPr/>
          </p:nvSpPr>
          <p:spPr bwMode="auto">
            <a:xfrm>
              <a:off x="79" y="1263"/>
              <a:ext cx="1055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>
                  <a:solidFill>
                    <a:srgbClr val="006699"/>
                  </a:solidFill>
                  <a:latin typeface="Verdana" pitchFamily="32" charset="0"/>
                  <a:ea typeface="DejaVu Sans" charset="0"/>
                  <a:cs typeface="DejaVu Sans" charset="0"/>
                </a:rPr>
                <a:t>Recuperación</a:t>
              </a:r>
            </a:p>
          </p:txBody>
        </p:sp>
      </p:grp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2706688" y="2062163"/>
            <a:ext cx="5424487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10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>
                <a:solidFill>
                  <a:srgbClr val="FFFFFF"/>
                </a:solidFill>
                <a:latin typeface="Verdana" pitchFamily="32" charset="0"/>
                <a:ea typeface="DejaVu Sans" charset="0"/>
                <a:cs typeface="DejaVu Sans" charset="0"/>
              </a:rPr>
              <a:t>Seguridad de red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811338" y="1085850"/>
            <a:ext cx="7332662" cy="57721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6550" indent="-336550">
              <a:lnSpc>
                <a:spcPct val="80000"/>
              </a:lnSpc>
              <a:spcBef>
                <a:spcPts val="1350"/>
              </a:spcBef>
              <a:spcAft>
                <a:spcPts val="450"/>
              </a:spcAft>
              <a:buFont typeface="Times New Roman" pitchFamily="16" charset="0"/>
              <a:buBlip>
                <a:blip r:embed="rId3"/>
              </a:buBlip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1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Técnicas</a:t>
            </a: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para</a:t>
            </a: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detectar</a:t>
            </a: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la </a:t>
            </a:r>
            <a:r>
              <a:rPr lang="en-GB" sz="1800" b="1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causa</a:t>
            </a: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de la </a:t>
            </a: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violación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de la </a:t>
            </a:r>
            <a:r>
              <a:rPr lang="en-GB" sz="1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seguridad</a:t>
            </a: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de </a:t>
            </a:r>
            <a:r>
              <a:rPr lang="en-GB" sz="1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nuestra</a:t>
            </a: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red.</a:t>
            </a:r>
          </a:p>
          <a:p>
            <a:pPr marL="336550" indent="-336550">
              <a:lnSpc>
                <a:spcPct val="80000"/>
              </a:lnSpc>
              <a:spcBef>
                <a:spcPts val="1350"/>
              </a:spcBef>
              <a:spcAft>
                <a:spcPts val="450"/>
              </a:spcAft>
              <a:buFont typeface="Times New Roman" pitchFamily="16" charset="0"/>
              <a:buBlip>
                <a:blip r:embed="rId3"/>
              </a:buBlip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1800" b="1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Datos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del hardware de 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red </a:t>
            </a: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y 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los </a:t>
            </a: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sistemas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 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  <a:sym typeface="Wingdings" pitchFamily="2" charset="2"/>
              </a:rPr>
              <a:t> </a:t>
            </a:r>
            <a:r>
              <a:rPr lang="en-GB" sz="1800" b="1" dirty="0" smtClean="0">
                <a:solidFill>
                  <a:srgbClr val="0070C0"/>
                </a:solidFill>
                <a:latin typeface="Verdana" pitchFamily="32" charset="0"/>
                <a:ea typeface="DejaVu Sans" charset="0"/>
                <a:cs typeface="DejaVu Sans" charset="0"/>
                <a:sym typeface="Wingdings" pitchFamily="2" charset="2"/>
              </a:rPr>
              <a:t>logging</a:t>
            </a:r>
            <a:endParaRPr lang="en-GB" sz="1800" b="1" dirty="0">
              <a:solidFill>
                <a:srgbClr val="0070C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336550" indent="-336550">
              <a:lnSpc>
                <a:spcPct val="80000"/>
              </a:lnSpc>
              <a:spcBef>
                <a:spcPts val="1350"/>
              </a:spcBef>
              <a:spcAft>
                <a:spcPts val="450"/>
              </a:spcAft>
              <a:buFont typeface="Times New Roman" pitchFamily="16" charset="0"/>
              <a:buBlip>
                <a:blip r:embed="rId3"/>
              </a:buBlip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Principios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para</a:t>
            </a: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el </a:t>
            </a:r>
            <a:r>
              <a:rPr lang="en-GB" sz="1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análisis</a:t>
            </a: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forense</a:t>
            </a: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:</a:t>
            </a:r>
          </a:p>
          <a:p>
            <a:pPr marL="736600" lvl="1" indent="-279400">
              <a:lnSpc>
                <a:spcPct val="80000"/>
              </a:lnSpc>
              <a:spcBef>
                <a:spcPts val="1200"/>
              </a:spcBef>
              <a:spcAft>
                <a:spcPts val="400"/>
              </a:spcAft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16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Operar</a:t>
            </a:r>
            <a:r>
              <a:rPr lang="en-GB" sz="16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sobre</a:t>
            </a:r>
            <a:r>
              <a:rPr lang="en-GB" sz="16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un </a:t>
            </a:r>
            <a:r>
              <a:rPr lang="en-GB" sz="16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sistema</a:t>
            </a:r>
            <a:r>
              <a:rPr lang="en-GB" sz="16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desconectado</a:t>
            </a:r>
            <a:endParaRPr lang="en-GB" sz="1600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736600" lvl="1" indent="-279400">
              <a:lnSpc>
                <a:spcPct val="80000"/>
              </a:lnSpc>
              <a:spcBef>
                <a:spcPts val="1200"/>
              </a:spcBef>
              <a:spcAft>
                <a:spcPts val="400"/>
              </a:spcAft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16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Utilizar</a:t>
            </a:r>
            <a:r>
              <a:rPr lang="en-GB" sz="16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una</a:t>
            </a:r>
            <a:r>
              <a:rPr lang="en-GB" sz="16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copia</a:t>
            </a:r>
            <a:r>
              <a:rPr lang="en-GB" sz="16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de la </a:t>
            </a:r>
            <a:r>
              <a:rPr lang="en-GB" sz="16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evidencia</a:t>
            </a:r>
            <a:endParaRPr lang="en-GB" sz="1600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736600" lvl="1" indent="-279400">
              <a:lnSpc>
                <a:spcPct val="80000"/>
              </a:lnSpc>
              <a:spcBef>
                <a:spcPts val="1200"/>
              </a:spcBef>
              <a:spcAft>
                <a:spcPts val="400"/>
              </a:spcAft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16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Herramientas</a:t>
            </a:r>
            <a:r>
              <a:rPr lang="en-GB" sz="16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libres</a:t>
            </a:r>
            <a:r>
              <a:rPr lang="en-GB" sz="16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:</a:t>
            </a:r>
            <a:endParaRPr lang="en-GB" sz="1600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1136650" lvl="2" indent="-222250">
              <a:lnSpc>
                <a:spcPct val="80000"/>
              </a:lnSpc>
              <a:spcBef>
                <a:spcPts val="1050"/>
              </a:spcBef>
              <a:spcAft>
                <a:spcPts val="350"/>
              </a:spcAft>
              <a:buFont typeface="Verdana" pitchFamily="32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14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Para Linux: </a:t>
            </a:r>
            <a:r>
              <a:rPr lang="en-GB" sz="14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kali‏</a:t>
            </a:r>
            <a:endParaRPr lang="en-GB" sz="1400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1136650" lvl="2" indent="-222250">
              <a:lnSpc>
                <a:spcPct val="80000"/>
              </a:lnSpc>
              <a:spcBef>
                <a:spcPts val="1050"/>
              </a:spcBef>
              <a:spcAft>
                <a:spcPts val="350"/>
              </a:spcAft>
              <a:buFont typeface="Verdana" pitchFamily="32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14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Para Windows: Forensic </a:t>
            </a:r>
            <a:r>
              <a:rPr lang="en-GB" sz="14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Toolkit‏</a:t>
            </a:r>
            <a:endParaRPr lang="en-GB" sz="1400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Análisis forense</a:t>
            </a:r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125413" y="2220913"/>
            <a:ext cx="1674812" cy="304800"/>
            <a:chOff x="79" y="1399"/>
            <a:chExt cx="1055" cy="192"/>
          </a:xfrm>
        </p:grpSpPr>
        <p:sp>
          <p:nvSpPr>
            <p:cNvPr id="20485" name="AutoShape 5"/>
            <p:cNvSpPr>
              <a:spLocks noChangeArrowheads="1"/>
            </p:cNvSpPr>
            <p:nvPr/>
          </p:nvSpPr>
          <p:spPr bwMode="auto">
            <a:xfrm>
              <a:off x="82" y="1421"/>
              <a:ext cx="1013" cy="148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86" name="Text Box 6"/>
            <p:cNvSpPr txBox="1">
              <a:spLocks noChangeArrowheads="1"/>
            </p:cNvSpPr>
            <p:nvPr/>
          </p:nvSpPr>
          <p:spPr bwMode="auto">
            <a:xfrm>
              <a:off x="79" y="1399"/>
              <a:ext cx="1055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>
                  <a:solidFill>
                    <a:srgbClr val="006699"/>
                  </a:solidFill>
                  <a:latin typeface="Verdana" pitchFamily="32" charset="0"/>
                  <a:ea typeface="DejaVu Sans" charset="0"/>
                  <a:cs typeface="DejaVu Sans" charset="0"/>
                </a:rPr>
                <a:t>Análisis Forense</a:t>
              </a:r>
            </a:p>
          </p:txBody>
        </p:sp>
      </p:grp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2706688" y="2062163"/>
            <a:ext cx="5424487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500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1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8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>
                <a:solidFill>
                  <a:srgbClr val="FFFFFF"/>
                </a:solidFill>
                <a:latin typeface="Verdana" pitchFamily="32" charset="0"/>
                <a:ea typeface="DejaVu Sans" charset="0"/>
                <a:cs typeface="DejaVu Sans" charset="0"/>
              </a:rPr>
              <a:t>Seguridad perimetral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057400" y="1284288"/>
            <a:ext cx="6908800" cy="5573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6550" indent="-336550">
              <a:lnSpc>
                <a:spcPct val="100000"/>
              </a:lnSpc>
              <a:spcBef>
                <a:spcPts val="2100"/>
              </a:spcBef>
              <a:spcAft>
                <a:spcPts val="700"/>
              </a:spcAft>
              <a:buFont typeface="Times New Roman" pitchFamily="16" charset="0"/>
              <a:buBlip>
                <a:blip r:embed="rId3"/>
              </a:buBlip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2800" b="1">
                <a:solidFill>
                  <a:srgbClr val="000000"/>
                </a:solidFill>
                <a:ea typeface="DejaVu Sans" charset="0"/>
                <a:cs typeface="DejaVu Sans" charset="0"/>
              </a:rPr>
              <a:t>Chris MacNab, Seguridad de Redes, O’Reilly, 2004</a:t>
            </a:r>
          </a:p>
          <a:p>
            <a:pPr marL="336550" indent="-336550">
              <a:lnSpc>
                <a:spcPct val="100000"/>
              </a:lnSpc>
              <a:spcBef>
                <a:spcPts val="2100"/>
              </a:spcBef>
              <a:spcAft>
                <a:spcPts val="700"/>
              </a:spcAft>
              <a:buFont typeface="Times New Roman" pitchFamily="16" charset="0"/>
              <a:buBlip>
                <a:blip r:embed="rId3"/>
              </a:buBlip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2800" b="1">
                <a:solidFill>
                  <a:srgbClr val="000000"/>
                </a:solidFill>
                <a:ea typeface="DejaVu Sans" charset="0"/>
                <a:cs typeface="DejaVu Sans" charset="0"/>
              </a:rPr>
              <a:t>Antonio Villalón, Seguridad en Unix y Redes.</a:t>
            </a:r>
          </a:p>
          <a:p>
            <a:pPr marL="336550" indent="-336550">
              <a:lnSpc>
                <a:spcPct val="100000"/>
              </a:lnSpc>
              <a:spcBef>
                <a:spcPts val="2100"/>
              </a:spcBef>
              <a:spcAft>
                <a:spcPts val="700"/>
              </a:spcAft>
              <a:buFont typeface="Times New Roman" pitchFamily="16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2800" b="1">
                <a:solidFill>
                  <a:srgbClr val="000000"/>
                </a:solidFill>
                <a:ea typeface="DejaVu Sans" charset="0"/>
                <a:cs typeface="DejaVu Sans" charset="0"/>
              </a:rPr>
              <a:t>Tony Howlett, </a:t>
            </a:r>
            <a:r>
              <a:rPr lang="en-GB" sz="2800" b="1" i="1">
                <a:solidFill>
                  <a:srgbClr val="000000"/>
                </a:solidFill>
                <a:ea typeface="DejaVu Sans" charset="0"/>
                <a:cs typeface="DejaVu Sans" charset="0"/>
              </a:rPr>
              <a:t>Software libre. Herramientas de seguridad</a:t>
            </a:r>
            <a:r>
              <a:rPr lang="en-GB" sz="2800" b="1">
                <a:solidFill>
                  <a:srgbClr val="000000"/>
                </a:solidFill>
                <a:ea typeface="DejaVu Sans" charset="0"/>
                <a:cs typeface="DejaVu Sans" charset="0"/>
              </a:rPr>
              <a:t>. Ed. Anaya. 2005</a:t>
            </a:r>
          </a:p>
          <a:p>
            <a:pPr marL="336550" indent="-336550">
              <a:lnSpc>
                <a:spcPct val="100000"/>
              </a:lnSpc>
              <a:spcBef>
                <a:spcPts val="2100"/>
              </a:spcBef>
              <a:spcAft>
                <a:spcPts val="700"/>
              </a:spcAft>
              <a:buFont typeface="Times New Roman" pitchFamily="16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2800" b="1">
                <a:solidFill>
                  <a:srgbClr val="000000"/>
                </a:solidFill>
                <a:ea typeface="DejaVu Sans" charset="0"/>
                <a:cs typeface="DejaVu Sans" charset="0"/>
              </a:rPr>
              <a:t>http://iso27000.es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Bibliografía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127000" y="2847975"/>
            <a:ext cx="1674813" cy="304800"/>
            <a:chOff x="80" y="1794"/>
            <a:chExt cx="1055" cy="192"/>
          </a:xfrm>
        </p:grpSpPr>
        <p:sp>
          <p:nvSpPr>
            <p:cNvPr id="21509" name="AutoShape 5"/>
            <p:cNvSpPr>
              <a:spLocks noChangeArrowheads="1"/>
            </p:cNvSpPr>
            <p:nvPr/>
          </p:nvSpPr>
          <p:spPr bwMode="auto">
            <a:xfrm>
              <a:off x="83" y="1816"/>
              <a:ext cx="1013" cy="148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1510" name="Text Box 6"/>
            <p:cNvSpPr txBox="1">
              <a:spLocks noChangeArrowheads="1"/>
            </p:cNvSpPr>
            <p:nvPr/>
          </p:nvSpPr>
          <p:spPr bwMode="auto">
            <a:xfrm>
              <a:off x="80" y="1794"/>
              <a:ext cx="1055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>
                  <a:solidFill>
                    <a:srgbClr val="006699"/>
                  </a:solidFill>
                  <a:latin typeface="Verdana" pitchFamily="32" charset="0"/>
                  <a:ea typeface="DejaVu Sans" charset="0"/>
                  <a:cs typeface="DejaVu Sans" charset="0"/>
                </a:rPr>
                <a:t>Bibliografía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Line 1"/>
          <p:cNvSpPr>
            <a:spLocks noChangeShapeType="1"/>
          </p:cNvSpPr>
          <p:nvPr/>
        </p:nvSpPr>
        <p:spPr bwMode="auto">
          <a:xfrm>
            <a:off x="6826250" y="5395913"/>
            <a:ext cx="1588" cy="774700"/>
          </a:xfrm>
          <a:prstGeom prst="line">
            <a:avLst/>
          </a:prstGeom>
          <a:noFill/>
          <a:ln w="3240" cap="sq">
            <a:solidFill>
              <a:srgbClr val="C1EAFF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02500" y="5395913"/>
            <a:ext cx="1588" cy="774700"/>
          </a:xfrm>
          <a:prstGeom prst="line">
            <a:avLst/>
          </a:prstGeom>
          <a:noFill/>
          <a:ln w="3240" cap="sq">
            <a:solidFill>
              <a:srgbClr val="C1EAFF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5156200" y="5884863"/>
            <a:ext cx="3676650" cy="1587"/>
          </a:xfrm>
          <a:prstGeom prst="line">
            <a:avLst/>
          </a:prstGeom>
          <a:noFill/>
          <a:ln w="3240" cap="sq">
            <a:solidFill>
              <a:srgbClr val="C1EAFF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433888" y="5108575"/>
            <a:ext cx="2449512" cy="1257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>
                <a:solidFill>
                  <a:srgbClr val="977F19"/>
                </a:solidFill>
                <a:latin typeface="Verdana" pitchFamily="32" charset="0"/>
                <a:cs typeface="Times New Roman" pitchFamily="16" charset="0"/>
              </a:rPr>
              <a:t>Seguridad</a:t>
            </a:r>
          </a:p>
        </p:txBody>
      </p:sp>
      <p:sp>
        <p:nvSpPr>
          <p:cNvPr id="4101" name="WordArt 5"/>
          <p:cNvSpPr>
            <a:spLocks noChangeArrowheads="1" noChangeShapeType="1" noTextEdit="1"/>
          </p:cNvSpPr>
          <p:nvPr/>
        </p:nvSpPr>
        <p:spPr bwMode="auto">
          <a:xfrm>
            <a:off x="815975" y="1231900"/>
            <a:ext cx="5870575" cy="1971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ES" sz="3600" b="1" kern="10" dirty="0" smtClean="0"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solidFill>
                  <a:srgbClr val="E0B500">
                    <a:alpha val="25000"/>
                  </a:srgbClr>
                </a:solidFill>
                <a:latin typeface="Arial Black"/>
              </a:rPr>
              <a:t>Gestión</a:t>
            </a:r>
            <a:endParaRPr lang="es-ES" sz="3600" b="1" kern="10" dirty="0"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solidFill>
                <a:srgbClr val="E0B500">
                  <a:alpha val="25000"/>
                </a:srgbClr>
              </a:solidFill>
              <a:latin typeface="Arial Black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273800" y="5375275"/>
            <a:ext cx="1355725" cy="1257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7019925" y="5113338"/>
            <a:ext cx="1900238" cy="1257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dirty="0" err="1" smtClean="0">
                <a:solidFill>
                  <a:srgbClr val="66CCFF"/>
                </a:solidFill>
                <a:latin typeface="Verdana" pitchFamily="32" charset="0"/>
                <a:cs typeface="Times New Roman" pitchFamily="16" charset="0"/>
              </a:rPr>
              <a:t>Gestión</a:t>
            </a:r>
            <a:endParaRPr lang="en-GB" sz="2800" dirty="0">
              <a:solidFill>
                <a:srgbClr val="66CCFF"/>
              </a:solidFill>
              <a:latin typeface="Verdana" pitchFamily="32" charset="0"/>
              <a:cs typeface="Times New Roman" pitchFamily="16" charset="0"/>
            </a:endParaRPr>
          </a:p>
        </p:txBody>
      </p:sp>
      <p:sp>
        <p:nvSpPr>
          <p:cNvPr id="4104" name="WordArt 8"/>
          <p:cNvSpPr>
            <a:spLocks noChangeArrowheads="1" noChangeShapeType="1" noTextEdit="1"/>
          </p:cNvSpPr>
          <p:nvPr/>
        </p:nvSpPr>
        <p:spPr bwMode="auto">
          <a:xfrm>
            <a:off x="4449763" y="2841625"/>
            <a:ext cx="3348037" cy="15843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ES" sz="3600" kern="10"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solidFill>
                  <a:srgbClr val="99CCFF">
                    <a:alpha val="59999"/>
                  </a:srgbClr>
                </a:solidFill>
                <a:latin typeface="Arial Black"/>
              </a:rPr>
              <a:t>de Computadores</a:t>
            </a:r>
          </a:p>
        </p:txBody>
      </p:sp>
      <p:sp>
        <p:nvSpPr>
          <p:cNvPr id="4105" name="WordArt 9"/>
          <p:cNvSpPr>
            <a:spLocks noChangeArrowheads="1" noChangeShapeType="1" noTextEdit="1"/>
          </p:cNvSpPr>
          <p:nvPr/>
        </p:nvSpPr>
        <p:spPr bwMode="auto">
          <a:xfrm>
            <a:off x="1343025" y="3195638"/>
            <a:ext cx="3074988" cy="723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ES" sz="3600" kern="10"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solidFill>
                  <a:srgbClr val="99CCFF">
                    <a:alpha val="59999"/>
                  </a:srgbClr>
                </a:solidFill>
                <a:latin typeface="Arial Black"/>
              </a:rPr>
              <a:t>de Redes</a:t>
            </a:r>
          </a:p>
        </p:txBody>
      </p:sp>
      <p:sp>
        <p:nvSpPr>
          <p:cNvPr id="4106" name="WordArt 10"/>
          <p:cNvSpPr>
            <a:spLocks noChangeArrowheads="1" noChangeShapeType="1" noTextEdit="1"/>
          </p:cNvSpPr>
          <p:nvPr/>
        </p:nvSpPr>
        <p:spPr bwMode="auto">
          <a:xfrm>
            <a:off x="3783013" y="2401888"/>
            <a:ext cx="3219450" cy="784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ES" sz="3600" kern="10" dirty="0">
                <a:ln w="9360" cap="sq">
                  <a:solidFill>
                    <a:srgbClr val="977F19"/>
                  </a:solidFill>
                  <a:miter lim="800000"/>
                  <a:headEnd/>
                  <a:tailEnd/>
                </a:ln>
                <a:solidFill>
                  <a:srgbClr val="FFFFFF">
                    <a:alpha val="59999"/>
                  </a:srgbClr>
                </a:solidFill>
                <a:latin typeface="Verdana"/>
                <a:ea typeface="Verdana"/>
                <a:cs typeface="Verdana"/>
              </a:rPr>
              <a:t>e </a:t>
            </a:r>
            <a:r>
              <a:rPr lang="es-ES" sz="3600" kern="10" dirty="0" smtClean="0">
                <a:ln w="9360" cap="sq">
                  <a:solidFill>
                    <a:srgbClr val="977F19"/>
                  </a:solidFill>
                  <a:miter lim="800000"/>
                  <a:headEnd/>
                  <a:tailEnd/>
                </a:ln>
                <a:solidFill>
                  <a:srgbClr val="FFFFFF">
                    <a:alpha val="59999"/>
                  </a:srgbClr>
                </a:solidFill>
                <a:latin typeface="Verdana"/>
                <a:ea typeface="Verdana"/>
                <a:cs typeface="Verdana"/>
              </a:rPr>
              <a:t>implantación</a:t>
            </a:r>
            <a:endParaRPr lang="es-ES" sz="3600" kern="10" dirty="0">
              <a:ln w="9360" cap="sq">
                <a:solidFill>
                  <a:srgbClr val="977F19"/>
                </a:solidFill>
                <a:miter lim="800000"/>
                <a:headEnd/>
                <a:tailEnd/>
              </a:ln>
              <a:solidFill>
                <a:srgbClr val="FFFFFF">
                  <a:alpha val="59999"/>
                </a:srgbClr>
              </a:solidFill>
              <a:latin typeface="Verdana"/>
              <a:ea typeface="Verdana"/>
              <a:cs typeface="Verdan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>
                <a:solidFill>
                  <a:srgbClr val="FFFFFF"/>
                </a:solidFill>
                <a:latin typeface="Verdana" pitchFamily="32" charset="0"/>
                <a:ea typeface="DejaVu Sans" charset="0"/>
                <a:cs typeface="DejaVu Sans" charset="0"/>
              </a:rPr>
              <a:t>Seguridad de red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811338" y="1085850"/>
            <a:ext cx="7332662" cy="57721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6550" indent="-336550"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buFont typeface="Times New Roman" pitchFamily="16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ACTIVO: </a:t>
            </a:r>
            <a:r>
              <a:rPr lang="en-GB" sz="1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Recurso</a:t>
            </a: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del </a:t>
            </a:r>
            <a:r>
              <a:rPr lang="en-GB" sz="1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sistema</a:t>
            </a: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de </a:t>
            </a: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información</a:t>
            </a:r>
            <a:endParaRPr lang="en-GB" sz="1800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336550" indent="-336550"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buFont typeface="Times New Roman" pitchFamily="16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GB" sz="1800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336550" indent="-336550"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buFont typeface="Times New Roman" pitchFamily="16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AMENAZA: </a:t>
            </a:r>
            <a:r>
              <a:rPr lang="en-GB" sz="1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Evento</a:t>
            </a: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que</a:t>
            </a: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puede</a:t>
            </a: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provocar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daños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en los </a:t>
            </a: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activos</a:t>
            </a:r>
            <a:endParaRPr lang="en-GB" sz="1800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336550" indent="-336550"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buFont typeface="Times New Roman" pitchFamily="16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GB" sz="1800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336550" indent="-336550"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buFont typeface="Times New Roman" pitchFamily="16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RIESGO: </a:t>
            </a:r>
            <a:r>
              <a:rPr lang="en-GB" sz="1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Posibilidad</a:t>
            </a: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de </a:t>
            </a:r>
            <a:r>
              <a:rPr lang="en-GB" sz="1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que</a:t>
            </a: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se </a:t>
            </a:r>
            <a:r>
              <a:rPr lang="en-GB" sz="1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materialice</a:t>
            </a: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una</a:t>
            </a: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amenaza</a:t>
            </a:r>
            <a:endParaRPr lang="en-GB" sz="1800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336550" indent="-336550"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buFont typeface="Times New Roman" pitchFamily="16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GB" sz="1800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336550" indent="-336550"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buFont typeface="Times New Roman" pitchFamily="16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IMPACTO: </a:t>
            </a:r>
            <a:r>
              <a:rPr lang="en-GB" sz="1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Consecuencia</a:t>
            </a: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por</a:t>
            </a: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ejemplo</a:t>
            </a: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económica</a:t>
            </a: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) de la </a:t>
            </a:r>
            <a:r>
              <a:rPr lang="en-GB" sz="1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materialización</a:t>
            </a: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de la </a:t>
            </a: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amenaza</a:t>
            </a:r>
            <a:endParaRPr lang="en-GB" sz="1800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336550" indent="-336550"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buFont typeface="Times New Roman" pitchFamily="16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GB" sz="1800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336550" indent="-336550"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buFont typeface="Times New Roman" pitchFamily="16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GB" sz="1800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336550" indent="-336550"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buFont typeface="Times New Roman" pitchFamily="16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1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Gestión</a:t>
            </a: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de la </a:t>
            </a:r>
            <a:r>
              <a:rPr lang="en-GB" sz="1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seguridad</a:t>
            </a: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--&gt; </a:t>
            </a:r>
            <a:r>
              <a:rPr lang="en-GB" sz="1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Gestión</a:t>
            </a:r>
            <a:r>
              <a:rPr lang="en-GB" sz="18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de los </a:t>
            </a:r>
            <a:r>
              <a:rPr lang="en-GB" sz="18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riesgos</a:t>
            </a:r>
            <a:endParaRPr lang="en-GB" sz="1800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Conceptos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128588" y="1370013"/>
            <a:ext cx="1674812" cy="304800"/>
            <a:chOff x="81" y="863"/>
            <a:chExt cx="1055" cy="192"/>
          </a:xfrm>
        </p:grpSpPr>
        <p:sp>
          <p:nvSpPr>
            <p:cNvPr id="7173" name="AutoShape 5"/>
            <p:cNvSpPr>
              <a:spLocks noChangeArrowheads="1"/>
            </p:cNvSpPr>
            <p:nvPr/>
          </p:nvSpPr>
          <p:spPr bwMode="auto">
            <a:xfrm>
              <a:off x="84" y="885"/>
              <a:ext cx="1013" cy="148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74" name="Text Box 6"/>
            <p:cNvSpPr txBox="1">
              <a:spLocks noChangeArrowheads="1"/>
            </p:cNvSpPr>
            <p:nvPr/>
          </p:nvSpPr>
          <p:spPr bwMode="auto">
            <a:xfrm>
              <a:off x="81" y="863"/>
              <a:ext cx="1055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>
                  <a:solidFill>
                    <a:srgbClr val="006699"/>
                  </a:solidFill>
                  <a:latin typeface="Verdana" pitchFamily="32" charset="0"/>
                  <a:ea typeface="DejaVu Sans" charset="0"/>
                  <a:cs typeface="DejaVu Sans" charset="0"/>
                </a:rPr>
                <a:t>Conceptos</a:t>
              </a:r>
            </a:p>
          </p:txBody>
        </p:sp>
      </p:grp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2706688" y="2062163"/>
            <a:ext cx="5424487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>
                <a:solidFill>
                  <a:srgbClr val="FFFFFF"/>
                </a:solidFill>
                <a:latin typeface="Verdana" pitchFamily="32" charset="0"/>
                <a:ea typeface="DejaVu Sans" charset="0"/>
                <a:cs typeface="DejaVu Sans" charset="0"/>
              </a:rPr>
              <a:t>Seguridad de red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811338" y="1085850"/>
            <a:ext cx="7332662" cy="57721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6550" indent="-336550"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buFont typeface="Times New Roman" pitchFamily="16" charset="0"/>
              <a:buBlip>
                <a:blip r:embed="rId3"/>
              </a:buBlip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12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La </a:t>
            </a:r>
            <a:r>
              <a:rPr lang="en-GB" sz="12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seguridad</a:t>
            </a:r>
            <a:r>
              <a:rPr lang="en-GB" sz="12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debe</a:t>
            </a:r>
            <a:r>
              <a:rPr lang="en-GB" sz="12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garantizar</a:t>
            </a:r>
            <a:r>
              <a:rPr lang="en-GB" sz="12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2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los </a:t>
            </a:r>
            <a:r>
              <a:rPr lang="en-GB" sz="12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siguientes</a:t>
            </a:r>
            <a:r>
              <a:rPr lang="en-GB" sz="12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aspectos</a:t>
            </a:r>
            <a:r>
              <a:rPr lang="en-GB" sz="12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: </a:t>
            </a:r>
            <a:r>
              <a:rPr lang="en-GB" sz="12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confidencialidad</a:t>
            </a:r>
            <a:r>
              <a:rPr lang="en-GB" sz="12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, </a:t>
            </a:r>
            <a:r>
              <a:rPr lang="en-GB" sz="12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integridad</a:t>
            </a:r>
            <a:r>
              <a:rPr lang="en-GB" sz="12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, </a:t>
            </a:r>
            <a:r>
              <a:rPr lang="en-GB" sz="12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autenticidad</a:t>
            </a:r>
            <a:r>
              <a:rPr lang="en-GB" sz="12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, </a:t>
            </a:r>
            <a:r>
              <a:rPr lang="en-GB" sz="12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disponibilidad</a:t>
            </a:r>
            <a:r>
              <a:rPr lang="en-GB" sz="12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y no </a:t>
            </a:r>
            <a:r>
              <a:rPr lang="en-GB" sz="12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repudio</a:t>
            </a:r>
            <a:r>
              <a:rPr lang="en-GB" sz="12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.</a:t>
            </a:r>
          </a:p>
          <a:p>
            <a:pPr marL="336550" indent="-336550"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buFont typeface="Times New Roman" pitchFamily="16" charset="0"/>
              <a:buBlip>
                <a:blip r:embed="rId3"/>
              </a:buBlip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12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¿De </a:t>
            </a:r>
            <a:r>
              <a:rPr lang="en-GB" sz="12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qué</a:t>
            </a:r>
            <a:r>
              <a:rPr lang="en-GB" sz="12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se </a:t>
            </a:r>
            <a:r>
              <a:rPr lang="en-GB" sz="12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tiene</a:t>
            </a:r>
            <a:r>
              <a:rPr lang="en-GB" sz="12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que </a:t>
            </a:r>
            <a:r>
              <a:rPr lang="en-GB" sz="12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proteger</a:t>
            </a:r>
            <a:r>
              <a:rPr lang="en-GB" sz="12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un </a:t>
            </a:r>
            <a:r>
              <a:rPr lang="en-GB" sz="12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sistema</a:t>
            </a:r>
            <a:r>
              <a:rPr lang="en-GB" sz="12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2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informático</a:t>
            </a:r>
            <a:r>
              <a:rPr lang="en-GB" sz="12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? --&gt; </a:t>
            </a:r>
            <a:r>
              <a:rPr lang="en-GB" sz="12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Amenazas</a:t>
            </a:r>
            <a:endParaRPr lang="en-GB" sz="1200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736600" lvl="1" indent="-279400">
              <a:lnSpc>
                <a:spcPct val="80000"/>
              </a:lnSpc>
              <a:spcBef>
                <a:spcPts val="750"/>
              </a:spcBef>
              <a:spcAft>
                <a:spcPts val="250"/>
              </a:spcAft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10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Personas </a:t>
            </a:r>
            <a:r>
              <a:rPr lang="en-GB" sz="10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maliciosas</a:t>
            </a:r>
            <a:r>
              <a:rPr lang="en-GB" sz="10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o </a:t>
            </a:r>
            <a:r>
              <a:rPr lang="en-GB" sz="10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no</a:t>
            </a:r>
          </a:p>
          <a:p>
            <a:pPr marL="736600" lvl="1" indent="-279400">
              <a:lnSpc>
                <a:spcPct val="80000"/>
              </a:lnSpc>
              <a:spcBef>
                <a:spcPts val="750"/>
              </a:spcBef>
              <a:spcAft>
                <a:spcPts val="250"/>
              </a:spcAft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10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Organizaciones</a:t>
            </a:r>
            <a:r>
              <a:rPr lang="en-GB" sz="10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maliciosas</a:t>
            </a:r>
            <a:r>
              <a:rPr lang="en-GB" sz="10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(APT-</a:t>
            </a:r>
            <a:r>
              <a:rPr lang="en-GB" sz="10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Gobiernos</a:t>
            </a:r>
            <a:r>
              <a:rPr lang="en-GB" sz="10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)</a:t>
            </a:r>
            <a:endParaRPr lang="en-GB" sz="1000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736600" lvl="1" indent="-279400">
              <a:lnSpc>
                <a:spcPct val="80000"/>
              </a:lnSpc>
              <a:spcBef>
                <a:spcPts val="750"/>
              </a:spcBef>
              <a:spcAft>
                <a:spcPts val="250"/>
              </a:spcAft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10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Software </a:t>
            </a:r>
            <a:r>
              <a:rPr lang="en-GB" sz="10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incorrecto</a:t>
            </a:r>
            <a:r>
              <a:rPr lang="en-GB" sz="10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, </a:t>
            </a:r>
            <a:r>
              <a:rPr lang="en-GB" sz="10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puertas</a:t>
            </a:r>
            <a:r>
              <a:rPr lang="en-GB" sz="10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traseras</a:t>
            </a:r>
            <a:r>
              <a:rPr lang="en-GB" sz="10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, </a:t>
            </a:r>
            <a:r>
              <a:rPr lang="en-GB" sz="10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virus</a:t>
            </a:r>
            <a:r>
              <a:rPr lang="en-GB" sz="10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, </a:t>
            </a:r>
            <a:r>
              <a:rPr lang="en-GB" sz="10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malware…</a:t>
            </a:r>
            <a:endParaRPr lang="en-GB" sz="1000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336550" indent="-336550"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buFont typeface="Verdana" pitchFamily="32" charset="0"/>
              <a:buBlip>
                <a:blip r:embed="rId3"/>
              </a:buBlip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12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¿</a:t>
            </a:r>
            <a:r>
              <a:rPr lang="en-GB" sz="12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Qué</a:t>
            </a:r>
            <a:r>
              <a:rPr lang="en-GB" sz="12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2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tenemos</a:t>
            </a:r>
            <a:r>
              <a:rPr lang="en-GB" sz="12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que </a:t>
            </a:r>
            <a:r>
              <a:rPr lang="en-GB" sz="12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proteger</a:t>
            </a:r>
            <a:r>
              <a:rPr lang="en-GB" sz="12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? --&gt; </a:t>
            </a:r>
            <a:r>
              <a:rPr lang="en-GB" sz="12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Activos</a:t>
            </a:r>
            <a:endParaRPr lang="en-GB" sz="1200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736600" lvl="1" indent="-279400">
              <a:lnSpc>
                <a:spcPct val="80000"/>
              </a:lnSpc>
              <a:spcBef>
                <a:spcPts val="750"/>
              </a:spcBef>
              <a:spcAft>
                <a:spcPts val="250"/>
              </a:spcAft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10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Hardware</a:t>
            </a:r>
          </a:p>
          <a:p>
            <a:pPr marL="736600" lvl="1" indent="-279400">
              <a:lnSpc>
                <a:spcPct val="80000"/>
              </a:lnSpc>
              <a:spcBef>
                <a:spcPts val="750"/>
              </a:spcBef>
              <a:spcAft>
                <a:spcPts val="250"/>
              </a:spcAft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10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Software</a:t>
            </a:r>
          </a:p>
          <a:p>
            <a:pPr marL="736600" lvl="1" indent="-279400">
              <a:lnSpc>
                <a:spcPct val="80000"/>
              </a:lnSpc>
              <a:spcBef>
                <a:spcPts val="750"/>
              </a:spcBef>
              <a:spcAft>
                <a:spcPts val="250"/>
              </a:spcAft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10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Datos</a:t>
            </a:r>
            <a:endParaRPr lang="en-GB" sz="1000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336550" indent="-336550"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buFont typeface="Verdana" pitchFamily="32" charset="0"/>
              <a:buBlip>
                <a:blip r:embed="rId3"/>
              </a:buBlip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12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Mecanismos</a:t>
            </a:r>
            <a:r>
              <a:rPr lang="en-GB" sz="12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: </a:t>
            </a:r>
          </a:p>
          <a:p>
            <a:pPr marL="736600" lvl="1" indent="-279400">
              <a:lnSpc>
                <a:spcPct val="80000"/>
              </a:lnSpc>
              <a:spcBef>
                <a:spcPts val="750"/>
              </a:spcBef>
              <a:spcAft>
                <a:spcPts val="250"/>
              </a:spcAft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10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Prevención</a:t>
            </a:r>
            <a:r>
              <a:rPr lang="en-GB" sz="10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: </a:t>
            </a:r>
            <a:r>
              <a:rPr lang="en-GB" sz="10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configuraciones</a:t>
            </a:r>
            <a:r>
              <a:rPr lang="en-GB" sz="10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</a:p>
          <a:p>
            <a:pPr marL="736600" lvl="1" indent="-279400">
              <a:lnSpc>
                <a:spcPct val="80000"/>
              </a:lnSpc>
              <a:spcBef>
                <a:spcPts val="750"/>
              </a:spcBef>
              <a:spcAft>
                <a:spcPts val="250"/>
              </a:spcAft>
              <a:buFont typeface="Wingdings" charset="2"/>
              <a:buBlip>
                <a:blip r:embed="rId3"/>
              </a:buBlip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10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Detección</a:t>
            </a:r>
            <a:r>
              <a:rPr lang="en-GB" sz="10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: </a:t>
            </a:r>
            <a:r>
              <a:rPr lang="en-GB" sz="10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comprobaciones</a:t>
            </a:r>
            <a:endParaRPr lang="en-GB" sz="1000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736600" lvl="1" indent="-279400">
              <a:lnSpc>
                <a:spcPct val="80000"/>
              </a:lnSpc>
              <a:spcBef>
                <a:spcPts val="750"/>
              </a:spcBef>
              <a:spcAft>
                <a:spcPts val="250"/>
              </a:spcAft>
              <a:buFont typeface="Wingdings" charset="2"/>
              <a:buBlip>
                <a:blip r:embed="rId3"/>
              </a:buBlip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10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Recuperación</a:t>
            </a:r>
            <a:r>
              <a:rPr lang="en-GB" sz="10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: </a:t>
            </a:r>
            <a:r>
              <a:rPr lang="en-GB" sz="10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acciones</a:t>
            </a:r>
            <a:endParaRPr lang="en-GB" sz="1000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736600" lvl="1" indent="-279400">
              <a:lnSpc>
                <a:spcPct val="80000"/>
              </a:lnSpc>
              <a:spcBef>
                <a:spcPts val="750"/>
              </a:spcBef>
              <a:spcAft>
                <a:spcPts val="250"/>
              </a:spcAft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10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Análisis</a:t>
            </a:r>
            <a:r>
              <a:rPr lang="en-GB" sz="10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forense</a:t>
            </a:r>
            <a:r>
              <a:rPr lang="en-GB" sz="10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: </a:t>
            </a:r>
            <a:r>
              <a:rPr lang="en-GB" sz="10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análisis</a:t>
            </a:r>
            <a:endParaRPr lang="en-GB" sz="1000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Conceptos</a:t>
            </a: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128588" y="1370013"/>
            <a:ext cx="1674812" cy="304800"/>
            <a:chOff x="81" y="863"/>
            <a:chExt cx="1055" cy="192"/>
          </a:xfrm>
        </p:grpSpPr>
        <p:sp>
          <p:nvSpPr>
            <p:cNvPr id="6149" name="AutoShape 5"/>
            <p:cNvSpPr>
              <a:spLocks noChangeArrowheads="1"/>
            </p:cNvSpPr>
            <p:nvPr/>
          </p:nvSpPr>
          <p:spPr bwMode="auto">
            <a:xfrm>
              <a:off x="84" y="885"/>
              <a:ext cx="1013" cy="148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150" name="Text Box 6"/>
            <p:cNvSpPr txBox="1">
              <a:spLocks noChangeArrowheads="1"/>
            </p:cNvSpPr>
            <p:nvPr/>
          </p:nvSpPr>
          <p:spPr bwMode="auto">
            <a:xfrm>
              <a:off x="81" y="863"/>
              <a:ext cx="1055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>
                  <a:solidFill>
                    <a:srgbClr val="006699"/>
                  </a:solidFill>
                  <a:latin typeface="Verdana" pitchFamily="32" charset="0"/>
                  <a:ea typeface="DejaVu Sans" charset="0"/>
                  <a:cs typeface="DejaVu Sans" charset="0"/>
                </a:rPr>
                <a:t>Conceptos</a:t>
              </a:r>
            </a:p>
          </p:txBody>
        </p:sp>
      </p:grp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2765425" y="2348880"/>
            <a:ext cx="5424487" cy="16916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500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50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500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" dur="50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1" dur="50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6" dur="500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1" dur="500"/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8" dur="500"/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9" dur="500" fill="hold"/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3" dur="500"/>
                                        <p:tgtEl>
                                          <p:spTgt spid="6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6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6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8" dur="500"/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3" dur="500"/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4" dur="500" fill="hold"/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8" dur="500"/>
                                        <p:tgtEl>
                                          <p:spTgt spid="61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9" dur="500" fill="hold"/>
                                        <p:tgtEl>
                                          <p:spTgt spid="61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500" fill="hold"/>
                                        <p:tgtEl>
                                          <p:spTgt spid="61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3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4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>
                <a:solidFill>
                  <a:srgbClr val="FFFFFF"/>
                </a:solidFill>
                <a:latin typeface="Verdana" pitchFamily="32" charset="0"/>
                <a:ea typeface="DejaVu Sans" charset="0"/>
                <a:cs typeface="DejaVu Sans" charset="0"/>
              </a:rPr>
              <a:t>Seguridad de red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811338" y="1085850"/>
            <a:ext cx="7332662" cy="57721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6550" indent="-336550"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buFont typeface="Times New Roman" pitchFamily="16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2000" b="1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Puntos</a:t>
            </a:r>
            <a:r>
              <a:rPr lang="en-GB" sz="2000" b="1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débiles</a:t>
            </a:r>
            <a:endParaRPr lang="en-GB" sz="2000" b="1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1079500" lvl="1" indent="-336550"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buFont typeface="Times New Roman" pitchFamily="16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Debilidades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en la </a:t>
            </a: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tecnología</a:t>
            </a:r>
            <a:endParaRPr lang="en-GB" sz="1800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1079500" lvl="1" indent="-336550"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buFont typeface="Times New Roman" pitchFamily="16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Debilidades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en la </a:t>
            </a: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configuración</a:t>
            </a:r>
            <a:endParaRPr lang="en-GB" sz="1800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1079500" lvl="1" indent="-336550"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buFont typeface="Times New Roman" pitchFamily="16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Debilidades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en la </a:t>
            </a: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política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de </a:t>
            </a: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seguridad</a:t>
            </a:r>
            <a:endParaRPr lang="en-GB" sz="1800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336550" indent="-336550"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buFont typeface="Times New Roman" pitchFamily="16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GB" sz="1800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336550" indent="-336550"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buFont typeface="Times New Roman" pitchFamily="16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2000" b="1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Componentes</a:t>
            </a:r>
            <a:r>
              <a:rPr lang="en-GB" sz="2000" b="1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de red</a:t>
            </a:r>
          </a:p>
          <a:p>
            <a:pPr marL="1079500" lvl="1" indent="-336550"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buFont typeface="Times New Roman" pitchFamily="16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Equipamiento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de red</a:t>
            </a:r>
          </a:p>
          <a:p>
            <a:pPr marL="1079500" lvl="1" indent="-336550"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buFont typeface="Times New Roman" pitchFamily="16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Sistemas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operativos</a:t>
            </a:r>
            <a:endParaRPr lang="en-GB" sz="1800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1079500" lvl="1" indent="-336550"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buFont typeface="Times New Roman" pitchFamily="16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Protocolos</a:t>
            </a:r>
            <a:endParaRPr lang="en-GB" sz="1800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1079500" lvl="1" indent="-336550"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buFont typeface="Times New Roman" pitchFamily="16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Servicios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(</a:t>
            </a: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aplicaciones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)</a:t>
            </a:r>
          </a:p>
          <a:p>
            <a:pPr marL="336550" indent="-336550"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buFont typeface="Times New Roman" pitchFamily="16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GB" sz="1800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Conceptos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8588" y="1370013"/>
            <a:ext cx="1674812" cy="304800"/>
            <a:chOff x="81" y="863"/>
            <a:chExt cx="1055" cy="192"/>
          </a:xfrm>
        </p:grpSpPr>
        <p:sp>
          <p:nvSpPr>
            <p:cNvPr id="7173" name="AutoShape 5"/>
            <p:cNvSpPr>
              <a:spLocks noChangeArrowheads="1"/>
            </p:cNvSpPr>
            <p:nvPr/>
          </p:nvSpPr>
          <p:spPr bwMode="auto">
            <a:xfrm>
              <a:off x="84" y="885"/>
              <a:ext cx="1013" cy="148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74" name="Text Box 6"/>
            <p:cNvSpPr txBox="1">
              <a:spLocks noChangeArrowheads="1"/>
            </p:cNvSpPr>
            <p:nvPr/>
          </p:nvSpPr>
          <p:spPr bwMode="auto">
            <a:xfrm>
              <a:off x="81" y="863"/>
              <a:ext cx="1055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>
                  <a:solidFill>
                    <a:srgbClr val="006699"/>
                  </a:solidFill>
                  <a:latin typeface="Verdana" pitchFamily="32" charset="0"/>
                  <a:ea typeface="DejaVu Sans" charset="0"/>
                  <a:cs typeface="DejaVu Sans" charset="0"/>
                </a:rPr>
                <a:t>Conceptos</a:t>
              </a:r>
            </a:p>
          </p:txBody>
        </p:sp>
      </p:grp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2706688" y="2062163"/>
            <a:ext cx="5424487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500"/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500"/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500"/>
                                        <p:tgtEl>
                                          <p:spTgt spid="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4" dur="500"/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9" dur="500"/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>
                <a:solidFill>
                  <a:srgbClr val="FFFFFF"/>
                </a:solidFill>
                <a:latin typeface="Verdana" pitchFamily="32" charset="0"/>
                <a:ea typeface="DejaVu Sans" charset="0"/>
                <a:cs typeface="DejaVu Sans" charset="0"/>
              </a:rPr>
              <a:t>Seguridad de red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811338" y="1085850"/>
            <a:ext cx="7332662" cy="57721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6550" indent="-336550"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buFont typeface="Times New Roman" pitchFamily="16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2000" b="1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Tipos</a:t>
            </a:r>
            <a:r>
              <a:rPr lang="en-GB" sz="2000" b="1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de </a:t>
            </a:r>
            <a:r>
              <a:rPr lang="en-GB" sz="2000" b="1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amenazas</a:t>
            </a:r>
            <a:endParaRPr lang="en-GB" sz="2000" b="1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336550" indent="-336550"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buFont typeface="Times New Roman" pitchFamily="16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Reconocimiento</a:t>
            </a:r>
            <a:endParaRPr lang="en-GB" sz="1800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1079500" lvl="1" indent="-336550"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buFont typeface="Times New Roman" pitchFamily="16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Barrido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de red</a:t>
            </a:r>
          </a:p>
          <a:p>
            <a:pPr marL="1079500" lvl="1" indent="-336550"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buFont typeface="Times New Roman" pitchFamily="16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Escáner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de </a:t>
            </a: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puertos</a:t>
            </a:r>
            <a:endParaRPr lang="en-GB" sz="1800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1079500" lvl="1" indent="-336550"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buFont typeface="Times New Roman" pitchFamily="16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Consulta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puertos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--&gt; {SO, </a:t>
            </a: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aplicación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, </a:t>
            </a: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versión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}</a:t>
            </a:r>
          </a:p>
          <a:p>
            <a:pPr marL="1079500" lvl="1" indent="-336550"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buFont typeface="Times New Roman" pitchFamily="16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GB" sz="1800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336550" indent="-336550"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buFont typeface="Times New Roman" pitchFamily="16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Acceso</a:t>
            </a:r>
            <a:endParaRPr lang="en-GB" sz="1800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1079500" lvl="1" indent="-336550"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buFont typeface="Times New Roman" pitchFamily="16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Agujeros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de </a:t>
            </a: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aplicaciones</a:t>
            </a:r>
            <a:endParaRPr lang="en-GB" sz="1800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1079500" lvl="1" indent="-336550"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buFont typeface="Times New Roman" pitchFamily="16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Mala </a:t>
            </a: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configuración</a:t>
            </a:r>
            <a:endParaRPr lang="en-GB" sz="1800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1079500" lvl="1" indent="-336550"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buFont typeface="Times New Roman" pitchFamily="16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Autenticación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débil</a:t>
            </a:r>
            <a:endParaRPr lang="en-GB" sz="1800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1079500" lvl="1" indent="-336550"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buFont typeface="Times New Roman" pitchFamily="16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GB" sz="1800" dirty="0" smtClean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336550" indent="-336550"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buFont typeface="Times New Roman" pitchFamily="16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DoS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(</a:t>
            </a:r>
            <a:r>
              <a:rPr lang="en-GB" sz="18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Ddos</a:t>
            </a:r>
            <a:r>
              <a:rPr lang="en-GB" sz="18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)</a:t>
            </a:r>
            <a:endParaRPr lang="en-GB" sz="1800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336550" indent="-336550"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buFont typeface="Times New Roman" pitchFamily="16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GB" sz="1800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  <a:p>
            <a:pPr marL="336550" indent="-336550"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buFont typeface="Times New Roman" pitchFamily="16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GB" sz="1800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Conceptos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8588" y="1370013"/>
            <a:ext cx="1674812" cy="304800"/>
            <a:chOff x="81" y="863"/>
            <a:chExt cx="1055" cy="192"/>
          </a:xfrm>
        </p:grpSpPr>
        <p:sp>
          <p:nvSpPr>
            <p:cNvPr id="7173" name="AutoShape 5"/>
            <p:cNvSpPr>
              <a:spLocks noChangeArrowheads="1"/>
            </p:cNvSpPr>
            <p:nvPr/>
          </p:nvSpPr>
          <p:spPr bwMode="auto">
            <a:xfrm>
              <a:off x="84" y="885"/>
              <a:ext cx="1013" cy="148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74" name="Text Box 6"/>
            <p:cNvSpPr txBox="1">
              <a:spLocks noChangeArrowheads="1"/>
            </p:cNvSpPr>
            <p:nvPr/>
          </p:nvSpPr>
          <p:spPr bwMode="auto">
            <a:xfrm>
              <a:off x="81" y="863"/>
              <a:ext cx="1055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>
                  <a:solidFill>
                    <a:srgbClr val="006699"/>
                  </a:solidFill>
                  <a:latin typeface="Verdana" pitchFamily="32" charset="0"/>
                  <a:ea typeface="DejaVu Sans" charset="0"/>
                  <a:cs typeface="DejaVu Sans" charset="0"/>
                </a:rPr>
                <a:t>Conceptos</a:t>
              </a:r>
            </a:p>
          </p:txBody>
        </p:sp>
      </p:grp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2706688" y="2062163"/>
            <a:ext cx="5424487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1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1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>
                <a:solidFill>
                  <a:srgbClr val="FFFFFF"/>
                </a:solidFill>
                <a:latin typeface="Verdana" pitchFamily="32" charset="0"/>
                <a:ea typeface="DejaVu Sans" charset="0"/>
                <a:cs typeface="DejaVu Sans" charset="0"/>
              </a:rPr>
              <a:t>Seguridad de red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811338" y="1085850"/>
            <a:ext cx="7332662" cy="520067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6550" indent="-336550">
              <a:lnSpc>
                <a:spcPct val="100000"/>
              </a:lnSpc>
              <a:spcBef>
                <a:spcPts val="600"/>
              </a:spcBef>
              <a:buSzPct val="117000"/>
              <a:buFont typeface="Times New Roman" pitchFamily="16" charset="0"/>
              <a:buBlip>
                <a:blip r:embed="rId3"/>
              </a:buBlip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GB" dirty="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336550" indent="-336550">
              <a:lnSpc>
                <a:spcPct val="100000"/>
              </a:lnSpc>
              <a:spcBef>
                <a:spcPts val="600"/>
              </a:spcBef>
              <a:buSzPct val="117000"/>
              <a:buFont typeface="Times New Roman" pitchFamily="16" charset="0"/>
              <a:buBlip>
                <a:blip r:embed="rId3"/>
              </a:buBlip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Estándares</a:t>
            </a:r>
            <a:r>
              <a:rPr lang="en-GB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:</a:t>
            </a:r>
          </a:p>
          <a:p>
            <a:pPr marL="736600" lvl="1" indent="-279400">
              <a:lnSpc>
                <a:spcPct val="100000"/>
              </a:lnSpc>
              <a:spcBef>
                <a:spcPts val="500"/>
              </a:spcBef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GB" sz="2000" dirty="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736600" lvl="1" indent="-279400">
              <a:lnSpc>
                <a:spcPct val="100000"/>
              </a:lnSpc>
              <a:spcBef>
                <a:spcPts val="500"/>
              </a:spcBef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2000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Establecer</a:t>
            </a:r>
            <a:r>
              <a:rPr lang="en-GB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la </a:t>
            </a:r>
            <a:r>
              <a:rPr lang="en-GB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política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de </a:t>
            </a:r>
            <a:r>
              <a:rPr lang="en-GB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seguridad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de la </a:t>
            </a:r>
            <a:r>
              <a:rPr lang="en-GB" sz="2000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organización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ea typeface="DejaVu Sans" charset="0"/>
                <a:cs typeface="DejaVu Sans" charset="0"/>
                <a:sym typeface="Wingdings" pitchFamily="2" charset="2"/>
              </a:rPr>
              <a:t>               		</a:t>
            </a:r>
            <a:r>
              <a:rPr lang="en-GB" sz="2000" dirty="0" err="1" smtClean="0">
                <a:solidFill>
                  <a:srgbClr val="000000"/>
                </a:solidFill>
                <a:ea typeface="DejaVu Sans" charset="0"/>
                <a:cs typeface="DejaVu Sans" charset="0"/>
                <a:sym typeface="Wingdings" pitchFamily="2" charset="2"/>
              </a:rPr>
              <a:t>Conjunto</a:t>
            </a:r>
            <a:r>
              <a:rPr lang="en-GB" sz="2000" dirty="0" smtClean="0">
                <a:solidFill>
                  <a:srgbClr val="000000"/>
                </a:solidFill>
                <a:ea typeface="DejaVu Sans" charset="0"/>
                <a:cs typeface="DejaVu Sans" charset="0"/>
                <a:sym typeface="Wingdings" pitchFamily="2" charset="2"/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  <a:ea typeface="DejaVu Sans" charset="0"/>
                <a:cs typeface="DejaVu Sans" charset="0"/>
                <a:sym typeface="Wingdings" pitchFamily="2" charset="2"/>
              </a:rPr>
              <a:t>políticas</a:t>
            </a:r>
            <a:r>
              <a:rPr lang="en-GB" sz="2000" dirty="0" smtClean="0">
                <a:solidFill>
                  <a:srgbClr val="000000"/>
                </a:solidFill>
                <a:ea typeface="DejaVu Sans" charset="0"/>
                <a:cs typeface="DejaVu Sans" charset="0"/>
                <a:sym typeface="Wingdings" pitchFamily="2" charset="2"/>
              </a:rPr>
              <a:t> de los SGSI </a:t>
            </a:r>
            <a:r>
              <a:rPr lang="en-GB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(</a:t>
            </a:r>
            <a:r>
              <a:rPr lang="en-GB" sz="20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ISO 27001</a:t>
            </a:r>
            <a:r>
              <a:rPr lang="en-GB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)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‏</a:t>
            </a:r>
          </a:p>
          <a:p>
            <a:pPr marL="736600" lvl="1" indent="-279400">
              <a:lnSpc>
                <a:spcPct val="100000"/>
              </a:lnSpc>
              <a:spcBef>
                <a:spcPts val="500"/>
              </a:spcBef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GB" sz="2000" dirty="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736600" lvl="1" indent="-279400">
              <a:lnSpc>
                <a:spcPct val="100000"/>
              </a:lnSpc>
              <a:spcBef>
                <a:spcPts val="500"/>
              </a:spcBef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2000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Procesos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, </a:t>
            </a:r>
            <a:r>
              <a:rPr lang="en-GB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procedimientos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y </a:t>
            </a:r>
            <a:r>
              <a:rPr lang="en-GB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recursos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necesarios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para </a:t>
            </a:r>
            <a:r>
              <a:rPr lang="en-GB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su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implantación</a:t>
            </a:r>
            <a:r>
              <a:rPr lang="en-GB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y control (</a:t>
            </a:r>
            <a:r>
              <a:rPr lang="en-GB" sz="20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ISO 27002</a:t>
            </a:r>
            <a:r>
              <a:rPr lang="en-GB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)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Gestión de la seguridad</a:t>
            </a: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128588" y="1370013"/>
            <a:ext cx="1674812" cy="304800"/>
            <a:chOff x="81" y="863"/>
            <a:chExt cx="1055" cy="192"/>
          </a:xfrm>
        </p:grpSpPr>
        <p:sp>
          <p:nvSpPr>
            <p:cNvPr id="9221" name="AutoShape 5"/>
            <p:cNvSpPr>
              <a:spLocks noChangeArrowheads="1"/>
            </p:cNvSpPr>
            <p:nvPr/>
          </p:nvSpPr>
          <p:spPr bwMode="auto">
            <a:xfrm>
              <a:off x="84" y="885"/>
              <a:ext cx="1013" cy="148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" name="Text Box 6"/>
            <p:cNvSpPr txBox="1">
              <a:spLocks noChangeArrowheads="1"/>
            </p:cNvSpPr>
            <p:nvPr/>
          </p:nvSpPr>
          <p:spPr bwMode="auto">
            <a:xfrm>
              <a:off x="81" y="863"/>
              <a:ext cx="1055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>
                  <a:solidFill>
                    <a:srgbClr val="006699"/>
                  </a:solidFill>
                  <a:latin typeface="Verdana" pitchFamily="32" charset="0"/>
                  <a:ea typeface="DejaVu Sans" charset="0"/>
                  <a:cs typeface="DejaVu Sans" charset="0"/>
                </a:rPr>
                <a:t>Conceptos</a:t>
              </a:r>
            </a:p>
          </p:txBody>
        </p:sp>
      </p:grp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2706688" y="2062163"/>
            <a:ext cx="5424487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>
                <a:solidFill>
                  <a:srgbClr val="FFFFFF"/>
                </a:solidFill>
                <a:latin typeface="Verdana" pitchFamily="32" charset="0"/>
                <a:ea typeface="DejaVu Sans" charset="0"/>
                <a:cs typeface="DejaVu Sans" charset="0"/>
              </a:rPr>
              <a:t>Seguridad de red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811338" y="1085850"/>
            <a:ext cx="7332662" cy="16144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6550" indent="-336550"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buSzPct val="46000"/>
              <a:buFont typeface="Times New Roman" pitchFamily="16" charset="0"/>
              <a:buBlip>
                <a:blip r:embed="rId3"/>
              </a:buBlip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2600" b="1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Proceso</a:t>
            </a:r>
            <a:r>
              <a:rPr lang="en-GB" sz="26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26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para</a:t>
            </a:r>
            <a:r>
              <a:rPr lang="en-GB" sz="2600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26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proteger</a:t>
            </a:r>
            <a:r>
              <a:rPr lang="en-GB" sz="26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los </a:t>
            </a:r>
            <a:r>
              <a:rPr lang="en-GB" sz="26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activos</a:t>
            </a:r>
            <a:r>
              <a:rPr lang="en-GB" sz="26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de </a:t>
            </a:r>
            <a:r>
              <a:rPr lang="en-GB" sz="2600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nuestra</a:t>
            </a:r>
            <a:r>
              <a:rPr lang="en-GB" sz="2600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sz="2600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empresa</a:t>
            </a:r>
            <a:endParaRPr lang="en-GB" sz="2600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err="1" smtClean="0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Gestión</a:t>
            </a:r>
            <a:r>
              <a:rPr lang="en-GB" dirty="0" smtClean="0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 de la </a:t>
            </a:r>
            <a:r>
              <a:rPr lang="en-GB" dirty="0" err="1" smtClean="0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seguridad</a:t>
            </a:r>
            <a:endParaRPr lang="en-GB" dirty="0">
              <a:solidFill>
                <a:srgbClr val="D4876C"/>
              </a:solidFill>
              <a:latin typeface="Verdana" pitchFamily="32" charset="0"/>
              <a:ea typeface="DejaVu Sans" charset="0"/>
              <a:cs typeface="DejaVu Sans" charset="0"/>
            </a:endParaRP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128588" y="1370013"/>
            <a:ext cx="1674812" cy="304800"/>
            <a:chOff x="81" y="863"/>
            <a:chExt cx="1055" cy="192"/>
          </a:xfrm>
        </p:grpSpPr>
        <p:sp>
          <p:nvSpPr>
            <p:cNvPr id="8197" name="AutoShape 5"/>
            <p:cNvSpPr>
              <a:spLocks noChangeArrowheads="1"/>
            </p:cNvSpPr>
            <p:nvPr/>
          </p:nvSpPr>
          <p:spPr bwMode="auto">
            <a:xfrm>
              <a:off x="84" y="885"/>
              <a:ext cx="1013" cy="148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198" name="Text Box 6"/>
            <p:cNvSpPr txBox="1">
              <a:spLocks noChangeArrowheads="1"/>
            </p:cNvSpPr>
            <p:nvPr/>
          </p:nvSpPr>
          <p:spPr bwMode="auto">
            <a:xfrm>
              <a:off x="81" y="863"/>
              <a:ext cx="1055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>
                  <a:solidFill>
                    <a:srgbClr val="006699"/>
                  </a:solidFill>
                  <a:latin typeface="Verdana" pitchFamily="32" charset="0"/>
                  <a:ea typeface="DejaVu Sans" charset="0"/>
                  <a:cs typeface="DejaVu Sans" charset="0"/>
                </a:rPr>
                <a:t>Conceptos</a:t>
              </a:r>
            </a:p>
          </p:txBody>
        </p:sp>
      </p:grp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2706688" y="2062163"/>
            <a:ext cx="5424487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388" y="2519363"/>
            <a:ext cx="9001125" cy="43386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>
                <a:solidFill>
                  <a:srgbClr val="FFFFFF"/>
                </a:solidFill>
                <a:latin typeface="Verdana" pitchFamily="32" charset="0"/>
                <a:ea typeface="DejaVu Sans" charset="0"/>
                <a:cs typeface="DejaVu Sans" charset="0"/>
              </a:rPr>
              <a:t>Seguridad de red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800225" y="1085850"/>
            <a:ext cx="7332663" cy="57721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6550" indent="-336550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Font typeface="Times New Roman" pitchFamily="16" charset="0"/>
              <a:buBlip>
                <a:blip r:embed="rId3"/>
              </a:buBlip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Enfoque</a:t>
            </a:r>
            <a:r>
              <a:rPr lang="en-GB" dirty="0" smtClean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de </a:t>
            </a:r>
            <a:r>
              <a:rPr lang="en-GB" dirty="0" err="1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mejora</a:t>
            </a:r>
            <a:r>
              <a:rPr lang="en-GB" dirty="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t> continua (PDCA-Plan-Do-Check-Act)‏</a:t>
            </a:r>
          </a:p>
          <a:p>
            <a:pPr marL="736600" lvl="1" indent="-279400">
              <a:lnSpc>
                <a:spcPct val="100000"/>
              </a:lnSpc>
              <a:spcBef>
                <a:spcPts val="500"/>
              </a:spcBef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20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Plan</a:t>
            </a:r>
            <a:r>
              <a:rPr lang="en-GB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:política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de </a:t>
            </a:r>
            <a:r>
              <a:rPr lang="en-GB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seguridad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, </a:t>
            </a:r>
            <a:r>
              <a:rPr lang="en-GB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evaluación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de </a:t>
            </a:r>
            <a:r>
              <a:rPr lang="en-GB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riesgos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y </a:t>
            </a:r>
            <a:r>
              <a:rPr lang="en-GB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selección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de </a:t>
            </a:r>
            <a:r>
              <a:rPr lang="en-GB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controles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adecuados</a:t>
            </a:r>
            <a:endParaRPr lang="en-GB" sz="20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736600" lvl="1" indent="-279400">
              <a:lnSpc>
                <a:spcPct val="100000"/>
              </a:lnSpc>
              <a:spcBef>
                <a:spcPts val="500"/>
              </a:spcBef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Do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: </a:t>
            </a:r>
            <a:r>
              <a:rPr lang="en-GB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implantación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y </a:t>
            </a:r>
            <a:r>
              <a:rPr lang="en-GB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operación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de los </a:t>
            </a:r>
            <a:r>
              <a:rPr lang="en-GB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controles</a:t>
            </a:r>
            <a:endParaRPr lang="en-GB" sz="20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736600" lvl="1" indent="-279400">
              <a:lnSpc>
                <a:spcPct val="100000"/>
              </a:lnSpc>
              <a:spcBef>
                <a:spcPts val="500"/>
              </a:spcBef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20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Check</a:t>
            </a:r>
            <a:r>
              <a:rPr lang="en-GB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: </a:t>
            </a:r>
            <a:r>
              <a:rPr lang="en-GB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verificar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, </a:t>
            </a:r>
            <a:r>
              <a:rPr lang="en-GB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revisar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y </a:t>
            </a:r>
            <a:r>
              <a:rPr lang="en-GB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evaluar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(</a:t>
            </a:r>
            <a:r>
              <a:rPr lang="en-GB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eficiencia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y </a:t>
            </a:r>
            <a:r>
              <a:rPr lang="en-GB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eficacia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) del SGSI</a:t>
            </a:r>
          </a:p>
          <a:p>
            <a:pPr marL="736600" lvl="1" indent="-279400">
              <a:lnSpc>
                <a:spcPct val="100000"/>
              </a:lnSpc>
              <a:spcBef>
                <a:spcPts val="500"/>
              </a:spcBef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GB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Act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: </a:t>
            </a:r>
            <a:r>
              <a:rPr lang="en-GB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realizar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cambios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para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maximizar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el </a:t>
            </a:r>
            <a:r>
              <a:rPr lang="en-GB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rendimiento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Acciones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correctivas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y </a:t>
            </a:r>
            <a:r>
              <a:rPr lang="en-GB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preventivas</a:t>
            </a:r>
            <a:endParaRPr lang="en-GB" sz="20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336550" indent="-336550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Pct val="120000"/>
              <a:buFontTx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GB" sz="20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solidFill>
                  <a:srgbClr val="D4876C"/>
                </a:solidFill>
                <a:latin typeface="Verdana" pitchFamily="32" charset="0"/>
                <a:ea typeface="DejaVu Sans" charset="0"/>
                <a:cs typeface="DejaVu Sans" charset="0"/>
              </a:rPr>
              <a:t>Gestión de la seguridad</a:t>
            </a:r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128588" y="1370013"/>
            <a:ext cx="1674812" cy="304800"/>
            <a:chOff x="81" y="863"/>
            <a:chExt cx="1055" cy="192"/>
          </a:xfrm>
        </p:grpSpPr>
        <p:sp>
          <p:nvSpPr>
            <p:cNvPr id="10245" name="AutoShape 5"/>
            <p:cNvSpPr>
              <a:spLocks noChangeArrowheads="1"/>
            </p:cNvSpPr>
            <p:nvPr/>
          </p:nvSpPr>
          <p:spPr bwMode="auto">
            <a:xfrm>
              <a:off x="84" y="885"/>
              <a:ext cx="1013" cy="148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46" name="Text Box 6"/>
            <p:cNvSpPr txBox="1">
              <a:spLocks noChangeArrowheads="1"/>
            </p:cNvSpPr>
            <p:nvPr/>
          </p:nvSpPr>
          <p:spPr bwMode="auto">
            <a:xfrm>
              <a:off x="81" y="863"/>
              <a:ext cx="1055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r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>
                  <a:solidFill>
                    <a:srgbClr val="006699"/>
                  </a:solidFill>
                  <a:latin typeface="Verdana" pitchFamily="32" charset="0"/>
                  <a:ea typeface="DejaVu Sans" charset="0"/>
                  <a:cs typeface="DejaVu Sans" charset="0"/>
                </a:rPr>
                <a:t>Conceptos</a:t>
              </a:r>
            </a:p>
          </p:txBody>
        </p:sp>
      </p:grp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2706688" y="2062163"/>
            <a:ext cx="5424487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40188" y="5172075"/>
            <a:ext cx="2381250" cy="1619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Verdana"/>
        <a:ea typeface="DejaVu Sans"/>
        <a:cs typeface="DejaVu Sans"/>
      </a:majorFont>
      <a:minorFont>
        <a:latin typeface="Arial Narrow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Narrow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Narrow" pitchFamily="32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Verdana"/>
        <a:ea typeface="DejaVu Sans"/>
        <a:cs typeface="DejaVu Sans"/>
      </a:majorFont>
      <a:minorFont>
        <a:latin typeface="Arial Narrow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Narrow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Narrow" pitchFamily="32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2424</TotalTime>
  <Words>967</Words>
  <Application>Microsoft Office PowerPoint</Application>
  <PresentationFormat>Presentación en pantalla (4:3)</PresentationFormat>
  <Paragraphs>328</Paragraphs>
  <Slides>27</Slides>
  <Notes>27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27</vt:i4>
      </vt:variant>
    </vt:vector>
  </HeadingPairs>
  <TitlesOfParts>
    <vt:vector size="38" baseType="lpstr">
      <vt:lpstr>Arial Unicode MS</vt:lpstr>
      <vt:lpstr>Arial</vt:lpstr>
      <vt:lpstr>Arial Black</vt:lpstr>
      <vt:lpstr>Arial Narrow</vt:lpstr>
      <vt:lpstr>Cambria Math</vt:lpstr>
      <vt:lpstr>DejaVu Sans</vt:lpstr>
      <vt:lpstr>Times New Roman</vt:lpstr>
      <vt:lpstr>Verdana</vt:lpstr>
      <vt:lpstr>Wingdings</vt:lpstr>
      <vt:lpstr>Tema de Office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de Administración de Redes Heterogéneas de Computadores</dc:title>
  <dc:creator>Mora</dc:creator>
  <cp:keywords>NRS Tesis</cp:keywords>
  <cp:lastModifiedBy>Windows User</cp:lastModifiedBy>
  <cp:revision>93</cp:revision>
  <cp:lastPrinted>1601-01-01T00:00:00Z</cp:lastPrinted>
  <dcterms:created xsi:type="dcterms:W3CDTF">1601-01-01T00:00:00Z</dcterms:created>
  <dcterms:modified xsi:type="dcterms:W3CDTF">2019-03-07T12:02:54Z</dcterms:modified>
</cp:coreProperties>
</file>