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5"/>
  </p:notesMasterIdLst>
  <p:handoutMasterIdLst>
    <p:handoutMasterId r:id="rId36"/>
  </p:handoutMasterIdLst>
  <p:sldIdLst>
    <p:sldId id="745" r:id="rId2"/>
    <p:sldId id="773" r:id="rId3"/>
    <p:sldId id="876" r:id="rId4"/>
    <p:sldId id="877" r:id="rId5"/>
    <p:sldId id="903" r:id="rId6"/>
    <p:sldId id="879" r:id="rId7"/>
    <p:sldId id="906" r:id="rId8"/>
    <p:sldId id="880" r:id="rId9"/>
    <p:sldId id="881" r:id="rId10"/>
    <p:sldId id="882" r:id="rId11"/>
    <p:sldId id="883" r:id="rId12"/>
    <p:sldId id="884" r:id="rId13"/>
    <p:sldId id="885" r:id="rId14"/>
    <p:sldId id="904" r:id="rId15"/>
    <p:sldId id="886" r:id="rId16"/>
    <p:sldId id="888" r:id="rId17"/>
    <p:sldId id="891" r:id="rId18"/>
    <p:sldId id="890" r:id="rId19"/>
    <p:sldId id="889" r:id="rId20"/>
    <p:sldId id="905" r:id="rId21"/>
    <p:sldId id="893" r:id="rId22"/>
    <p:sldId id="894" r:id="rId23"/>
    <p:sldId id="895" r:id="rId24"/>
    <p:sldId id="896" r:id="rId25"/>
    <p:sldId id="897" r:id="rId26"/>
    <p:sldId id="898" r:id="rId27"/>
    <p:sldId id="899" r:id="rId28"/>
    <p:sldId id="900" r:id="rId29"/>
    <p:sldId id="901" r:id="rId30"/>
    <p:sldId id="902" r:id="rId31"/>
    <p:sldId id="907" r:id="rId32"/>
    <p:sldId id="908" r:id="rId33"/>
    <p:sldId id="892" r:id="rId34"/>
  </p:sldIdLst>
  <p:sldSz cx="9144000" cy="6858000" type="screen4x3"/>
  <p:notesSz cx="6797675" cy="9926638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600" kern="1200">
        <a:solidFill>
          <a:srgbClr val="CC0000"/>
        </a:solidFill>
        <a:latin typeface="Arial Narrow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kern="1200">
        <a:solidFill>
          <a:srgbClr val="CC0000"/>
        </a:solidFill>
        <a:latin typeface="Arial Narrow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kern="1200">
        <a:solidFill>
          <a:srgbClr val="CC0000"/>
        </a:solidFill>
        <a:latin typeface="Arial Narrow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kern="1200">
        <a:solidFill>
          <a:srgbClr val="CC0000"/>
        </a:solidFill>
        <a:latin typeface="Arial Narrow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kern="1200">
        <a:solidFill>
          <a:srgbClr val="CC0000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CC0000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CC0000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CC0000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CC0000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866B"/>
    <a:srgbClr val="C7BDBD"/>
    <a:srgbClr val="C1EAFF"/>
    <a:srgbClr val="66CCFF"/>
    <a:srgbClr val="977F19"/>
    <a:srgbClr val="3399FF"/>
    <a:srgbClr val="FFEA91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19" autoAdjust="0"/>
    <p:restoredTop sz="72497" autoAdjust="0"/>
  </p:normalViewPr>
  <p:slideViewPr>
    <p:cSldViewPr snapToGrid="0">
      <p:cViewPr varScale="1">
        <p:scale>
          <a:sx n="89" d="100"/>
          <a:sy n="89" d="100"/>
        </p:scale>
        <p:origin x="811" y="77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1338" y="996"/>
      </p:cViewPr>
      <p:guideLst>
        <p:guide orient="horz" pos="3126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3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798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798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607BF08-A3A4-4D12-B6BB-8824D6135AC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4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798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798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2BA1FD6-2CCD-45ED-99B3-5ABD27D9106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4494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C609BE-E6A7-46C3-B49A-177EBE439DFB}" type="slidenum">
              <a:rPr lang="es-ES"/>
              <a:pPr/>
              <a:t>1</a:t>
            </a:fld>
            <a:endParaRPr lang="es-E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z="10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978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/>
              <a:t>Experto en Administración y Seguridad de Sistemas Informáticos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36ABB-183E-478D-A7A7-8865F04408C0}" type="slidenum">
              <a:rPr lang="es-ES"/>
              <a:pPr/>
              <a:t>10</a:t>
            </a:fld>
            <a:endParaRPr lang="es-E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2386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/>
              <a:t>Experto en Administración y Seguridad de Sistemas Informáticos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26EB62-0369-4673-87A9-199197D5F4CC}" type="slidenum">
              <a:rPr lang="es-ES"/>
              <a:pPr/>
              <a:t>11</a:t>
            </a:fld>
            <a:endParaRPr lang="es-E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308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/>
              <a:t>Experto en Administración y Seguridad de Sistemas Informáticos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5C006F-C822-4DE4-84A3-E1A8E712BEC1}" type="slidenum">
              <a:rPr lang="es-ES"/>
              <a:pPr/>
              <a:t>12</a:t>
            </a:fld>
            <a:endParaRPr lang="es-E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4211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/>
              <a:t>Experto en Administración y Seguridad de Sistemas Informáticos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0C395-8EAE-485A-9680-C83128833ED5}" type="slidenum">
              <a:rPr lang="es-ES"/>
              <a:pPr/>
              <a:t>13</a:t>
            </a:fld>
            <a:endParaRPr lang="es-E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2636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4DC66A-DBE4-4E40-9AB7-BACE2FB8D582}" type="slidenum">
              <a:rPr lang="es-ES"/>
              <a:pPr/>
              <a:t>14</a:t>
            </a:fld>
            <a:endParaRPr lang="es-E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275" y="4648200"/>
            <a:ext cx="6461125" cy="4953000"/>
          </a:xfrm>
          <a:noFill/>
          <a:ln/>
        </p:spPr>
        <p:txBody>
          <a:bodyPr/>
          <a:lstStyle/>
          <a:p>
            <a:pPr eaLnBrk="1" hangingPunct="1"/>
            <a:endParaRPr lang="es-ES" sz="1000" smtClean="0"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688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/>
              <a:t>Experto en Administración y Seguridad de Sistemas Informáticos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0C395-8EAE-485A-9680-C83128833ED5}" type="slidenum">
              <a:rPr lang="es-ES"/>
              <a:pPr/>
              <a:t>15</a:t>
            </a:fld>
            <a:endParaRPr lang="es-E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5463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/>
              <a:t>Experto en Administración y Seguridad de Sistemas Informáticos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BA9D29-BE4F-4F81-9847-465EB02C1282}" type="slidenum">
              <a:rPr lang="es-ES"/>
              <a:pPr/>
              <a:t>16</a:t>
            </a:fld>
            <a:endParaRPr lang="es-E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8915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/>
              <a:t>Experto en Administración y Seguridad de Sistemas Informáticos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673BD1-5F17-4B7B-B9C7-760AD0160268}" type="slidenum">
              <a:rPr lang="es-ES"/>
              <a:pPr/>
              <a:t>17</a:t>
            </a:fld>
            <a:endParaRPr lang="es-E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485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/>
              <a:t>Experto en Administración y Seguridad de Sistemas Informáticos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673BD1-5F17-4B7B-B9C7-760AD0160268}" type="slidenum">
              <a:rPr lang="es-ES"/>
              <a:pPr/>
              <a:t>18</a:t>
            </a:fld>
            <a:endParaRPr lang="es-E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5179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/>
              <a:t>Experto en Administración y Seguridad de Sistemas Informáticos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41B707-6B99-418E-A85F-9D19D62FCBC9}" type="slidenum">
              <a:rPr lang="es-ES"/>
              <a:pPr/>
              <a:t>19</a:t>
            </a:fld>
            <a:endParaRPr lang="es-E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700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4DC66A-DBE4-4E40-9AB7-BACE2FB8D582}" type="slidenum">
              <a:rPr lang="es-ES"/>
              <a:pPr/>
              <a:t>2</a:t>
            </a:fld>
            <a:endParaRPr lang="es-E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275" y="4648200"/>
            <a:ext cx="6461125" cy="4953000"/>
          </a:xfrm>
          <a:noFill/>
          <a:ln/>
        </p:spPr>
        <p:txBody>
          <a:bodyPr/>
          <a:lstStyle/>
          <a:p>
            <a:pPr eaLnBrk="1" hangingPunct="1"/>
            <a:endParaRPr lang="es-ES" sz="1000" smtClean="0"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813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4DC66A-DBE4-4E40-9AB7-BACE2FB8D582}" type="slidenum">
              <a:rPr lang="es-ES"/>
              <a:pPr/>
              <a:t>20</a:t>
            </a:fld>
            <a:endParaRPr lang="es-E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275" y="4648200"/>
            <a:ext cx="6461125" cy="4953000"/>
          </a:xfrm>
          <a:noFill/>
          <a:ln/>
        </p:spPr>
        <p:txBody>
          <a:bodyPr/>
          <a:lstStyle/>
          <a:p>
            <a:pPr eaLnBrk="1" hangingPunct="1"/>
            <a:endParaRPr lang="es-ES" sz="1000" smtClean="0"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977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/>
              <a:t>Experto en Administración y Seguridad de Sistemas Informáticos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C51505-BE13-400D-B6D3-F40E482C9217}" type="slidenum">
              <a:rPr lang="es-ES"/>
              <a:pPr/>
              <a:t>21</a:t>
            </a:fld>
            <a:endParaRPr lang="es-E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01380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/>
              <a:t>Experto en Administración y Seguridad de Sistemas Informáticos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8552B2-961B-4DC6-97D7-1B1BA4005889}" type="slidenum">
              <a:rPr lang="es-ES"/>
              <a:pPr/>
              <a:t>22</a:t>
            </a:fld>
            <a:endParaRPr lang="es-E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26750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/>
              <a:t>Experto en Administración y Seguridad de Sistemas Informáticos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EDBB49-33CA-47E6-9634-8E42FB3C1719}" type="slidenum">
              <a:rPr lang="es-ES"/>
              <a:pPr/>
              <a:t>23</a:t>
            </a:fld>
            <a:endParaRPr lang="es-E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85026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/>
              <a:t>Experto en Administración y Seguridad de Sistemas Informáticos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B1B08-3061-49AA-9F1D-583AD19375EE}" type="slidenum">
              <a:rPr lang="es-ES"/>
              <a:pPr/>
              <a:t>24</a:t>
            </a:fld>
            <a:endParaRPr lang="es-E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9997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/>
              <a:t>Experto en Administración y Seguridad de Sistemas Informáticos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5A7AE-538A-4A83-9EBC-7840324B5739}" type="slidenum">
              <a:rPr lang="es-ES"/>
              <a:pPr/>
              <a:t>25</a:t>
            </a:fld>
            <a:endParaRPr lang="es-E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6225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/>
              <a:t>Experto en Administración y Seguridad de Sistemas Informáticos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CBDE8B-988A-4296-94C8-DEB98B05E849}" type="slidenum">
              <a:rPr lang="es-ES"/>
              <a:pPr/>
              <a:t>26</a:t>
            </a:fld>
            <a:endParaRPr lang="es-E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6582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/>
              <a:t>Experto en Administración y Seguridad de Sistemas Informáticos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C6FA6C-3670-4A4F-BB8C-F3A3502E3669}" type="slidenum">
              <a:rPr lang="es-ES"/>
              <a:pPr/>
              <a:t>27</a:t>
            </a:fld>
            <a:endParaRPr lang="es-E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90222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/>
              <a:t>Experto en Administración y Seguridad de Sistemas Informáticos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C6FA6C-3670-4A4F-BB8C-F3A3502E3669}" type="slidenum">
              <a:rPr lang="es-ES"/>
              <a:pPr/>
              <a:t>28</a:t>
            </a:fld>
            <a:endParaRPr lang="es-E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00065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/>
              <a:t>Experto en Administración y Seguridad de Sistemas Informáticos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C6FA6C-3670-4A4F-BB8C-F3A3502E3669}" type="slidenum">
              <a:rPr lang="es-ES"/>
              <a:pPr/>
              <a:t>29</a:t>
            </a:fld>
            <a:endParaRPr lang="es-E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314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/>
              <a:t>Experto en Administración y Seguridad de Sistemas Informáticos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7E0408-6FF6-4BEC-B4CE-C717FCEF9793}" type="slidenum">
              <a:rPr lang="es-ES"/>
              <a:pPr/>
              <a:t>3</a:t>
            </a:fld>
            <a:endParaRPr lang="es-E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4857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/>
              <a:t>Experto en Administración y Seguridad de Sistemas Informáticos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3EF76C-54E5-4E84-864C-BF69CEF4EB9E}" type="slidenum">
              <a:rPr lang="es-ES"/>
              <a:pPr/>
              <a:t>30</a:t>
            </a:fld>
            <a:endParaRPr lang="es-E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70893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/>
              <a:t>Experto en Administración y Seguridad de Sistemas Informáticos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3EF76C-54E5-4E84-864C-BF69CEF4EB9E}" type="slidenum">
              <a:rPr lang="es-ES"/>
              <a:pPr/>
              <a:t>31</a:t>
            </a:fld>
            <a:endParaRPr lang="es-E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92813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D24BC97-3F10-4D00-903E-C19E1CD92E27}" type="slidenum">
              <a:rPr lang="es-ES" smtClean="0"/>
              <a:pPr/>
              <a:t>32</a:t>
            </a:fld>
            <a:endParaRPr lang="es-ES" smtClean="0"/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3850443" y="9429090"/>
            <a:ext cx="2945659" cy="4959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CFC461D-CE8F-42F5-AF79-21482CCDADFF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32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7588" name="Text Box 2"/>
          <p:cNvSpPr txBox="1">
            <a:spLocks noChangeArrowheads="1"/>
          </p:cNvSpPr>
          <p:nvPr/>
        </p:nvSpPr>
        <p:spPr bwMode="auto">
          <a:xfrm>
            <a:off x="989755" y="743891"/>
            <a:ext cx="4819740" cy="37226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>
              <a:ea typeface="DejaVu Sans" charset="0"/>
              <a:cs typeface="DejaVu Sans" charset="0"/>
            </a:endParaRP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/>
          </p:nvPr>
        </p:nvSpPr>
        <p:spPr>
          <a:xfrm>
            <a:off x="906357" y="4714545"/>
            <a:ext cx="4983389" cy="4466582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9908919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C609BE-E6A7-46C3-B49A-177EBE439DFB}" type="slidenum">
              <a:rPr lang="es-ES"/>
              <a:pPr/>
              <a:t>33</a:t>
            </a:fld>
            <a:endParaRPr lang="es-E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z="10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925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/>
              <a:t>Experto en Administración y Seguridad de Sistemas Informáticos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5D62C-5AB8-4F16-AC51-77CAB4686FF6}" type="slidenum">
              <a:rPr lang="es-ES"/>
              <a:pPr/>
              <a:t>4</a:t>
            </a:fld>
            <a:endParaRPr lang="es-E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4935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4DC66A-DBE4-4E40-9AB7-BACE2FB8D582}" type="slidenum">
              <a:rPr lang="es-ES"/>
              <a:pPr/>
              <a:t>5</a:t>
            </a:fld>
            <a:endParaRPr lang="es-E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275" y="4648200"/>
            <a:ext cx="6461125" cy="4953000"/>
          </a:xfrm>
          <a:noFill/>
          <a:ln/>
        </p:spPr>
        <p:txBody>
          <a:bodyPr/>
          <a:lstStyle/>
          <a:p>
            <a:pPr eaLnBrk="1" hangingPunct="1"/>
            <a:endParaRPr lang="es-ES" sz="1000" smtClean="0"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985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/>
              <a:t>Experto en Administración y Seguridad de Sistemas Informáticos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CABD2D-EED7-485F-9B26-2589FEBE427D}" type="slidenum">
              <a:rPr lang="es-ES"/>
              <a:pPr/>
              <a:t>6</a:t>
            </a:fld>
            <a:endParaRPr lang="es-E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2874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/>
              <a:t>Experto en Administración y Seguridad de Sistemas Informáticos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CABD2D-EED7-485F-9B26-2589FEBE427D}" type="slidenum">
              <a:rPr lang="es-ES"/>
              <a:pPr/>
              <a:t>7</a:t>
            </a:fld>
            <a:endParaRPr lang="es-E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3495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/>
              <a:t>Experto en Administración y Seguridad de Sistemas Informáticos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F57A66-F77C-4B13-BF4B-215EAD24F059}" type="slidenum">
              <a:rPr lang="es-ES"/>
              <a:pPr/>
              <a:t>8</a:t>
            </a:fld>
            <a:endParaRPr lang="es-E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251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/>
              <a:t>Experto en Administración y Seguridad de Sistemas Informáticos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B7ADD8-ED48-4066-86EB-E8A6722987B3}" type="slidenum">
              <a:rPr lang="es-ES"/>
              <a:pPr/>
              <a:t>9</a:t>
            </a:fld>
            <a:endParaRPr lang="es-E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753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0" y="0"/>
            <a:ext cx="4416425" cy="320833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0" y="3200400"/>
            <a:ext cx="4414838" cy="3657600"/>
          </a:xfrm>
          <a:prstGeom prst="rect">
            <a:avLst/>
          </a:prstGeom>
          <a:solidFill>
            <a:srgbClr val="99CC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white">
          <a:xfrm>
            <a:off x="415925" y="0"/>
            <a:ext cx="1992313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ltGray">
          <a:xfrm>
            <a:off x="4421188" y="0"/>
            <a:ext cx="4722812" cy="322103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78063" y="1762125"/>
            <a:ext cx="6305550" cy="40132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5325" y="595313"/>
            <a:ext cx="5492750" cy="4022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 rot="16200000">
            <a:off x="2432843" y="-638968"/>
            <a:ext cx="1992313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826250" y="361950"/>
            <a:ext cx="1003300" cy="6400800"/>
          </a:xfrm>
          <a:prstGeom prst="rect">
            <a:avLst/>
          </a:prstGeom>
          <a:gradFill rotWithShape="1">
            <a:gsLst>
              <a:gs pos="0">
                <a:srgbClr val="CCECFF">
                  <a:gamma/>
                  <a:shade val="0"/>
                  <a:invGamma/>
                  <a:alpha val="0"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 rot="16200000">
            <a:off x="2590800" y="609600"/>
            <a:ext cx="1003300" cy="6184900"/>
          </a:xfrm>
          <a:prstGeom prst="rect">
            <a:avLst/>
          </a:prstGeom>
          <a:gradFill rotWithShape="1">
            <a:gsLst>
              <a:gs pos="0">
                <a:srgbClr val="CCECFF">
                  <a:gamma/>
                  <a:shade val="0"/>
                  <a:invGamma/>
                  <a:alpha val="0"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3854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311775"/>
            <a:ext cx="6400800" cy="70802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138548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1828800" y="1981200"/>
            <a:ext cx="5907088" cy="2122488"/>
          </a:xfrm>
        </p:spPr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77100" y="204788"/>
            <a:ext cx="1790700" cy="63420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900238" y="204788"/>
            <a:ext cx="5224462" cy="63420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00238" y="204788"/>
            <a:ext cx="7167562" cy="7270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2057400" y="1355725"/>
            <a:ext cx="3378200" cy="5191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588000" y="1355725"/>
            <a:ext cx="3378200" cy="5191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057400" y="1355725"/>
            <a:ext cx="3378200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588000" y="1355725"/>
            <a:ext cx="3378200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450" name="Rectangle 2"/>
          <p:cNvSpPr>
            <a:spLocks noChangeArrowheads="1"/>
          </p:cNvSpPr>
          <p:nvPr/>
        </p:nvSpPr>
        <p:spPr bwMode="ltGray">
          <a:xfrm>
            <a:off x="0" y="0"/>
            <a:ext cx="9144000" cy="10445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384451" name="Rectangle 3"/>
          <p:cNvSpPr>
            <a:spLocks noChangeArrowheads="1"/>
          </p:cNvSpPr>
          <p:nvPr/>
        </p:nvSpPr>
        <p:spPr bwMode="ltGray">
          <a:xfrm>
            <a:off x="1781175" y="0"/>
            <a:ext cx="7362825" cy="768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384452" name="Rectangle 4"/>
          <p:cNvSpPr>
            <a:spLocks noChangeArrowheads="1"/>
          </p:cNvSpPr>
          <p:nvPr/>
        </p:nvSpPr>
        <p:spPr bwMode="auto">
          <a:xfrm>
            <a:off x="2278063" y="258763"/>
            <a:ext cx="6305550" cy="65563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384453" name="Rectangle 5"/>
          <p:cNvSpPr>
            <a:spLocks noChangeArrowheads="1"/>
          </p:cNvSpPr>
          <p:nvPr/>
        </p:nvSpPr>
        <p:spPr bwMode="auto">
          <a:xfrm>
            <a:off x="695325" y="74613"/>
            <a:ext cx="1800225" cy="5159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384454" name="Rectangle 6"/>
          <p:cNvSpPr>
            <a:spLocks noChangeArrowheads="1"/>
          </p:cNvSpPr>
          <p:nvPr/>
        </p:nvSpPr>
        <p:spPr bwMode="ltGray">
          <a:xfrm>
            <a:off x="0" y="1042988"/>
            <a:ext cx="1776413" cy="581501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384455" name="Rectangle 7"/>
          <p:cNvSpPr>
            <a:spLocks noChangeArrowheads="1"/>
          </p:cNvSpPr>
          <p:nvPr/>
        </p:nvSpPr>
        <p:spPr bwMode="auto">
          <a:xfrm>
            <a:off x="-22225" y="4164013"/>
            <a:ext cx="1057275" cy="27051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384456" name="Rectangle 8"/>
          <p:cNvSpPr>
            <a:spLocks noChangeArrowheads="1"/>
          </p:cNvSpPr>
          <p:nvPr/>
        </p:nvSpPr>
        <p:spPr bwMode="white">
          <a:xfrm>
            <a:off x="168275" y="1347788"/>
            <a:ext cx="1620838" cy="5110162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57400" y="1355725"/>
            <a:ext cx="690880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384458" name="Text Box 10"/>
          <p:cNvSpPr txBox="1">
            <a:spLocks noChangeArrowheads="1"/>
          </p:cNvSpPr>
          <p:nvPr/>
        </p:nvSpPr>
        <p:spPr bwMode="auto">
          <a:xfrm>
            <a:off x="0" y="1368425"/>
            <a:ext cx="1803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s-ES_tradnl" sz="1400" dirty="0">
                <a:solidFill>
                  <a:schemeClr val="tx2"/>
                </a:solidFill>
                <a:latin typeface="Verdana" pitchFamily="34" charset="0"/>
              </a:rPr>
              <a:t>introducción</a:t>
            </a:r>
            <a:endParaRPr lang="es-ES" sz="1400" dirty="0">
              <a:solidFill>
                <a:schemeClr val="tx2"/>
              </a:solidFill>
              <a:latin typeface="Verdana" pitchFamily="34" charset="0"/>
            </a:endParaRPr>
          </a:p>
          <a:p>
            <a:pPr algn="r">
              <a:defRPr/>
            </a:pPr>
            <a:r>
              <a:rPr lang="es-ES_tradnl" sz="1400" dirty="0" smtClean="0">
                <a:solidFill>
                  <a:schemeClr val="tx2"/>
                </a:solidFill>
                <a:latin typeface="Verdana" pitchFamily="34" charset="0"/>
              </a:rPr>
              <a:t>tipos</a:t>
            </a:r>
            <a:r>
              <a:rPr lang="es-ES_tradnl" sz="1400" dirty="0">
                <a:solidFill>
                  <a:schemeClr val="tx2"/>
                </a:solidFill>
                <a:latin typeface="Verdana" pitchFamily="34" charset="0"/>
              </a:rPr>
              <a:t/>
            </a:r>
            <a:br>
              <a:rPr lang="es-ES_tradnl" sz="1400" dirty="0">
                <a:solidFill>
                  <a:schemeClr val="tx2"/>
                </a:solidFill>
                <a:latin typeface="Verdana" pitchFamily="34" charset="0"/>
              </a:rPr>
            </a:br>
            <a:r>
              <a:rPr lang="es-ES_tradnl" sz="1400" dirty="0" smtClean="0">
                <a:solidFill>
                  <a:schemeClr val="tx2"/>
                </a:solidFill>
                <a:latin typeface="Verdana" pitchFamily="34" charset="0"/>
              </a:rPr>
              <a:t>arquitectura</a:t>
            </a:r>
            <a:endParaRPr lang="es-ES_tradnl" sz="1400" dirty="0">
              <a:solidFill>
                <a:schemeClr val="tx2"/>
              </a:solidFill>
              <a:latin typeface="Verdana" pitchFamily="34" charset="0"/>
            </a:endParaRPr>
          </a:p>
          <a:p>
            <a:pPr algn="r">
              <a:defRPr/>
            </a:pPr>
            <a:r>
              <a:rPr lang="es-ES_tradnl" sz="1400" dirty="0" smtClean="0">
                <a:solidFill>
                  <a:schemeClr val="tx2"/>
                </a:solidFill>
                <a:latin typeface="Verdana" pitchFamily="34" charset="0"/>
              </a:rPr>
              <a:t>problemas</a:t>
            </a:r>
            <a:endParaRPr lang="es-ES_tradnl" sz="1400" dirty="0">
              <a:solidFill>
                <a:schemeClr val="tx2"/>
              </a:solidFill>
              <a:latin typeface="Verdana" pitchFamily="34" charset="0"/>
            </a:endParaRPr>
          </a:p>
          <a:p>
            <a:pPr algn="r">
              <a:defRPr/>
            </a:pPr>
            <a:r>
              <a:rPr lang="es-ES_tradnl" sz="1400" dirty="0" err="1" smtClean="0">
                <a:solidFill>
                  <a:schemeClr val="tx2"/>
                </a:solidFill>
                <a:latin typeface="Verdana" pitchFamily="34" charset="0"/>
              </a:rPr>
              <a:t>snort</a:t>
            </a:r>
            <a:endParaRPr lang="es-ES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1384459" name="Text Box 11"/>
          <p:cNvSpPr txBox="1">
            <a:spLocks noChangeArrowheads="1"/>
          </p:cNvSpPr>
          <p:nvPr/>
        </p:nvSpPr>
        <p:spPr bwMode="auto">
          <a:xfrm>
            <a:off x="0" y="1063625"/>
            <a:ext cx="180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s-ES_tradnl" sz="1800" b="1">
                <a:solidFill>
                  <a:schemeClr val="tx1"/>
                </a:solidFill>
                <a:latin typeface="Verdana" pitchFamily="34" charset="0"/>
              </a:rPr>
              <a:t>Contenido</a:t>
            </a:r>
            <a:endParaRPr lang="es-ES" sz="18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título</a:t>
            </a:r>
          </a:p>
        </p:txBody>
      </p:sp>
      <p:sp>
        <p:nvSpPr>
          <p:cNvPr id="1384461" name="Line 13"/>
          <p:cNvSpPr>
            <a:spLocks noChangeShapeType="1"/>
          </p:cNvSpPr>
          <p:nvPr/>
        </p:nvSpPr>
        <p:spPr bwMode="auto">
          <a:xfrm>
            <a:off x="381000" y="1176338"/>
            <a:ext cx="0" cy="1381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s-ES"/>
          </a:p>
        </p:txBody>
      </p:sp>
      <p:sp>
        <p:nvSpPr>
          <p:cNvPr id="5134" name="WordArt 14"/>
          <p:cNvSpPr>
            <a:spLocks noChangeArrowheads="1" noChangeShapeType="1" noTextEdit="1"/>
          </p:cNvSpPr>
          <p:nvPr/>
        </p:nvSpPr>
        <p:spPr bwMode="auto">
          <a:xfrm>
            <a:off x="227013" y="93663"/>
            <a:ext cx="1211262" cy="863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s-ES" sz="3600" kern="10" dirty="0" smtClean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9DDAFF">
                    <a:alpha val="30196"/>
                  </a:srgbClr>
                </a:solidFill>
                <a:latin typeface="Arial Black"/>
              </a:rPr>
              <a:t>GIRC</a:t>
            </a:r>
            <a:endParaRPr lang="es-ES" sz="36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rgbClr val="9DDAFF">
                  <a:alpha val="30196"/>
                </a:srgbClr>
              </a:solidFill>
              <a:latin typeface="Arial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nort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/>
          <p:cNvSpPr>
            <a:spLocks noChangeShapeType="1"/>
          </p:cNvSpPr>
          <p:nvPr/>
        </p:nvSpPr>
        <p:spPr bwMode="auto">
          <a:xfrm>
            <a:off x="6826250" y="5395913"/>
            <a:ext cx="0" cy="774700"/>
          </a:xfrm>
          <a:prstGeom prst="line">
            <a:avLst/>
          </a:prstGeom>
          <a:noFill/>
          <a:ln w="3175">
            <a:solidFill>
              <a:srgbClr val="C1EAFF"/>
            </a:solidFill>
            <a:round/>
            <a:headEnd/>
            <a:tailEnd/>
          </a:ln>
        </p:spPr>
        <p:txBody>
          <a:bodyPr wrap="none"/>
          <a:lstStyle/>
          <a:p>
            <a:endParaRPr lang="es-ES"/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7302500" y="5395913"/>
            <a:ext cx="0" cy="774700"/>
          </a:xfrm>
          <a:prstGeom prst="line">
            <a:avLst/>
          </a:prstGeom>
          <a:noFill/>
          <a:ln w="3175">
            <a:solidFill>
              <a:srgbClr val="C1EAFF"/>
            </a:solidFill>
            <a:round/>
            <a:headEnd/>
            <a:tailEnd/>
          </a:ln>
        </p:spPr>
        <p:txBody>
          <a:bodyPr wrap="none"/>
          <a:lstStyle/>
          <a:p>
            <a:endParaRPr lang="es-ES"/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5156200" y="5884863"/>
            <a:ext cx="3676650" cy="0"/>
          </a:xfrm>
          <a:prstGeom prst="line">
            <a:avLst/>
          </a:prstGeom>
          <a:noFill/>
          <a:ln w="3175">
            <a:solidFill>
              <a:srgbClr val="C1EAFF"/>
            </a:solidFill>
            <a:round/>
            <a:headEnd/>
            <a:tailEnd/>
          </a:ln>
        </p:spPr>
        <p:txBody>
          <a:bodyPr wrap="none"/>
          <a:lstStyle/>
          <a:p>
            <a:endParaRPr lang="es-ES"/>
          </a:p>
        </p:txBody>
      </p:sp>
      <p:sp>
        <p:nvSpPr>
          <p:cNvPr id="1205253" name="Rectangle 5"/>
          <p:cNvSpPr>
            <a:spLocks noChangeArrowheads="1"/>
          </p:cNvSpPr>
          <p:nvPr/>
        </p:nvSpPr>
        <p:spPr bwMode="auto">
          <a:xfrm>
            <a:off x="4310063" y="5108575"/>
            <a:ext cx="2697162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s-ES" sz="2800" b="1">
                <a:solidFill>
                  <a:srgbClr val="977F19"/>
                </a:solidFill>
                <a:cs typeface="Times New Roman" pitchFamily="18" charset="0"/>
              </a:rPr>
              <a:t>seguridad</a:t>
            </a:r>
            <a:endParaRPr lang="en-US" sz="2800">
              <a:solidFill>
                <a:srgbClr val="977F19"/>
              </a:solidFill>
              <a:cs typeface="Times New Roman" pitchFamily="18" charset="0"/>
            </a:endParaRPr>
          </a:p>
        </p:txBody>
      </p:sp>
      <p:sp>
        <p:nvSpPr>
          <p:cNvPr id="1205254" name="WordArt 6"/>
          <p:cNvSpPr>
            <a:spLocks noChangeArrowheads="1" noChangeShapeType="1" noTextEdit="1"/>
          </p:cNvSpPr>
          <p:nvPr/>
        </p:nvSpPr>
        <p:spPr bwMode="auto">
          <a:xfrm>
            <a:off x="676275" y="917575"/>
            <a:ext cx="5870575" cy="22923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s-ES" sz="3600" b="1" kern="10" dirty="0" smtClean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E0B500">
                    <a:alpha val="25098"/>
                  </a:srgbClr>
                </a:solidFill>
                <a:latin typeface="Arial Black"/>
              </a:rPr>
              <a:t>Gestión</a:t>
            </a:r>
            <a:endParaRPr lang="es-ES" sz="3600" b="1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rgbClr val="E0B500">
                  <a:alpha val="25098"/>
                </a:srgbClr>
              </a:solidFill>
              <a:latin typeface="Arial Black"/>
            </a:endParaRPr>
          </a:p>
        </p:txBody>
      </p:sp>
      <p:sp>
        <p:nvSpPr>
          <p:cNvPr id="1205256" name="Rectangle 8"/>
          <p:cNvSpPr>
            <a:spLocks noChangeArrowheads="1"/>
          </p:cNvSpPr>
          <p:nvPr/>
        </p:nvSpPr>
        <p:spPr bwMode="auto">
          <a:xfrm>
            <a:off x="6827473" y="5643723"/>
            <a:ext cx="1974850" cy="924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s-ES_tradnl" sz="2800" b="1" dirty="0" err="1" smtClean="0">
                <a:solidFill>
                  <a:schemeClr val="tx1"/>
                </a:solidFill>
                <a:cs typeface="Times New Roman" pitchFamily="18" charset="0"/>
              </a:rPr>
              <a:t>snort</a:t>
            </a:r>
            <a:endParaRPr lang="en-US" sz="2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205257" name="Rectangle 9"/>
          <p:cNvSpPr>
            <a:spLocks noChangeArrowheads="1"/>
          </p:cNvSpPr>
          <p:nvPr/>
        </p:nvSpPr>
        <p:spPr bwMode="auto">
          <a:xfrm>
            <a:off x="7105650" y="5113338"/>
            <a:ext cx="1900238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s-ES" sz="2800" b="1" dirty="0" smtClean="0">
                <a:solidFill>
                  <a:srgbClr val="66CCFF"/>
                </a:solidFill>
                <a:cs typeface="Times New Roman" pitchFamily="18" charset="0"/>
              </a:rPr>
              <a:t>IDS</a:t>
            </a:r>
            <a:r>
              <a:rPr lang="en-US" sz="28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endParaRPr lang="en-US" sz="2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205259" name="WordArt 11"/>
          <p:cNvSpPr>
            <a:spLocks noChangeArrowheads="1" noChangeShapeType="1" noTextEdit="1"/>
          </p:cNvSpPr>
          <p:nvPr/>
        </p:nvSpPr>
        <p:spPr bwMode="auto">
          <a:xfrm>
            <a:off x="4381500" y="2593975"/>
            <a:ext cx="4159250" cy="765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s-ES" sz="3600" kern="10" dirty="0" smtClean="0">
                <a:ln w="9525">
                  <a:solidFill>
                    <a:srgbClr val="977F19"/>
                  </a:solidFill>
                  <a:round/>
                  <a:headEnd/>
                  <a:tailEnd/>
                </a:ln>
                <a:solidFill>
                  <a:srgbClr val="FFFFFF">
                    <a:alpha val="59999"/>
                  </a:srgbClr>
                </a:solidFill>
                <a:latin typeface="Verdana"/>
                <a:ea typeface="Verdana"/>
                <a:cs typeface="Verdana"/>
              </a:rPr>
              <a:t>e implantación</a:t>
            </a:r>
            <a:endParaRPr lang="es-ES" sz="3600" kern="10" dirty="0">
              <a:ln w="9525">
                <a:solidFill>
                  <a:srgbClr val="977F19"/>
                </a:solidFill>
                <a:round/>
                <a:headEnd/>
                <a:tailEnd/>
              </a:ln>
              <a:solidFill>
                <a:srgbClr val="FFFFFF">
                  <a:alpha val="59999"/>
                </a:srgb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1" name="WordArt 9"/>
          <p:cNvSpPr>
            <a:spLocks noChangeArrowheads="1" noChangeShapeType="1" noTextEdit="1"/>
          </p:cNvSpPr>
          <p:nvPr/>
        </p:nvSpPr>
        <p:spPr bwMode="auto">
          <a:xfrm>
            <a:off x="1343025" y="3195638"/>
            <a:ext cx="3074988" cy="723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ES" sz="3600" kern="10" dirty="0"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rgbClr val="99CCFF">
                    <a:alpha val="59999"/>
                  </a:srgbClr>
                </a:solidFill>
                <a:latin typeface="Arial Black"/>
              </a:rPr>
              <a:t>de redes</a:t>
            </a:r>
          </a:p>
        </p:txBody>
      </p:sp>
      <p:sp>
        <p:nvSpPr>
          <p:cNvPr id="12" name="WordArt 8"/>
          <p:cNvSpPr>
            <a:spLocks noChangeArrowheads="1" noChangeShapeType="1" noTextEdit="1"/>
          </p:cNvSpPr>
          <p:nvPr/>
        </p:nvSpPr>
        <p:spPr bwMode="auto">
          <a:xfrm>
            <a:off x="4449763" y="2841625"/>
            <a:ext cx="3348037" cy="15843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ES" sz="3600" kern="10" dirty="0"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rgbClr val="99CCFF">
                    <a:alpha val="59999"/>
                  </a:srgbClr>
                </a:solidFill>
                <a:latin typeface="Arial Black"/>
              </a:rPr>
              <a:t>de computadores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05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5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0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2052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2052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05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05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0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2052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2052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05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05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0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2052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2052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205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205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20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2052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2052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05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05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0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2052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2052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55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mph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5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55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6" presetClass="emph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6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to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5253" grpId="0"/>
      <p:bldP spid="1205253" grpId="1"/>
      <p:bldP spid="1205254" grpId="0" animBg="1"/>
      <p:bldP spid="1205254" grpId="1" animBg="1"/>
      <p:bldP spid="1205256" grpId="0"/>
      <p:bldP spid="1205256" grpId="1"/>
      <p:bldP spid="1205257" grpId="0"/>
      <p:bldP spid="1205257" grpId="1"/>
      <p:bldP spid="1205259" grpId="0" animBg="1"/>
      <p:bldP spid="1205259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6591" y="0"/>
            <a:ext cx="8229600" cy="993775"/>
          </a:xfrm>
        </p:spPr>
        <p:txBody>
          <a:bodyPr/>
          <a:lstStyle/>
          <a:p>
            <a:r>
              <a:rPr lang="es-ES" sz="3200" dirty="0">
                <a:solidFill>
                  <a:schemeClr val="bg1"/>
                </a:solidFill>
              </a:rPr>
              <a:t>Tipos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8724" y="1501091"/>
            <a:ext cx="6200935" cy="4681537"/>
          </a:xfrm>
          <a:ln/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b="1" u="sng" dirty="0">
                <a:solidFill>
                  <a:srgbClr val="0070C0"/>
                </a:solidFill>
              </a:rPr>
              <a:t>HIDS</a:t>
            </a:r>
            <a:r>
              <a:rPr lang="es-ES" sz="1800" dirty="0"/>
              <a:t>: analizan los eventos de un </a:t>
            </a:r>
            <a:r>
              <a:rPr lang="es-ES" sz="1800" dirty="0" smtClean="0"/>
              <a:t>nodo</a:t>
            </a:r>
          </a:p>
          <a:p>
            <a:pPr>
              <a:lnSpc>
                <a:spcPct val="80000"/>
              </a:lnSpc>
            </a:pPr>
            <a:endParaRPr lang="es-ES" sz="1800" dirty="0"/>
          </a:p>
          <a:p>
            <a:pPr>
              <a:lnSpc>
                <a:spcPct val="80000"/>
              </a:lnSpc>
            </a:pPr>
            <a:r>
              <a:rPr lang="es-ES" sz="1800" dirty="0" smtClean="0"/>
              <a:t>Detectan: intentos de acceso, modificaciones de archivos, abusos (tanto en aplicaciones como en usuarios), etc. </a:t>
            </a:r>
          </a:p>
          <a:p>
            <a:pPr>
              <a:lnSpc>
                <a:spcPct val="80000"/>
              </a:lnSpc>
            </a:pPr>
            <a:endParaRPr lang="es-ES" sz="1800" dirty="0"/>
          </a:p>
          <a:p>
            <a:pPr>
              <a:lnSpc>
                <a:spcPct val="80000"/>
              </a:lnSpc>
            </a:pPr>
            <a:r>
              <a:rPr lang="es-ES" sz="1800" dirty="0" smtClean="0"/>
              <a:t>Ventajas</a:t>
            </a:r>
            <a:r>
              <a:rPr lang="es-ES" sz="1800" dirty="0"/>
              <a:t>: </a:t>
            </a:r>
          </a:p>
          <a:p>
            <a:pPr lvl="1">
              <a:lnSpc>
                <a:spcPct val="80000"/>
              </a:lnSpc>
            </a:pPr>
            <a:r>
              <a:rPr lang="es-ES" sz="1600" b="1" dirty="0"/>
              <a:t>Herramienta </a:t>
            </a:r>
            <a:r>
              <a:rPr lang="es-ES" sz="1600" b="1" dirty="0" smtClean="0"/>
              <a:t>muy potente</a:t>
            </a:r>
            <a:r>
              <a:rPr lang="es-ES" sz="1600" dirty="0" smtClean="0"/>
              <a:t>: </a:t>
            </a:r>
            <a:r>
              <a:rPr lang="es-ES" sz="1600" dirty="0"/>
              <a:t>registra comandos utilizados, ficheros abiertos, usuarios,...</a:t>
            </a:r>
          </a:p>
          <a:p>
            <a:pPr lvl="1">
              <a:lnSpc>
                <a:spcPct val="80000"/>
              </a:lnSpc>
            </a:pPr>
            <a:r>
              <a:rPr lang="es-ES" sz="1600" dirty="0"/>
              <a:t>Tiende a tener </a:t>
            </a:r>
            <a:r>
              <a:rPr lang="es-ES" sz="1600" b="1" dirty="0"/>
              <a:t>menor</a:t>
            </a:r>
            <a:r>
              <a:rPr lang="es-ES" sz="1600" dirty="0"/>
              <a:t> número de </a:t>
            </a:r>
            <a:r>
              <a:rPr lang="es-ES" sz="1600" b="1" dirty="0"/>
              <a:t>falsos-positivos</a:t>
            </a:r>
            <a:r>
              <a:rPr lang="es-ES" sz="1600" dirty="0"/>
              <a:t> que los </a:t>
            </a:r>
            <a:r>
              <a:rPr lang="es-ES" sz="1600" b="1" dirty="0"/>
              <a:t>NIDS</a:t>
            </a:r>
            <a:r>
              <a:rPr lang="es-ES" sz="1600" dirty="0"/>
              <a:t>.</a:t>
            </a:r>
          </a:p>
          <a:p>
            <a:pPr lvl="1">
              <a:lnSpc>
                <a:spcPct val="80000"/>
              </a:lnSpc>
            </a:pPr>
            <a:r>
              <a:rPr lang="es-ES" sz="1600" b="1" dirty="0"/>
              <a:t>Menor riesgo </a:t>
            </a:r>
            <a:r>
              <a:rPr lang="es-ES" sz="1600" dirty="0"/>
              <a:t>en las </a:t>
            </a:r>
            <a:r>
              <a:rPr lang="es-ES" sz="1600" b="1" dirty="0"/>
              <a:t>respuestas activas </a:t>
            </a:r>
            <a:r>
              <a:rPr lang="es-ES" sz="1600" dirty="0"/>
              <a:t>que los IDS de red</a:t>
            </a:r>
            <a:r>
              <a:rPr lang="es-ES" sz="1600" dirty="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s-ES" sz="1600" dirty="0" smtClean="0"/>
              <a:t>Soportan </a:t>
            </a:r>
            <a:r>
              <a:rPr lang="es-ES" sz="1600" b="1" dirty="0" smtClean="0"/>
              <a:t>cifrado</a:t>
            </a:r>
            <a:r>
              <a:rPr lang="es-ES" sz="1600" dirty="0" smtClean="0"/>
              <a:t>.</a:t>
            </a:r>
          </a:p>
          <a:p>
            <a:pPr lvl="1">
              <a:lnSpc>
                <a:spcPct val="80000"/>
              </a:lnSpc>
            </a:pPr>
            <a:endParaRPr lang="es-ES" sz="1600" dirty="0"/>
          </a:p>
          <a:p>
            <a:pPr>
              <a:lnSpc>
                <a:spcPct val="80000"/>
              </a:lnSpc>
            </a:pPr>
            <a:r>
              <a:rPr lang="es-ES" sz="1800" dirty="0"/>
              <a:t>Los inconvenientes son:</a:t>
            </a:r>
          </a:p>
          <a:p>
            <a:pPr lvl="1">
              <a:lnSpc>
                <a:spcPct val="80000"/>
              </a:lnSpc>
            </a:pPr>
            <a:r>
              <a:rPr lang="es-ES" sz="1600" b="1" dirty="0" smtClean="0"/>
              <a:t>Instalación</a:t>
            </a:r>
            <a:r>
              <a:rPr lang="es-ES" sz="1600" dirty="0" smtClean="0"/>
              <a:t> </a:t>
            </a:r>
            <a:r>
              <a:rPr lang="es-ES" sz="1600" dirty="0"/>
              <a:t>en </a:t>
            </a:r>
            <a:r>
              <a:rPr lang="es-ES" sz="1600" dirty="0" smtClean="0"/>
              <a:t>la </a:t>
            </a:r>
            <a:r>
              <a:rPr lang="es-ES" sz="1600" b="1" dirty="0" smtClean="0"/>
              <a:t>cada </a:t>
            </a:r>
            <a:r>
              <a:rPr lang="es-ES" sz="1600" b="1" dirty="0"/>
              <a:t>máquina local </a:t>
            </a:r>
            <a:r>
              <a:rPr lang="es-ES" sz="1600" dirty="0"/>
              <a:t>que se quiere </a:t>
            </a:r>
            <a:r>
              <a:rPr lang="es-ES" sz="1600" dirty="0" smtClean="0"/>
              <a:t>proteger y carga </a:t>
            </a:r>
            <a:r>
              <a:rPr lang="es-ES" sz="1600" dirty="0"/>
              <a:t>adicional </a:t>
            </a:r>
            <a:r>
              <a:rPr lang="es-ES" sz="1600" dirty="0" smtClean="0"/>
              <a:t>del sistema.</a:t>
            </a:r>
            <a:endParaRPr lang="es-ES" sz="1600" dirty="0"/>
          </a:p>
          <a:p>
            <a:pPr lvl="1">
              <a:lnSpc>
                <a:spcPct val="80000"/>
              </a:lnSpc>
            </a:pPr>
            <a:r>
              <a:rPr lang="es-ES" sz="1600" b="1" dirty="0" smtClean="0"/>
              <a:t>Lentitud </a:t>
            </a:r>
            <a:r>
              <a:rPr lang="es-ES" sz="1600" b="1" dirty="0"/>
              <a:t>de respuesta</a:t>
            </a:r>
            <a:r>
              <a:rPr lang="es-ES" sz="1600" dirty="0"/>
              <a:t>: avisan cuando ya se ha producido el hecho.</a:t>
            </a:r>
          </a:p>
          <a:p>
            <a:pPr lvl="1">
              <a:lnSpc>
                <a:spcPct val="80000"/>
              </a:lnSpc>
            </a:pPr>
            <a:r>
              <a:rPr lang="es-ES" sz="1600" b="1" dirty="0" smtClean="0"/>
              <a:t>Visión </a:t>
            </a:r>
            <a:r>
              <a:rPr lang="es-ES" sz="1600" b="1" dirty="0"/>
              <a:t>sesgada</a:t>
            </a:r>
            <a:r>
              <a:rPr lang="es-ES" sz="1600" dirty="0"/>
              <a:t>: sólo los datos de un equipo.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539750" y="981075"/>
            <a:ext cx="8156575" cy="138113"/>
          </a:xfrm>
          <a:prstGeom prst="rect">
            <a:avLst/>
          </a:prstGeom>
          <a:solidFill>
            <a:srgbClr val="99CC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 sz="30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28588" y="1578150"/>
            <a:ext cx="1676400" cy="304800"/>
            <a:chOff x="80" y="998"/>
            <a:chExt cx="1056" cy="192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83" y="1020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80" y="998"/>
              <a:ext cx="10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" sz="1400" dirty="0" smtClean="0">
                  <a:solidFill>
                    <a:srgbClr val="006699"/>
                  </a:solidFill>
                  <a:latin typeface="Verdana" pitchFamily="34" charset="0"/>
                </a:rPr>
                <a:t>tipos</a:t>
              </a:r>
              <a:endParaRPr lang="es-ES" sz="1400" dirty="0">
                <a:solidFill>
                  <a:srgbClr val="006699"/>
                </a:solidFill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0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00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92092" y="0"/>
            <a:ext cx="8229600" cy="993775"/>
          </a:xfrm>
        </p:spPr>
        <p:txBody>
          <a:bodyPr/>
          <a:lstStyle/>
          <a:p>
            <a:r>
              <a:rPr lang="es-ES" sz="3200" dirty="0">
                <a:solidFill>
                  <a:schemeClr val="bg1"/>
                </a:solidFill>
              </a:rPr>
              <a:t>Tipos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46779" y="1543036"/>
            <a:ext cx="6335159" cy="4681537"/>
          </a:xfrm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1800" b="1" u="sng" dirty="0"/>
              <a:t>Modelo de detección:</a:t>
            </a:r>
            <a:r>
              <a:rPr lang="es-ES" b="1" u="sng" dirty="0">
                <a:solidFill>
                  <a:srgbClr val="0070C0"/>
                </a:solidFill>
              </a:rPr>
              <a:t> Mal </a:t>
            </a:r>
            <a:r>
              <a:rPr lang="es-ES" b="1" u="sng" dirty="0" smtClean="0">
                <a:solidFill>
                  <a:srgbClr val="0070C0"/>
                </a:solidFill>
              </a:rPr>
              <a:t>uso</a:t>
            </a:r>
          </a:p>
          <a:p>
            <a:pPr>
              <a:lnSpc>
                <a:spcPct val="80000"/>
              </a:lnSpc>
            </a:pPr>
            <a:endParaRPr lang="es-ES" sz="1800" dirty="0"/>
          </a:p>
          <a:p>
            <a:pPr>
              <a:lnSpc>
                <a:spcPct val="80000"/>
              </a:lnSpc>
            </a:pPr>
            <a:r>
              <a:rPr lang="es-ES" sz="1800" dirty="0" smtClean="0"/>
              <a:t>Detección de ataques bien conocidos. </a:t>
            </a:r>
          </a:p>
          <a:p>
            <a:pPr>
              <a:lnSpc>
                <a:spcPct val="80000"/>
              </a:lnSpc>
            </a:pPr>
            <a:endParaRPr lang="es-ES" sz="1800" dirty="0"/>
          </a:p>
          <a:p>
            <a:pPr>
              <a:lnSpc>
                <a:spcPct val="80000"/>
              </a:lnSpc>
            </a:pPr>
            <a:endParaRPr lang="es-ES" sz="1800" dirty="0"/>
          </a:p>
          <a:p>
            <a:pPr>
              <a:lnSpc>
                <a:spcPct val="80000"/>
              </a:lnSpc>
            </a:pPr>
            <a:r>
              <a:rPr lang="es-ES" sz="1800" dirty="0"/>
              <a:t>Se implementan </a:t>
            </a:r>
            <a:r>
              <a:rPr lang="es-ES" sz="1800" dirty="0" smtClean="0"/>
              <a:t>mediante </a:t>
            </a:r>
            <a:r>
              <a:rPr lang="es-ES" sz="1800" b="1" dirty="0" smtClean="0"/>
              <a:t>“firmas” </a:t>
            </a:r>
            <a:r>
              <a:rPr lang="es-ES" sz="1800" dirty="0" smtClean="0"/>
              <a:t>(patrones </a:t>
            </a:r>
            <a:r>
              <a:rPr lang="es-ES" sz="1800" dirty="0"/>
              <a:t>o una secuencia de eventos o </a:t>
            </a:r>
            <a:r>
              <a:rPr lang="es-ES" sz="1800" dirty="0" smtClean="0"/>
              <a:t>datos) que </a:t>
            </a:r>
            <a:r>
              <a:rPr lang="es-ES" sz="1800" dirty="0"/>
              <a:t>serán interpretados por el IDS</a:t>
            </a:r>
            <a:r>
              <a:rPr lang="es-ES" sz="1800" dirty="0" smtClean="0"/>
              <a:t>.</a:t>
            </a:r>
          </a:p>
          <a:p>
            <a:pPr>
              <a:lnSpc>
                <a:spcPct val="80000"/>
              </a:lnSpc>
            </a:pPr>
            <a:endParaRPr lang="es-ES" sz="1800" dirty="0" smtClean="0"/>
          </a:p>
          <a:p>
            <a:pPr>
              <a:lnSpc>
                <a:spcPct val="80000"/>
              </a:lnSpc>
            </a:pPr>
            <a:r>
              <a:rPr lang="es-ES" sz="1800" u="sng" dirty="0" smtClean="0"/>
              <a:t>Ventajas</a:t>
            </a:r>
            <a:r>
              <a:rPr lang="es-ES" sz="1800" dirty="0" smtClean="0"/>
              <a:t>:</a:t>
            </a:r>
          </a:p>
          <a:p>
            <a:pPr lvl="1">
              <a:lnSpc>
                <a:spcPct val="80000"/>
              </a:lnSpc>
            </a:pPr>
            <a:r>
              <a:rPr lang="es-ES" sz="1600" b="1" dirty="0" smtClean="0"/>
              <a:t>Detección</a:t>
            </a:r>
          </a:p>
          <a:p>
            <a:pPr lvl="1">
              <a:lnSpc>
                <a:spcPct val="80000"/>
              </a:lnSpc>
            </a:pPr>
            <a:r>
              <a:rPr lang="es-ES" sz="1600" b="1" dirty="0" smtClean="0"/>
              <a:t>FP reducidos</a:t>
            </a:r>
            <a:endParaRPr lang="es-ES" sz="1600" b="1" dirty="0"/>
          </a:p>
          <a:p>
            <a:pPr>
              <a:lnSpc>
                <a:spcPct val="80000"/>
              </a:lnSpc>
            </a:pPr>
            <a:endParaRPr lang="es-ES" sz="1800" dirty="0" smtClean="0"/>
          </a:p>
          <a:p>
            <a:pPr>
              <a:lnSpc>
                <a:spcPct val="80000"/>
              </a:lnSpc>
            </a:pPr>
            <a:r>
              <a:rPr lang="es-ES" sz="1800" u="sng" dirty="0" smtClean="0"/>
              <a:t>Desventajas</a:t>
            </a:r>
          </a:p>
          <a:p>
            <a:pPr lvl="1">
              <a:lnSpc>
                <a:spcPct val="80000"/>
              </a:lnSpc>
            </a:pPr>
            <a:r>
              <a:rPr lang="es-ES" sz="1600" b="1" dirty="0" smtClean="0"/>
              <a:t>No</a:t>
            </a:r>
            <a:r>
              <a:rPr lang="es-ES" sz="1600" dirty="0" smtClean="0"/>
              <a:t> </a:t>
            </a:r>
            <a:r>
              <a:rPr lang="es-ES" sz="1600" dirty="0"/>
              <a:t>permiten detectar </a:t>
            </a:r>
            <a:r>
              <a:rPr lang="es-ES" sz="1600" b="1" dirty="0"/>
              <a:t>ataques </a:t>
            </a:r>
            <a:r>
              <a:rPr lang="es-ES" sz="1600" b="1" dirty="0" smtClean="0"/>
              <a:t>nuevos</a:t>
            </a:r>
            <a:endParaRPr lang="es-ES" sz="1600" b="1" dirty="0"/>
          </a:p>
          <a:p>
            <a:pPr lvl="1">
              <a:lnSpc>
                <a:spcPct val="80000"/>
              </a:lnSpc>
            </a:pPr>
            <a:r>
              <a:rPr lang="es-ES" sz="1600" dirty="0"/>
              <a:t>Deben </a:t>
            </a:r>
            <a:r>
              <a:rPr lang="es-ES" sz="1600" b="1" dirty="0"/>
              <a:t>actualizar</a:t>
            </a:r>
            <a:r>
              <a:rPr lang="es-ES" sz="1600" dirty="0"/>
              <a:t> sus </a:t>
            </a:r>
            <a:r>
              <a:rPr lang="es-ES" sz="1600" b="1" dirty="0"/>
              <a:t>firmas</a:t>
            </a:r>
            <a:r>
              <a:rPr lang="es-ES" sz="1600" dirty="0"/>
              <a:t> constantemente.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539750" y="981075"/>
            <a:ext cx="8156575" cy="138113"/>
          </a:xfrm>
          <a:prstGeom prst="rect">
            <a:avLst/>
          </a:prstGeom>
          <a:solidFill>
            <a:srgbClr val="99CC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 sz="30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28588" y="1578150"/>
            <a:ext cx="1676400" cy="304800"/>
            <a:chOff x="80" y="998"/>
            <a:chExt cx="1056" cy="192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83" y="1020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80" y="998"/>
              <a:ext cx="10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" sz="1400" dirty="0" smtClean="0">
                  <a:solidFill>
                    <a:srgbClr val="006699"/>
                  </a:solidFill>
                  <a:latin typeface="Verdana" pitchFamily="34" charset="0"/>
                </a:rPr>
                <a:t>tipos</a:t>
              </a:r>
              <a:endParaRPr lang="es-ES" sz="1400" dirty="0">
                <a:solidFill>
                  <a:srgbClr val="006699"/>
                </a:solidFill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4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4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04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58536" y="0"/>
            <a:ext cx="8229600" cy="993775"/>
          </a:xfrm>
        </p:spPr>
        <p:txBody>
          <a:bodyPr/>
          <a:lstStyle/>
          <a:p>
            <a:r>
              <a:rPr lang="es-ES" sz="3200" dirty="0">
                <a:solidFill>
                  <a:schemeClr val="bg1"/>
                </a:solidFill>
              </a:rPr>
              <a:t>Tipos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1946" y="1425590"/>
            <a:ext cx="6276436" cy="4681537"/>
          </a:xfrm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1800" b="1" u="sng" dirty="0"/>
              <a:t>Modelo de detección: </a:t>
            </a:r>
            <a:r>
              <a:rPr lang="es-ES" b="1" u="sng" dirty="0">
                <a:solidFill>
                  <a:srgbClr val="0070C0"/>
                </a:solidFill>
              </a:rPr>
              <a:t>Anomalías</a:t>
            </a:r>
          </a:p>
          <a:p>
            <a:pPr>
              <a:lnSpc>
                <a:spcPct val="80000"/>
              </a:lnSpc>
            </a:pPr>
            <a:endParaRPr lang="es-ES" sz="1800" dirty="0" smtClean="0"/>
          </a:p>
          <a:p>
            <a:pPr>
              <a:lnSpc>
                <a:spcPct val="80000"/>
              </a:lnSpc>
            </a:pPr>
            <a:r>
              <a:rPr lang="es-ES" sz="1800" dirty="0" smtClean="0"/>
              <a:t>Detecta desviaciones sobre un perfil o comportamiento normal del sistema. </a:t>
            </a:r>
          </a:p>
          <a:p>
            <a:pPr>
              <a:lnSpc>
                <a:spcPct val="80000"/>
              </a:lnSpc>
            </a:pPr>
            <a:endParaRPr lang="es-ES" sz="1800" dirty="0"/>
          </a:p>
          <a:p>
            <a:pPr>
              <a:lnSpc>
                <a:spcPct val="80000"/>
              </a:lnSpc>
            </a:pPr>
            <a:r>
              <a:rPr lang="es-ES" sz="1800" dirty="0" smtClean="0"/>
              <a:t>Ejemplos: usuarios, programas</a:t>
            </a:r>
          </a:p>
          <a:p>
            <a:pPr>
              <a:lnSpc>
                <a:spcPct val="80000"/>
              </a:lnSpc>
            </a:pPr>
            <a:endParaRPr lang="es-ES" sz="1800" dirty="0"/>
          </a:p>
          <a:p>
            <a:pPr>
              <a:lnSpc>
                <a:spcPct val="80000"/>
              </a:lnSpc>
            </a:pPr>
            <a:r>
              <a:rPr lang="es-ES" sz="1800" dirty="0" smtClean="0"/>
              <a:t>Modelo </a:t>
            </a:r>
            <a:r>
              <a:rPr lang="es-ES" sz="1800" dirty="0"/>
              <a:t>estadístico </a:t>
            </a:r>
            <a:r>
              <a:rPr lang="es-ES" sz="1800" dirty="0" smtClean="0"/>
              <a:t> +  umbral (desviación estadística </a:t>
            </a:r>
            <a:r>
              <a:rPr lang="es-ES" sz="1800" dirty="0" err="1" smtClean="0"/>
              <a:t>signiticativa</a:t>
            </a:r>
            <a:r>
              <a:rPr lang="es-ES" sz="1800" dirty="0" smtClean="0"/>
              <a:t>). </a:t>
            </a:r>
          </a:p>
          <a:p>
            <a:pPr>
              <a:lnSpc>
                <a:spcPct val="80000"/>
              </a:lnSpc>
            </a:pPr>
            <a:endParaRPr lang="es-ES" sz="1800" dirty="0"/>
          </a:p>
          <a:p>
            <a:pPr>
              <a:lnSpc>
                <a:spcPct val="80000"/>
              </a:lnSpc>
            </a:pPr>
            <a:r>
              <a:rPr lang="es-ES" sz="1800" dirty="0"/>
              <a:t>Permite detectar ataques nuevos</a:t>
            </a:r>
            <a:r>
              <a:rPr lang="es-ES" sz="1800" dirty="0" smtClean="0"/>
              <a:t>.</a:t>
            </a:r>
          </a:p>
          <a:p>
            <a:pPr>
              <a:lnSpc>
                <a:spcPct val="80000"/>
              </a:lnSpc>
            </a:pPr>
            <a:endParaRPr lang="es-ES" sz="1800" dirty="0" smtClean="0"/>
          </a:p>
          <a:p>
            <a:pPr>
              <a:lnSpc>
                <a:spcPct val="80000"/>
              </a:lnSpc>
            </a:pPr>
            <a:r>
              <a:rPr lang="es-ES" sz="1800" dirty="0" smtClean="0"/>
              <a:t>Elevado nivel FP</a:t>
            </a:r>
            <a:endParaRPr lang="es-ES" sz="1800" dirty="0"/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539750" y="981075"/>
            <a:ext cx="8156575" cy="138113"/>
          </a:xfrm>
          <a:prstGeom prst="rect">
            <a:avLst/>
          </a:prstGeom>
          <a:solidFill>
            <a:srgbClr val="99CC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 sz="30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28588" y="1578150"/>
            <a:ext cx="1676400" cy="304800"/>
            <a:chOff x="80" y="998"/>
            <a:chExt cx="1056" cy="192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83" y="1020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80" y="998"/>
              <a:ext cx="10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" sz="1400" dirty="0" smtClean="0">
                  <a:solidFill>
                    <a:srgbClr val="006699"/>
                  </a:solidFill>
                  <a:latin typeface="Verdana" pitchFamily="34" charset="0"/>
                </a:rPr>
                <a:t>tipos</a:t>
              </a:r>
              <a:endParaRPr lang="es-ES" sz="1400" dirty="0">
                <a:solidFill>
                  <a:srgbClr val="006699"/>
                </a:solidFill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50147" y="0"/>
            <a:ext cx="8229600" cy="993775"/>
          </a:xfrm>
        </p:spPr>
        <p:txBody>
          <a:bodyPr/>
          <a:lstStyle/>
          <a:p>
            <a:r>
              <a:rPr lang="es-ES" sz="3200" dirty="0">
                <a:solidFill>
                  <a:schemeClr val="bg1"/>
                </a:solidFill>
              </a:rPr>
              <a:t>Tipos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1612" y="1559814"/>
            <a:ext cx="6385493" cy="4681537"/>
          </a:xfrm>
          <a:ln/>
        </p:spPr>
        <p:txBody>
          <a:bodyPr/>
          <a:lstStyle/>
          <a:p>
            <a:r>
              <a:rPr lang="es-ES" sz="1800" b="1" u="sng" dirty="0"/>
              <a:t>Según su </a:t>
            </a:r>
            <a:r>
              <a:rPr lang="es-ES" sz="1800" b="1" u="sng" dirty="0" smtClean="0"/>
              <a:t>respuesta</a:t>
            </a:r>
          </a:p>
          <a:p>
            <a:endParaRPr lang="es-ES" sz="1800" b="1" u="sng" dirty="0"/>
          </a:p>
          <a:p>
            <a:r>
              <a:rPr lang="es-ES" sz="1800" b="1" dirty="0" smtClean="0"/>
              <a:t>Pasivos</a:t>
            </a:r>
            <a:r>
              <a:rPr lang="es-ES" sz="1800" dirty="0" smtClean="0"/>
              <a:t>. </a:t>
            </a:r>
            <a:r>
              <a:rPr lang="es-ES" sz="1800" dirty="0"/>
              <a:t>D</a:t>
            </a:r>
            <a:r>
              <a:rPr lang="es-ES" sz="1800" dirty="0" smtClean="0"/>
              <a:t>etectan </a:t>
            </a:r>
            <a:r>
              <a:rPr lang="es-ES" sz="1800" dirty="0"/>
              <a:t>una posible violación de la seguridad, registran la información y genera una alerta</a:t>
            </a:r>
            <a:r>
              <a:rPr lang="es-ES" sz="1800" dirty="0" smtClean="0"/>
              <a:t>.</a:t>
            </a:r>
          </a:p>
          <a:p>
            <a:endParaRPr lang="es-ES" sz="1800" dirty="0"/>
          </a:p>
          <a:p>
            <a:r>
              <a:rPr lang="es-ES" sz="1800" b="1" dirty="0" smtClean="0"/>
              <a:t>Activos</a:t>
            </a:r>
            <a:r>
              <a:rPr lang="es-ES" sz="1800" dirty="0" smtClean="0"/>
              <a:t>. Responden </a:t>
            </a:r>
            <a:r>
              <a:rPr lang="es-ES" sz="1800" dirty="0"/>
              <a:t>ante una actividad ilegal, por ejemplo, sacando al usuario del sistema o mediante la reprogramación del cortafuegos para impedir el tráfico desde una fuente hostil.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539750" y="981075"/>
            <a:ext cx="8156575" cy="138113"/>
          </a:xfrm>
          <a:prstGeom prst="rect">
            <a:avLst/>
          </a:prstGeom>
          <a:solidFill>
            <a:srgbClr val="99CC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 sz="30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28588" y="1578150"/>
            <a:ext cx="1676400" cy="304800"/>
            <a:chOff x="80" y="998"/>
            <a:chExt cx="1056" cy="192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83" y="1020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80" y="998"/>
              <a:ext cx="10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" sz="1400" dirty="0" smtClean="0">
                  <a:solidFill>
                    <a:srgbClr val="006699"/>
                  </a:solidFill>
                  <a:latin typeface="Verdana" pitchFamily="34" charset="0"/>
                </a:rPr>
                <a:t>tipos</a:t>
              </a:r>
              <a:endParaRPr lang="es-ES" sz="1400" dirty="0">
                <a:solidFill>
                  <a:srgbClr val="006699"/>
                </a:solidFill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98650" y="204788"/>
            <a:ext cx="7167563" cy="727075"/>
          </a:xfrm>
          <a:noFill/>
        </p:spPr>
        <p:txBody>
          <a:bodyPr/>
          <a:lstStyle/>
          <a:p>
            <a:pPr eaLnBrk="1" hangingPunct="1"/>
            <a:r>
              <a:rPr lang="es-ES" dirty="0" smtClean="0"/>
              <a:t>Arquitectura</a:t>
            </a:r>
            <a:endParaRPr lang="en-US" dirty="0" smtClean="0"/>
          </a:p>
        </p:txBody>
      </p:sp>
      <p:sp>
        <p:nvSpPr>
          <p:cNvPr id="1280003" name="Rectangle 3"/>
          <p:cNvSpPr>
            <a:spLocks noChangeArrowheads="1"/>
          </p:cNvSpPr>
          <p:nvPr/>
        </p:nvSpPr>
        <p:spPr bwMode="auto">
          <a:xfrm>
            <a:off x="1808163" y="3432175"/>
            <a:ext cx="7335837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ES" sz="5400" b="1" dirty="0" smtClean="0">
                <a:solidFill>
                  <a:schemeClr val="tx1"/>
                </a:solidFill>
                <a:latin typeface="Verdana" pitchFamily="34" charset="0"/>
              </a:rPr>
              <a:t>Arquitectura</a:t>
            </a:r>
            <a:endParaRPr lang="en-US" sz="5400" b="1" dirty="0">
              <a:solidFill>
                <a:schemeClr val="tx1"/>
              </a:solidFill>
              <a:latin typeface="Verdana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8588" y="1796264"/>
            <a:ext cx="1676400" cy="307975"/>
            <a:chOff x="80" y="998"/>
            <a:chExt cx="1056" cy="194"/>
          </a:xfrm>
        </p:grpSpPr>
        <p:sp>
          <p:nvSpPr>
            <p:cNvPr id="8198" name="AutoShape 5"/>
            <p:cNvSpPr>
              <a:spLocks noChangeArrowheads="1"/>
            </p:cNvSpPr>
            <p:nvPr/>
          </p:nvSpPr>
          <p:spPr bwMode="auto">
            <a:xfrm>
              <a:off x="83" y="1020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199" name="Text Box 6"/>
            <p:cNvSpPr txBox="1">
              <a:spLocks noChangeArrowheads="1"/>
            </p:cNvSpPr>
            <p:nvPr/>
          </p:nvSpPr>
          <p:spPr bwMode="auto">
            <a:xfrm>
              <a:off x="80" y="998"/>
              <a:ext cx="105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" sz="1400" dirty="0" smtClean="0">
                  <a:solidFill>
                    <a:srgbClr val="006699"/>
                  </a:solidFill>
                  <a:latin typeface="Verdana" pitchFamily="34" charset="0"/>
                </a:rPr>
                <a:t>arquitectura</a:t>
              </a:r>
              <a:endParaRPr lang="es-ES" sz="1400" dirty="0">
                <a:solidFill>
                  <a:srgbClr val="006699"/>
                </a:solidFill>
                <a:latin typeface="Verdana" pitchFamily="34" charset="0"/>
              </a:endParaRPr>
            </a:p>
          </p:txBody>
        </p:sp>
      </p:grpSp>
      <p:sp>
        <p:nvSpPr>
          <p:cNvPr id="1280007" name="Freeform 7"/>
          <p:cNvSpPr>
            <a:spLocks/>
          </p:cNvSpPr>
          <p:nvPr/>
        </p:nvSpPr>
        <p:spPr bwMode="auto">
          <a:xfrm>
            <a:off x="50800" y="1257300"/>
            <a:ext cx="328613" cy="263525"/>
          </a:xfrm>
          <a:custGeom>
            <a:avLst/>
            <a:gdLst>
              <a:gd name="T0" fmla="*/ 207 w 207"/>
              <a:gd name="T1" fmla="*/ 0 h 162"/>
              <a:gd name="T2" fmla="*/ 0 w 207"/>
              <a:gd name="T3" fmla="*/ 0 h 162"/>
              <a:gd name="T4" fmla="*/ 0 w 207"/>
              <a:gd name="T5" fmla="*/ 162 h 162"/>
              <a:gd name="T6" fmla="*/ 48 w 207"/>
              <a:gd name="T7" fmla="*/ 162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207"/>
              <a:gd name="T13" fmla="*/ 0 h 162"/>
              <a:gd name="T14" fmla="*/ 207 w 2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7" h="162">
                <a:moveTo>
                  <a:pt x="207" y="0"/>
                </a:moveTo>
                <a:lnTo>
                  <a:pt x="0" y="0"/>
                </a:lnTo>
                <a:lnTo>
                  <a:pt x="0" y="162"/>
                </a:lnTo>
                <a:lnTo>
                  <a:pt x="48" y="162"/>
                </a:lnTo>
              </a:path>
            </a:pathLst>
          </a:custGeom>
          <a:noFill/>
          <a:ln w="12700" cmpd="sng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ES"/>
          </a:p>
        </p:txBody>
      </p:sp>
    </p:spTree>
  </p:cSld>
  <p:clrMapOvr>
    <a:masterClrMapping/>
  </p:clrMapOvr>
  <p:transition spd="slow" advTm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0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0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800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to="0.25" calcmode="lin" valueType="num">
                                      <p:cBhvr override="childStyle">
                                        <p:cTn id="12" dur="2000" fill="hold"/>
                                        <p:tgtEl>
                                          <p:spTgt spid="1280003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36994E-6 L 3.05556E-6 -0.4217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28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128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1280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8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280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280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8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2800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02" grpId="0"/>
      <p:bldP spid="1280003" grpId="0"/>
      <p:bldP spid="1280003" grpId="1"/>
      <p:bldP spid="1280003" grpId="2"/>
      <p:bldP spid="1280003" grpId="3"/>
      <p:bldP spid="128000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50147" y="0"/>
            <a:ext cx="8229600" cy="993775"/>
          </a:xfrm>
        </p:spPr>
        <p:txBody>
          <a:bodyPr/>
          <a:lstStyle/>
          <a:p>
            <a:r>
              <a:rPr lang="es-ES" sz="3200" dirty="0" smtClean="0">
                <a:solidFill>
                  <a:schemeClr val="bg1"/>
                </a:solidFill>
              </a:rPr>
              <a:t>Arquitectura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539750" y="981075"/>
            <a:ext cx="8156575" cy="138113"/>
          </a:xfrm>
          <a:prstGeom prst="rect">
            <a:avLst/>
          </a:prstGeom>
          <a:solidFill>
            <a:srgbClr val="99CC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 sz="3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8588" y="1796264"/>
            <a:ext cx="1676400" cy="307975"/>
            <a:chOff x="80" y="998"/>
            <a:chExt cx="1056" cy="194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83" y="1020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80" y="998"/>
              <a:ext cx="105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" sz="1400" dirty="0" smtClean="0">
                  <a:solidFill>
                    <a:srgbClr val="006699"/>
                  </a:solidFill>
                  <a:latin typeface="Verdana" pitchFamily="34" charset="0"/>
                </a:rPr>
                <a:t>arquitectura</a:t>
              </a:r>
              <a:endParaRPr lang="es-ES" sz="1400" dirty="0">
                <a:solidFill>
                  <a:srgbClr val="006699"/>
                </a:solidFill>
                <a:latin typeface="Verdana" pitchFamily="34" charset="0"/>
              </a:endParaRPr>
            </a:p>
          </p:txBody>
        </p:sp>
      </p:grpSp>
      <p:sp>
        <p:nvSpPr>
          <p:cNvPr id="9" name="8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" name="Picture 8" descr="Red_con_ID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2196" y="1364335"/>
            <a:ext cx="6874826" cy="4578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8201" y="0"/>
            <a:ext cx="8229600" cy="993775"/>
          </a:xfrm>
        </p:spPr>
        <p:txBody>
          <a:bodyPr/>
          <a:lstStyle/>
          <a:p>
            <a:r>
              <a:rPr lang="es-ES" sz="3200" dirty="0">
                <a:solidFill>
                  <a:schemeClr val="bg1"/>
                </a:solidFill>
              </a:rPr>
              <a:t>Arquitectura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777" y="1324922"/>
            <a:ext cx="6209324" cy="4681537"/>
          </a:xfrm>
          <a:ln/>
        </p:spPr>
        <p:txBody>
          <a:bodyPr/>
          <a:lstStyle/>
          <a:p>
            <a:r>
              <a:rPr lang="es-ES" dirty="0"/>
              <a:t>Está formada por:</a:t>
            </a:r>
          </a:p>
          <a:p>
            <a:pPr lvl="1"/>
            <a:r>
              <a:rPr lang="es-ES" dirty="0"/>
              <a:t>Sensores</a:t>
            </a:r>
          </a:p>
          <a:p>
            <a:pPr lvl="1"/>
            <a:r>
              <a:rPr lang="es-ES" dirty="0" smtClean="0"/>
              <a:t>Detectores</a:t>
            </a:r>
          </a:p>
          <a:p>
            <a:pPr lvl="1"/>
            <a:r>
              <a:rPr lang="es-ES" dirty="0" smtClean="0"/>
              <a:t>Consola </a:t>
            </a:r>
            <a:endParaRPr lang="es-ES" dirty="0"/>
          </a:p>
          <a:p>
            <a:pPr lvl="1"/>
            <a:r>
              <a:rPr lang="es-ES" dirty="0"/>
              <a:t>Almacén de datos</a:t>
            </a:r>
          </a:p>
          <a:p>
            <a:pPr lvl="1"/>
            <a:r>
              <a:rPr lang="es-ES" dirty="0"/>
              <a:t>Generadores de informes y alarmas</a:t>
            </a:r>
          </a:p>
          <a:p>
            <a:r>
              <a:rPr lang="es-ES" dirty="0" smtClean="0"/>
              <a:t>Diferentes </a:t>
            </a:r>
            <a:r>
              <a:rPr lang="es-ES" dirty="0"/>
              <a:t>arquitecturas: </a:t>
            </a:r>
            <a:r>
              <a:rPr lang="es-ES" dirty="0" smtClean="0"/>
              <a:t>jerárquicas, distribuidas, agentes </a:t>
            </a:r>
            <a:r>
              <a:rPr lang="es-ES" dirty="0"/>
              <a:t>autónomos, …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539750" y="981075"/>
            <a:ext cx="8156575" cy="138113"/>
          </a:xfrm>
          <a:prstGeom prst="rect">
            <a:avLst/>
          </a:prstGeom>
          <a:solidFill>
            <a:srgbClr val="99CC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 sz="30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28588" y="1796264"/>
            <a:ext cx="1676400" cy="307975"/>
            <a:chOff x="80" y="998"/>
            <a:chExt cx="1056" cy="194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83" y="1020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80" y="998"/>
              <a:ext cx="105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" sz="1400" dirty="0" smtClean="0">
                  <a:solidFill>
                    <a:srgbClr val="006699"/>
                  </a:solidFill>
                  <a:latin typeface="Verdana" pitchFamily="34" charset="0"/>
                </a:rPr>
                <a:t>arquitectura</a:t>
              </a:r>
              <a:endParaRPr lang="es-ES" sz="1400" dirty="0">
                <a:solidFill>
                  <a:srgbClr val="006699"/>
                </a:solidFill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4979" y="0"/>
            <a:ext cx="8229600" cy="993775"/>
          </a:xfrm>
        </p:spPr>
        <p:txBody>
          <a:bodyPr/>
          <a:lstStyle/>
          <a:p>
            <a:r>
              <a:rPr lang="es-ES" sz="3200" dirty="0">
                <a:solidFill>
                  <a:schemeClr val="bg1"/>
                </a:solidFill>
              </a:rPr>
              <a:t>Arquitectura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0944" y="1392034"/>
            <a:ext cx="6687496" cy="4681537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z="2400" dirty="0" smtClean="0"/>
              <a:t>Herramientas de análisis (panel de control o consola)</a:t>
            </a:r>
          </a:p>
          <a:p>
            <a:pPr>
              <a:lnSpc>
                <a:spcPct val="90000"/>
              </a:lnSpc>
            </a:pPr>
            <a:endParaRPr lang="es-ES" sz="2400" dirty="0"/>
          </a:p>
          <a:p>
            <a:pPr lvl="1">
              <a:lnSpc>
                <a:spcPct val="90000"/>
              </a:lnSpc>
            </a:pPr>
            <a:r>
              <a:rPr lang="es-ES" sz="2000" dirty="0" smtClean="0"/>
              <a:t>OSSIM</a:t>
            </a:r>
            <a:endParaRPr lang="es-ES" sz="2000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endParaRPr lang="es-ES" sz="2000" dirty="0" smtClean="0"/>
          </a:p>
          <a:p>
            <a:pPr lvl="1">
              <a:lnSpc>
                <a:spcPct val="90000"/>
              </a:lnSpc>
            </a:pPr>
            <a:r>
              <a:rPr lang="es-ES" sz="2000" dirty="0" smtClean="0"/>
              <a:t>ACID</a:t>
            </a:r>
          </a:p>
          <a:p>
            <a:pPr>
              <a:lnSpc>
                <a:spcPct val="90000"/>
              </a:lnSpc>
            </a:pPr>
            <a:endParaRPr lang="es-ES" sz="2400" dirty="0"/>
          </a:p>
          <a:p>
            <a:pPr lvl="1">
              <a:lnSpc>
                <a:spcPct val="90000"/>
              </a:lnSpc>
            </a:pPr>
            <a:r>
              <a:rPr lang="es-ES" sz="2000" dirty="0" err="1" smtClean="0"/>
              <a:t>Prelude</a:t>
            </a:r>
            <a:endParaRPr lang="es-ES" sz="2000" dirty="0"/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539750" y="981075"/>
            <a:ext cx="8156575" cy="138113"/>
          </a:xfrm>
          <a:prstGeom prst="rect">
            <a:avLst/>
          </a:prstGeom>
          <a:solidFill>
            <a:srgbClr val="99CC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 sz="3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8588" y="1796264"/>
            <a:ext cx="1676400" cy="307975"/>
            <a:chOff x="80" y="998"/>
            <a:chExt cx="1056" cy="194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83" y="1020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80" y="998"/>
              <a:ext cx="105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" sz="1400" dirty="0" smtClean="0">
                  <a:solidFill>
                    <a:srgbClr val="006699"/>
                  </a:solidFill>
                  <a:latin typeface="Verdana" pitchFamily="34" charset="0"/>
                </a:rPr>
                <a:t>arquitectura</a:t>
              </a:r>
              <a:endParaRPr lang="es-ES" sz="1400" dirty="0">
                <a:solidFill>
                  <a:srgbClr val="006699"/>
                </a:solidFill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4979" y="0"/>
            <a:ext cx="8229600" cy="993775"/>
          </a:xfrm>
        </p:spPr>
        <p:txBody>
          <a:bodyPr/>
          <a:lstStyle/>
          <a:p>
            <a:r>
              <a:rPr lang="es-ES" sz="3200" dirty="0">
                <a:solidFill>
                  <a:schemeClr val="bg1"/>
                </a:solidFill>
              </a:rPr>
              <a:t>Arquitectura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0944" y="1392034"/>
            <a:ext cx="6687496" cy="4681537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z="2400" dirty="0" err="1"/>
              <a:t>Honeypot</a:t>
            </a:r>
            <a:r>
              <a:rPr lang="es-ES" sz="2400" dirty="0"/>
              <a:t>: Conociendo a tu </a:t>
            </a:r>
            <a:r>
              <a:rPr lang="es-ES" sz="2400" dirty="0" smtClean="0"/>
              <a:t>enemigo</a:t>
            </a:r>
          </a:p>
          <a:p>
            <a:pPr>
              <a:lnSpc>
                <a:spcPct val="90000"/>
              </a:lnSpc>
            </a:pPr>
            <a:endParaRPr lang="es-ES" sz="2400" dirty="0"/>
          </a:p>
          <a:p>
            <a:pPr>
              <a:lnSpc>
                <a:spcPct val="90000"/>
              </a:lnSpc>
            </a:pPr>
            <a:r>
              <a:rPr lang="es-ES" sz="2400" dirty="0"/>
              <a:t>Elemento más del </a:t>
            </a:r>
            <a:r>
              <a:rPr lang="es-ES" sz="2400" dirty="0" smtClean="0"/>
              <a:t>IDS</a:t>
            </a:r>
          </a:p>
          <a:p>
            <a:pPr>
              <a:lnSpc>
                <a:spcPct val="90000"/>
              </a:lnSpc>
            </a:pPr>
            <a:endParaRPr lang="es-ES" sz="2400" dirty="0"/>
          </a:p>
          <a:p>
            <a:pPr>
              <a:lnSpc>
                <a:spcPct val="90000"/>
              </a:lnSpc>
            </a:pPr>
            <a:r>
              <a:rPr lang="es-ES" sz="2400" dirty="0" smtClean="0"/>
              <a:t>Su </a:t>
            </a:r>
            <a:r>
              <a:rPr lang="es-ES" sz="2400" dirty="0"/>
              <a:t>objetivo: atraer a posibles atacantes para que podamos estudiarles </a:t>
            </a:r>
            <a:r>
              <a:rPr lang="es-ES" sz="2400" dirty="0">
                <a:sym typeface="Wingdings" pitchFamily="2" charset="2"/>
              </a:rPr>
              <a:t> Identificar </a:t>
            </a:r>
            <a:r>
              <a:rPr lang="es-ES" sz="2400" dirty="0" smtClean="0">
                <a:sym typeface="Wingdings" pitchFamily="2" charset="2"/>
              </a:rPr>
              <a:t>atacantes</a:t>
            </a:r>
          </a:p>
          <a:p>
            <a:pPr>
              <a:lnSpc>
                <a:spcPct val="90000"/>
              </a:lnSpc>
            </a:pPr>
            <a:endParaRPr lang="es-ES" sz="2400" dirty="0"/>
          </a:p>
          <a:p>
            <a:pPr>
              <a:lnSpc>
                <a:spcPct val="90000"/>
              </a:lnSpc>
            </a:pPr>
            <a:r>
              <a:rPr lang="es-ES" sz="2400" dirty="0"/>
              <a:t>Conocer técnicas y patrones de comportamiento</a:t>
            </a: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539750" y="981075"/>
            <a:ext cx="8156575" cy="138113"/>
          </a:xfrm>
          <a:prstGeom prst="rect">
            <a:avLst/>
          </a:prstGeom>
          <a:solidFill>
            <a:srgbClr val="99CC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 sz="30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28588" y="1796264"/>
            <a:ext cx="1676400" cy="307975"/>
            <a:chOff x="80" y="998"/>
            <a:chExt cx="1056" cy="194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83" y="1020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80" y="998"/>
              <a:ext cx="105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" sz="1400" dirty="0" smtClean="0">
                  <a:solidFill>
                    <a:srgbClr val="006699"/>
                  </a:solidFill>
                  <a:latin typeface="Verdana" pitchFamily="34" charset="0"/>
                </a:rPr>
                <a:t>arquitectura</a:t>
              </a:r>
              <a:endParaRPr lang="es-ES" sz="1400" dirty="0">
                <a:solidFill>
                  <a:srgbClr val="006699"/>
                </a:solidFill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75314" y="0"/>
            <a:ext cx="8229600" cy="993775"/>
          </a:xfrm>
        </p:spPr>
        <p:txBody>
          <a:bodyPr/>
          <a:lstStyle/>
          <a:p>
            <a:r>
              <a:rPr lang="es-ES" sz="3200" dirty="0">
                <a:solidFill>
                  <a:schemeClr val="bg1"/>
                </a:solidFill>
              </a:rPr>
              <a:t>Problemas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04166" y="1467535"/>
            <a:ext cx="6561661" cy="4681537"/>
          </a:xfrm>
          <a:ln/>
        </p:spPr>
        <p:txBody>
          <a:bodyPr/>
          <a:lstStyle/>
          <a:p>
            <a:r>
              <a:rPr lang="es-ES" sz="2800" dirty="0"/>
              <a:t>Falsos positivos. Causas probables:</a:t>
            </a:r>
          </a:p>
          <a:p>
            <a:pPr lvl="1"/>
            <a:r>
              <a:rPr lang="es-ES" sz="2400" dirty="0"/>
              <a:t>Configuración no sintonizada</a:t>
            </a:r>
          </a:p>
          <a:p>
            <a:r>
              <a:rPr lang="es-ES" sz="2800" dirty="0" smtClean="0"/>
              <a:t>Falsos negativos</a:t>
            </a:r>
          </a:p>
          <a:p>
            <a:r>
              <a:rPr lang="es-ES" dirty="0" smtClean="0"/>
              <a:t>Cifrado (parcialmente)</a:t>
            </a:r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539750" y="981075"/>
            <a:ext cx="8156575" cy="138113"/>
          </a:xfrm>
          <a:prstGeom prst="rect">
            <a:avLst/>
          </a:prstGeom>
          <a:solidFill>
            <a:srgbClr val="99CC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 sz="30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28588" y="2005989"/>
            <a:ext cx="1676400" cy="307975"/>
            <a:chOff x="80" y="998"/>
            <a:chExt cx="1056" cy="194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83" y="1020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80" y="998"/>
              <a:ext cx="105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" sz="1400" dirty="0" smtClean="0">
                  <a:solidFill>
                    <a:srgbClr val="006699"/>
                  </a:solidFill>
                  <a:latin typeface="Verdana" pitchFamily="34" charset="0"/>
                </a:rPr>
                <a:t>problemas</a:t>
              </a:r>
              <a:endParaRPr lang="es-ES" sz="1400" dirty="0">
                <a:solidFill>
                  <a:srgbClr val="006699"/>
                </a:solidFill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98650" y="204788"/>
            <a:ext cx="7167563" cy="727075"/>
          </a:xfrm>
          <a:noFill/>
        </p:spPr>
        <p:txBody>
          <a:bodyPr/>
          <a:lstStyle/>
          <a:p>
            <a:pPr eaLnBrk="1" hangingPunct="1"/>
            <a:r>
              <a:rPr lang="es-ES" smtClean="0"/>
              <a:t>introducción</a:t>
            </a:r>
            <a:endParaRPr lang="en-US" smtClean="0"/>
          </a:p>
        </p:txBody>
      </p:sp>
      <p:sp>
        <p:nvSpPr>
          <p:cNvPr id="1280003" name="Rectangle 3"/>
          <p:cNvSpPr>
            <a:spLocks noChangeArrowheads="1"/>
          </p:cNvSpPr>
          <p:nvPr/>
        </p:nvSpPr>
        <p:spPr bwMode="auto">
          <a:xfrm>
            <a:off x="1808163" y="3432175"/>
            <a:ext cx="7335837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ES" sz="5400" b="1">
                <a:solidFill>
                  <a:schemeClr val="tx1"/>
                </a:solidFill>
                <a:latin typeface="Verdana" pitchFamily="34" charset="0"/>
              </a:rPr>
              <a:t>introducción</a:t>
            </a:r>
            <a:endParaRPr lang="en-US" sz="5400" b="1">
              <a:solidFill>
                <a:schemeClr val="tx1"/>
              </a:solidFill>
              <a:latin typeface="Verdana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8588" y="1368425"/>
            <a:ext cx="1676400" cy="304800"/>
            <a:chOff x="80" y="998"/>
            <a:chExt cx="1056" cy="192"/>
          </a:xfrm>
        </p:grpSpPr>
        <p:sp>
          <p:nvSpPr>
            <p:cNvPr id="8198" name="AutoShape 5"/>
            <p:cNvSpPr>
              <a:spLocks noChangeArrowheads="1"/>
            </p:cNvSpPr>
            <p:nvPr/>
          </p:nvSpPr>
          <p:spPr bwMode="auto">
            <a:xfrm>
              <a:off x="83" y="1020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199" name="Text Box 6"/>
            <p:cNvSpPr txBox="1">
              <a:spLocks noChangeArrowheads="1"/>
            </p:cNvSpPr>
            <p:nvPr/>
          </p:nvSpPr>
          <p:spPr bwMode="auto">
            <a:xfrm>
              <a:off x="80" y="998"/>
              <a:ext cx="10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" sz="1400">
                  <a:solidFill>
                    <a:srgbClr val="006699"/>
                  </a:solidFill>
                  <a:latin typeface="Verdana" pitchFamily="34" charset="0"/>
                </a:rPr>
                <a:t>introducción</a:t>
              </a:r>
            </a:p>
          </p:txBody>
        </p:sp>
      </p:grpSp>
      <p:sp>
        <p:nvSpPr>
          <p:cNvPr id="1280007" name="Freeform 7"/>
          <p:cNvSpPr>
            <a:spLocks/>
          </p:cNvSpPr>
          <p:nvPr/>
        </p:nvSpPr>
        <p:spPr bwMode="auto">
          <a:xfrm>
            <a:off x="50800" y="1257300"/>
            <a:ext cx="328613" cy="263525"/>
          </a:xfrm>
          <a:custGeom>
            <a:avLst/>
            <a:gdLst>
              <a:gd name="T0" fmla="*/ 207 w 207"/>
              <a:gd name="T1" fmla="*/ 0 h 162"/>
              <a:gd name="T2" fmla="*/ 0 w 207"/>
              <a:gd name="T3" fmla="*/ 0 h 162"/>
              <a:gd name="T4" fmla="*/ 0 w 207"/>
              <a:gd name="T5" fmla="*/ 162 h 162"/>
              <a:gd name="T6" fmla="*/ 48 w 207"/>
              <a:gd name="T7" fmla="*/ 162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207"/>
              <a:gd name="T13" fmla="*/ 0 h 162"/>
              <a:gd name="T14" fmla="*/ 207 w 2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7" h="162">
                <a:moveTo>
                  <a:pt x="207" y="0"/>
                </a:moveTo>
                <a:lnTo>
                  <a:pt x="0" y="0"/>
                </a:lnTo>
                <a:lnTo>
                  <a:pt x="0" y="162"/>
                </a:lnTo>
                <a:lnTo>
                  <a:pt x="48" y="162"/>
                </a:lnTo>
              </a:path>
            </a:pathLst>
          </a:custGeom>
          <a:noFill/>
          <a:ln w="12700" cmpd="sng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ES"/>
          </a:p>
        </p:txBody>
      </p:sp>
    </p:spTree>
  </p:cSld>
  <p:clrMapOvr>
    <a:masterClrMapping/>
  </p:clrMapOvr>
  <p:transition spd="slow" advTm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0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0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800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to="0.25" calcmode="lin" valueType="num">
                                      <p:cBhvr override="childStyle">
                                        <p:cTn id="12" dur="2000" fill="hold"/>
                                        <p:tgtEl>
                                          <p:spTgt spid="1280003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36994E-6 L 3.05556E-6 -0.4217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28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128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1280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8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280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280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8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2800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02" grpId="0"/>
      <p:bldP spid="1280003" grpId="0"/>
      <p:bldP spid="1280003" grpId="1"/>
      <p:bldP spid="1280003" grpId="2"/>
      <p:bldP spid="1280003" grpId="3"/>
      <p:bldP spid="128000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98650" y="204788"/>
            <a:ext cx="7167563" cy="727075"/>
          </a:xfrm>
          <a:noFill/>
        </p:spPr>
        <p:txBody>
          <a:bodyPr/>
          <a:lstStyle/>
          <a:p>
            <a:pPr eaLnBrk="1" hangingPunct="1"/>
            <a:r>
              <a:rPr lang="es-ES" dirty="0" err="1" smtClean="0"/>
              <a:t>snort</a:t>
            </a:r>
            <a:endParaRPr lang="en-US" dirty="0" smtClean="0"/>
          </a:p>
        </p:txBody>
      </p:sp>
      <p:sp>
        <p:nvSpPr>
          <p:cNvPr id="1280003" name="Rectangle 3"/>
          <p:cNvSpPr>
            <a:spLocks noChangeArrowheads="1"/>
          </p:cNvSpPr>
          <p:nvPr/>
        </p:nvSpPr>
        <p:spPr bwMode="auto">
          <a:xfrm>
            <a:off x="1808163" y="3432175"/>
            <a:ext cx="7335837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ES" sz="5400" b="1" dirty="0" err="1" smtClean="0">
                <a:solidFill>
                  <a:schemeClr val="tx1"/>
                </a:solidFill>
                <a:latin typeface="Verdana" pitchFamily="34" charset="0"/>
              </a:rPr>
              <a:t>snort</a:t>
            </a:r>
            <a:endParaRPr lang="en-US" sz="5400" b="1" dirty="0">
              <a:solidFill>
                <a:schemeClr val="tx1"/>
              </a:solidFill>
              <a:latin typeface="Verdana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8588" y="2215714"/>
            <a:ext cx="1676400" cy="307975"/>
            <a:chOff x="80" y="998"/>
            <a:chExt cx="1056" cy="194"/>
          </a:xfrm>
        </p:grpSpPr>
        <p:sp>
          <p:nvSpPr>
            <p:cNvPr id="8198" name="AutoShape 5"/>
            <p:cNvSpPr>
              <a:spLocks noChangeArrowheads="1"/>
            </p:cNvSpPr>
            <p:nvPr/>
          </p:nvSpPr>
          <p:spPr bwMode="auto">
            <a:xfrm>
              <a:off x="83" y="1020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199" name="Text Box 6"/>
            <p:cNvSpPr txBox="1">
              <a:spLocks noChangeArrowheads="1"/>
            </p:cNvSpPr>
            <p:nvPr/>
          </p:nvSpPr>
          <p:spPr bwMode="auto">
            <a:xfrm>
              <a:off x="80" y="998"/>
              <a:ext cx="105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" sz="1400" dirty="0" err="1" smtClean="0">
                  <a:solidFill>
                    <a:srgbClr val="006699"/>
                  </a:solidFill>
                  <a:latin typeface="Verdana" pitchFamily="34" charset="0"/>
                </a:rPr>
                <a:t>snort</a:t>
              </a:r>
              <a:endParaRPr lang="es-ES" sz="1400" dirty="0">
                <a:solidFill>
                  <a:srgbClr val="006699"/>
                </a:solidFill>
                <a:latin typeface="Verdana" pitchFamily="34" charset="0"/>
              </a:endParaRPr>
            </a:p>
          </p:txBody>
        </p:sp>
      </p:grpSp>
      <p:sp>
        <p:nvSpPr>
          <p:cNvPr id="1280007" name="Freeform 7"/>
          <p:cNvSpPr>
            <a:spLocks/>
          </p:cNvSpPr>
          <p:nvPr/>
        </p:nvSpPr>
        <p:spPr bwMode="auto">
          <a:xfrm>
            <a:off x="50800" y="1257300"/>
            <a:ext cx="328613" cy="263525"/>
          </a:xfrm>
          <a:custGeom>
            <a:avLst/>
            <a:gdLst>
              <a:gd name="T0" fmla="*/ 207 w 207"/>
              <a:gd name="T1" fmla="*/ 0 h 162"/>
              <a:gd name="T2" fmla="*/ 0 w 207"/>
              <a:gd name="T3" fmla="*/ 0 h 162"/>
              <a:gd name="T4" fmla="*/ 0 w 207"/>
              <a:gd name="T5" fmla="*/ 162 h 162"/>
              <a:gd name="T6" fmla="*/ 48 w 207"/>
              <a:gd name="T7" fmla="*/ 162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207"/>
              <a:gd name="T13" fmla="*/ 0 h 162"/>
              <a:gd name="T14" fmla="*/ 207 w 2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7" h="162">
                <a:moveTo>
                  <a:pt x="207" y="0"/>
                </a:moveTo>
                <a:lnTo>
                  <a:pt x="0" y="0"/>
                </a:lnTo>
                <a:lnTo>
                  <a:pt x="0" y="162"/>
                </a:lnTo>
                <a:lnTo>
                  <a:pt x="48" y="162"/>
                </a:lnTo>
              </a:path>
            </a:pathLst>
          </a:custGeom>
          <a:noFill/>
          <a:ln w="12700" cmpd="sng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ES"/>
          </a:p>
        </p:txBody>
      </p:sp>
    </p:spTree>
  </p:cSld>
  <p:clrMapOvr>
    <a:masterClrMapping/>
  </p:clrMapOvr>
  <p:transition spd="slow" advTm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0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0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800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to="0.25" calcmode="lin" valueType="num">
                                      <p:cBhvr override="childStyle">
                                        <p:cTn id="12" dur="2000" fill="hold"/>
                                        <p:tgtEl>
                                          <p:spTgt spid="1280003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36994E-6 L 3.05556E-6 -0.4217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28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128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1280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8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280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280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8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2800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02" grpId="0"/>
      <p:bldP spid="1280003" grpId="0"/>
      <p:bldP spid="1280003" grpId="1"/>
      <p:bldP spid="1280003" grpId="2"/>
      <p:bldP spid="1280003" grpId="3"/>
      <p:bldP spid="128000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993775"/>
          </a:xfrm>
        </p:spPr>
        <p:txBody>
          <a:bodyPr/>
          <a:lstStyle/>
          <a:p>
            <a:r>
              <a:rPr lang="es-ES" dirty="0" err="1" smtClean="0"/>
              <a:t>snort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2222" y="1375256"/>
            <a:ext cx="6268047" cy="4681537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dirty="0"/>
              <a:t>NIDS basado en Software Libre</a:t>
            </a:r>
          </a:p>
          <a:p>
            <a:pPr>
              <a:lnSpc>
                <a:spcPct val="90000"/>
              </a:lnSpc>
            </a:pPr>
            <a:r>
              <a:rPr lang="es-ES" dirty="0">
                <a:hlinkClick r:id="rId3"/>
              </a:rPr>
              <a:t>http://www.snort.org</a:t>
            </a:r>
            <a:endParaRPr lang="es-ES" dirty="0"/>
          </a:p>
          <a:p>
            <a:pPr>
              <a:lnSpc>
                <a:spcPct val="90000"/>
              </a:lnSpc>
            </a:pPr>
            <a:r>
              <a:rPr lang="es-ES" dirty="0"/>
              <a:t>Multiplataforma: Windows y Linux</a:t>
            </a:r>
          </a:p>
          <a:p>
            <a:pPr>
              <a:lnSpc>
                <a:spcPct val="90000"/>
              </a:lnSpc>
            </a:pPr>
            <a:r>
              <a:rPr lang="es-ES" dirty="0"/>
              <a:t>Windows: </a:t>
            </a:r>
            <a:r>
              <a:rPr lang="es-ES" dirty="0" smtClean="0">
                <a:sym typeface="Wingdings" pitchFamily="2" charset="2"/>
              </a:rPr>
              <a:t> </a:t>
            </a:r>
            <a:r>
              <a:rPr lang="es-ES" dirty="0" err="1" smtClean="0"/>
              <a:t>winpcap</a:t>
            </a:r>
            <a:endParaRPr lang="es-ES" dirty="0" smtClean="0"/>
          </a:p>
          <a:p>
            <a:pPr>
              <a:lnSpc>
                <a:spcPct val="90000"/>
              </a:lnSpc>
            </a:pPr>
            <a:r>
              <a:rPr lang="es-ES" dirty="0" smtClean="0"/>
              <a:t>Linux: </a:t>
            </a:r>
            <a:r>
              <a:rPr lang="es-ES" dirty="0" smtClean="0">
                <a:sym typeface="Wingdings" pitchFamily="2" charset="2"/>
              </a:rPr>
              <a:t> </a:t>
            </a:r>
            <a:r>
              <a:rPr lang="es-ES" dirty="0" err="1" smtClean="0">
                <a:sym typeface="Wingdings" pitchFamily="2" charset="2"/>
              </a:rPr>
              <a:t>libpcap</a:t>
            </a:r>
            <a:endParaRPr lang="es-ES" dirty="0"/>
          </a:p>
          <a:p>
            <a:pPr>
              <a:lnSpc>
                <a:spcPct val="90000"/>
              </a:lnSpc>
            </a:pPr>
            <a:r>
              <a:rPr lang="es-ES" dirty="0"/>
              <a:t>IDS </a:t>
            </a:r>
            <a:r>
              <a:rPr lang="es-ES" dirty="0" smtClean="0"/>
              <a:t>de red basado </a:t>
            </a:r>
            <a:r>
              <a:rPr lang="es-ES" dirty="0"/>
              <a:t>en </a:t>
            </a:r>
            <a:r>
              <a:rPr lang="es-ES" dirty="0" smtClean="0"/>
              <a:t>firmas</a:t>
            </a:r>
            <a:endParaRPr lang="es-ES" dirty="0"/>
          </a:p>
          <a:p>
            <a:pPr>
              <a:lnSpc>
                <a:spcPct val="90000"/>
              </a:lnSpc>
            </a:pPr>
            <a:endParaRPr lang="es-ES" dirty="0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539750" y="981075"/>
            <a:ext cx="8156575" cy="138113"/>
          </a:xfrm>
          <a:prstGeom prst="rect">
            <a:avLst/>
          </a:prstGeom>
          <a:solidFill>
            <a:srgbClr val="99CC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 sz="30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28588" y="2224103"/>
            <a:ext cx="1676400" cy="307975"/>
            <a:chOff x="80" y="998"/>
            <a:chExt cx="1056" cy="194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83" y="1020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80" y="998"/>
              <a:ext cx="105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" sz="1400" dirty="0" err="1" smtClean="0">
                  <a:solidFill>
                    <a:srgbClr val="006699"/>
                  </a:solidFill>
                  <a:latin typeface="Verdana" pitchFamily="34" charset="0"/>
                </a:rPr>
                <a:t>snort</a:t>
              </a:r>
              <a:endParaRPr lang="es-ES" sz="1400" dirty="0">
                <a:solidFill>
                  <a:srgbClr val="006699"/>
                </a:solidFill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92092" y="0"/>
            <a:ext cx="8229600" cy="993775"/>
          </a:xfrm>
        </p:spPr>
        <p:txBody>
          <a:bodyPr/>
          <a:lstStyle/>
          <a:p>
            <a:r>
              <a:rPr lang="es-ES" dirty="0" err="1" smtClean="0"/>
              <a:t>snort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2556" y="1425590"/>
            <a:ext cx="6561661" cy="4681537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z="2800" dirty="0"/>
              <a:t>Ligero, lo que permite buen ancho de banda</a:t>
            </a:r>
          </a:p>
          <a:p>
            <a:pPr>
              <a:lnSpc>
                <a:spcPct val="90000"/>
              </a:lnSpc>
            </a:pPr>
            <a:r>
              <a:rPr lang="es-ES" sz="2800" b="1" dirty="0" err="1"/>
              <a:t>Snort</a:t>
            </a:r>
            <a:r>
              <a:rPr lang="es-ES" sz="2800" b="1" dirty="0"/>
              <a:t> </a:t>
            </a:r>
            <a:r>
              <a:rPr lang="es-ES" sz="2800" dirty="0"/>
              <a:t>tiene una </a:t>
            </a:r>
            <a:r>
              <a:rPr lang="es-ES" sz="2800" b="1" dirty="0"/>
              <a:t>arquitectura</a:t>
            </a:r>
            <a:r>
              <a:rPr lang="es-ES" sz="2800" dirty="0"/>
              <a:t> dividida en </a:t>
            </a:r>
            <a:r>
              <a:rPr lang="es-ES" sz="2800" b="1" dirty="0"/>
              <a:t>tres subsistemas</a:t>
            </a:r>
            <a:r>
              <a:rPr lang="es-E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s-ES" sz="2400" b="1" dirty="0"/>
              <a:t>Decodificador de paquetes</a:t>
            </a:r>
            <a:br>
              <a:rPr lang="es-ES" sz="2400" b="1" dirty="0"/>
            </a:br>
            <a:r>
              <a:rPr lang="es-ES" sz="2400" b="1" dirty="0"/>
              <a:t> </a:t>
            </a:r>
            <a:r>
              <a:rPr lang="es-ES" sz="2400" dirty="0"/>
              <a:t> </a:t>
            </a:r>
          </a:p>
          <a:p>
            <a:pPr lvl="1">
              <a:lnSpc>
                <a:spcPct val="90000"/>
              </a:lnSpc>
            </a:pPr>
            <a:r>
              <a:rPr lang="es-ES" sz="2400" b="1" dirty="0"/>
              <a:t>Motor de detección</a:t>
            </a:r>
            <a:br>
              <a:rPr lang="es-ES" sz="2400" b="1" dirty="0"/>
            </a:br>
            <a:r>
              <a:rPr lang="es-ES" sz="2400" b="1" dirty="0"/>
              <a:t> </a:t>
            </a:r>
            <a:r>
              <a:rPr lang="es-ES" sz="2400" dirty="0"/>
              <a:t> </a:t>
            </a:r>
          </a:p>
          <a:p>
            <a:pPr lvl="1">
              <a:lnSpc>
                <a:spcPct val="90000"/>
              </a:lnSpc>
            </a:pPr>
            <a:r>
              <a:rPr lang="es-ES" sz="2400" b="1" dirty="0" err="1"/>
              <a:t>Loggins</a:t>
            </a:r>
            <a:r>
              <a:rPr lang="es-ES" sz="2400" b="1" dirty="0"/>
              <a:t> y alertas</a:t>
            </a:r>
            <a:endParaRPr lang="es-ES" sz="2400" dirty="0"/>
          </a:p>
          <a:p>
            <a:pPr>
              <a:lnSpc>
                <a:spcPct val="90000"/>
              </a:lnSpc>
            </a:pPr>
            <a:endParaRPr lang="es-ES" sz="2800" dirty="0"/>
          </a:p>
          <a:p>
            <a:pPr>
              <a:lnSpc>
                <a:spcPct val="90000"/>
              </a:lnSpc>
            </a:pPr>
            <a:r>
              <a:rPr lang="es-ES" sz="2800" dirty="0"/>
              <a:t>Personalización de reglas.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539750" y="981075"/>
            <a:ext cx="8156575" cy="138113"/>
          </a:xfrm>
          <a:prstGeom prst="rect">
            <a:avLst/>
          </a:prstGeom>
          <a:solidFill>
            <a:srgbClr val="99CC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 sz="30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28588" y="2224103"/>
            <a:ext cx="1676400" cy="307975"/>
            <a:chOff x="80" y="998"/>
            <a:chExt cx="1056" cy="194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83" y="1020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80" y="998"/>
              <a:ext cx="105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" sz="1400" dirty="0" err="1" smtClean="0">
                  <a:solidFill>
                    <a:srgbClr val="006699"/>
                  </a:solidFill>
                  <a:latin typeface="Verdana" pitchFamily="34" charset="0"/>
                </a:rPr>
                <a:t>snort</a:t>
              </a:r>
              <a:endParaRPr lang="es-ES" sz="1400" dirty="0">
                <a:solidFill>
                  <a:srgbClr val="006699"/>
                </a:solidFill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93775"/>
          </a:xfrm>
        </p:spPr>
        <p:txBody>
          <a:bodyPr/>
          <a:lstStyle/>
          <a:p>
            <a:r>
              <a:rPr lang="es-ES" sz="3200">
                <a:solidFill>
                  <a:schemeClr val="bg1"/>
                </a:solidFill>
              </a:rPr>
              <a:t>Instalación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3832" y="1400423"/>
            <a:ext cx="6528105" cy="4681537"/>
          </a:xfrm>
          <a:ln/>
        </p:spPr>
        <p:txBody>
          <a:bodyPr/>
          <a:lstStyle/>
          <a:p>
            <a:r>
              <a:rPr lang="es-ES" dirty="0"/>
              <a:t>Archivos importantes:</a:t>
            </a:r>
          </a:p>
          <a:p>
            <a:pPr lvl="1"/>
            <a:r>
              <a:rPr lang="es-ES" dirty="0"/>
              <a:t>/</a:t>
            </a:r>
            <a:r>
              <a:rPr lang="es-ES" dirty="0" err="1"/>
              <a:t>etc</a:t>
            </a:r>
            <a:r>
              <a:rPr lang="es-ES" dirty="0"/>
              <a:t>/</a:t>
            </a:r>
            <a:r>
              <a:rPr lang="es-ES" dirty="0" err="1"/>
              <a:t>snort</a:t>
            </a:r>
            <a:r>
              <a:rPr lang="es-ES" dirty="0"/>
              <a:t>/</a:t>
            </a:r>
            <a:r>
              <a:rPr lang="es-ES" dirty="0" err="1"/>
              <a:t>snort.conf</a:t>
            </a:r>
            <a:r>
              <a:rPr lang="es-ES" dirty="0"/>
              <a:t> </a:t>
            </a:r>
            <a:r>
              <a:rPr lang="es-ES" dirty="0">
                <a:sym typeface="Wingdings" pitchFamily="2" charset="2"/>
              </a:rPr>
              <a:t> Fichero de configuración por defecto</a:t>
            </a:r>
          </a:p>
          <a:p>
            <a:pPr lvl="1"/>
            <a:r>
              <a:rPr lang="es-ES" dirty="0" smtClean="0">
                <a:sym typeface="Wingdings" pitchFamily="2" charset="2"/>
              </a:rPr>
              <a:t>/</a:t>
            </a:r>
            <a:r>
              <a:rPr lang="es-ES" dirty="0" err="1">
                <a:sym typeface="Wingdings" pitchFamily="2" charset="2"/>
              </a:rPr>
              <a:t>etc</a:t>
            </a:r>
            <a:r>
              <a:rPr lang="es-ES" dirty="0">
                <a:sym typeface="Wingdings" pitchFamily="2" charset="2"/>
              </a:rPr>
              <a:t>/</a:t>
            </a:r>
            <a:r>
              <a:rPr lang="es-ES" dirty="0" err="1">
                <a:sym typeface="Wingdings" pitchFamily="2" charset="2"/>
              </a:rPr>
              <a:t>snort</a:t>
            </a:r>
            <a:r>
              <a:rPr lang="es-ES" dirty="0">
                <a:sym typeface="Wingdings" pitchFamily="2" charset="2"/>
              </a:rPr>
              <a:t>/rules/* </a:t>
            </a:r>
            <a:r>
              <a:rPr lang="es-ES" dirty="0" smtClean="0">
                <a:sym typeface="Wingdings" pitchFamily="2" charset="2"/>
              </a:rPr>
              <a:t> </a:t>
            </a:r>
            <a:r>
              <a:rPr lang="es-ES" dirty="0">
                <a:sym typeface="Wingdings" pitchFamily="2" charset="2"/>
              </a:rPr>
              <a:t>Reglas de </a:t>
            </a:r>
            <a:r>
              <a:rPr lang="es-ES" dirty="0" smtClean="0">
                <a:sym typeface="Wingdings" pitchFamily="2" charset="2"/>
              </a:rPr>
              <a:t>filtrado</a:t>
            </a:r>
          </a:p>
          <a:p>
            <a:pPr lvl="1"/>
            <a:endParaRPr lang="es-ES" dirty="0" smtClean="0">
              <a:sym typeface="Wingdings" pitchFamily="2" charset="2"/>
            </a:endParaRPr>
          </a:p>
          <a:p>
            <a:pPr lvl="1"/>
            <a:endParaRPr lang="es-ES" dirty="0" smtClean="0">
              <a:sym typeface="Wingdings" pitchFamily="2" charset="2"/>
            </a:endParaRPr>
          </a:p>
          <a:p>
            <a:r>
              <a:rPr lang="es-ES" dirty="0" smtClean="0"/>
              <a:t>Sintaxis:  </a:t>
            </a:r>
            <a:r>
              <a:rPr lang="es-ES" dirty="0" err="1" smtClean="0"/>
              <a:t>snort</a:t>
            </a:r>
            <a:r>
              <a:rPr lang="es-ES" dirty="0" smtClean="0"/>
              <a:t> – opción …</a:t>
            </a:r>
          </a:p>
          <a:p>
            <a:pPr lvl="1"/>
            <a:r>
              <a:rPr lang="es-ES" dirty="0" smtClean="0"/>
              <a:t>-c  </a:t>
            </a:r>
            <a:r>
              <a:rPr lang="es-ES" dirty="0" err="1" smtClean="0"/>
              <a:t>configfile</a:t>
            </a:r>
            <a:endParaRPr lang="es-ES" dirty="0" smtClean="0">
              <a:sym typeface="Wingdings" pitchFamily="2" charset="2"/>
            </a:endParaRPr>
          </a:p>
          <a:p>
            <a:pPr lvl="1"/>
            <a:r>
              <a:rPr lang="es-ES" dirty="0" smtClean="0">
                <a:sym typeface="Wingdings" pitchFamily="2" charset="2"/>
              </a:rPr>
              <a:t>-h 172.20.40.0/24</a:t>
            </a:r>
          </a:p>
          <a:p>
            <a:pPr lvl="1"/>
            <a:r>
              <a:rPr lang="es-ES" dirty="0" smtClean="0">
                <a:sym typeface="Wingdings" pitchFamily="2" charset="2"/>
              </a:rPr>
              <a:t>-l   </a:t>
            </a:r>
            <a:r>
              <a:rPr lang="es-ES" dirty="0" err="1" smtClean="0">
                <a:sym typeface="Wingdings" pitchFamily="2" charset="2"/>
              </a:rPr>
              <a:t>logfile</a:t>
            </a:r>
            <a:endParaRPr lang="es-ES" dirty="0" smtClean="0">
              <a:sym typeface="Wingdings" pitchFamily="2" charset="2"/>
            </a:endParaRPr>
          </a:p>
          <a:p>
            <a:pPr lvl="1"/>
            <a:endParaRPr lang="es-ES" dirty="0" smtClean="0">
              <a:sym typeface="Wingdings" pitchFamily="2" charset="2"/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539750" y="981075"/>
            <a:ext cx="8156575" cy="138113"/>
          </a:xfrm>
          <a:prstGeom prst="rect">
            <a:avLst/>
          </a:prstGeom>
          <a:solidFill>
            <a:srgbClr val="99CC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 sz="30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28588" y="2224103"/>
            <a:ext cx="1676400" cy="307975"/>
            <a:chOff x="80" y="998"/>
            <a:chExt cx="1056" cy="194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83" y="1020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80" y="998"/>
              <a:ext cx="105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" sz="1400" dirty="0" err="1" smtClean="0">
                  <a:solidFill>
                    <a:srgbClr val="006699"/>
                  </a:solidFill>
                  <a:latin typeface="Verdana" pitchFamily="34" charset="0"/>
                </a:rPr>
                <a:t>snort</a:t>
              </a:r>
              <a:endParaRPr lang="es-ES" sz="1400" dirty="0">
                <a:solidFill>
                  <a:srgbClr val="006699"/>
                </a:solidFill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75982" y="0"/>
            <a:ext cx="8229600" cy="993775"/>
          </a:xfrm>
        </p:spPr>
        <p:txBody>
          <a:bodyPr/>
          <a:lstStyle/>
          <a:p>
            <a:r>
              <a:rPr lang="es-ES" sz="3200" dirty="0" err="1" smtClean="0">
                <a:solidFill>
                  <a:schemeClr val="bg1"/>
                </a:solidFill>
              </a:rPr>
              <a:t>snort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0610" y="1375256"/>
            <a:ext cx="6637162" cy="4681537"/>
          </a:xfrm>
          <a:ln/>
        </p:spPr>
        <p:txBody>
          <a:bodyPr/>
          <a:lstStyle/>
          <a:p>
            <a:r>
              <a:rPr lang="es-ES" dirty="0" smtClean="0">
                <a:latin typeface="CMR10" charset="0"/>
              </a:rPr>
              <a:t>Opciones de alerta</a:t>
            </a:r>
            <a:endParaRPr lang="es-ES" dirty="0">
              <a:latin typeface="CMR10" charset="0"/>
            </a:endParaRPr>
          </a:p>
          <a:p>
            <a:pPr lvl="1"/>
            <a:r>
              <a:rPr lang="es-ES" dirty="0" smtClean="0">
                <a:sym typeface="Wingdings" pitchFamily="2" charset="2"/>
              </a:rPr>
              <a:t>Fichero de registro (log)</a:t>
            </a:r>
          </a:p>
          <a:p>
            <a:pPr lvl="1"/>
            <a:r>
              <a:rPr lang="es-ES" dirty="0" smtClean="0"/>
              <a:t>SYSLOG</a:t>
            </a:r>
          </a:p>
          <a:p>
            <a:pPr lvl="1"/>
            <a:r>
              <a:rPr lang="es-ES" dirty="0" smtClean="0">
                <a:sym typeface="Wingdings" pitchFamily="2" charset="2"/>
              </a:rPr>
              <a:t>Bases </a:t>
            </a:r>
            <a:r>
              <a:rPr lang="es-ES" dirty="0">
                <a:sym typeface="Wingdings" pitchFamily="2" charset="2"/>
              </a:rPr>
              <a:t>de datos: </a:t>
            </a:r>
            <a:r>
              <a:rPr lang="es-ES" dirty="0" err="1">
                <a:sym typeface="Wingdings" pitchFamily="2" charset="2"/>
              </a:rPr>
              <a:t>mysql</a:t>
            </a:r>
            <a:r>
              <a:rPr lang="es-ES" dirty="0">
                <a:sym typeface="Wingdings" pitchFamily="2" charset="2"/>
              </a:rPr>
              <a:t>, </a:t>
            </a:r>
            <a:r>
              <a:rPr lang="es-ES" dirty="0" err="1">
                <a:sym typeface="Wingdings" pitchFamily="2" charset="2"/>
              </a:rPr>
              <a:t>PostgreSQL</a:t>
            </a:r>
            <a:r>
              <a:rPr lang="es-ES" dirty="0">
                <a:sym typeface="Wingdings" pitchFamily="2" charset="2"/>
              </a:rPr>
              <a:t>, Oracle y </a:t>
            </a:r>
            <a:r>
              <a:rPr lang="es-ES" dirty="0" smtClean="0">
                <a:sym typeface="Wingdings" pitchFamily="2" charset="2"/>
              </a:rPr>
              <a:t>ODBC.</a:t>
            </a:r>
          </a:p>
          <a:p>
            <a:pPr lvl="1"/>
            <a:r>
              <a:rPr lang="es-ES" dirty="0" err="1" smtClean="0">
                <a:sym typeface="Wingdings" pitchFamily="2" charset="2"/>
              </a:rPr>
              <a:t>snmp</a:t>
            </a:r>
            <a:endParaRPr lang="es-ES" dirty="0">
              <a:sym typeface="Wingdings" pitchFamily="2" charset="2"/>
            </a:endParaRPr>
          </a:p>
          <a:p>
            <a:pPr lvl="1"/>
            <a:r>
              <a:rPr lang="es-ES" dirty="0" smtClean="0">
                <a:latin typeface="CMR10" charset="0"/>
              </a:rPr>
              <a:t>SMB </a:t>
            </a:r>
            <a:r>
              <a:rPr lang="es-ES" dirty="0" smtClean="0">
                <a:latin typeface="CMR10" charset="0"/>
                <a:sym typeface="Wingdings" pitchFamily="2" charset="2"/>
              </a:rPr>
              <a:t> Alertas emergentes de </a:t>
            </a:r>
            <a:r>
              <a:rPr lang="es-ES" dirty="0" err="1" smtClean="0">
                <a:latin typeface="CMR10" charset="0"/>
                <a:sym typeface="Wingdings" pitchFamily="2" charset="2"/>
              </a:rPr>
              <a:t>windows</a:t>
            </a:r>
            <a:r>
              <a:rPr lang="es-ES" dirty="0" smtClean="0">
                <a:latin typeface="CMR10" charset="0"/>
                <a:sym typeface="Wingdings" pitchFamily="2" charset="2"/>
              </a:rPr>
              <a:t>. Exige compilación con el parámetro –</a:t>
            </a:r>
            <a:r>
              <a:rPr lang="es-ES" dirty="0" err="1" smtClean="0">
                <a:latin typeface="CMR10" charset="0"/>
                <a:sym typeface="Wingdings" pitchFamily="2" charset="2"/>
              </a:rPr>
              <a:t>enable-smbalerts</a:t>
            </a:r>
            <a:endParaRPr lang="es-ES" dirty="0" smtClean="0">
              <a:latin typeface="CMR10" charset="0"/>
              <a:sym typeface="Wingdings" pitchFamily="2" charset="2"/>
            </a:endParaRPr>
          </a:p>
          <a:p>
            <a:pPr lvl="1"/>
            <a:r>
              <a:rPr lang="es-ES" dirty="0" smtClean="0">
                <a:latin typeface="CMR10" charset="0"/>
                <a:sym typeface="Wingdings" pitchFamily="2" charset="2"/>
              </a:rPr>
              <a:t>SIEM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539750" y="981075"/>
            <a:ext cx="8156575" cy="138113"/>
          </a:xfrm>
          <a:prstGeom prst="rect">
            <a:avLst/>
          </a:prstGeom>
          <a:solidFill>
            <a:srgbClr val="99CC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 sz="30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28588" y="2224103"/>
            <a:ext cx="1676400" cy="307975"/>
            <a:chOff x="80" y="998"/>
            <a:chExt cx="1056" cy="194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83" y="1020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80" y="998"/>
              <a:ext cx="105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" sz="1400" dirty="0" err="1" smtClean="0">
                  <a:solidFill>
                    <a:srgbClr val="006699"/>
                  </a:solidFill>
                  <a:latin typeface="Verdana" pitchFamily="34" charset="0"/>
                </a:rPr>
                <a:t>snort</a:t>
              </a:r>
              <a:endParaRPr lang="es-ES" sz="1400" dirty="0">
                <a:solidFill>
                  <a:srgbClr val="006699"/>
                </a:solidFill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6590" y="0"/>
            <a:ext cx="8229600" cy="993775"/>
          </a:xfrm>
        </p:spPr>
        <p:txBody>
          <a:bodyPr/>
          <a:lstStyle/>
          <a:p>
            <a:r>
              <a:rPr lang="es-ES" dirty="0" err="1" smtClean="0"/>
              <a:t>snort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7054" y="1526258"/>
            <a:ext cx="6469382" cy="4681537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b="1" u="sng" dirty="0" smtClean="0"/>
              <a:t>CONFIGURACIÓN:</a:t>
            </a:r>
          </a:p>
          <a:p>
            <a:pPr lvl="1">
              <a:lnSpc>
                <a:spcPct val="90000"/>
              </a:lnSpc>
            </a:pPr>
            <a:r>
              <a:rPr lang="es-ES" dirty="0" smtClean="0"/>
              <a:t>/</a:t>
            </a:r>
            <a:r>
              <a:rPr lang="es-ES" dirty="0" err="1" smtClean="0"/>
              <a:t>etc</a:t>
            </a:r>
            <a:r>
              <a:rPr lang="es-ES" dirty="0" smtClean="0"/>
              <a:t>/</a:t>
            </a:r>
            <a:r>
              <a:rPr lang="es-ES" dirty="0" err="1" smtClean="0"/>
              <a:t>snort</a:t>
            </a:r>
            <a:r>
              <a:rPr lang="es-ES" dirty="0" smtClean="0"/>
              <a:t>/</a:t>
            </a:r>
            <a:r>
              <a:rPr lang="es-ES" dirty="0" err="1" smtClean="0"/>
              <a:t>snort.conf</a:t>
            </a:r>
            <a:endParaRPr lang="es-ES" dirty="0" smtClean="0"/>
          </a:p>
          <a:p>
            <a:pPr lvl="1">
              <a:lnSpc>
                <a:spcPct val="90000"/>
              </a:lnSpc>
            </a:pPr>
            <a:r>
              <a:rPr lang="es-ES" dirty="0" smtClean="0"/>
              <a:t>Sintonización </a:t>
            </a:r>
            <a:r>
              <a:rPr lang="es-ES" dirty="0"/>
              <a:t>para su buen funcionamiento. </a:t>
            </a:r>
            <a:endParaRPr lang="es-ES" dirty="0" smtClean="0"/>
          </a:p>
          <a:p>
            <a:pPr lvl="1">
              <a:lnSpc>
                <a:spcPct val="90000"/>
              </a:lnSpc>
            </a:pPr>
            <a:endParaRPr lang="es-ES" dirty="0"/>
          </a:p>
          <a:p>
            <a:pPr>
              <a:lnSpc>
                <a:spcPct val="90000"/>
              </a:lnSpc>
            </a:pPr>
            <a:r>
              <a:rPr lang="es-ES" dirty="0" smtClean="0"/>
              <a:t>Red </a:t>
            </a:r>
            <a:r>
              <a:rPr lang="es-ES" dirty="0"/>
              <a:t>local: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s-ES" dirty="0" err="1"/>
              <a:t>var</a:t>
            </a:r>
            <a:r>
              <a:rPr lang="es-ES" dirty="0"/>
              <a:t> HOME_NET </a:t>
            </a:r>
            <a:r>
              <a:rPr lang="es-ES" dirty="0" err="1"/>
              <a:t>address</a:t>
            </a:r>
            <a:r>
              <a:rPr lang="es-ES" dirty="0"/>
              <a:t>[,a2]</a:t>
            </a:r>
          </a:p>
          <a:p>
            <a:pPr>
              <a:lnSpc>
                <a:spcPct val="90000"/>
              </a:lnSpc>
            </a:pPr>
            <a:r>
              <a:rPr lang="es-ES" dirty="0" smtClean="0"/>
              <a:t>Red externa:</a:t>
            </a:r>
          </a:p>
          <a:p>
            <a:pPr lvl="1">
              <a:lnSpc>
                <a:spcPct val="90000"/>
              </a:lnSpc>
              <a:buNone/>
            </a:pPr>
            <a:r>
              <a:rPr lang="es-ES" dirty="0" smtClean="0"/>
              <a:t>		</a:t>
            </a:r>
            <a:r>
              <a:rPr lang="es-ES" sz="2000" dirty="0" err="1" smtClean="0"/>
              <a:t>var</a:t>
            </a:r>
            <a:r>
              <a:rPr lang="es-ES" sz="2000" dirty="0" smtClean="0"/>
              <a:t> EXTERNAL_NET </a:t>
            </a:r>
            <a:r>
              <a:rPr lang="es-ES" sz="2000" dirty="0" err="1" smtClean="0"/>
              <a:t>any</a:t>
            </a:r>
            <a:endParaRPr lang="es-ES" sz="2000" dirty="0" smtClean="0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539750" y="981075"/>
            <a:ext cx="8156575" cy="138113"/>
          </a:xfrm>
          <a:prstGeom prst="rect">
            <a:avLst/>
          </a:prstGeom>
          <a:solidFill>
            <a:srgbClr val="99CC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 sz="30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28588" y="2224103"/>
            <a:ext cx="1676400" cy="307975"/>
            <a:chOff x="80" y="998"/>
            <a:chExt cx="1056" cy="194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83" y="1020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80" y="998"/>
              <a:ext cx="105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" sz="1400" dirty="0" err="1" smtClean="0">
                  <a:solidFill>
                    <a:srgbClr val="006699"/>
                  </a:solidFill>
                  <a:latin typeface="Verdana" pitchFamily="34" charset="0"/>
                </a:rPr>
                <a:t>snort</a:t>
              </a:r>
              <a:endParaRPr lang="es-ES" sz="1400" dirty="0">
                <a:solidFill>
                  <a:srgbClr val="006699"/>
                </a:solidFill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93775"/>
          </a:xfrm>
        </p:spPr>
        <p:txBody>
          <a:bodyPr/>
          <a:lstStyle/>
          <a:p>
            <a:r>
              <a:rPr lang="es-ES" sz="3200">
                <a:solidFill>
                  <a:schemeClr val="bg1"/>
                </a:solidFill>
              </a:rPr>
              <a:t>Configuración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2556" y="1543036"/>
            <a:ext cx="6670718" cy="4681537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b="1" u="sng" dirty="0" smtClean="0"/>
              <a:t>CONFIGURACIÓN:</a:t>
            </a:r>
            <a:endParaRPr lang="es-ES" dirty="0" smtClean="0"/>
          </a:p>
          <a:p>
            <a:endParaRPr lang="es-ES" sz="2400" dirty="0" smtClean="0"/>
          </a:p>
          <a:p>
            <a:r>
              <a:rPr lang="es-ES" sz="2400" dirty="0" smtClean="0"/>
              <a:t>Definición </a:t>
            </a:r>
            <a:r>
              <a:rPr lang="es-ES" sz="2400" dirty="0"/>
              <a:t>de los nuestros servicios: web, mail, DNS, SQL,…</a:t>
            </a:r>
          </a:p>
          <a:p>
            <a:pPr lvl="2">
              <a:buFontTx/>
              <a:buNone/>
            </a:pPr>
            <a:r>
              <a:rPr lang="es-ES" dirty="0" err="1"/>
              <a:t>var</a:t>
            </a:r>
            <a:r>
              <a:rPr lang="es-ES" dirty="0"/>
              <a:t> </a:t>
            </a:r>
            <a:r>
              <a:rPr lang="es-ES" dirty="0" smtClean="0"/>
              <a:t>SMTP_SERVERS </a:t>
            </a:r>
            <a:r>
              <a:rPr lang="es-ES" dirty="0"/>
              <a:t>192.168.1.10</a:t>
            </a:r>
          </a:p>
          <a:p>
            <a:pPr lvl="2">
              <a:buFontTx/>
              <a:buNone/>
            </a:pPr>
            <a:r>
              <a:rPr lang="es-ES" dirty="0" err="1"/>
              <a:t>var</a:t>
            </a:r>
            <a:r>
              <a:rPr lang="es-ES" dirty="0"/>
              <a:t> HTTP_SERVERS 192.168.1.10,192.168.1.20</a:t>
            </a:r>
          </a:p>
          <a:p>
            <a:pPr lvl="2">
              <a:buFontTx/>
              <a:buNone/>
            </a:pPr>
            <a:r>
              <a:rPr lang="es-ES" dirty="0" err="1"/>
              <a:t>var</a:t>
            </a:r>
            <a:r>
              <a:rPr lang="es-ES" dirty="0"/>
              <a:t> SQL_SERVERS 192.168.1.10,192.168.1.20</a:t>
            </a:r>
          </a:p>
          <a:p>
            <a:pPr lvl="2">
              <a:buFontTx/>
              <a:buNone/>
            </a:pPr>
            <a:r>
              <a:rPr lang="es-ES" dirty="0" err="1"/>
              <a:t>var</a:t>
            </a:r>
            <a:r>
              <a:rPr lang="es-ES" dirty="0"/>
              <a:t> LOCAL_HOSTS 192.168.1.1,192.168.1.100,192.168.1.110,192.168.1.254</a:t>
            </a:r>
          </a:p>
          <a:p>
            <a:endParaRPr lang="es-ES" dirty="0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539750" y="981075"/>
            <a:ext cx="8156575" cy="138113"/>
          </a:xfrm>
          <a:prstGeom prst="rect">
            <a:avLst/>
          </a:prstGeom>
          <a:solidFill>
            <a:srgbClr val="99CC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 sz="30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28588" y="2224103"/>
            <a:ext cx="1676400" cy="307975"/>
            <a:chOff x="80" y="998"/>
            <a:chExt cx="1056" cy="194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83" y="1020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80" y="998"/>
              <a:ext cx="105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" sz="1400" dirty="0" err="1" smtClean="0">
                  <a:solidFill>
                    <a:srgbClr val="006699"/>
                  </a:solidFill>
                  <a:latin typeface="Verdana" pitchFamily="34" charset="0"/>
                </a:rPr>
                <a:t>snort</a:t>
              </a:r>
              <a:endParaRPr lang="es-ES" sz="1400" dirty="0">
                <a:solidFill>
                  <a:srgbClr val="006699"/>
                </a:solidFill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93775"/>
          </a:xfrm>
        </p:spPr>
        <p:txBody>
          <a:bodyPr/>
          <a:lstStyle/>
          <a:p>
            <a:r>
              <a:rPr lang="es-ES" sz="3200">
                <a:solidFill>
                  <a:schemeClr val="bg1"/>
                </a:solidFill>
              </a:rPr>
              <a:t>Configuración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2221" y="1408812"/>
            <a:ext cx="6603606" cy="4681537"/>
          </a:xfrm>
          <a:ln/>
        </p:spPr>
        <p:txBody>
          <a:bodyPr/>
          <a:lstStyle/>
          <a:p>
            <a:r>
              <a:rPr lang="es-ES" b="1" u="sng" dirty="0" smtClean="0"/>
              <a:t>CONFIGURACIÓN:</a:t>
            </a:r>
            <a:endParaRPr lang="es-ES" dirty="0" smtClean="0"/>
          </a:p>
          <a:p>
            <a:endParaRPr lang="es-ES" dirty="0" smtClean="0"/>
          </a:p>
          <a:p>
            <a:r>
              <a:rPr lang="es-ES" b="1" dirty="0" smtClean="0"/>
              <a:t>Preprocesadores</a:t>
            </a:r>
            <a:r>
              <a:rPr lang="es-ES" dirty="0"/>
              <a:t>: código que se ejecuta antes que las reglas para formatear, recomponer paquetes fragmentados o tratar paquetes en masa</a:t>
            </a:r>
          </a:p>
          <a:p>
            <a:endParaRPr lang="es-ES" sz="2400" dirty="0"/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539750" y="981075"/>
            <a:ext cx="8156575" cy="138113"/>
          </a:xfrm>
          <a:prstGeom prst="rect">
            <a:avLst/>
          </a:prstGeom>
          <a:solidFill>
            <a:srgbClr val="99CC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 sz="30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28588" y="2224103"/>
            <a:ext cx="1676400" cy="307975"/>
            <a:chOff x="80" y="998"/>
            <a:chExt cx="1056" cy="194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83" y="1020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80" y="998"/>
              <a:ext cx="105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" sz="1400" dirty="0" err="1" smtClean="0">
                  <a:solidFill>
                    <a:srgbClr val="006699"/>
                  </a:solidFill>
                  <a:latin typeface="Verdana" pitchFamily="34" charset="0"/>
                </a:rPr>
                <a:t>snort</a:t>
              </a:r>
              <a:endParaRPr lang="es-ES" sz="1400" dirty="0">
                <a:solidFill>
                  <a:srgbClr val="006699"/>
                </a:solidFill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93775"/>
          </a:xfrm>
        </p:spPr>
        <p:txBody>
          <a:bodyPr/>
          <a:lstStyle/>
          <a:p>
            <a:r>
              <a:rPr lang="es-ES" sz="3200">
                <a:solidFill>
                  <a:schemeClr val="bg1"/>
                </a:solidFill>
              </a:rPr>
              <a:t>Configuración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2221" y="1408812"/>
            <a:ext cx="6603606" cy="4681537"/>
          </a:xfrm>
          <a:ln/>
        </p:spPr>
        <p:txBody>
          <a:bodyPr/>
          <a:lstStyle/>
          <a:p>
            <a:r>
              <a:rPr lang="es-ES" b="1" u="sng" dirty="0" smtClean="0"/>
              <a:t>CONFIGURACIÓN:</a:t>
            </a:r>
            <a:endParaRPr lang="es-ES" dirty="0" smtClean="0"/>
          </a:p>
          <a:p>
            <a:r>
              <a:rPr lang="es-ES" b="1" dirty="0" smtClean="0"/>
              <a:t>Módulos </a:t>
            </a:r>
            <a:r>
              <a:rPr lang="es-ES" b="1" dirty="0"/>
              <a:t>de salida</a:t>
            </a:r>
            <a:r>
              <a:rPr lang="es-ES" dirty="0"/>
              <a:t>: </a:t>
            </a:r>
            <a:r>
              <a:rPr lang="es-ES" dirty="0" smtClean="0"/>
              <a:t>Formato registro eventos</a:t>
            </a:r>
            <a:r>
              <a:rPr lang="es-ES" dirty="0"/>
              <a:t>. Formato general:</a:t>
            </a:r>
          </a:p>
          <a:p>
            <a:pPr algn="ctr">
              <a:buFontTx/>
              <a:buNone/>
            </a:pPr>
            <a:r>
              <a:rPr lang="es-ES" sz="2400" dirty="0" smtClean="0"/>
              <a:t>output </a:t>
            </a:r>
            <a:r>
              <a:rPr lang="es-ES" sz="2400" dirty="0" err="1"/>
              <a:t>module_name</a:t>
            </a:r>
            <a:r>
              <a:rPr lang="es-ES" sz="2400" dirty="0"/>
              <a:t>: </a:t>
            </a:r>
            <a:r>
              <a:rPr lang="es-ES" sz="2400" dirty="0" err="1"/>
              <a:t>configuration</a:t>
            </a:r>
            <a:r>
              <a:rPr lang="es-ES" sz="2400" dirty="0"/>
              <a:t> </a:t>
            </a:r>
            <a:r>
              <a:rPr lang="es-ES" sz="2400" dirty="0" err="1" smtClean="0"/>
              <a:t>options</a:t>
            </a:r>
            <a:endParaRPr lang="es-ES" sz="2400" dirty="0" smtClean="0"/>
          </a:p>
          <a:p>
            <a:pPr algn="ctr">
              <a:buFontTx/>
              <a:buNone/>
            </a:pPr>
            <a:endParaRPr lang="es-ES" sz="2400" dirty="0"/>
          </a:p>
          <a:p>
            <a:r>
              <a:rPr lang="es-ES" sz="1800" dirty="0" err="1" smtClean="0"/>
              <a:t>syslog</a:t>
            </a:r>
            <a:r>
              <a:rPr lang="es-ES" sz="1800" dirty="0" smtClean="0"/>
              <a:t>:</a:t>
            </a:r>
          </a:p>
          <a:p>
            <a:pPr algn="ctr">
              <a:buFontTx/>
              <a:buNone/>
            </a:pPr>
            <a:r>
              <a:rPr lang="es-ES" sz="1800" dirty="0" smtClean="0"/>
              <a:t>output </a:t>
            </a:r>
            <a:r>
              <a:rPr lang="es-ES" sz="1800" dirty="0" err="1" smtClean="0"/>
              <a:t>alert_syslog</a:t>
            </a:r>
            <a:r>
              <a:rPr lang="es-ES" sz="1800" dirty="0" smtClean="0"/>
              <a:t>: host= </a:t>
            </a:r>
            <a:r>
              <a:rPr lang="es-ES" sz="1800" dirty="0" err="1" smtClean="0"/>
              <a:t>hostname:port</a:t>
            </a:r>
            <a:r>
              <a:rPr lang="es-ES" sz="1800" dirty="0" smtClean="0"/>
              <a:t>, LOG_AUTH LOG_ALERT</a:t>
            </a:r>
          </a:p>
          <a:p>
            <a:r>
              <a:rPr lang="es-ES" sz="1800" dirty="0" smtClean="0"/>
              <a:t>base de datos:</a:t>
            </a:r>
          </a:p>
          <a:p>
            <a:pPr algn="ctr">
              <a:buFontTx/>
              <a:buNone/>
            </a:pPr>
            <a:r>
              <a:rPr lang="es-ES" sz="1800" dirty="0" smtClean="0"/>
              <a:t>output </a:t>
            </a:r>
            <a:r>
              <a:rPr lang="es-ES" sz="1800" dirty="0" err="1" smtClean="0"/>
              <a:t>database</a:t>
            </a:r>
            <a:r>
              <a:rPr lang="es-ES" sz="1800" dirty="0" smtClean="0"/>
              <a:t>: log, </a:t>
            </a:r>
            <a:r>
              <a:rPr lang="es-ES" sz="1800" dirty="0" err="1" smtClean="0"/>
              <a:t>mysql</a:t>
            </a:r>
            <a:r>
              <a:rPr lang="es-ES" sz="1800" dirty="0" smtClean="0"/>
              <a:t>, </a:t>
            </a:r>
            <a:r>
              <a:rPr lang="es-ES" sz="1800" dirty="0" err="1" smtClean="0"/>
              <a:t>user</a:t>
            </a:r>
            <a:r>
              <a:rPr lang="es-ES" sz="1800" dirty="0" smtClean="0"/>
              <a:t>= usuario, </a:t>
            </a:r>
            <a:r>
              <a:rPr lang="es-ES" sz="1800" dirty="0" err="1" smtClean="0"/>
              <a:t>password</a:t>
            </a:r>
            <a:r>
              <a:rPr lang="es-ES" sz="1800" dirty="0" smtClean="0"/>
              <a:t>= contraseña, </a:t>
            </a:r>
            <a:r>
              <a:rPr lang="es-ES" sz="1800" dirty="0" err="1" smtClean="0"/>
              <a:t>dbname</a:t>
            </a:r>
            <a:r>
              <a:rPr lang="es-ES" sz="1800" dirty="0" smtClean="0"/>
              <a:t>= </a:t>
            </a:r>
            <a:r>
              <a:rPr lang="es-ES" sz="1800" dirty="0" err="1" smtClean="0"/>
              <a:t>bd</a:t>
            </a:r>
            <a:r>
              <a:rPr lang="es-ES" sz="1800" dirty="0" smtClean="0"/>
              <a:t>, host= </a:t>
            </a:r>
            <a:r>
              <a:rPr lang="es-ES" sz="1800" dirty="0" err="1" smtClean="0"/>
              <a:t>servidorBD</a:t>
            </a:r>
            <a:endParaRPr lang="es-ES" sz="1800" dirty="0" smtClean="0"/>
          </a:p>
          <a:p>
            <a:r>
              <a:rPr lang="es-ES" sz="1800" dirty="0" smtClean="0"/>
              <a:t>binario:</a:t>
            </a:r>
          </a:p>
          <a:p>
            <a:pPr>
              <a:buFontTx/>
              <a:buNone/>
            </a:pPr>
            <a:r>
              <a:rPr lang="es-ES" sz="1800" dirty="0" smtClean="0"/>
              <a:t>	output </a:t>
            </a:r>
            <a:r>
              <a:rPr lang="es-ES" sz="1800" dirty="0" err="1" smtClean="0"/>
              <a:t>alert_unified</a:t>
            </a:r>
            <a:r>
              <a:rPr lang="es-ES" sz="1800" dirty="0" smtClean="0"/>
              <a:t>: </a:t>
            </a:r>
            <a:r>
              <a:rPr lang="es-ES" sz="1800" dirty="0" err="1" smtClean="0"/>
              <a:t>filename</a:t>
            </a:r>
            <a:r>
              <a:rPr lang="es-ES" sz="1800" dirty="0" smtClean="0"/>
              <a:t> </a:t>
            </a:r>
            <a:r>
              <a:rPr lang="es-ES" sz="1800" dirty="0" err="1" smtClean="0"/>
              <a:t>snort.alert</a:t>
            </a:r>
            <a:endParaRPr lang="es-ES" sz="1800" dirty="0" smtClean="0"/>
          </a:p>
          <a:p>
            <a:endParaRPr lang="es-ES" sz="2400" dirty="0"/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539750" y="981075"/>
            <a:ext cx="8156575" cy="138113"/>
          </a:xfrm>
          <a:prstGeom prst="rect">
            <a:avLst/>
          </a:prstGeom>
          <a:solidFill>
            <a:srgbClr val="99CC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 sz="30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28588" y="2224103"/>
            <a:ext cx="1676400" cy="307975"/>
            <a:chOff x="80" y="998"/>
            <a:chExt cx="1056" cy="194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83" y="1020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80" y="998"/>
              <a:ext cx="105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" sz="1400" dirty="0" err="1" smtClean="0">
                  <a:solidFill>
                    <a:srgbClr val="006699"/>
                  </a:solidFill>
                  <a:latin typeface="Verdana" pitchFamily="34" charset="0"/>
                </a:rPr>
                <a:t>snort</a:t>
              </a:r>
              <a:endParaRPr lang="es-ES" sz="1400" dirty="0">
                <a:solidFill>
                  <a:srgbClr val="006699"/>
                </a:solidFill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93775"/>
          </a:xfrm>
        </p:spPr>
        <p:txBody>
          <a:bodyPr/>
          <a:lstStyle/>
          <a:p>
            <a:r>
              <a:rPr lang="es-ES" sz="3200">
                <a:solidFill>
                  <a:schemeClr val="bg1"/>
                </a:solidFill>
              </a:rPr>
              <a:t>Configuración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2221" y="1408812"/>
            <a:ext cx="6603606" cy="4681537"/>
          </a:xfrm>
          <a:ln/>
        </p:spPr>
        <p:txBody>
          <a:bodyPr/>
          <a:lstStyle/>
          <a:p>
            <a:r>
              <a:rPr lang="es-ES" b="1" u="sng" dirty="0" smtClean="0"/>
              <a:t>CONFIGURACIÓN:</a:t>
            </a:r>
          </a:p>
          <a:p>
            <a:endParaRPr lang="es-ES" dirty="0" smtClean="0"/>
          </a:p>
          <a:p>
            <a:r>
              <a:rPr lang="es-ES" dirty="0" smtClean="0"/>
              <a:t>Personalización conjuntos de reglas</a:t>
            </a:r>
          </a:p>
          <a:p>
            <a:pPr lvl="1"/>
            <a:r>
              <a:rPr lang="es-ES" sz="2000" dirty="0" smtClean="0"/>
              <a:t>Añadir o eliminar clases enteras</a:t>
            </a:r>
          </a:p>
          <a:p>
            <a:pPr lvl="1"/>
            <a:r>
              <a:rPr lang="es-ES" sz="2000" dirty="0" err="1" smtClean="0"/>
              <a:t>include</a:t>
            </a:r>
            <a:r>
              <a:rPr lang="es-ES" sz="2000" dirty="0" smtClean="0"/>
              <a:t> $RULE_PATH/*</a:t>
            </a:r>
          </a:p>
          <a:p>
            <a:pPr algn="ctr">
              <a:buFontTx/>
              <a:buNone/>
            </a:pPr>
            <a:endParaRPr lang="es-ES" sz="2400" dirty="0"/>
          </a:p>
          <a:p>
            <a:r>
              <a:rPr lang="es-ES" dirty="0" smtClean="0"/>
              <a:t>Personalización de reglas</a:t>
            </a:r>
          </a:p>
          <a:p>
            <a:pPr lvl="1"/>
            <a:r>
              <a:rPr lang="es-ES" sz="1600" dirty="0" smtClean="0"/>
              <a:t>Sintaxis básica: una regla de </a:t>
            </a:r>
            <a:r>
              <a:rPr lang="es-ES" sz="1600" dirty="0" err="1" smtClean="0"/>
              <a:t>Snort</a:t>
            </a:r>
            <a:r>
              <a:rPr lang="es-ES" sz="1600" dirty="0" smtClean="0"/>
              <a:t> consta de dos partes:</a:t>
            </a:r>
          </a:p>
          <a:p>
            <a:pPr lvl="2"/>
            <a:r>
              <a:rPr lang="es-ES" sz="1600" dirty="0" smtClean="0"/>
              <a:t>Encabezado de regla</a:t>
            </a:r>
          </a:p>
          <a:p>
            <a:pPr lvl="2"/>
            <a:r>
              <a:rPr lang="es-ES" sz="1600" dirty="0" smtClean="0"/>
              <a:t>Opciones de la regla</a:t>
            </a:r>
          </a:p>
          <a:p>
            <a:endParaRPr lang="es-ES" sz="2400" dirty="0"/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539750" y="981075"/>
            <a:ext cx="8156575" cy="138113"/>
          </a:xfrm>
          <a:prstGeom prst="rect">
            <a:avLst/>
          </a:prstGeom>
          <a:solidFill>
            <a:srgbClr val="99CC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 sz="3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8588" y="2224103"/>
            <a:ext cx="1676400" cy="307975"/>
            <a:chOff x="80" y="998"/>
            <a:chExt cx="1056" cy="194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83" y="1020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80" y="998"/>
              <a:ext cx="105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" sz="1400" dirty="0" err="1" smtClean="0">
                  <a:solidFill>
                    <a:srgbClr val="006699"/>
                  </a:solidFill>
                  <a:latin typeface="Verdana" pitchFamily="34" charset="0"/>
                </a:rPr>
                <a:t>snort</a:t>
              </a:r>
              <a:endParaRPr lang="es-ES" sz="1400" dirty="0">
                <a:solidFill>
                  <a:srgbClr val="006699"/>
                </a:solidFill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34036" y="0"/>
            <a:ext cx="8229600" cy="993775"/>
          </a:xfrm>
        </p:spPr>
        <p:txBody>
          <a:bodyPr/>
          <a:lstStyle/>
          <a:p>
            <a:r>
              <a:rPr lang="es-ES" sz="3200" dirty="0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22280" y="1484313"/>
            <a:ext cx="5999599" cy="4681537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z="1800" dirty="0"/>
              <a:t>¿Qué es un IDS?</a:t>
            </a:r>
          </a:p>
          <a:p>
            <a:pPr lvl="1">
              <a:lnSpc>
                <a:spcPct val="90000"/>
              </a:lnSpc>
            </a:pPr>
            <a:r>
              <a:rPr lang="es-ES" sz="1800" dirty="0"/>
              <a:t>Herramienta que </a:t>
            </a:r>
            <a:r>
              <a:rPr lang="es-ES" sz="1800" dirty="0" smtClean="0"/>
              <a:t>monitoriza </a:t>
            </a:r>
            <a:r>
              <a:rPr lang="es-ES" sz="1800" dirty="0"/>
              <a:t>un sistema informático en busca de acciones que comprometan la seguridad de éste</a:t>
            </a:r>
            <a:r>
              <a:rPr lang="es-ES" sz="1800" dirty="0" smtClean="0"/>
              <a:t>.</a:t>
            </a:r>
          </a:p>
          <a:p>
            <a:pPr lvl="1">
              <a:lnSpc>
                <a:spcPct val="90000"/>
              </a:lnSpc>
            </a:pPr>
            <a:endParaRPr lang="es-ES" sz="1800" dirty="0"/>
          </a:p>
          <a:p>
            <a:pPr>
              <a:lnSpc>
                <a:spcPct val="90000"/>
              </a:lnSpc>
            </a:pPr>
            <a:r>
              <a:rPr lang="es-ES" sz="1800" dirty="0"/>
              <a:t>¿Y por qué son necesarios</a:t>
            </a:r>
            <a:r>
              <a:rPr lang="es-ES" sz="1800" dirty="0" smtClean="0"/>
              <a:t>?</a:t>
            </a:r>
          </a:p>
          <a:p>
            <a:pPr>
              <a:lnSpc>
                <a:spcPct val="90000"/>
              </a:lnSpc>
            </a:pPr>
            <a:endParaRPr lang="es-ES" sz="1800" dirty="0"/>
          </a:p>
          <a:p>
            <a:pPr>
              <a:lnSpc>
                <a:spcPct val="90000"/>
              </a:lnSpc>
            </a:pPr>
            <a:r>
              <a:rPr lang="es-ES" sz="1800" dirty="0" smtClean="0"/>
              <a:t>Qué </a:t>
            </a:r>
            <a:r>
              <a:rPr lang="es-ES" sz="1800" dirty="0"/>
              <a:t>se considera intrusión, ataque</a:t>
            </a:r>
          </a:p>
          <a:p>
            <a:pPr lvl="1">
              <a:lnSpc>
                <a:spcPct val="90000"/>
              </a:lnSpc>
            </a:pPr>
            <a:r>
              <a:rPr lang="es-ES" sz="1800" dirty="0" smtClean="0"/>
              <a:t>Actividad no autorizada</a:t>
            </a:r>
            <a:endParaRPr lang="es-ES" sz="1800" dirty="0"/>
          </a:p>
          <a:p>
            <a:pPr lvl="1">
              <a:lnSpc>
                <a:spcPct val="90000"/>
              </a:lnSpc>
            </a:pPr>
            <a:r>
              <a:rPr lang="es-ES" sz="1800" dirty="0"/>
              <a:t>Explotación de agujeros: desbordamientos de </a:t>
            </a:r>
            <a:r>
              <a:rPr lang="es-ES" sz="1800" dirty="0" err="1"/>
              <a:t>búffer</a:t>
            </a:r>
            <a:r>
              <a:rPr lang="es-ES" sz="1800" dirty="0"/>
              <a:t>, </a:t>
            </a:r>
            <a:r>
              <a:rPr lang="es-ES" sz="1800" dirty="0" smtClean="0"/>
              <a:t>inyección SQL,…</a:t>
            </a:r>
            <a:endParaRPr lang="es-ES" sz="1800" dirty="0"/>
          </a:p>
          <a:p>
            <a:pPr lvl="1">
              <a:lnSpc>
                <a:spcPct val="90000"/>
              </a:lnSpc>
            </a:pPr>
            <a:r>
              <a:rPr lang="es-ES" sz="1800" dirty="0"/>
              <a:t>Denegación de servicio: </a:t>
            </a:r>
            <a:r>
              <a:rPr lang="es-ES" sz="1800" dirty="0" smtClean="0"/>
              <a:t>inundación </a:t>
            </a:r>
            <a:r>
              <a:rPr lang="es-ES" sz="1800" dirty="0"/>
              <a:t>SYN, </a:t>
            </a:r>
            <a:r>
              <a:rPr lang="es-ES" sz="1800" dirty="0" err="1" smtClean="0"/>
              <a:t>land</a:t>
            </a:r>
            <a:r>
              <a:rPr lang="es-ES" sz="1800" dirty="0" smtClean="0"/>
              <a:t>,…</a:t>
            </a:r>
          </a:p>
          <a:p>
            <a:pPr lvl="1">
              <a:lnSpc>
                <a:spcPct val="90000"/>
              </a:lnSpc>
            </a:pPr>
            <a:endParaRPr lang="es-ES" sz="1800" dirty="0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539750" y="981075"/>
            <a:ext cx="8156575" cy="138113"/>
          </a:xfrm>
          <a:prstGeom prst="rect">
            <a:avLst/>
          </a:prstGeom>
          <a:solidFill>
            <a:srgbClr val="99CC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 sz="30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28588" y="1368425"/>
            <a:ext cx="1676400" cy="304800"/>
            <a:chOff x="80" y="998"/>
            <a:chExt cx="1056" cy="192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83" y="1020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80" y="998"/>
              <a:ext cx="10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" sz="1400">
                  <a:solidFill>
                    <a:srgbClr val="006699"/>
                  </a:solidFill>
                  <a:latin typeface="Verdana" pitchFamily="34" charset="0"/>
                </a:rPr>
                <a:t>introducción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93775"/>
          </a:xfrm>
        </p:spPr>
        <p:txBody>
          <a:bodyPr/>
          <a:lstStyle/>
          <a:p>
            <a:r>
              <a:rPr lang="es-ES" sz="3200">
                <a:solidFill>
                  <a:schemeClr val="bg1"/>
                </a:solidFill>
              </a:rPr>
              <a:t>Configuración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0611" y="1392034"/>
            <a:ext cx="6402270" cy="4681537"/>
          </a:xfrm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b="1" u="sng" dirty="0" smtClean="0"/>
              <a:t>Ejemplos</a:t>
            </a:r>
          </a:p>
          <a:p>
            <a:pPr>
              <a:lnSpc>
                <a:spcPct val="90000"/>
              </a:lnSpc>
              <a:buFontTx/>
              <a:buNone/>
            </a:pPr>
            <a:endParaRPr lang="es-E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 dirty="0" err="1" smtClean="0"/>
              <a:t>var</a:t>
            </a:r>
            <a:r>
              <a:rPr lang="es-ES" sz="2400" dirty="0" smtClean="0"/>
              <a:t> </a:t>
            </a:r>
            <a:r>
              <a:rPr lang="es-ES" sz="2400" dirty="0"/>
              <a:t>MY_NET [</a:t>
            </a:r>
            <a:r>
              <a:rPr lang="es-ES" sz="2400" dirty="0" smtClean="0"/>
              <a:t>192.168.10.64/26,192.168.10.128/26] </a:t>
            </a:r>
          </a:p>
          <a:p>
            <a:pPr>
              <a:lnSpc>
                <a:spcPct val="90000"/>
              </a:lnSpc>
              <a:buFontTx/>
              <a:buNone/>
            </a:pPr>
            <a:endParaRPr lang="es-E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 dirty="0" err="1"/>
              <a:t>alert</a:t>
            </a:r>
            <a:r>
              <a:rPr lang="es-ES" sz="2400" dirty="0"/>
              <a:t> </a:t>
            </a:r>
            <a:r>
              <a:rPr lang="es-ES" sz="2400" dirty="0" err="1"/>
              <a:t>tcp</a:t>
            </a:r>
            <a:r>
              <a:rPr lang="es-ES" sz="2400" dirty="0"/>
              <a:t> </a:t>
            </a:r>
            <a:r>
              <a:rPr lang="es-ES" sz="2400" dirty="0" err="1"/>
              <a:t>any</a:t>
            </a:r>
            <a:r>
              <a:rPr lang="es-ES" sz="2400" dirty="0"/>
              <a:t> </a:t>
            </a:r>
            <a:r>
              <a:rPr lang="es-ES" sz="2400" dirty="0" err="1"/>
              <a:t>any</a:t>
            </a:r>
            <a:r>
              <a:rPr lang="es-ES" sz="2400" dirty="0"/>
              <a:t> -&gt; $MY_NET </a:t>
            </a:r>
            <a:r>
              <a:rPr lang="es-ES" sz="2400" dirty="0" err="1"/>
              <a:t>any</a:t>
            </a:r>
            <a:r>
              <a:rPr lang="es-ES" sz="2400" dirty="0"/>
              <a:t> (</a:t>
            </a:r>
            <a:r>
              <a:rPr lang="es-ES" sz="2400" dirty="0" err="1"/>
              <a:t>flags:S</a:t>
            </a:r>
            <a:r>
              <a:rPr lang="es-ES" sz="2400" dirty="0"/>
              <a:t>; </a:t>
            </a:r>
            <a:r>
              <a:rPr lang="es-ES" sz="2400" dirty="0" err="1"/>
              <a:t>msg</a:t>
            </a:r>
            <a:r>
              <a:rPr lang="es-ES" sz="2400" dirty="0"/>
              <a:t>:"paquete SYN";) </a:t>
            </a:r>
            <a:endParaRPr lang="es-ES" sz="2400" dirty="0" smtClean="0"/>
          </a:p>
          <a:p>
            <a:pPr>
              <a:lnSpc>
                <a:spcPct val="90000"/>
              </a:lnSpc>
              <a:buFontTx/>
              <a:buNone/>
            </a:pPr>
            <a:endParaRPr lang="es-E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alert </a:t>
            </a:r>
            <a:r>
              <a:rPr lang="en-US" sz="2400" dirty="0" err="1"/>
              <a:t>tcp</a:t>
            </a:r>
            <a:r>
              <a:rPr lang="en-US" sz="2400" dirty="0"/>
              <a:t> </a:t>
            </a:r>
            <a:r>
              <a:rPr lang="en-US" sz="2400" dirty="0" smtClean="0"/>
              <a:t>any </a:t>
            </a:r>
            <a:r>
              <a:rPr lang="en-US" sz="2400" dirty="0"/>
              <a:t>any -&gt; </a:t>
            </a:r>
            <a:r>
              <a:rPr lang="es-ES" sz="2400" dirty="0" smtClean="0"/>
              <a:t>$MY_NET</a:t>
            </a:r>
            <a:r>
              <a:rPr lang="en-US" sz="2400" dirty="0" smtClean="0"/>
              <a:t> </a:t>
            </a:r>
            <a:r>
              <a:rPr lang="en-US" sz="2400" dirty="0"/>
              <a:t>any (flags: SF; </a:t>
            </a:r>
            <a:r>
              <a:rPr lang="en-US" sz="2400" dirty="0" err="1"/>
              <a:t>msg</a:t>
            </a:r>
            <a:r>
              <a:rPr lang="en-US" sz="2400" dirty="0"/>
              <a:t>: “SYN-FIN Scan</a:t>
            </a:r>
            <a:r>
              <a:rPr lang="en-US" sz="2400" dirty="0" smtClean="0"/>
              <a:t>”;)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539750" y="981075"/>
            <a:ext cx="8156575" cy="138113"/>
          </a:xfrm>
          <a:prstGeom prst="rect">
            <a:avLst/>
          </a:prstGeom>
          <a:solidFill>
            <a:srgbClr val="99CC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93775"/>
          </a:xfrm>
        </p:spPr>
        <p:txBody>
          <a:bodyPr/>
          <a:lstStyle/>
          <a:p>
            <a:r>
              <a:rPr lang="es-ES" sz="3200">
                <a:solidFill>
                  <a:schemeClr val="bg1"/>
                </a:solidFill>
              </a:rPr>
              <a:t>Configuración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0611" y="1392034"/>
            <a:ext cx="6712442" cy="4681537"/>
          </a:xfrm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b="1" u="sng" dirty="0" smtClean="0"/>
              <a:t>Ejemplos</a:t>
            </a:r>
          </a:p>
          <a:p>
            <a:pPr>
              <a:lnSpc>
                <a:spcPct val="90000"/>
              </a:lnSpc>
              <a:buFontTx/>
              <a:buNone/>
            </a:pPr>
            <a:endParaRPr lang="es-E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s-ES" sz="2400" dirty="0" err="1" smtClean="0"/>
              <a:t>var</a:t>
            </a:r>
            <a:r>
              <a:rPr lang="es-ES" sz="2400" dirty="0" smtClean="0"/>
              <a:t> </a:t>
            </a:r>
            <a:r>
              <a:rPr lang="es-ES" sz="2400" dirty="0"/>
              <a:t>MY_NET [</a:t>
            </a:r>
            <a:r>
              <a:rPr lang="es-ES" sz="2400" dirty="0" smtClean="0"/>
              <a:t>192.168.10.64/26,192.168.10.128/26] </a:t>
            </a:r>
          </a:p>
          <a:p>
            <a:pPr>
              <a:lnSpc>
                <a:spcPct val="90000"/>
              </a:lnSpc>
              <a:buFontTx/>
              <a:buNone/>
            </a:pPr>
            <a:endParaRPr lang="es-E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alert </a:t>
            </a:r>
            <a:r>
              <a:rPr lang="en-US" sz="2400" dirty="0" err="1"/>
              <a:t>tcp</a:t>
            </a:r>
            <a:r>
              <a:rPr lang="en-US" sz="2400" dirty="0"/>
              <a:t> any </a:t>
            </a:r>
            <a:r>
              <a:rPr lang="en-US" sz="2400" dirty="0" err="1"/>
              <a:t>any</a:t>
            </a:r>
            <a:r>
              <a:rPr lang="en-US" sz="2400" dirty="0"/>
              <a:t> -&gt; </a:t>
            </a:r>
            <a:r>
              <a:rPr lang="en-US" sz="2400" dirty="0" smtClean="0"/>
              <a:t>$MY_NET any (content: “/etc/</a:t>
            </a:r>
            <a:r>
              <a:rPr lang="en-US" sz="2400" dirty="0" err="1" smtClean="0"/>
              <a:t>passwd</a:t>
            </a:r>
            <a:r>
              <a:rPr lang="en-US" sz="2400" dirty="0" smtClean="0"/>
              <a:t>”; </a:t>
            </a:r>
            <a:r>
              <a:rPr lang="en-US" sz="2400" dirty="0" err="1"/>
              <a:t>msg</a:t>
            </a:r>
            <a:r>
              <a:rPr lang="en-US" sz="2400" dirty="0"/>
              <a:t>: </a:t>
            </a:r>
            <a:r>
              <a:rPr lang="en-US" sz="2400" dirty="0" smtClean="0"/>
              <a:t>“</a:t>
            </a:r>
            <a:r>
              <a:rPr lang="en-US" sz="2400" dirty="0" err="1" smtClean="0"/>
              <a:t>Intento</a:t>
            </a:r>
            <a:r>
              <a:rPr lang="en-US" sz="2400" dirty="0" smtClean="0"/>
              <a:t> GET </a:t>
            </a:r>
            <a:r>
              <a:rPr lang="en-US" sz="2400" dirty="0" err="1" smtClean="0"/>
              <a:t>contraseñas</a:t>
            </a:r>
            <a:r>
              <a:rPr lang="en-US" sz="2400" dirty="0" smtClean="0"/>
              <a:t>”;)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alert </a:t>
            </a:r>
            <a:r>
              <a:rPr lang="en-US" sz="2400" dirty="0" err="1" smtClean="0"/>
              <a:t>tcp</a:t>
            </a:r>
            <a:r>
              <a:rPr lang="en-US" sz="2400" dirty="0" smtClean="0"/>
              <a:t> any </a:t>
            </a:r>
            <a:r>
              <a:rPr lang="en-US" sz="2400" dirty="0" err="1" smtClean="0"/>
              <a:t>any</a:t>
            </a:r>
            <a:r>
              <a:rPr lang="en-US" sz="2400" dirty="0" smtClean="0"/>
              <a:t> -&gt; $MY_NET any (content: “&lt;SCRIPT&gt;”; </a:t>
            </a:r>
            <a:r>
              <a:rPr lang="en-US" sz="2400" dirty="0" err="1" smtClean="0"/>
              <a:t>msg</a:t>
            </a:r>
            <a:r>
              <a:rPr lang="en-US" sz="2400" dirty="0" smtClean="0"/>
              <a:t>: “</a:t>
            </a:r>
            <a:r>
              <a:rPr lang="en-US" sz="2400" dirty="0" err="1" smtClean="0"/>
              <a:t>Intento</a:t>
            </a:r>
            <a:r>
              <a:rPr lang="en-US" sz="2400" dirty="0" smtClean="0"/>
              <a:t> XSS Web”;)</a:t>
            </a:r>
            <a:endParaRPr lang="es-ES" sz="2400" dirty="0" smtClean="0"/>
          </a:p>
          <a:p>
            <a:pPr>
              <a:lnSpc>
                <a:spcPct val="90000"/>
              </a:lnSpc>
              <a:buFontTx/>
              <a:buNone/>
            </a:pPr>
            <a:endParaRPr lang="es-ES" sz="2400" dirty="0"/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539750" y="981075"/>
            <a:ext cx="8156575" cy="138113"/>
          </a:xfrm>
          <a:prstGeom prst="rect">
            <a:avLst/>
          </a:prstGeom>
          <a:solidFill>
            <a:srgbClr val="99CC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8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 dirty="0" err="1" smtClean="0">
                <a:solidFill>
                  <a:srgbClr val="FFFFFF"/>
                </a:solidFill>
                <a:latin typeface="Verdana" pitchFamily="32" charset="0"/>
              </a:rPr>
              <a:t>Bibliografía</a:t>
            </a:r>
            <a:endParaRPr lang="en-GB" sz="3200" b="1" dirty="0">
              <a:solidFill>
                <a:srgbClr val="FFFFFF"/>
              </a:solidFill>
              <a:latin typeface="Verdana" pitchFamily="32" charset="0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851025" y="1111250"/>
            <a:ext cx="6908800" cy="549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525463" indent="-525463" algn="l">
              <a:spcBef>
                <a:spcPts val="800"/>
              </a:spcBef>
              <a:buFont typeface="Times New Roman" pitchFamily="16" charset="0"/>
              <a:buBlip>
                <a:blip r:embed="rId3"/>
              </a:buBlip>
              <a:tabLst>
                <a:tab pos="525463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  <a:tab pos="9509125" algn="l"/>
              </a:tabLst>
            </a:pPr>
            <a:r>
              <a:rPr lang="en-GB" sz="2800" dirty="0" smtClean="0">
                <a:solidFill>
                  <a:srgbClr val="000000"/>
                </a:solidFill>
              </a:rPr>
              <a:t>“Snort 2 – Intrusion Detection”, R. Alder, et al. </a:t>
            </a:r>
            <a:r>
              <a:rPr lang="en-GB" sz="2800" dirty="0" err="1" smtClean="0">
                <a:solidFill>
                  <a:srgbClr val="000000"/>
                </a:solidFill>
              </a:rPr>
              <a:t>Syngress</a:t>
            </a:r>
            <a:r>
              <a:rPr lang="en-GB" sz="2800" dirty="0" smtClean="0">
                <a:solidFill>
                  <a:srgbClr val="000000"/>
                </a:solidFill>
              </a:rPr>
              <a:t> Publishing Inc.</a:t>
            </a:r>
            <a:endParaRPr lang="en-GB" sz="2800" dirty="0">
              <a:solidFill>
                <a:srgbClr val="000000"/>
              </a:solidFill>
            </a:endParaRPr>
          </a:p>
          <a:p>
            <a:pPr marL="525463" indent="-525463" algn="l">
              <a:spcBef>
                <a:spcPts val="700"/>
              </a:spcBef>
              <a:buFont typeface="Times New Roman" pitchFamily="16" charset="0"/>
              <a:buBlip>
                <a:blip r:embed="rId3"/>
              </a:buBlip>
              <a:tabLst>
                <a:tab pos="525463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  <a:tab pos="9509125" algn="l"/>
              </a:tabLst>
            </a:pPr>
            <a:r>
              <a:rPr lang="en-GB" sz="2800" dirty="0" smtClean="0">
                <a:solidFill>
                  <a:srgbClr val="000000"/>
                </a:solidFill>
              </a:rPr>
              <a:t>“Intrusion Detection with Snort”, Jack </a:t>
            </a:r>
            <a:r>
              <a:rPr lang="en-GB" sz="2800" dirty="0" err="1" smtClean="0">
                <a:solidFill>
                  <a:srgbClr val="000000"/>
                </a:solidFill>
              </a:rPr>
              <a:t>Koziol</a:t>
            </a:r>
            <a:r>
              <a:rPr lang="en-GB" sz="2800" dirty="0" smtClean="0">
                <a:solidFill>
                  <a:srgbClr val="000000"/>
                </a:solidFill>
              </a:rPr>
              <a:t>, </a:t>
            </a:r>
            <a:r>
              <a:rPr lang="en-GB" sz="2800" dirty="0" err="1" smtClean="0">
                <a:solidFill>
                  <a:srgbClr val="000000"/>
                </a:solidFill>
              </a:rPr>
              <a:t>Sams</a:t>
            </a:r>
            <a:r>
              <a:rPr lang="en-GB" sz="2800" dirty="0" smtClean="0">
                <a:solidFill>
                  <a:srgbClr val="000000"/>
                </a:solidFill>
              </a:rPr>
              <a:t> </a:t>
            </a:r>
            <a:r>
              <a:rPr lang="en-GB" sz="2800" dirty="0" err="1" smtClean="0">
                <a:solidFill>
                  <a:srgbClr val="000000"/>
                </a:solidFill>
              </a:rPr>
              <a:t>Publising</a:t>
            </a:r>
            <a:r>
              <a:rPr lang="en-GB" sz="2800" dirty="0" smtClean="0">
                <a:solidFill>
                  <a:srgbClr val="000000"/>
                </a:solidFill>
              </a:rPr>
              <a:t>.</a:t>
            </a:r>
            <a:endParaRPr lang="en-GB" sz="2800" dirty="0">
              <a:solidFill>
                <a:srgbClr val="000000"/>
              </a:solidFill>
            </a:endParaRPr>
          </a:p>
          <a:p>
            <a:pPr marL="525463" indent="-525463">
              <a:spcBef>
                <a:spcPts val="700"/>
              </a:spcBef>
              <a:buClrTx/>
              <a:buFontTx/>
              <a:buNone/>
              <a:tabLst>
                <a:tab pos="525463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  <a:tab pos="9509125" algn="l"/>
              </a:tabLst>
            </a:pPr>
            <a:endParaRPr lang="en-GB" sz="2800" dirty="0">
              <a:solidFill>
                <a:srgbClr val="000000"/>
              </a:solidFill>
            </a:endParaRP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D4876C"/>
                </a:solidFill>
                <a:latin typeface="Verdana" pitchFamily="32" charset="0"/>
              </a:rPr>
              <a:t>Bibliografía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/>
          <p:cNvSpPr>
            <a:spLocks noChangeShapeType="1"/>
          </p:cNvSpPr>
          <p:nvPr/>
        </p:nvSpPr>
        <p:spPr bwMode="auto">
          <a:xfrm>
            <a:off x="6826250" y="5395913"/>
            <a:ext cx="0" cy="774700"/>
          </a:xfrm>
          <a:prstGeom prst="line">
            <a:avLst/>
          </a:prstGeom>
          <a:noFill/>
          <a:ln w="3175">
            <a:solidFill>
              <a:srgbClr val="C1EAFF"/>
            </a:solidFill>
            <a:round/>
            <a:headEnd/>
            <a:tailEnd/>
          </a:ln>
        </p:spPr>
        <p:txBody>
          <a:bodyPr wrap="none"/>
          <a:lstStyle/>
          <a:p>
            <a:endParaRPr lang="es-ES"/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7302500" y="5395913"/>
            <a:ext cx="0" cy="774700"/>
          </a:xfrm>
          <a:prstGeom prst="line">
            <a:avLst/>
          </a:prstGeom>
          <a:noFill/>
          <a:ln w="3175">
            <a:solidFill>
              <a:srgbClr val="C1EAFF"/>
            </a:solidFill>
            <a:round/>
            <a:headEnd/>
            <a:tailEnd/>
          </a:ln>
        </p:spPr>
        <p:txBody>
          <a:bodyPr wrap="none"/>
          <a:lstStyle/>
          <a:p>
            <a:endParaRPr lang="es-ES"/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5156200" y="5884863"/>
            <a:ext cx="3676650" cy="0"/>
          </a:xfrm>
          <a:prstGeom prst="line">
            <a:avLst/>
          </a:prstGeom>
          <a:noFill/>
          <a:ln w="3175">
            <a:solidFill>
              <a:srgbClr val="C1EAFF"/>
            </a:solidFill>
            <a:round/>
            <a:headEnd/>
            <a:tailEnd/>
          </a:ln>
        </p:spPr>
        <p:txBody>
          <a:bodyPr wrap="none"/>
          <a:lstStyle/>
          <a:p>
            <a:endParaRPr lang="es-ES"/>
          </a:p>
        </p:txBody>
      </p:sp>
      <p:sp>
        <p:nvSpPr>
          <p:cNvPr id="1205253" name="Rectangle 5"/>
          <p:cNvSpPr>
            <a:spLocks noChangeArrowheads="1"/>
          </p:cNvSpPr>
          <p:nvPr/>
        </p:nvSpPr>
        <p:spPr bwMode="auto">
          <a:xfrm>
            <a:off x="4310063" y="5108575"/>
            <a:ext cx="2697162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s-ES" sz="2800" b="1">
                <a:solidFill>
                  <a:srgbClr val="977F19"/>
                </a:solidFill>
                <a:cs typeface="Times New Roman" pitchFamily="18" charset="0"/>
              </a:rPr>
              <a:t>seguridad</a:t>
            </a:r>
            <a:endParaRPr lang="en-US" sz="2800">
              <a:solidFill>
                <a:srgbClr val="977F19"/>
              </a:solidFill>
              <a:cs typeface="Times New Roman" pitchFamily="18" charset="0"/>
            </a:endParaRPr>
          </a:p>
        </p:txBody>
      </p:sp>
      <p:sp>
        <p:nvSpPr>
          <p:cNvPr id="1205254" name="WordArt 6"/>
          <p:cNvSpPr>
            <a:spLocks noChangeArrowheads="1" noChangeShapeType="1" noTextEdit="1"/>
          </p:cNvSpPr>
          <p:nvPr/>
        </p:nvSpPr>
        <p:spPr bwMode="auto">
          <a:xfrm>
            <a:off x="676275" y="917575"/>
            <a:ext cx="5870575" cy="22923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s-ES" sz="3600" b="1" kern="10" dirty="0" smtClean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E0B500">
                    <a:alpha val="25098"/>
                  </a:srgbClr>
                </a:solidFill>
                <a:latin typeface="Arial Black"/>
              </a:rPr>
              <a:t>Gestión</a:t>
            </a:r>
            <a:endParaRPr lang="es-ES" sz="3600" b="1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rgbClr val="E0B500">
                  <a:alpha val="25098"/>
                </a:srgbClr>
              </a:solidFill>
              <a:latin typeface="Arial Black"/>
            </a:endParaRPr>
          </a:p>
        </p:txBody>
      </p:sp>
      <p:sp>
        <p:nvSpPr>
          <p:cNvPr id="1205256" name="Rectangle 8"/>
          <p:cNvSpPr>
            <a:spLocks noChangeArrowheads="1"/>
          </p:cNvSpPr>
          <p:nvPr/>
        </p:nvSpPr>
        <p:spPr bwMode="auto">
          <a:xfrm>
            <a:off x="6827473" y="5643723"/>
            <a:ext cx="1974850" cy="924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s-ES_tradnl" sz="2800" b="1" dirty="0" err="1" smtClean="0">
                <a:solidFill>
                  <a:schemeClr val="tx1"/>
                </a:solidFill>
                <a:cs typeface="Times New Roman" pitchFamily="18" charset="0"/>
              </a:rPr>
              <a:t>snort</a:t>
            </a:r>
            <a:endParaRPr lang="en-US" sz="2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205257" name="Rectangle 9"/>
          <p:cNvSpPr>
            <a:spLocks noChangeArrowheads="1"/>
          </p:cNvSpPr>
          <p:nvPr/>
        </p:nvSpPr>
        <p:spPr bwMode="auto">
          <a:xfrm>
            <a:off x="7105650" y="5113338"/>
            <a:ext cx="1900238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s-ES" sz="2800" b="1" dirty="0" smtClean="0">
                <a:solidFill>
                  <a:srgbClr val="66CCFF"/>
                </a:solidFill>
                <a:cs typeface="Times New Roman" pitchFamily="18" charset="0"/>
              </a:rPr>
              <a:t>IDS</a:t>
            </a:r>
            <a:r>
              <a:rPr lang="en-US" sz="28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endParaRPr lang="en-US" sz="2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205259" name="WordArt 11"/>
          <p:cNvSpPr>
            <a:spLocks noChangeArrowheads="1" noChangeShapeType="1" noTextEdit="1"/>
          </p:cNvSpPr>
          <p:nvPr/>
        </p:nvSpPr>
        <p:spPr bwMode="auto">
          <a:xfrm>
            <a:off x="4381500" y="2593975"/>
            <a:ext cx="4159250" cy="765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s-ES" sz="3600" kern="10" dirty="0" smtClean="0">
                <a:ln w="9525">
                  <a:solidFill>
                    <a:srgbClr val="977F19"/>
                  </a:solidFill>
                  <a:round/>
                  <a:headEnd/>
                  <a:tailEnd/>
                </a:ln>
                <a:solidFill>
                  <a:srgbClr val="FFFFFF">
                    <a:alpha val="59999"/>
                  </a:srgbClr>
                </a:solidFill>
                <a:latin typeface="Verdana"/>
                <a:ea typeface="Verdana"/>
                <a:cs typeface="Verdana"/>
              </a:rPr>
              <a:t>e implantación</a:t>
            </a:r>
            <a:endParaRPr lang="es-ES" sz="3600" kern="10" dirty="0">
              <a:ln w="9525">
                <a:solidFill>
                  <a:srgbClr val="977F19"/>
                </a:solidFill>
                <a:round/>
                <a:headEnd/>
                <a:tailEnd/>
              </a:ln>
              <a:solidFill>
                <a:srgbClr val="FFFFFF">
                  <a:alpha val="59999"/>
                </a:srgb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1" name="WordArt 9"/>
          <p:cNvSpPr>
            <a:spLocks noChangeArrowheads="1" noChangeShapeType="1" noTextEdit="1"/>
          </p:cNvSpPr>
          <p:nvPr/>
        </p:nvSpPr>
        <p:spPr bwMode="auto">
          <a:xfrm>
            <a:off x="1343025" y="3195638"/>
            <a:ext cx="3074988" cy="723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ES" sz="3600" kern="10" dirty="0"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rgbClr val="99CCFF">
                    <a:alpha val="59999"/>
                  </a:srgbClr>
                </a:solidFill>
                <a:latin typeface="Arial Black"/>
              </a:rPr>
              <a:t>de redes</a:t>
            </a:r>
          </a:p>
        </p:txBody>
      </p:sp>
      <p:sp>
        <p:nvSpPr>
          <p:cNvPr id="12" name="WordArt 8"/>
          <p:cNvSpPr>
            <a:spLocks noChangeArrowheads="1" noChangeShapeType="1" noTextEdit="1"/>
          </p:cNvSpPr>
          <p:nvPr/>
        </p:nvSpPr>
        <p:spPr bwMode="auto">
          <a:xfrm>
            <a:off x="4449763" y="2841625"/>
            <a:ext cx="3348037" cy="15843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ES" sz="3600" kern="10" dirty="0"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rgbClr val="99CCFF">
                    <a:alpha val="59999"/>
                  </a:srgbClr>
                </a:solidFill>
                <a:latin typeface="Arial Black"/>
              </a:rPr>
              <a:t>de computadores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05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5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0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2052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2052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05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05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0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2052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2052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05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05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0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2052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2052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205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205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20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2052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2052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05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05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0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2052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2052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55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mph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5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55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6" presetClass="emph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6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to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5253" grpId="0"/>
      <p:bldP spid="1205253" grpId="1"/>
      <p:bldP spid="1205254" grpId="0" animBg="1"/>
      <p:bldP spid="1205254" grpId="1" animBg="1"/>
      <p:bldP spid="1205256" grpId="0"/>
      <p:bldP spid="1205256" grpId="1"/>
      <p:bldP spid="1205257" grpId="0"/>
      <p:bldP spid="1205257" grpId="1"/>
      <p:bldP spid="1205259" grpId="0" animBg="1"/>
      <p:bldP spid="1205259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50815" y="0"/>
            <a:ext cx="8229600" cy="993775"/>
          </a:xfrm>
        </p:spPr>
        <p:txBody>
          <a:bodyPr/>
          <a:lstStyle/>
          <a:p>
            <a:r>
              <a:rPr lang="es-ES" sz="3200" dirty="0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88057" y="1702427"/>
            <a:ext cx="6385493" cy="4681537"/>
          </a:xfrm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1800" dirty="0"/>
              <a:t>Algunas de las características deseables para un IDS son</a:t>
            </a:r>
            <a:r>
              <a:rPr lang="es-ES" sz="1800" dirty="0" smtClean="0"/>
              <a:t>:</a:t>
            </a:r>
          </a:p>
          <a:p>
            <a:pPr>
              <a:lnSpc>
                <a:spcPct val="80000"/>
              </a:lnSpc>
            </a:pPr>
            <a:endParaRPr lang="es-ES" sz="1800" dirty="0"/>
          </a:p>
          <a:p>
            <a:pPr lvl="1">
              <a:lnSpc>
                <a:spcPct val="80000"/>
              </a:lnSpc>
            </a:pPr>
            <a:r>
              <a:rPr lang="es-ES" sz="1800" b="1" dirty="0" smtClean="0"/>
              <a:t>Eficiencia</a:t>
            </a:r>
          </a:p>
          <a:p>
            <a:pPr lvl="1">
              <a:lnSpc>
                <a:spcPct val="80000"/>
              </a:lnSpc>
            </a:pPr>
            <a:endParaRPr lang="es-ES" sz="1800" dirty="0" smtClean="0"/>
          </a:p>
          <a:p>
            <a:pPr lvl="1">
              <a:lnSpc>
                <a:spcPct val="80000"/>
              </a:lnSpc>
            </a:pPr>
            <a:r>
              <a:rPr lang="es-ES" sz="1800" dirty="0" smtClean="0"/>
              <a:t>Continuamente </a:t>
            </a:r>
            <a:r>
              <a:rPr lang="es-ES" sz="1800" dirty="0"/>
              <a:t>en </a:t>
            </a:r>
            <a:r>
              <a:rPr lang="es-ES" sz="1800" dirty="0" smtClean="0"/>
              <a:t>ejecución.</a:t>
            </a:r>
          </a:p>
          <a:p>
            <a:pPr lvl="1">
              <a:lnSpc>
                <a:spcPct val="80000"/>
              </a:lnSpc>
              <a:buNone/>
            </a:pPr>
            <a:endParaRPr lang="es-ES" sz="1800" dirty="0"/>
          </a:p>
          <a:p>
            <a:pPr lvl="1">
              <a:lnSpc>
                <a:spcPct val="80000"/>
              </a:lnSpc>
            </a:pPr>
            <a:r>
              <a:rPr lang="es-ES" sz="1800" dirty="0" smtClean="0"/>
              <a:t>Autoanálisis.</a:t>
            </a:r>
          </a:p>
          <a:p>
            <a:pPr lvl="1">
              <a:lnSpc>
                <a:spcPct val="80000"/>
              </a:lnSpc>
            </a:pPr>
            <a:endParaRPr lang="es-ES" sz="1800" dirty="0"/>
          </a:p>
          <a:p>
            <a:pPr lvl="1">
              <a:lnSpc>
                <a:spcPct val="80000"/>
              </a:lnSpc>
            </a:pPr>
            <a:r>
              <a:rPr lang="es-ES" sz="1800" dirty="0"/>
              <a:t>Debe utilizar los mínimos recursos posibles</a:t>
            </a:r>
            <a:r>
              <a:rPr lang="es-ES" sz="1800" dirty="0" smtClean="0"/>
              <a:t>.</a:t>
            </a:r>
          </a:p>
          <a:p>
            <a:pPr lvl="1">
              <a:lnSpc>
                <a:spcPct val="80000"/>
              </a:lnSpc>
            </a:pPr>
            <a:endParaRPr lang="es-ES" sz="1800" dirty="0"/>
          </a:p>
          <a:p>
            <a:pPr lvl="1">
              <a:lnSpc>
                <a:spcPct val="80000"/>
              </a:lnSpc>
            </a:pPr>
            <a:r>
              <a:rPr lang="es-ES" sz="1800" dirty="0" smtClean="0"/>
              <a:t>Política </a:t>
            </a:r>
            <a:r>
              <a:rPr lang="es-ES" sz="1800" dirty="0"/>
              <a:t>de seguridad </a:t>
            </a:r>
            <a:r>
              <a:rPr lang="es-ES" sz="1800" dirty="0" smtClean="0"/>
              <a:t>de </a:t>
            </a:r>
            <a:r>
              <a:rPr lang="es-ES" sz="1800" dirty="0"/>
              <a:t>la organización</a:t>
            </a:r>
            <a:r>
              <a:rPr lang="es-ES" sz="1800" dirty="0" smtClean="0"/>
              <a:t>.</a:t>
            </a:r>
          </a:p>
          <a:p>
            <a:pPr lvl="1">
              <a:lnSpc>
                <a:spcPct val="80000"/>
              </a:lnSpc>
            </a:pPr>
            <a:endParaRPr lang="es-ES" sz="1800" dirty="0"/>
          </a:p>
          <a:p>
            <a:pPr lvl="1">
              <a:lnSpc>
                <a:spcPct val="80000"/>
              </a:lnSpc>
            </a:pPr>
            <a:r>
              <a:rPr lang="es-ES" sz="1800" dirty="0" smtClean="0"/>
              <a:t>Adaptarse </a:t>
            </a:r>
            <a:r>
              <a:rPr lang="es-ES" sz="1800" dirty="0"/>
              <a:t>a los cambios de sistemas y </a:t>
            </a:r>
            <a:r>
              <a:rPr lang="es-ES" sz="1800" dirty="0" smtClean="0"/>
              <a:t>usuarios.</a:t>
            </a:r>
            <a:endParaRPr lang="es-ES" sz="1800" dirty="0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539750" y="981075"/>
            <a:ext cx="8156575" cy="138113"/>
          </a:xfrm>
          <a:prstGeom prst="rect">
            <a:avLst/>
          </a:prstGeom>
          <a:solidFill>
            <a:srgbClr val="99CC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 sz="30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28588" y="1368425"/>
            <a:ext cx="1676400" cy="304800"/>
            <a:chOff x="80" y="998"/>
            <a:chExt cx="1056" cy="192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83" y="1020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80" y="998"/>
              <a:ext cx="10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" sz="1400">
                  <a:solidFill>
                    <a:srgbClr val="006699"/>
                  </a:solidFill>
                  <a:latin typeface="Verdana" pitchFamily="34" charset="0"/>
                </a:rPr>
                <a:t>introducción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98650" y="204788"/>
            <a:ext cx="7167563" cy="727075"/>
          </a:xfrm>
          <a:noFill/>
        </p:spPr>
        <p:txBody>
          <a:bodyPr/>
          <a:lstStyle/>
          <a:p>
            <a:pPr eaLnBrk="1" hangingPunct="1"/>
            <a:r>
              <a:rPr lang="es-ES" dirty="0" smtClean="0"/>
              <a:t>Tipos</a:t>
            </a:r>
            <a:endParaRPr lang="en-US" dirty="0" smtClean="0"/>
          </a:p>
        </p:txBody>
      </p:sp>
      <p:sp>
        <p:nvSpPr>
          <p:cNvPr id="1280003" name="Rectangle 3"/>
          <p:cNvSpPr>
            <a:spLocks noChangeArrowheads="1"/>
          </p:cNvSpPr>
          <p:nvPr/>
        </p:nvSpPr>
        <p:spPr bwMode="auto">
          <a:xfrm>
            <a:off x="1808163" y="3432175"/>
            <a:ext cx="7335837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ES" sz="5400" b="1" dirty="0" smtClean="0">
                <a:solidFill>
                  <a:schemeClr val="tx1"/>
                </a:solidFill>
                <a:latin typeface="Verdana" pitchFamily="34" charset="0"/>
              </a:rPr>
              <a:t>Tipos</a:t>
            </a:r>
            <a:endParaRPr lang="en-US" sz="5400" b="1" dirty="0">
              <a:solidFill>
                <a:schemeClr val="tx1"/>
              </a:solidFill>
              <a:latin typeface="Verdana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8588" y="1578150"/>
            <a:ext cx="1676400" cy="304800"/>
            <a:chOff x="80" y="998"/>
            <a:chExt cx="1056" cy="192"/>
          </a:xfrm>
        </p:grpSpPr>
        <p:sp>
          <p:nvSpPr>
            <p:cNvPr id="8198" name="AutoShape 5"/>
            <p:cNvSpPr>
              <a:spLocks noChangeArrowheads="1"/>
            </p:cNvSpPr>
            <p:nvPr/>
          </p:nvSpPr>
          <p:spPr bwMode="auto">
            <a:xfrm>
              <a:off x="83" y="1020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199" name="Text Box 6"/>
            <p:cNvSpPr txBox="1">
              <a:spLocks noChangeArrowheads="1"/>
            </p:cNvSpPr>
            <p:nvPr/>
          </p:nvSpPr>
          <p:spPr bwMode="auto">
            <a:xfrm>
              <a:off x="80" y="998"/>
              <a:ext cx="10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" sz="1400" dirty="0" smtClean="0">
                  <a:solidFill>
                    <a:srgbClr val="006699"/>
                  </a:solidFill>
                  <a:latin typeface="Verdana" pitchFamily="34" charset="0"/>
                </a:rPr>
                <a:t>tipos</a:t>
              </a:r>
              <a:endParaRPr lang="es-ES" sz="1400" dirty="0">
                <a:solidFill>
                  <a:srgbClr val="006699"/>
                </a:solidFill>
                <a:latin typeface="Verdana" pitchFamily="34" charset="0"/>
              </a:endParaRPr>
            </a:p>
          </p:txBody>
        </p:sp>
      </p:grpSp>
      <p:sp>
        <p:nvSpPr>
          <p:cNvPr id="1280007" name="Freeform 7"/>
          <p:cNvSpPr>
            <a:spLocks/>
          </p:cNvSpPr>
          <p:nvPr/>
        </p:nvSpPr>
        <p:spPr bwMode="auto">
          <a:xfrm>
            <a:off x="50800" y="1257300"/>
            <a:ext cx="328613" cy="263525"/>
          </a:xfrm>
          <a:custGeom>
            <a:avLst/>
            <a:gdLst>
              <a:gd name="T0" fmla="*/ 207 w 207"/>
              <a:gd name="T1" fmla="*/ 0 h 162"/>
              <a:gd name="T2" fmla="*/ 0 w 207"/>
              <a:gd name="T3" fmla="*/ 0 h 162"/>
              <a:gd name="T4" fmla="*/ 0 w 207"/>
              <a:gd name="T5" fmla="*/ 162 h 162"/>
              <a:gd name="T6" fmla="*/ 48 w 207"/>
              <a:gd name="T7" fmla="*/ 162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207"/>
              <a:gd name="T13" fmla="*/ 0 h 162"/>
              <a:gd name="T14" fmla="*/ 207 w 2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7" h="162">
                <a:moveTo>
                  <a:pt x="207" y="0"/>
                </a:moveTo>
                <a:lnTo>
                  <a:pt x="0" y="0"/>
                </a:lnTo>
                <a:lnTo>
                  <a:pt x="0" y="162"/>
                </a:lnTo>
                <a:lnTo>
                  <a:pt x="48" y="162"/>
                </a:lnTo>
              </a:path>
            </a:pathLst>
          </a:custGeom>
          <a:noFill/>
          <a:ln w="12700" cmpd="sng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ES"/>
          </a:p>
        </p:txBody>
      </p:sp>
    </p:spTree>
  </p:cSld>
  <p:clrMapOvr>
    <a:masterClrMapping/>
  </p:clrMapOvr>
  <p:transition spd="slow" advTm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0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0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800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to="0.25" calcmode="lin" valueType="num">
                                      <p:cBhvr override="childStyle">
                                        <p:cTn id="12" dur="2000" fill="hold"/>
                                        <p:tgtEl>
                                          <p:spTgt spid="1280003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36994E-6 L 3.05556E-6 -0.4217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28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128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1280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8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280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280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8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2800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02" grpId="0"/>
      <p:bldP spid="1280003" grpId="0"/>
      <p:bldP spid="1280003" grpId="1"/>
      <p:bldP spid="1280003" grpId="2"/>
      <p:bldP spid="1280003" grpId="3"/>
      <p:bldP spid="128000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50147" y="0"/>
            <a:ext cx="8229600" cy="993775"/>
          </a:xfrm>
        </p:spPr>
        <p:txBody>
          <a:bodyPr/>
          <a:lstStyle/>
          <a:p>
            <a:r>
              <a:rPr lang="es-ES" sz="3200" dirty="0">
                <a:solidFill>
                  <a:schemeClr val="bg1"/>
                </a:solidFill>
              </a:rPr>
              <a:t>Tipos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3223" y="1484313"/>
            <a:ext cx="6075100" cy="4681537"/>
          </a:xfrm>
          <a:ln/>
        </p:spPr>
        <p:txBody>
          <a:bodyPr/>
          <a:lstStyle/>
          <a:p>
            <a:r>
              <a:rPr lang="es-ES" sz="2800" dirty="0"/>
              <a:t>Según su situación: </a:t>
            </a:r>
          </a:p>
          <a:p>
            <a:pPr lvl="1"/>
            <a:r>
              <a:rPr lang="es-ES" sz="2400" dirty="0"/>
              <a:t>HIDS </a:t>
            </a:r>
          </a:p>
          <a:p>
            <a:pPr lvl="1"/>
            <a:r>
              <a:rPr lang="es-ES" sz="2400" dirty="0"/>
              <a:t>NIDS</a:t>
            </a:r>
          </a:p>
          <a:p>
            <a:pPr lvl="1"/>
            <a:r>
              <a:rPr lang="es-ES" sz="2400" dirty="0" smtClean="0"/>
              <a:t>DIDS</a:t>
            </a:r>
            <a:endParaRPr lang="es-ES" sz="2400" dirty="0"/>
          </a:p>
          <a:p>
            <a:r>
              <a:rPr lang="es-ES" sz="2800" dirty="0" smtClean="0"/>
              <a:t>Según el modelo de detección: </a:t>
            </a:r>
          </a:p>
          <a:p>
            <a:pPr lvl="1"/>
            <a:r>
              <a:rPr lang="es-ES" sz="2400" dirty="0" smtClean="0"/>
              <a:t>Mal uso</a:t>
            </a:r>
          </a:p>
          <a:p>
            <a:pPr lvl="1"/>
            <a:r>
              <a:rPr lang="es-ES" sz="2400" dirty="0" smtClean="0"/>
              <a:t>Anomalías </a:t>
            </a:r>
          </a:p>
          <a:p>
            <a:r>
              <a:rPr lang="es-ES" sz="2800" dirty="0" smtClean="0"/>
              <a:t>Según la respuesta: </a:t>
            </a:r>
          </a:p>
          <a:p>
            <a:pPr lvl="1"/>
            <a:r>
              <a:rPr lang="es-ES" sz="2400" dirty="0" smtClean="0"/>
              <a:t>Pasivos </a:t>
            </a:r>
          </a:p>
          <a:p>
            <a:pPr lvl="1"/>
            <a:r>
              <a:rPr lang="es-ES" sz="2400" dirty="0" smtClean="0"/>
              <a:t>Activos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539750" y="981075"/>
            <a:ext cx="8156575" cy="138113"/>
          </a:xfrm>
          <a:prstGeom prst="rect">
            <a:avLst/>
          </a:prstGeom>
          <a:solidFill>
            <a:srgbClr val="99CC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 sz="30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28588" y="1578150"/>
            <a:ext cx="1676400" cy="304800"/>
            <a:chOff x="80" y="998"/>
            <a:chExt cx="1056" cy="192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83" y="1020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80" y="998"/>
              <a:ext cx="10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" sz="1400" dirty="0" smtClean="0">
                  <a:solidFill>
                    <a:srgbClr val="006699"/>
                  </a:solidFill>
                  <a:latin typeface="Verdana" pitchFamily="34" charset="0"/>
                </a:rPr>
                <a:t>tipos</a:t>
              </a:r>
              <a:endParaRPr lang="es-ES" sz="1400" dirty="0">
                <a:solidFill>
                  <a:srgbClr val="006699"/>
                </a:solidFill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50147" y="0"/>
            <a:ext cx="8229600" cy="993775"/>
          </a:xfrm>
        </p:spPr>
        <p:txBody>
          <a:bodyPr/>
          <a:lstStyle/>
          <a:p>
            <a:r>
              <a:rPr lang="es-ES" sz="3200" dirty="0">
                <a:solidFill>
                  <a:schemeClr val="bg1"/>
                </a:solidFill>
              </a:rPr>
              <a:t>Tipos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539750" y="981075"/>
            <a:ext cx="8156575" cy="138113"/>
          </a:xfrm>
          <a:prstGeom prst="rect">
            <a:avLst/>
          </a:prstGeom>
          <a:solidFill>
            <a:srgbClr val="99CC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 sz="3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8588" y="1578150"/>
            <a:ext cx="1676400" cy="304800"/>
            <a:chOff x="80" y="998"/>
            <a:chExt cx="1056" cy="192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83" y="1020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80" y="998"/>
              <a:ext cx="10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" sz="1400" dirty="0" smtClean="0">
                  <a:solidFill>
                    <a:srgbClr val="006699"/>
                  </a:solidFill>
                  <a:latin typeface="Verdana" pitchFamily="34" charset="0"/>
                </a:rPr>
                <a:t>tipos</a:t>
              </a:r>
              <a:endParaRPr lang="es-ES" sz="1400" dirty="0">
                <a:solidFill>
                  <a:srgbClr val="006699"/>
                </a:solidFill>
                <a:latin typeface="Verdana" pitchFamily="34" charset="0"/>
              </a:endParaRPr>
            </a:p>
          </p:txBody>
        </p:sp>
      </p:grp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524388" y="2035729"/>
            <a:ext cx="2057400" cy="641350"/>
          </a:xfrm>
          <a:prstGeom prst="rect">
            <a:avLst/>
          </a:prstGeom>
          <a:solidFill>
            <a:srgbClr val="B0C96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800" b="1" dirty="0">
                <a:solidFill>
                  <a:schemeClr val="bg1"/>
                </a:solidFill>
                <a:latin typeface="Arial" pitchFamily="34" charset="0"/>
              </a:rPr>
              <a:t>Fuente información</a:t>
            </a:r>
            <a:endParaRPr lang="es-ES" sz="1800" b="1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rot="5400000">
            <a:off x="3324488" y="2988229"/>
            <a:ext cx="533400" cy="0"/>
          </a:xfrm>
          <a:prstGeom prst="line">
            <a:avLst/>
          </a:prstGeom>
          <a:noFill/>
          <a:ln w="57150">
            <a:solidFill>
              <a:srgbClr val="B0C96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600588" y="3223179"/>
            <a:ext cx="1981200" cy="641350"/>
          </a:xfrm>
          <a:prstGeom prst="rect">
            <a:avLst/>
          </a:prstGeom>
          <a:solidFill>
            <a:srgbClr val="B0C96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800" b="1">
                <a:solidFill>
                  <a:schemeClr val="bg1"/>
                </a:solidFill>
                <a:latin typeface="Arial" pitchFamily="34" charset="0"/>
              </a:rPr>
              <a:t>Análisis y detección</a:t>
            </a:r>
            <a:endParaRPr lang="es-ES" sz="1800" b="1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rot="5400000">
            <a:off x="3324488" y="4207429"/>
            <a:ext cx="533400" cy="0"/>
          </a:xfrm>
          <a:prstGeom prst="line">
            <a:avLst/>
          </a:prstGeom>
          <a:noFill/>
          <a:ln w="57150">
            <a:solidFill>
              <a:srgbClr val="B0C96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600588" y="4442379"/>
            <a:ext cx="1981200" cy="641350"/>
          </a:xfrm>
          <a:prstGeom prst="rect">
            <a:avLst/>
          </a:prstGeom>
          <a:solidFill>
            <a:srgbClr val="B0C96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800" b="1">
                <a:solidFill>
                  <a:schemeClr val="bg1"/>
                </a:solidFill>
                <a:latin typeface="Arial" pitchFamily="34" charset="0"/>
              </a:rPr>
              <a:t>Notificación y respuesta</a:t>
            </a:r>
            <a:endParaRPr lang="es-ES" sz="1800" b="1">
              <a:solidFill>
                <a:schemeClr val="bg1"/>
              </a:solidFill>
              <a:latin typeface="Arial" pitchFamily="34" charset="0"/>
            </a:endParaRPr>
          </a:p>
        </p:txBody>
      </p: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4734188" y="2018267"/>
            <a:ext cx="1600200" cy="779462"/>
            <a:chOff x="3072" y="2101"/>
            <a:chExt cx="1008" cy="491"/>
          </a:xfrm>
        </p:grpSpPr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3072" y="2352"/>
              <a:ext cx="336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AutoShape 12"/>
            <p:cNvSpPr>
              <a:spLocks/>
            </p:cNvSpPr>
            <p:nvPr/>
          </p:nvSpPr>
          <p:spPr bwMode="auto">
            <a:xfrm>
              <a:off x="3456" y="2112"/>
              <a:ext cx="96" cy="48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3592" y="2101"/>
              <a:ext cx="488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800">
                  <a:latin typeface="Arial" pitchFamily="34" charset="0"/>
                </a:rPr>
                <a:t>HIDS</a:t>
              </a:r>
            </a:p>
            <a:p>
              <a:pPr>
                <a:spcBef>
                  <a:spcPct val="50000"/>
                </a:spcBef>
              </a:pPr>
              <a:r>
                <a:rPr lang="es-ES" sz="1800">
                  <a:latin typeface="Arial" pitchFamily="34" charset="0"/>
                </a:rPr>
                <a:t>NIDS</a:t>
              </a:r>
            </a:p>
          </p:txBody>
        </p:sp>
      </p:grp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4734188" y="3204132"/>
            <a:ext cx="3461856" cy="784226"/>
            <a:chOff x="3072" y="2848"/>
            <a:chExt cx="1872" cy="494"/>
          </a:xfrm>
        </p:grpSpPr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3072" y="3099"/>
              <a:ext cx="336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" name="AutoShape 16"/>
            <p:cNvSpPr>
              <a:spLocks/>
            </p:cNvSpPr>
            <p:nvPr/>
          </p:nvSpPr>
          <p:spPr bwMode="auto">
            <a:xfrm>
              <a:off x="3456" y="2859"/>
              <a:ext cx="96" cy="48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3592" y="2848"/>
              <a:ext cx="1352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s-ES" sz="1800" dirty="0">
                  <a:latin typeface="Arial" pitchFamily="34" charset="0"/>
                </a:rPr>
                <a:t>IDS </a:t>
              </a:r>
              <a:r>
                <a:rPr lang="es-ES" sz="1800" dirty="0" smtClean="0">
                  <a:latin typeface="Arial" pitchFamily="34" charset="0"/>
                </a:rPr>
                <a:t>Anomalías</a:t>
              </a:r>
            </a:p>
            <a:p>
              <a:pPr algn="l">
                <a:spcBef>
                  <a:spcPct val="50000"/>
                </a:spcBef>
              </a:pPr>
              <a:r>
                <a:rPr lang="es-ES" sz="1800" dirty="0" smtClean="0">
                  <a:latin typeface="Arial" pitchFamily="34" charset="0"/>
                </a:rPr>
                <a:t>IDS Abusos (mal uso)</a:t>
              </a:r>
              <a:endParaRPr lang="es-ES" sz="1800" dirty="0">
                <a:latin typeface="Arial" pitchFamily="34" charset="0"/>
              </a:endParaRPr>
            </a:p>
          </p:txBody>
        </p:sp>
      </p:grpSp>
      <p:grpSp>
        <p:nvGrpSpPr>
          <p:cNvPr id="22" name="Group 14"/>
          <p:cNvGrpSpPr>
            <a:grpSpLocks/>
          </p:cNvGrpSpPr>
          <p:nvPr/>
        </p:nvGrpSpPr>
        <p:grpSpPr bwMode="auto">
          <a:xfrm>
            <a:off x="4760753" y="4438712"/>
            <a:ext cx="2971800" cy="784226"/>
            <a:chOff x="3072" y="2848"/>
            <a:chExt cx="1872" cy="494"/>
          </a:xfrm>
        </p:grpSpPr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3072" y="3099"/>
              <a:ext cx="336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AutoShape 16"/>
            <p:cNvSpPr>
              <a:spLocks/>
            </p:cNvSpPr>
            <p:nvPr/>
          </p:nvSpPr>
          <p:spPr bwMode="auto">
            <a:xfrm>
              <a:off x="3456" y="2859"/>
              <a:ext cx="96" cy="48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" name="Text Box 17"/>
            <p:cNvSpPr txBox="1">
              <a:spLocks noChangeArrowheads="1"/>
            </p:cNvSpPr>
            <p:nvPr/>
          </p:nvSpPr>
          <p:spPr bwMode="auto">
            <a:xfrm>
              <a:off x="3592" y="2848"/>
              <a:ext cx="1352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s-ES" sz="1800" dirty="0" smtClean="0">
                  <a:latin typeface="Arial" pitchFamily="34" charset="0"/>
                </a:rPr>
                <a:t>Activos</a:t>
              </a:r>
            </a:p>
            <a:p>
              <a:pPr algn="l">
                <a:spcBef>
                  <a:spcPct val="50000"/>
                </a:spcBef>
              </a:pPr>
              <a:r>
                <a:rPr lang="es-ES" sz="1800" dirty="0" smtClean="0">
                  <a:latin typeface="Arial" pitchFamily="34" charset="0"/>
                </a:rPr>
                <a:t>Pasivos</a:t>
              </a:r>
              <a:endParaRPr lang="es-ES" sz="1800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58536" y="0"/>
            <a:ext cx="8229600" cy="993775"/>
          </a:xfrm>
        </p:spPr>
        <p:txBody>
          <a:bodyPr/>
          <a:lstStyle/>
          <a:p>
            <a:r>
              <a:rPr lang="es-ES" sz="3200" dirty="0">
                <a:solidFill>
                  <a:schemeClr val="bg1"/>
                </a:solidFill>
              </a:rPr>
              <a:t>Tipos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7113" y="1584981"/>
            <a:ext cx="5924098" cy="4681537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b="1" u="sng" dirty="0">
                <a:solidFill>
                  <a:srgbClr val="0070C0"/>
                </a:solidFill>
              </a:rPr>
              <a:t>NIDS</a:t>
            </a:r>
            <a:r>
              <a:rPr lang="es-ES" sz="1800" dirty="0"/>
              <a:t>: Analizan el tráfico existente en una red para detectar posibles </a:t>
            </a:r>
            <a:r>
              <a:rPr lang="es-ES" sz="1800" dirty="0" smtClean="0"/>
              <a:t>ataques</a:t>
            </a:r>
          </a:p>
          <a:p>
            <a:pPr>
              <a:lnSpc>
                <a:spcPct val="90000"/>
              </a:lnSpc>
            </a:pPr>
            <a:endParaRPr lang="es-ES" sz="1800" dirty="0"/>
          </a:p>
          <a:p>
            <a:pPr>
              <a:lnSpc>
                <a:spcPct val="90000"/>
              </a:lnSpc>
            </a:pPr>
            <a:r>
              <a:rPr lang="es-ES" sz="1800" b="1" u="sng" dirty="0" smtClean="0"/>
              <a:t>componentes</a:t>
            </a:r>
            <a:r>
              <a:rPr lang="es-ES" sz="1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s-ES" sz="1800" dirty="0"/>
              <a:t>Un </a:t>
            </a:r>
            <a:r>
              <a:rPr lang="es-ES" sz="1800" b="1" dirty="0"/>
              <a:t>sensor</a:t>
            </a:r>
            <a:r>
              <a:rPr lang="es-ES" sz="1800" dirty="0"/>
              <a:t>: situado en un segmento de la red, la monitoriza en busca de tráfico sospechoso</a:t>
            </a:r>
          </a:p>
          <a:p>
            <a:pPr lvl="1">
              <a:lnSpc>
                <a:spcPct val="90000"/>
              </a:lnSpc>
            </a:pPr>
            <a:r>
              <a:rPr lang="es-ES" sz="1800" dirty="0"/>
              <a:t>Una </a:t>
            </a:r>
            <a:r>
              <a:rPr lang="es-ES" sz="1800" b="1" dirty="0"/>
              <a:t>Consola</a:t>
            </a:r>
            <a:r>
              <a:rPr lang="es-ES" sz="1800" dirty="0"/>
              <a:t>: recibe las alarmas del sensor o sensores y dependiendo de la configuración reacciona a las alarmas </a:t>
            </a:r>
            <a:r>
              <a:rPr lang="es-ES" sz="1800" dirty="0" smtClean="0"/>
              <a:t>recibidas</a:t>
            </a:r>
          </a:p>
          <a:p>
            <a:pPr lvl="1">
              <a:lnSpc>
                <a:spcPct val="90000"/>
              </a:lnSpc>
            </a:pPr>
            <a:endParaRPr lang="es-ES" sz="1800" dirty="0"/>
          </a:p>
          <a:p>
            <a:pPr>
              <a:lnSpc>
                <a:spcPct val="90000"/>
              </a:lnSpc>
            </a:pPr>
            <a:r>
              <a:rPr lang="es-ES" sz="1800" dirty="0"/>
              <a:t>Pueden analizar desde una única red a varias. Dependen mucho de la velocidad del sensor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539750" y="981075"/>
            <a:ext cx="8156575" cy="138113"/>
          </a:xfrm>
          <a:prstGeom prst="rect">
            <a:avLst/>
          </a:prstGeom>
          <a:solidFill>
            <a:srgbClr val="99CC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 sz="30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28588" y="1578150"/>
            <a:ext cx="1676400" cy="304800"/>
            <a:chOff x="80" y="998"/>
            <a:chExt cx="1056" cy="192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83" y="1020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80" y="998"/>
              <a:ext cx="10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" sz="1400" dirty="0" smtClean="0">
                  <a:solidFill>
                    <a:srgbClr val="006699"/>
                  </a:solidFill>
                  <a:latin typeface="Verdana" pitchFamily="34" charset="0"/>
                </a:rPr>
                <a:t>tipos</a:t>
              </a:r>
              <a:endParaRPr lang="es-ES" sz="1400" dirty="0">
                <a:solidFill>
                  <a:srgbClr val="006699"/>
                </a:solidFill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599813" y="0"/>
            <a:ext cx="8229600" cy="993775"/>
          </a:xfrm>
        </p:spPr>
        <p:txBody>
          <a:bodyPr/>
          <a:lstStyle/>
          <a:p>
            <a:r>
              <a:rPr lang="es-ES" sz="3200" dirty="0">
                <a:solidFill>
                  <a:schemeClr val="bg1"/>
                </a:solidFill>
              </a:rPr>
              <a:t>Tipos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0001" y="1501091"/>
            <a:ext cx="6226102" cy="4681537"/>
          </a:xfrm>
          <a:ln/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sz="2000" dirty="0" smtClean="0"/>
              <a:t>NIDS</a:t>
            </a:r>
          </a:p>
          <a:p>
            <a:pPr>
              <a:lnSpc>
                <a:spcPct val="80000"/>
              </a:lnSpc>
            </a:pPr>
            <a:endParaRPr lang="es-ES" sz="2000" dirty="0"/>
          </a:p>
          <a:p>
            <a:pPr>
              <a:lnSpc>
                <a:spcPct val="80000"/>
              </a:lnSpc>
            </a:pPr>
            <a:r>
              <a:rPr lang="es-ES" sz="2000" dirty="0"/>
              <a:t>Ventajas:</a:t>
            </a:r>
          </a:p>
          <a:p>
            <a:pPr lvl="1">
              <a:lnSpc>
                <a:spcPct val="80000"/>
              </a:lnSpc>
            </a:pPr>
            <a:r>
              <a:rPr lang="es-ES" sz="1800" dirty="0" smtClean="0"/>
              <a:t>Protegen toda </a:t>
            </a:r>
            <a:r>
              <a:rPr lang="es-ES" sz="1800" dirty="0"/>
              <a:t>la red.</a:t>
            </a:r>
          </a:p>
          <a:p>
            <a:pPr lvl="1">
              <a:lnSpc>
                <a:spcPct val="80000"/>
              </a:lnSpc>
            </a:pPr>
            <a:r>
              <a:rPr lang="es-ES" sz="1800" dirty="0"/>
              <a:t>No </a:t>
            </a:r>
            <a:r>
              <a:rPr lang="es-ES" sz="1800" dirty="0" smtClean="0"/>
              <a:t>afectan a </a:t>
            </a:r>
            <a:r>
              <a:rPr lang="es-ES" sz="1800" dirty="0"/>
              <a:t>los servidores en producción.</a:t>
            </a:r>
          </a:p>
          <a:p>
            <a:pPr lvl="1">
              <a:lnSpc>
                <a:spcPct val="80000"/>
              </a:lnSpc>
            </a:pPr>
            <a:r>
              <a:rPr lang="es-ES" sz="1800" dirty="0" smtClean="0"/>
              <a:t>Ataques </a:t>
            </a:r>
            <a:r>
              <a:rPr lang="es-ES" sz="1800" dirty="0"/>
              <a:t>basados en manipulación de las cabeceras o de </a:t>
            </a:r>
            <a:r>
              <a:rPr lang="es-ES" sz="1800" dirty="0" err="1" smtClean="0"/>
              <a:t>DoS</a:t>
            </a:r>
            <a:endParaRPr lang="es-ES" sz="1800" dirty="0" smtClean="0"/>
          </a:p>
          <a:p>
            <a:pPr lvl="1">
              <a:lnSpc>
                <a:spcPct val="80000"/>
              </a:lnSpc>
            </a:pPr>
            <a:endParaRPr lang="es-ES" sz="1800" dirty="0"/>
          </a:p>
          <a:p>
            <a:pPr>
              <a:lnSpc>
                <a:spcPct val="80000"/>
              </a:lnSpc>
            </a:pPr>
            <a:r>
              <a:rPr lang="es-ES" sz="2000" dirty="0"/>
              <a:t>Desventajas:</a:t>
            </a:r>
          </a:p>
          <a:p>
            <a:pPr lvl="1">
              <a:lnSpc>
                <a:spcPct val="80000"/>
              </a:lnSpc>
            </a:pPr>
            <a:r>
              <a:rPr lang="es-ES" sz="1800" dirty="0" smtClean="0"/>
              <a:t>Cifrado</a:t>
            </a:r>
          </a:p>
          <a:p>
            <a:pPr lvl="1">
              <a:lnSpc>
                <a:spcPct val="80000"/>
              </a:lnSpc>
            </a:pPr>
            <a:r>
              <a:rPr lang="es-ES" sz="1800" dirty="0" smtClean="0"/>
              <a:t>Redes de alta velocidad (posibles pérdidas)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539750" y="981075"/>
            <a:ext cx="8156575" cy="138113"/>
          </a:xfrm>
          <a:prstGeom prst="rect">
            <a:avLst/>
          </a:prstGeom>
          <a:solidFill>
            <a:srgbClr val="99CC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 sz="30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28588" y="1578150"/>
            <a:ext cx="1676400" cy="304800"/>
            <a:chOff x="80" y="998"/>
            <a:chExt cx="1056" cy="192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83" y="1020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80" y="998"/>
              <a:ext cx="10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s-ES" sz="1400" dirty="0" smtClean="0">
                  <a:solidFill>
                    <a:srgbClr val="006699"/>
                  </a:solidFill>
                  <a:latin typeface="Verdana" pitchFamily="34" charset="0"/>
                </a:rPr>
                <a:t>tipos</a:t>
              </a:r>
              <a:endParaRPr lang="es-ES" sz="1400" dirty="0">
                <a:solidFill>
                  <a:srgbClr val="006699"/>
                </a:solidFill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Principal">
  <a:themeElements>
    <a:clrScheme name="1_Principal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1_Principal">
      <a:majorFont>
        <a:latin typeface="Verdan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A3DDC4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A3DDC4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1_Principal 1">
        <a:dk1>
          <a:srgbClr val="FF9900"/>
        </a:dk1>
        <a:lt1>
          <a:srgbClr val="FFFFCC"/>
        </a:lt1>
        <a:dk2>
          <a:srgbClr val="000000"/>
        </a:dk2>
        <a:lt2>
          <a:srgbClr val="FFCC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ADAAE"/>
        </a:accent4>
        <a:accent5>
          <a:srgbClr val="BAB7B3"/>
        </a:accent5>
        <a:accent6>
          <a:srgbClr val="674B37"/>
        </a:accent6>
        <a:hlink>
          <a:srgbClr val="DA988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incipal 2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E7B9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incipal 3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incipal 4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9F3D6"/>
        </a:accent5>
        <a:accent6>
          <a:srgbClr val="B9B9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incipal 5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F0E6D6"/>
        </a:accent3>
        <a:accent4>
          <a:srgbClr val="000000"/>
        </a:accent4>
        <a:accent5>
          <a:srgbClr val="E7D4C8"/>
        </a:accent5>
        <a:accent6>
          <a:srgbClr val="CD795C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incipal 6">
        <a:dk1>
          <a:srgbClr val="99CC00"/>
        </a:dk1>
        <a:lt1>
          <a:srgbClr val="FFFFFF"/>
        </a:lt1>
        <a:dk2>
          <a:srgbClr val="51399D"/>
        </a:dk2>
        <a:lt2>
          <a:srgbClr val="FFFFCC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ADADA"/>
        </a:accent4>
        <a:accent5>
          <a:srgbClr val="C3BFD2"/>
        </a:accent5>
        <a:accent6>
          <a:srgbClr val="00004F"/>
        </a:accent6>
        <a:hlink>
          <a:srgbClr val="FF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25648</TotalTime>
  <Words>1317</Words>
  <Application>Microsoft Office PowerPoint</Application>
  <PresentationFormat>Presentación en pantalla (4:3)</PresentationFormat>
  <Paragraphs>348</Paragraphs>
  <Slides>33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2" baseType="lpstr">
      <vt:lpstr>Arial</vt:lpstr>
      <vt:lpstr>Arial Black</vt:lpstr>
      <vt:lpstr>Arial Narrow</vt:lpstr>
      <vt:lpstr>CMR10</vt:lpstr>
      <vt:lpstr>DejaVu Sans</vt:lpstr>
      <vt:lpstr>Times New Roman</vt:lpstr>
      <vt:lpstr>Verdana</vt:lpstr>
      <vt:lpstr>Wingdings</vt:lpstr>
      <vt:lpstr>1_Principal</vt:lpstr>
      <vt:lpstr>Presentación de PowerPoint</vt:lpstr>
      <vt:lpstr>introducción</vt:lpstr>
      <vt:lpstr>Introducción</vt:lpstr>
      <vt:lpstr>Introducción</vt:lpstr>
      <vt:lpstr>Tipos</vt:lpstr>
      <vt:lpstr>Tipos</vt:lpstr>
      <vt:lpstr>Tipos</vt:lpstr>
      <vt:lpstr>Tipos</vt:lpstr>
      <vt:lpstr>Tipos</vt:lpstr>
      <vt:lpstr>Tipos</vt:lpstr>
      <vt:lpstr>Tipos</vt:lpstr>
      <vt:lpstr>Tipos</vt:lpstr>
      <vt:lpstr>Tipos</vt:lpstr>
      <vt:lpstr>Arquitectura</vt:lpstr>
      <vt:lpstr>Arquitectura</vt:lpstr>
      <vt:lpstr>Arquitectura</vt:lpstr>
      <vt:lpstr>Arquitectura</vt:lpstr>
      <vt:lpstr>Arquitectura</vt:lpstr>
      <vt:lpstr>Problemas</vt:lpstr>
      <vt:lpstr>snort</vt:lpstr>
      <vt:lpstr>snort</vt:lpstr>
      <vt:lpstr>snort</vt:lpstr>
      <vt:lpstr>Instalación</vt:lpstr>
      <vt:lpstr>snort</vt:lpstr>
      <vt:lpstr>snort</vt:lpstr>
      <vt:lpstr>Configuración</vt:lpstr>
      <vt:lpstr>Configuración</vt:lpstr>
      <vt:lpstr>Configuración</vt:lpstr>
      <vt:lpstr>Configuración</vt:lpstr>
      <vt:lpstr>Configuración</vt:lpstr>
      <vt:lpstr>Configuración</vt:lpstr>
      <vt:lpstr>Presentación de PowerPoint</vt:lpstr>
      <vt:lpstr>Presentación de PowerPoint</vt:lpstr>
    </vt:vector>
  </TitlesOfParts>
  <Manager>Departamento de Tecnología Informática y Computación</Manager>
  <Company>Universidad de Alicante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Detección de Intrusos</dc:title>
  <dc:creator>Mora</dc:creator>
  <cp:lastModifiedBy>Windows User</cp:lastModifiedBy>
  <cp:revision>2523</cp:revision>
  <cp:lastPrinted>1601-01-01T00:00:00Z</cp:lastPrinted>
  <dcterms:created xsi:type="dcterms:W3CDTF">2000-05-23T09:20:55Z</dcterms:created>
  <dcterms:modified xsi:type="dcterms:W3CDTF">2018-03-15T15:21:43Z</dcterms:modified>
</cp:coreProperties>
</file>