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9"/>
  </p:notesMasterIdLst>
  <p:sldIdLst>
    <p:sldId id="256" r:id="rId3"/>
    <p:sldId id="257" r:id="rId4"/>
    <p:sldId id="258" r:id="rId5"/>
    <p:sldId id="288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89" r:id="rId18"/>
    <p:sldId id="271" r:id="rId19"/>
    <p:sldId id="272" r:id="rId20"/>
    <p:sldId id="279" r:id="rId21"/>
    <p:sldId id="280" r:id="rId22"/>
    <p:sldId id="292" r:id="rId23"/>
    <p:sldId id="293" r:id="rId24"/>
    <p:sldId id="282" r:id="rId25"/>
    <p:sldId id="283" r:id="rId26"/>
    <p:sldId id="287" r:id="rId27"/>
    <p:sldId id="290" r:id="rId28"/>
  </p:sldIdLst>
  <p:sldSz cx="9144000" cy="6858000" type="screen4x3"/>
  <p:notesSz cx="6858000" cy="97234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 Narrow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7234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2973388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884613" y="0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86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8538" y="728663"/>
            <a:ext cx="4852987" cy="36369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618038"/>
            <a:ext cx="5019675" cy="436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9236075"/>
            <a:ext cx="2973388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9236075"/>
            <a:ext cx="296386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2C899-F03F-4658-91B0-B5A94014C1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12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3CEFB8-F958-4F88-A284-EC983C76C10C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E41FC92-7119-40F4-8191-CB5176CAFEF2}" type="slidenum">
              <a:rPr lang="es-E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E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28663"/>
            <a:ext cx="4864100" cy="3648075"/>
          </a:xfrm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9200" cy="437673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0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76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6DABE4-BAB4-43C6-B584-37F41A55EBC4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2582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027B19-A979-4C5E-AC6B-D2B9D6768EF9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12967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74EAF1F-6DBE-4ACE-A14C-BD7E3951D07E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1004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5518B7-94DA-4539-884E-08E0384D50AF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84034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D93456-5AB9-4E2D-9DB7-206090E74E1E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2687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CB3D1B-83D1-4432-A9C2-036A271659E3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0211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D73BF9-1573-46FB-AF46-8D2B2310B340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132331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DABFC5-998E-4681-9FF8-73F390F81BA4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dirty="0" smtClean="0"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04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AECCBD-C0A1-4833-A115-5C865322A018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8266112"/>
          </a:xfrm>
          <a:noFill/>
          <a:ln/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mtClean="0"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46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8DE6CD-0F0B-42D3-9741-8FAFD387E6ED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lIns="0" tIns="0" rIns="0" bIns="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dirty="0" smtClean="0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7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C7B0C1-2268-4F12-BE5E-DF915CFFEAED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5EF3504-9072-43EB-9972-DC21813555A8}" type="slidenum">
              <a:rPr lang="es-E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s-E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28663"/>
            <a:ext cx="4864100" cy="3648075"/>
          </a:xfrm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4552950"/>
            <a:ext cx="6518275" cy="48514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000" smtClean="0">
              <a:latin typeface="Arial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3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C41FB-0FED-42BE-AB50-C3C77C7DE16D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83600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C41FB-0FED-42BE-AB50-C3C77C7DE16D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89531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C41FB-0FED-42BE-AB50-C3C77C7DE16D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92531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680960F-47DD-4F83-B68B-7BB98D812B0C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78909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BB7508-E00F-45FC-8026-8AF76CD0D536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25789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567093-AAE2-42E6-B77D-783CA87C7F48}" type="slidenum">
              <a:rPr lang="es-ES" smtClean="0"/>
              <a:pPr/>
              <a:t>25</a:t>
            </a:fld>
            <a:endParaRPr lang="es-ES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36685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7265FE-B3D7-424C-BCE2-2F6660B109F9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7483BC9-D879-410F-A65E-3DFBB09E49AC}" type="slidenum">
              <a:rPr lang="es-E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s-E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28663"/>
            <a:ext cx="4864100" cy="3648075"/>
          </a:xfrm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9200" cy="4376737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3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0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22DB48-31CA-43C3-AFB5-3CB3C7AB7B7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652F7B-8825-4392-BB6E-8A3E24E715F1}" type="slidenum">
              <a:rPr lang="es-E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s-E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174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9200" cy="45862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dirty="0" smtClean="0">
              <a:latin typeface="Arial Narrow" pitchFamily="32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6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9350F9-3CDA-40D8-9BBC-4DAD9B342E9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9236075"/>
            <a:ext cx="2973387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7675EC-4650-4BF8-9124-E88C14BEB6E0}" type="slidenum">
              <a:rPr lang="es-ES"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s-ES" sz="120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277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9200" cy="4586287"/>
          </a:xfrm>
          <a:noFill/>
          <a:ln/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dirty="0" smtClean="0">
              <a:latin typeface="Arial Narrow" pitchFamily="32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8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FB2C6D-5B57-47F8-A216-542ECBCE5C25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8178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3D1EB4-9C2C-4FC4-BFF0-70250A04BD6A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7498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5BCB3F-B967-4ADA-8902-5DFFDD82B4F1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89801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685AC5-9462-4017-A462-4967DC7B362E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9851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27BBB1-CAD1-47D6-B4AC-9EF136C45473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28663"/>
            <a:ext cx="4862512" cy="3646487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618038"/>
            <a:ext cx="5026025" cy="4375150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918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69163" y="31750"/>
            <a:ext cx="1789112" cy="6505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31750"/>
            <a:ext cx="5216525" cy="6505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34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3238" y="1355725"/>
            <a:ext cx="337343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69163" y="31750"/>
            <a:ext cx="1789112" cy="6505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31750"/>
            <a:ext cx="5216525" cy="6505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3438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3238" y="1355725"/>
            <a:ext cx="337343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81175" y="0"/>
            <a:ext cx="7362825" cy="768350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8275" y="1347788"/>
            <a:ext cx="1620838" cy="5110162"/>
          </a:xfrm>
          <a:prstGeom prst="rect">
            <a:avLst/>
          </a:prstGeom>
          <a:solidFill>
            <a:srgbClr val="FFFFFF">
              <a:alpha val="50000"/>
            </a:srgbClr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89927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0" y="1368425"/>
            <a:ext cx="1803400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1400">
                <a:solidFill>
                  <a:srgbClr val="000000"/>
                </a:solidFill>
                <a:latin typeface="Verdana" pitchFamily="32" charset="0"/>
              </a:rPr>
              <a:t>Arquitectura</a:t>
            </a: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1400">
                <a:solidFill>
                  <a:srgbClr val="000000"/>
                </a:solidFill>
                <a:latin typeface="Verdana" pitchFamily="32" charset="0"/>
              </a:rPr>
              <a:t>Configuración</a:t>
            </a: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1400">
                <a:solidFill>
                  <a:srgbClr val="000000"/>
                </a:solidFill>
                <a:latin typeface="Verdana" pitchFamily="32" charset="0"/>
              </a:rPr>
              <a:t>Seguridad</a:t>
            </a:r>
          </a:p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1400">
                <a:solidFill>
                  <a:srgbClr val="000000"/>
                </a:solidFill>
                <a:latin typeface="Verdana" pitchFamily="32" charset="0"/>
              </a:rPr>
              <a:t>Conclusiones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1063625"/>
            <a:ext cx="1803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1800" b="1">
                <a:solidFill>
                  <a:srgbClr val="000000"/>
                </a:solidFill>
                <a:latin typeface="Verdana" pitchFamily="32" charset="0"/>
              </a:rPr>
              <a:t>Contenido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31750"/>
            <a:ext cx="7158037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381000" y="1176338"/>
            <a:ext cx="1588" cy="138112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grpSp>
        <p:nvGrpSpPr>
          <p:cNvPr id="1038" name="Group 13"/>
          <p:cNvGrpSpPr>
            <a:grpSpLocks/>
          </p:cNvGrpSpPr>
          <p:nvPr/>
        </p:nvGrpSpPr>
        <p:grpSpPr bwMode="auto">
          <a:xfrm>
            <a:off x="227013" y="93663"/>
            <a:ext cx="1344612" cy="857250"/>
            <a:chOff x="143" y="59"/>
            <a:chExt cx="847" cy="540"/>
          </a:xfrm>
        </p:grpSpPr>
        <p:sp>
          <p:nvSpPr>
            <p:cNvPr id="1039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43" y="59"/>
              <a:ext cx="759" cy="5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kern="10">
                  <a:ln w="9360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803"/>
                    </a:srgbClr>
                  </a:solidFill>
                  <a:latin typeface="Arial Black"/>
                </a:rPr>
                <a:t>GIRC</a:t>
              </a:r>
            </a:p>
          </p:txBody>
        </p:sp>
        <p:sp>
          <p:nvSpPr>
            <p:cNvPr id="1040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392" y="194"/>
              <a:ext cx="598" cy="2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ES" sz="3600" b="1" kern="10">
                  <a:ln w="3240">
                    <a:solidFill>
                      <a:srgbClr val="FFFFFF"/>
                    </a:solidFill>
                    <a:miter lim="800000"/>
                    <a:headEnd/>
                    <a:tailEnd/>
                  </a:ln>
                  <a:solidFill>
                    <a:srgbClr val="9DDAFF">
                      <a:alpha val="29803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4416425" cy="3208338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200400"/>
            <a:ext cx="4414838" cy="3657600"/>
          </a:xfrm>
          <a:prstGeom prst="rect">
            <a:avLst/>
          </a:prstGeom>
          <a:solidFill>
            <a:srgbClr val="99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15925" y="0"/>
            <a:ext cx="1992313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421188" y="0"/>
            <a:ext cx="4722812" cy="3221038"/>
          </a:xfrm>
          <a:prstGeom prst="rect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78063" y="1762125"/>
            <a:ext cx="6305550" cy="4013200"/>
          </a:xfrm>
          <a:prstGeom prst="rect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95325" y="595313"/>
            <a:ext cx="5492750" cy="4022725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rot="16200000">
            <a:off x="2423318" y="-629443"/>
            <a:ext cx="1992313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grpSp>
        <p:nvGrpSpPr>
          <p:cNvPr id="2057" name="Group 8"/>
          <p:cNvGrpSpPr>
            <a:grpSpLocks/>
          </p:cNvGrpSpPr>
          <p:nvPr/>
        </p:nvGrpSpPr>
        <p:grpSpPr bwMode="auto">
          <a:xfrm>
            <a:off x="6821488" y="354013"/>
            <a:ext cx="1004887" cy="6405562"/>
            <a:chOff x="4297" y="223"/>
            <a:chExt cx="633" cy="4035"/>
          </a:xfrm>
        </p:grpSpPr>
        <p:pic>
          <p:nvPicPr>
            <p:cNvPr id="2063" name="Picture 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297" y="223"/>
              <a:ext cx="633" cy="40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" name="Text Box 10"/>
            <p:cNvSpPr txBox="1">
              <a:spLocks noChangeArrowheads="1"/>
            </p:cNvSpPr>
            <p:nvPr/>
          </p:nvSpPr>
          <p:spPr bwMode="auto">
            <a:xfrm>
              <a:off x="4300" y="228"/>
              <a:ext cx="628" cy="40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grpSp>
        <p:nvGrpSpPr>
          <p:cNvPr id="2058" name="Group 11"/>
          <p:cNvGrpSpPr>
            <a:grpSpLocks/>
          </p:cNvGrpSpPr>
          <p:nvPr/>
        </p:nvGrpSpPr>
        <p:grpSpPr bwMode="auto">
          <a:xfrm>
            <a:off x="-6350" y="3194050"/>
            <a:ext cx="6192838" cy="1011238"/>
            <a:chOff x="-4" y="2012"/>
            <a:chExt cx="3901" cy="637"/>
          </a:xfrm>
        </p:grpSpPr>
        <p:pic>
          <p:nvPicPr>
            <p:cNvPr id="2061" name="Picture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-3" y="2012"/>
              <a:ext cx="3900" cy="6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 rot="16200000">
              <a:off x="1627" y="387"/>
              <a:ext cx="628" cy="38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05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89927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6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31750"/>
            <a:ext cx="7158037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tic.ua.esdominio/Subdominio/Zona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33888" y="5108575"/>
            <a:ext cx="24495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Servicio de Nombre</a:t>
            </a: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/>
              </a:rPr>
              <a:t>Gestión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019925" y="5113338"/>
            <a:ext cx="1900238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DNS</a:t>
            </a: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Implantación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15" dur="5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3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1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9" dur="250" autoRev="1" fill="hold"/>
                                        <p:tgtEl>
                                          <p:spTgt spid="4104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47" dur="250" autoRev="1" fill="hold"/>
                                        <p:tgtEl>
                                          <p:spTgt spid="4103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5" dur="250" autoRev="1" fill="hold"/>
                                        <p:tgtEl>
                                          <p:spTgt spid="4105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2" grpId="1" animBg="1"/>
      <p:bldP spid="4104" grpId="0" animBg="1"/>
      <p:bldP spid="4104" grpId="1" animBg="1"/>
      <p:bldP spid="4105" grpId="0" animBg="1"/>
      <p:bldP spid="4105" grpId="1" animBg="1"/>
      <p:bldP spid="4106" grpId="0" animBg="1"/>
      <p:bldP spid="410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85938" y="1065213"/>
            <a:ext cx="7180262" cy="579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276225" algn="ctr">
              <a:spcBef>
                <a:spcPts val="9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 Servidores raíz</a:t>
            </a:r>
          </a:p>
          <a:p>
            <a:pPr lvl="1" indent="-276225">
              <a:spcBef>
                <a:spcPts val="9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Existen 13 servidores </a:t>
            </a:r>
          </a:p>
          <a:p>
            <a:pPr marL="1590675" lvl="3" indent="-219075">
              <a:spcBef>
                <a:spcPts val="7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2800" b="1" dirty="0">
                <a:solidFill>
                  <a:srgbClr val="000000"/>
                </a:solidFill>
              </a:rPr>
              <a:t>10 de ellos en EEUU</a:t>
            </a:r>
          </a:p>
          <a:p>
            <a:pPr lvl="1" indent="-276225">
              <a:spcBef>
                <a:spcPts val="9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 Realmente se redirigen las peticiones al destino más cercano</a:t>
            </a:r>
          </a:p>
          <a:p>
            <a:pPr lvl="1" indent="-276225">
              <a:spcBef>
                <a:spcPts val="9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No almacenan registros de nombres</a:t>
            </a:r>
          </a:p>
          <a:p>
            <a:pPr lvl="1" indent="-276225">
              <a:spcBef>
                <a:spcPts val="9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Apuntan a los servidores autorizados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12294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12296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97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12295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85938" y="1065213"/>
            <a:ext cx="7180262" cy="579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276225" algn="ctr">
              <a:spcBef>
                <a:spcPts val="700"/>
              </a:spcBef>
              <a:buClrTx/>
              <a:buFontTx/>
              <a:buNone/>
              <a:tabLst>
                <a:tab pos="74295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 </a:t>
            </a:r>
            <a:r>
              <a:rPr lang="es-ES" sz="3200" b="1" dirty="0">
                <a:solidFill>
                  <a:srgbClr val="000000"/>
                </a:solidFill>
              </a:rPr>
              <a:t>Servidores autorizados</a:t>
            </a:r>
            <a:r>
              <a:rPr lang="es-ES" b="1" dirty="0">
                <a:solidFill>
                  <a:srgbClr val="000000"/>
                </a:solidFill>
              </a:rPr>
              <a:t>	</a:t>
            </a:r>
          </a:p>
          <a:p>
            <a:pPr marL="1590675" lvl="3" indent="-219075">
              <a:spcBef>
                <a:spcPts val="800"/>
              </a:spcBef>
              <a:buFont typeface="Arial Narrow" pitchFamily="32" charset="0"/>
              <a:buChar char="–"/>
              <a:tabLst>
                <a:tab pos="74295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s-ES" sz="2600" b="1" dirty="0">
                <a:solidFill>
                  <a:srgbClr val="000000"/>
                </a:solidFill>
              </a:rPr>
              <a:t>También llamados de contenido</a:t>
            </a:r>
          </a:p>
          <a:p>
            <a:pPr lvl="1" indent="-276225">
              <a:spcBef>
                <a:spcPts val="1000"/>
              </a:spcBef>
              <a:buFont typeface="Wingdings" charset="2"/>
              <a:buChar char=""/>
              <a:tabLst>
                <a:tab pos="74295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s-ES" sz="3200" b="1" dirty="0">
                <a:solidFill>
                  <a:srgbClr val="000000"/>
                </a:solidFill>
              </a:rPr>
              <a:t>Controlados por los administradores principales del dominio. Administración local</a:t>
            </a:r>
          </a:p>
          <a:p>
            <a:pPr lvl="1" indent="-276225">
              <a:spcBef>
                <a:spcPts val="1000"/>
              </a:spcBef>
              <a:buFont typeface="Wingdings" charset="2"/>
              <a:buChar char=""/>
              <a:tabLst>
                <a:tab pos="74295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s-ES" sz="3200" b="1" dirty="0">
                <a:solidFill>
                  <a:srgbClr val="000000"/>
                </a:solidFill>
              </a:rPr>
              <a:t>Son los que resuelven la dirección IP</a:t>
            </a:r>
          </a:p>
          <a:p>
            <a:pPr lvl="1" indent="-276225">
              <a:spcBef>
                <a:spcPts val="1000"/>
              </a:spcBef>
              <a:buFont typeface="Wingdings" charset="2"/>
              <a:buChar char=""/>
              <a:tabLst>
                <a:tab pos="74295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5100" algn="l"/>
                <a:tab pos="10774363" algn="l"/>
                <a:tab pos="10775950" algn="l"/>
                <a:tab pos="10777538" algn="l"/>
                <a:tab pos="10779125" algn="l"/>
                <a:tab pos="10780713" algn="l"/>
              </a:tabLst>
            </a:pPr>
            <a:r>
              <a:rPr lang="es-ES" sz="3200" b="1" dirty="0">
                <a:solidFill>
                  <a:srgbClr val="000000"/>
                </a:solidFill>
              </a:rPr>
              <a:t>Tipos: Primario/Maestro y secundarios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13318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13320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321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13319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85938" y="1065213"/>
            <a:ext cx="7180262" cy="579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276225">
              <a:spcBef>
                <a:spcPts val="8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4400" b="1" dirty="0">
                <a:solidFill>
                  <a:srgbClr val="000000"/>
                </a:solidFill>
              </a:rPr>
              <a:t> </a:t>
            </a:r>
            <a:r>
              <a:rPr lang="es-ES" sz="3200" b="1" dirty="0">
                <a:solidFill>
                  <a:srgbClr val="000000"/>
                </a:solidFill>
              </a:rPr>
              <a:t>¿Toda petición DNS de un dominio tiene que llegar a un servidor autorizado?</a:t>
            </a:r>
          </a:p>
          <a:p>
            <a:pPr lvl="1" indent="-276225">
              <a:spcBef>
                <a:spcPts val="8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200" b="1" dirty="0" smtClean="0">
                <a:solidFill>
                  <a:srgbClr val="000000"/>
                </a:solidFill>
              </a:rPr>
              <a:t>Servidores </a:t>
            </a:r>
            <a:r>
              <a:rPr lang="es-ES" sz="3200" b="1" dirty="0">
                <a:solidFill>
                  <a:srgbClr val="000000"/>
                </a:solidFill>
              </a:rPr>
              <a:t>caché</a:t>
            </a:r>
          </a:p>
          <a:p>
            <a:pPr marL="1590675" lvl="3" indent="-219075">
              <a:spcBef>
                <a:spcPts val="6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b="1" dirty="0">
                <a:solidFill>
                  <a:srgbClr val="000000"/>
                </a:solidFill>
              </a:rPr>
              <a:t>También llamados buscadores</a:t>
            </a:r>
          </a:p>
          <a:p>
            <a:pPr marL="1590675" lvl="3" indent="-219075">
              <a:spcBef>
                <a:spcPts val="6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b="1" dirty="0">
                <a:solidFill>
                  <a:srgbClr val="000000"/>
                </a:solidFill>
              </a:rPr>
              <a:t>Consultan a los servidores externos</a:t>
            </a:r>
          </a:p>
          <a:p>
            <a:pPr marL="1590675" lvl="3" indent="-219075">
              <a:spcBef>
                <a:spcPts val="6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b="1" dirty="0">
                <a:solidFill>
                  <a:srgbClr val="000000"/>
                </a:solidFill>
              </a:rPr>
              <a:t>Almacenan en memoria los resultados</a:t>
            </a:r>
          </a:p>
          <a:p>
            <a:pPr marL="1590675" lvl="3" indent="-219075">
              <a:spcBef>
                <a:spcPts val="6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b="1" dirty="0">
                <a:solidFill>
                  <a:srgbClr val="000000"/>
                </a:solidFill>
              </a:rPr>
              <a:t>Contestan directamente a las peticiones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14342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14344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345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14343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</a:rPr>
              <a:t>named.conf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básica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15370" name="AutoShape 6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371" name="Text Box 7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15369" name="Freeform 8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220913" y="1989138"/>
            <a:ext cx="6646862" cy="4371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>
                <a:solidFill>
                  <a:srgbClr val="000000"/>
                </a:solidFill>
              </a:rPr>
              <a:t>acl</a:t>
            </a:r>
            <a:r>
              <a:rPr lang="en-US" sz="1200" dirty="0">
                <a:solidFill>
                  <a:srgbClr val="000000"/>
                </a:solidFill>
              </a:rPr>
              <a:t> "</a:t>
            </a:r>
            <a:r>
              <a:rPr lang="en-US" sz="1200" dirty="0" err="1">
                <a:solidFill>
                  <a:srgbClr val="000000"/>
                </a:solidFill>
              </a:rPr>
              <a:t>secundarios</a:t>
            </a:r>
            <a:r>
              <a:rPr lang="en-US" sz="1200" dirty="0">
                <a:solidFill>
                  <a:srgbClr val="000000"/>
                </a:solidFill>
              </a:rPr>
              <a:t>" { 172.20.41.201; 172.20.41.202; 172.20.41.203; 172.20.41.204;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>
                <a:solidFill>
                  <a:srgbClr val="000000"/>
                </a:solidFill>
              </a:rPr>
              <a:t>acl</a:t>
            </a:r>
            <a:r>
              <a:rPr lang="en-US" sz="1200" dirty="0">
                <a:solidFill>
                  <a:srgbClr val="000000"/>
                </a:solidFill>
              </a:rPr>
              <a:t> "</a:t>
            </a:r>
            <a:r>
              <a:rPr lang="en-US" sz="1200" dirty="0" err="1">
                <a:solidFill>
                  <a:srgbClr val="000000"/>
                </a:solidFill>
              </a:rPr>
              <a:t>redInterna</a:t>
            </a:r>
            <a:r>
              <a:rPr lang="en-US" sz="1200" dirty="0">
                <a:solidFill>
                  <a:srgbClr val="000000"/>
                </a:solidFill>
              </a:rPr>
              <a:t>" { 172.20.40.0/24; 172.20.41.0/24; 172.20.42.0/24; 172.20.43.0/24; 192.168.0.0/16; 172.16.40.0/24;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>
                <a:solidFill>
                  <a:srgbClr val="000000"/>
                </a:solidFill>
              </a:rPr>
              <a:t>acl</a:t>
            </a:r>
            <a:r>
              <a:rPr lang="en-US" sz="1200" dirty="0">
                <a:solidFill>
                  <a:srgbClr val="000000"/>
                </a:solidFill>
              </a:rPr>
              <a:t> "</a:t>
            </a:r>
            <a:r>
              <a:rPr lang="en-US" sz="1200" dirty="0" err="1">
                <a:solidFill>
                  <a:srgbClr val="000000"/>
                </a:solidFill>
              </a:rPr>
              <a:t>redExterna</a:t>
            </a:r>
            <a:r>
              <a:rPr lang="en-US" sz="1200" dirty="0">
                <a:solidFill>
                  <a:srgbClr val="000000"/>
                </a:solidFill>
              </a:rPr>
              <a:t>" { 193.145.234.192/28;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options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	</a:t>
            </a:r>
            <a:r>
              <a:rPr lang="en-US" sz="1000" dirty="0">
                <a:solidFill>
                  <a:srgbClr val="000000"/>
                </a:solidFill>
              </a:rPr>
              <a:t>	directory "/</a:t>
            </a:r>
            <a:r>
              <a:rPr lang="en-US" sz="1000" dirty="0" err="1">
                <a:solidFill>
                  <a:srgbClr val="000000"/>
                </a:solidFill>
              </a:rPr>
              <a:t>var</a:t>
            </a:r>
            <a:r>
              <a:rPr lang="en-US" sz="1000" dirty="0">
                <a:solidFill>
                  <a:srgbClr val="000000"/>
                </a:solidFill>
              </a:rPr>
              <a:t>/named/</a:t>
            </a:r>
            <a:r>
              <a:rPr lang="en-US" sz="1000" dirty="0" err="1">
                <a:solidFill>
                  <a:srgbClr val="000000"/>
                </a:solidFill>
              </a:rPr>
              <a:t>dns</a:t>
            </a:r>
            <a:r>
              <a:rPr lang="en-US" sz="1000" dirty="0">
                <a:solidFill>
                  <a:srgbClr val="000000"/>
                </a:solidFill>
              </a:rPr>
              <a:t>/";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	</a:t>
            </a:r>
            <a:r>
              <a:rPr lang="en-US" sz="1000" dirty="0">
                <a:solidFill>
                  <a:srgbClr val="000000"/>
                </a:solidFill>
              </a:rPr>
              <a:t>	forwarders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	</a:t>
            </a:r>
            <a:r>
              <a:rPr lang="en-US" sz="1000" dirty="0">
                <a:solidFill>
                  <a:srgbClr val="000000"/>
                </a:solidFill>
              </a:rPr>
              <a:t>	                193.145.233.5; 193.145.233.6;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	</a:t>
            </a:r>
            <a:r>
              <a:rPr lang="en-US" sz="1000" dirty="0">
                <a:solidFill>
                  <a:srgbClr val="000000"/>
                </a:solidFill>
              </a:rPr>
              <a:t>	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	 	listen-on </a:t>
            </a:r>
            <a:r>
              <a:rPr lang="en-US" sz="1000" dirty="0">
                <a:solidFill>
                  <a:srgbClr val="000000"/>
                </a:solidFill>
              </a:rPr>
              <a:t>{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	127.0.0.1; 172.25.40.81; 172.25.40.86;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};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allow-query </a:t>
            </a:r>
            <a:r>
              <a:rPr lang="en-US" sz="1000" dirty="0">
                <a:solidFill>
                  <a:srgbClr val="000000"/>
                </a:solidFill>
              </a:rPr>
              <a:t>{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	</a:t>
            </a:r>
            <a:r>
              <a:rPr lang="en-US" sz="1000" dirty="0" smtClean="0">
                <a:solidFill>
                  <a:srgbClr val="000000"/>
                </a:solidFill>
              </a:rPr>
              <a:t>	127.0.0.1</a:t>
            </a:r>
            <a:r>
              <a:rPr lang="en-US" sz="1000" dirty="0">
                <a:solidFill>
                  <a:srgbClr val="000000"/>
                </a:solidFill>
              </a:rPr>
              <a:t>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	</a:t>
            </a:r>
            <a:r>
              <a:rPr lang="en-US" sz="1000" dirty="0" smtClean="0">
                <a:solidFill>
                  <a:srgbClr val="000000"/>
                </a:solidFill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</a:rPr>
              <a:t>redInterna</a:t>
            </a:r>
            <a:r>
              <a:rPr lang="en-US" sz="1000" dirty="0">
                <a:solidFill>
                  <a:srgbClr val="000000"/>
                </a:solidFill>
              </a:rPr>
              <a:t>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	</a:t>
            </a:r>
            <a:r>
              <a:rPr lang="en-US" sz="1000" dirty="0" smtClean="0">
                <a:solidFill>
                  <a:srgbClr val="000000"/>
                </a:solidFill>
              </a:rPr>
              <a:t>	172.25.40.64/27</a:t>
            </a:r>
            <a:r>
              <a:rPr lang="en-US" sz="1000" dirty="0">
                <a:solidFill>
                  <a:srgbClr val="000000"/>
                </a:solidFill>
              </a:rPr>
              <a:t>;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};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allow-transfer </a:t>
            </a:r>
            <a:r>
              <a:rPr lang="en-US" sz="1000" dirty="0">
                <a:solidFill>
                  <a:srgbClr val="000000"/>
                </a:solidFill>
              </a:rPr>
              <a:t>{ </a:t>
            </a:r>
            <a:r>
              <a:rPr lang="en-US" sz="1000" dirty="0" err="1" smtClean="0">
                <a:solidFill>
                  <a:srgbClr val="000000"/>
                </a:solidFill>
              </a:rPr>
              <a:t>secundarios</a:t>
            </a:r>
            <a:r>
              <a:rPr lang="en-US" sz="1000" dirty="0">
                <a:solidFill>
                  <a:srgbClr val="000000"/>
                </a:solidFill>
              </a:rPr>
              <a:t>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version </a:t>
            </a:r>
            <a:r>
              <a:rPr lang="en-US" sz="1000" dirty="0">
                <a:solidFill>
                  <a:srgbClr val="000000"/>
                </a:solidFill>
              </a:rPr>
              <a:t>"</a:t>
            </a:r>
            <a:r>
              <a:rPr lang="en-US" sz="1000" dirty="0" err="1">
                <a:solidFill>
                  <a:srgbClr val="000000"/>
                </a:solidFill>
              </a:rPr>
              <a:t>Servidor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smtClean="0">
                <a:solidFill>
                  <a:srgbClr val="000000"/>
                </a:solidFill>
              </a:rPr>
              <a:t>DNS GIRC";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2278063" y="5051425"/>
            <a:ext cx="62706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33375">
              <a:spcBef>
                <a:spcPts val="7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800">
              <a:solidFill>
                <a:srgbClr val="000000"/>
              </a:solidFill>
            </a:endParaRPr>
          </a:p>
          <a:p>
            <a:pPr marL="341313" indent="-333375">
              <a:spcBef>
                <a:spcPts val="7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básica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192338" y="1292225"/>
            <a:ext cx="6502400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zone “eltiomora.es"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type master;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file "named.data.mora";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allow-update { none;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allow-transfer { secundarios;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zone "40.20.172.in-addr.arpa"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type master;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file "named.rev.20";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allow-update { none;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allow-transfer { secundarios;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zone "40.16.172.in-addr.arpa"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type master;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file "named.rev.16";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allow-update { none;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        allow-transfer { secundarios;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</a:rPr>
              <a:t>};</a:t>
            </a:r>
          </a:p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16393" name="AutoShape 7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394" name="Text Box 8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16392" name="Freeform 9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 dirty="0">
                <a:solidFill>
                  <a:srgbClr val="000000"/>
                </a:solidFill>
              </a:rPr>
              <a:t>Registros: SOA, A, PTR, CNAME, </a:t>
            </a:r>
            <a:r>
              <a:rPr lang="es-ES" sz="2800" dirty="0" smtClean="0">
                <a:solidFill>
                  <a:srgbClr val="000000"/>
                </a:solidFill>
              </a:rPr>
              <a:t>MX, NS</a:t>
            </a:r>
            <a:endParaRPr lang="es-ES" sz="2800" dirty="0">
              <a:solidFill>
                <a:srgbClr val="000000"/>
              </a:solidFill>
            </a:endParaRP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>
                <a:solidFill>
                  <a:srgbClr val="000000"/>
                </a:solidFill>
              </a:rPr>
              <a:t>[Nombre] [TTL] [Clase] </a:t>
            </a:r>
            <a:r>
              <a:rPr lang="es-ES" dirty="0" err="1">
                <a:solidFill>
                  <a:srgbClr val="000000"/>
                </a:solidFill>
              </a:rPr>
              <a:t>Tipo_RR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Valor_Dato</a:t>
            </a:r>
            <a:endParaRPr lang="es-ES" dirty="0">
              <a:solidFill>
                <a:srgbClr val="000000"/>
              </a:solidFill>
            </a:endParaRPr>
          </a:p>
          <a:p>
            <a:pPr marL="333375" indent="-333375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70138" y="2554288"/>
            <a:ext cx="6313487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eltiomora.es.    IN      SOA     litero.eltiomora.es. root.eltiomora.es. (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</a:t>
            </a:r>
            <a:r>
              <a:rPr lang="es-ES" sz="1200" dirty="0" smtClean="0">
                <a:solidFill>
                  <a:srgbClr val="000000"/>
                </a:solidFill>
              </a:rPr>
              <a:t>2019021501        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SERIAL = Número de serie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1d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REFRESH = Periodo de actualización  de los secundarios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15m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RETRY = Si hay error, reintenta cada </a:t>
            </a:r>
            <a:r>
              <a:rPr lang="es-ES" sz="1200" dirty="0" smtClean="0">
                <a:solidFill>
                  <a:srgbClr val="000000"/>
                </a:solidFill>
              </a:rPr>
              <a:t>15 minutos</a:t>
            </a:r>
            <a:endParaRPr lang="es-E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30d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EXPIRE = Periodo respuesta a consultas de Secundario NO actualizado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1h )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NEGATIVE TTL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389188" y="3994150"/>
            <a:ext cx="6384925" cy="267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eltiomora.es. 		IN 	NS	litero.eltiomora.es.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eltiomora.es. 		IN	NS      maigmo.eltiomora.es.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eltiomora.es.		IN	MX	0  mail.eltiomora.es.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eltiomora.es.		IN	MX	8  smtp.eltiomora.es.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 dirty="0">
              <a:solidFill>
                <a:srgbClr val="000000"/>
              </a:solidFill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mora1.eltiomora.es.     IN      A       172.25.40.81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mora2.eltiomora.es.     IN      A       172.25.40.82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 err="1">
                <a:solidFill>
                  <a:srgbClr val="000000"/>
                </a:solidFill>
              </a:rPr>
              <a:t>gestion</a:t>
            </a:r>
            <a:r>
              <a:rPr lang="es-ES" sz="1400" dirty="0">
                <a:solidFill>
                  <a:srgbClr val="000000"/>
                </a:solidFill>
              </a:rPr>
              <a:t> 		    IN      CNAME mora1.eltiomora.es.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----------------------------------------------------------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 dirty="0">
                <a:solidFill>
                  <a:srgbClr val="000000"/>
                </a:solidFill>
              </a:rPr>
              <a:t>82		IN </a:t>
            </a:r>
            <a:r>
              <a:rPr lang="es-ES" sz="1400" dirty="0" smtClean="0">
                <a:solidFill>
                  <a:srgbClr val="000000"/>
                </a:solidFill>
              </a:rPr>
              <a:t>	PTR </a:t>
            </a:r>
            <a:r>
              <a:rPr lang="es-ES" sz="1400" dirty="0">
                <a:solidFill>
                  <a:srgbClr val="000000"/>
                </a:solidFill>
              </a:rPr>
              <a:t>	mora2.eltiomora.es.	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básica</a:t>
            </a:r>
          </a:p>
        </p:txBody>
      </p:sp>
      <p:grpSp>
        <p:nvGrpSpPr>
          <p:cNvPr id="17415" name="Group 6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17416" name="Group 7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17418" name="AutoShape 8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19" name="Text Box 9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17417" name="Freeform 10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</a:rPr>
              <a:t>Registros: SOA, A, PTR, CNAME, MX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“@” </a:t>
            </a:r>
            <a:r>
              <a:rPr lang="es-ES">
                <a:solidFill>
                  <a:srgbClr val="000000"/>
                </a:solidFill>
                <a:sym typeface="Wingdings" charset="2"/>
              </a:rPr>
              <a:t> Origen de la zona</a:t>
            </a:r>
            <a:endParaRPr lang="es-ES">
              <a:solidFill>
                <a:srgbClr val="000000"/>
              </a:solidFill>
            </a:endParaRPr>
          </a:p>
          <a:p>
            <a:pPr marL="333375" indent="-333375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70138" y="2554288"/>
            <a:ext cx="6313487" cy="1387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@    IN      SOA     </a:t>
            </a:r>
            <a:r>
              <a:rPr lang="es-ES" sz="1200" dirty="0" err="1">
                <a:solidFill>
                  <a:srgbClr val="000000"/>
                </a:solidFill>
              </a:rPr>
              <a:t>litero</a:t>
            </a:r>
            <a:r>
              <a:rPr lang="es-ES" sz="1200" dirty="0">
                <a:solidFill>
                  <a:srgbClr val="000000"/>
                </a:solidFill>
              </a:rPr>
              <a:t>   </a:t>
            </a:r>
            <a:r>
              <a:rPr lang="es-ES" sz="1200" dirty="0" err="1">
                <a:solidFill>
                  <a:srgbClr val="000000"/>
                </a:solidFill>
              </a:rPr>
              <a:t>root</a:t>
            </a:r>
            <a:r>
              <a:rPr lang="es-ES" sz="1200" dirty="0">
                <a:solidFill>
                  <a:srgbClr val="000000"/>
                </a:solidFill>
              </a:rPr>
              <a:t> (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</a:t>
            </a:r>
            <a:r>
              <a:rPr lang="es-ES" sz="1200" dirty="0" smtClean="0">
                <a:solidFill>
                  <a:srgbClr val="000000"/>
                </a:solidFill>
              </a:rPr>
              <a:t>2017021701        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SERIAL = Número de serie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1d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REFRESH = Periodo de actualización  de los secundarios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15m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 RETRY = Si hay error, reintenta cada 3600 segundos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30d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EXPIRE = Periodo respuesta a consultas de Secundario NO actualizado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                1h )	  </a:t>
            </a:r>
            <a:r>
              <a:rPr lang="es-ES" sz="12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s-ES" sz="1200" dirty="0">
                <a:solidFill>
                  <a:srgbClr val="000000"/>
                </a:solidFill>
              </a:rPr>
              <a:t>NEGATIVE TTL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389188" y="3994150"/>
            <a:ext cx="6384925" cy="224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		IN 	NS	litero.eltiomora.es.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 	IN	NS      maigmo.eltiomora.es.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		IN	MX	0  mail.eltiomora.es.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		IN	MX	8  smtp.eltiomora.es.</a:t>
            </a: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>
              <a:solidFill>
                <a:srgbClr val="000000"/>
              </a:solidFill>
            </a:endParaRPr>
          </a:p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mora1     IN      A       172.25.40.81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mora2     IN      A       172.25.40.82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40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400">
                <a:solidFill>
                  <a:srgbClr val="000000"/>
                </a:solidFill>
              </a:rPr>
              <a:t>gestion    IN      CNAME mora1.eltiomora.es.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básica</a:t>
            </a:r>
          </a:p>
        </p:txBody>
      </p:sp>
      <p:grpSp>
        <p:nvGrpSpPr>
          <p:cNvPr id="18439" name="Group 6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18440" name="Group 7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18442" name="AutoShape 8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443" name="Text Box 9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18441" name="Freeform 10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81175" y="971550"/>
            <a:ext cx="7185025" cy="546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>
                <a:solidFill>
                  <a:srgbClr val="000000"/>
                </a:solidFill>
              </a:rPr>
              <a:t>NS as </a:t>
            </a:r>
            <a:r>
              <a:rPr lang="es-ES" dirty="0" err="1">
                <a:solidFill>
                  <a:srgbClr val="000000"/>
                </a:solidFill>
              </a:rPr>
              <a:t>Primary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Master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or</a:t>
            </a:r>
            <a:r>
              <a:rPr lang="es-ES" dirty="0">
                <a:solidFill>
                  <a:srgbClr val="000000"/>
                </a:solidFill>
              </a:rPr>
              <a:t> Slave</a:t>
            </a: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>
                <a:solidFill>
                  <a:srgbClr val="000000"/>
                </a:solidFill>
              </a:rPr>
              <a:t>NS as </a:t>
            </a:r>
            <a:r>
              <a:rPr lang="es-ES" dirty="0" err="1">
                <a:solidFill>
                  <a:srgbClr val="000000"/>
                </a:solidFill>
              </a:rPr>
              <a:t>Authoritative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Multiple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Zones</a:t>
            </a:r>
            <a:endParaRPr lang="es-ES" dirty="0">
              <a:solidFill>
                <a:srgbClr val="000000"/>
              </a:solidFill>
            </a:endParaRP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 err="1" smtClean="0">
                <a:solidFill>
                  <a:srgbClr val="000000"/>
                </a:solidFill>
              </a:rPr>
              <a:t>Adding</a:t>
            </a:r>
            <a:r>
              <a:rPr lang="es-ES" dirty="0" smtClean="0">
                <a:solidFill>
                  <a:srgbClr val="000000"/>
                </a:solidFill>
              </a:rPr>
              <a:t> similar records ( A, AAAA, CNAME, DNAME, NS and PTR ) → $GENERATE</a:t>
            </a: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 err="1" smtClean="0">
                <a:solidFill>
                  <a:srgbClr val="000000"/>
                </a:solidFill>
              </a:rPr>
              <a:t>Using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a single/</a:t>
            </a:r>
            <a:r>
              <a:rPr lang="es-ES" dirty="0" err="1">
                <a:solidFill>
                  <a:srgbClr val="000000"/>
                </a:solidFill>
              </a:rPr>
              <a:t>multiple</a:t>
            </a:r>
            <a:r>
              <a:rPr lang="es-ES" dirty="0">
                <a:solidFill>
                  <a:srgbClr val="000000"/>
                </a:solidFill>
              </a:rPr>
              <a:t> data files </a:t>
            </a:r>
            <a:r>
              <a:rPr lang="es-ES" dirty="0" err="1">
                <a:solidFill>
                  <a:srgbClr val="000000"/>
                </a:solidFill>
              </a:rPr>
              <a:t>for</a:t>
            </a:r>
            <a:r>
              <a:rPr lang="es-ES" dirty="0">
                <a:solidFill>
                  <a:srgbClr val="000000"/>
                </a:solidFill>
              </a:rPr>
              <a:t> a </a:t>
            </a:r>
            <a:r>
              <a:rPr lang="es-ES" dirty="0" err="1">
                <a:solidFill>
                  <a:srgbClr val="000000"/>
                </a:solidFill>
              </a:rPr>
              <a:t>multiple</a:t>
            </a:r>
            <a:r>
              <a:rPr lang="es-ES" dirty="0">
                <a:solidFill>
                  <a:srgbClr val="000000"/>
                </a:solidFill>
              </a:rPr>
              <a:t>/single </a:t>
            </a:r>
            <a:r>
              <a:rPr lang="es-ES" dirty="0" err="1">
                <a:solidFill>
                  <a:srgbClr val="000000"/>
                </a:solidFill>
              </a:rPr>
              <a:t>zone</a:t>
            </a:r>
            <a:r>
              <a:rPr lang="es-ES" dirty="0">
                <a:solidFill>
                  <a:srgbClr val="000000"/>
                </a:solidFill>
              </a:rPr>
              <a:t> → </a:t>
            </a:r>
            <a:r>
              <a:rPr lang="es-ES" dirty="0" smtClean="0">
                <a:solidFill>
                  <a:srgbClr val="000000"/>
                </a:solidFill>
              </a:rPr>
              <a:t>  </a:t>
            </a:r>
            <a:r>
              <a:rPr lang="es-ES" b="1" dirty="0" err="1" smtClean="0">
                <a:solidFill>
                  <a:srgbClr val="002060"/>
                </a:solidFill>
              </a:rPr>
              <a:t>include</a:t>
            </a:r>
            <a:endParaRPr lang="es-ES" b="1" dirty="0">
              <a:solidFill>
                <a:srgbClr val="002060"/>
              </a:solidFill>
            </a:endParaRP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 err="1" smtClean="0">
                <a:solidFill>
                  <a:srgbClr val="000000"/>
                </a:solidFill>
              </a:rPr>
              <a:t>Moving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a host → TTL</a:t>
            </a: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 err="1">
                <a:solidFill>
                  <a:srgbClr val="000000"/>
                </a:solidFill>
              </a:rPr>
              <a:t>Allowing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Dynamic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Updates</a:t>
            </a:r>
            <a:r>
              <a:rPr lang="es-ES" dirty="0">
                <a:solidFill>
                  <a:srgbClr val="000000"/>
                </a:solidFill>
              </a:rPr>
              <a:t> </a:t>
            </a: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>
                <a:solidFill>
                  <a:srgbClr val="000000"/>
                </a:solidFill>
              </a:rPr>
              <a:t>Ipv6 → AAAA</a:t>
            </a:r>
          </a:p>
          <a:p>
            <a:pPr marL="333375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dirty="0">
                <a:solidFill>
                  <a:srgbClr val="000000"/>
                </a:solidFill>
              </a:rPr>
              <a:t>Ñ, á, é, í ó ú, à,.... → </a:t>
            </a:r>
            <a:r>
              <a:rPr lang="es-ES" dirty="0" err="1">
                <a:solidFill>
                  <a:srgbClr val="000000"/>
                </a:solidFill>
              </a:rPr>
              <a:t>Encoding</a:t>
            </a:r>
            <a:r>
              <a:rPr lang="es-ES" dirty="0">
                <a:solidFill>
                  <a:srgbClr val="000000"/>
                </a:solidFill>
              </a:rPr>
              <a:t> ACE “eñe.es” --&gt; “</a:t>
            </a:r>
            <a:r>
              <a:rPr lang="es-ES" dirty="0" err="1">
                <a:solidFill>
                  <a:srgbClr val="000000"/>
                </a:solidFill>
              </a:rPr>
              <a:t>xn</a:t>
            </a:r>
            <a:r>
              <a:rPr lang="es-ES" dirty="0">
                <a:solidFill>
                  <a:srgbClr val="000000"/>
                </a:solidFill>
              </a:rPr>
              <a:t>--</a:t>
            </a:r>
            <a:r>
              <a:rPr lang="es-ES" dirty="0" err="1">
                <a:solidFill>
                  <a:srgbClr val="000000"/>
                </a:solidFill>
              </a:rPr>
              <a:t>ee-zja.es</a:t>
            </a:r>
            <a:r>
              <a:rPr lang="es-ES" dirty="0">
                <a:solidFill>
                  <a:srgbClr val="000000"/>
                </a:solidFill>
              </a:rPr>
              <a:t>”, “miño.es” → </a:t>
            </a:r>
            <a:r>
              <a:rPr lang="es-ES" dirty="0" err="1">
                <a:solidFill>
                  <a:srgbClr val="000000"/>
                </a:solidFill>
              </a:rPr>
              <a:t>xn</a:t>
            </a:r>
            <a:r>
              <a:rPr lang="es-ES" dirty="0">
                <a:solidFill>
                  <a:srgbClr val="000000"/>
                </a:solidFill>
              </a:rPr>
              <a:t>--mio-8ma.es</a:t>
            </a:r>
          </a:p>
          <a:p>
            <a:pPr marL="1076325" lvl="1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 b="1" dirty="0">
                <a:solidFill>
                  <a:srgbClr val="002060"/>
                </a:solidFill>
              </a:rPr>
              <a:t>www.nameisp.com/puny.asp</a:t>
            </a:r>
          </a:p>
          <a:p>
            <a:pPr marL="1076325" lvl="1" indent="-333375">
              <a:spcBef>
                <a:spcPts val="700"/>
              </a:spcBef>
              <a:buSzPct val="117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de bind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19462" name="Group 5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19464" name="AutoShape 6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465" name="Text Box 7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19463" name="Freeform 8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81175" y="1042988"/>
            <a:ext cx="7185025" cy="546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Configuring DNS to let clients find the closest server → sortlist</a:t>
            </a: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Configuring Multiple Mail Servers:</a:t>
            </a:r>
          </a:p>
          <a:p>
            <a:pPr marL="333375" indent="-333375" algn="ctr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f</a:t>
            </a:r>
            <a:r>
              <a:rPr lang="es-ES" sz="1400">
                <a:solidFill>
                  <a:srgbClr val="000000"/>
                </a:solidFill>
              </a:rPr>
              <a:t>oo.example.    IN    MX    10 smtp1.foo.example.</a:t>
            </a:r>
          </a:p>
          <a:p>
            <a:pPr marL="333375" indent="-333375" algn="ctr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400">
                <a:solidFill>
                  <a:srgbClr val="000000"/>
                </a:solidFill>
              </a:rPr>
              <a:t>foo.example.    IN    MX    10 smtp2.foo.example.</a:t>
            </a:r>
          </a:p>
          <a:p>
            <a:pPr marL="333375" indent="-333375" algn="ctr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400">
                <a:solidFill>
                  <a:srgbClr val="000000"/>
                </a:solidFill>
              </a:rPr>
              <a:t>foo.example.    IN    MX    10 smtp3.foo.example.</a:t>
            </a: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000">
              <a:solidFill>
                <a:srgbClr val="000000"/>
              </a:solidFill>
            </a:endParaRPr>
          </a:p>
          <a:p>
            <a:pPr marL="1933575" lvl="3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¿balanceo de carga?</a:t>
            </a: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000">
              <a:solidFill>
                <a:srgbClr val="000000"/>
              </a:solidFill>
            </a:endParaRP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Returning Different answers to same queriers → view</a:t>
            </a: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000">
              <a:solidFill>
                <a:srgbClr val="000000"/>
              </a:solidFill>
            </a:endParaRPr>
          </a:p>
          <a:p>
            <a:pPr marL="333375" indent="-333375">
              <a:spcBef>
                <a:spcPts val="700"/>
              </a:spcBef>
              <a:buSzPct val="14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000">
                <a:solidFill>
                  <a:srgbClr val="000000"/>
                </a:solidFill>
              </a:rPr>
              <a:t>DNS NOTIFY (notificación cambio de zona)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Configuración de bind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65088" y="1465263"/>
            <a:ext cx="1744662" cy="417512"/>
            <a:chOff x="41" y="923"/>
            <a:chExt cx="1099" cy="263"/>
          </a:xfrm>
        </p:grpSpPr>
        <p:grpSp>
          <p:nvGrpSpPr>
            <p:cNvPr id="20486" name="Group 5"/>
            <p:cNvGrpSpPr>
              <a:grpSpLocks/>
            </p:cNvGrpSpPr>
            <p:nvPr/>
          </p:nvGrpSpPr>
          <p:grpSpPr bwMode="auto">
            <a:xfrm>
              <a:off x="88" y="993"/>
              <a:ext cx="1052" cy="192"/>
              <a:chOff x="88" y="993"/>
              <a:chExt cx="1052" cy="192"/>
            </a:xfrm>
          </p:grpSpPr>
          <p:sp>
            <p:nvSpPr>
              <p:cNvPr id="20488" name="AutoShape 6"/>
              <p:cNvSpPr>
                <a:spLocks noChangeArrowheads="1"/>
              </p:cNvSpPr>
              <p:nvPr/>
            </p:nvSpPr>
            <p:spPr bwMode="auto">
              <a:xfrm>
                <a:off x="91" y="101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489" name="Text Box 7"/>
              <p:cNvSpPr txBox="1">
                <a:spLocks noChangeArrowheads="1"/>
              </p:cNvSpPr>
              <p:nvPr/>
            </p:nvSpPr>
            <p:spPr bwMode="auto">
              <a:xfrm>
                <a:off x="88" y="99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Configuración</a:t>
                </a:r>
              </a:p>
            </p:txBody>
          </p:sp>
        </p:grpSp>
        <p:sp>
          <p:nvSpPr>
            <p:cNvPr id="20487" name="Freeform 8"/>
            <p:cNvSpPr>
              <a:spLocks noChangeArrowheads="1"/>
            </p:cNvSpPr>
            <p:nvPr/>
          </p:nvSpPr>
          <p:spPr bwMode="auto">
            <a:xfrm>
              <a:off x="41" y="923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</a:rPr>
              <a:t>Vistas diferentes: evita divulgar información sensible</a:t>
            </a:r>
          </a:p>
          <a:p>
            <a:pPr marL="333375" indent="-333375">
              <a:spcBef>
                <a:spcPts val="700"/>
              </a:spcBef>
              <a:buClrTx/>
              <a:buFontTx/>
              <a:buNone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s-ES" sz="2800">
              <a:solidFill>
                <a:srgbClr val="000000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294063" y="1993900"/>
            <a:ext cx="384016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411413" y="2259013"/>
            <a:ext cx="6329362" cy="44444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 err="1">
                <a:solidFill>
                  <a:srgbClr val="000000"/>
                </a:solidFill>
              </a:rPr>
              <a:t>acl</a:t>
            </a:r>
            <a:r>
              <a:rPr lang="es-ES" sz="1200" dirty="0">
                <a:solidFill>
                  <a:srgbClr val="000000"/>
                </a:solidFill>
              </a:rPr>
              <a:t> </a:t>
            </a:r>
            <a:r>
              <a:rPr lang="es-ES" sz="1200" dirty="0" err="1">
                <a:solidFill>
                  <a:srgbClr val="000000"/>
                </a:solidFill>
              </a:rPr>
              <a:t>internal</a:t>
            </a:r>
            <a:r>
              <a:rPr lang="es-ES" sz="1200" dirty="0">
                <a:solidFill>
                  <a:srgbClr val="000000"/>
                </a:solidFill>
              </a:rPr>
              <a:t> { 192.168/16; </a:t>
            </a:r>
            <a:r>
              <a:rPr lang="es-ES" sz="1200" dirty="0" smtClean="0">
                <a:solidFill>
                  <a:srgbClr val="000000"/>
                </a:solidFill>
              </a:rPr>
              <a:t>};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200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View </a:t>
            </a:r>
            <a:r>
              <a:rPr lang="es-ES" sz="1200" dirty="0" err="1">
                <a:solidFill>
                  <a:srgbClr val="000000"/>
                </a:solidFill>
              </a:rPr>
              <a:t>internal</a:t>
            </a:r>
            <a:r>
              <a:rPr lang="es-ES" sz="1200" dirty="0">
                <a:solidFill>
                  <a:srgbClr val="000000"/>
                </a:solidFill>
              </a:rPr>
              <a:t> {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</a:t>
            </a:r>
            <a:r>
              <a:rPr lang="es-ES" sz="1200" dirty="0" smtClean="0">
                <a:solidFill>
                  <a:srgbClr val="000000"/>
                </a:solidFill>
              </a:rPr>
              <a:t>match-</a:t>
            </a:r>
            <a:r>
              <a:rPr lang="es-ES" sz="1200" dirty="0" err="1" smtClean="0">
                <a:solidFill>
                  <a:srgbClr val="000000"/>
                </a:solidFill>
              </a:rPr>
              <a:t>clients</a:t>
            </a:r>
            <a:r>
              <a:rPr lang="es-ES" sz="1200" dirty="0" smtClean="0">
                <a:solidFill>
                  <a:srgbClr val="000000"/>
                </a:solidFill>
              </a:rPr>
              <a:t> </a:t>
            </a:r>
            <a:r>
              <a:rPr lang="es-ES" sz="1200" dirty="0">
                <a:solidFill>
                  <a:srgbClr val="000000"/>
                </a:solidFill>
              </a:rPr>
              <a:t>{ </a:t>
            </a:r>
            <a:r>
              <a:rPr lang="es-ES" sz="1200" dirty="0" err="1">
                <a:solidFill>
                  <a:srgbClr val="000000"/>
                </a:solidFill>
              </a:rPr>
              <a:t>internal</a:t>
            </a:r>
            <a:r>
              <a:rPr lang="es-ES" sz="1200" dirty="0">
                <a:solidFill>
                  <a:srgbClr val="000000"/>
                </a:solidFill>
              </a:rPr>
              <a:t>; };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</a:t>
            </a:r>
            <a:r>
              <a:rPr lang="es-ES" sz="1200" dirty="0" err="1">
                <a:solidFill>
                  <a:srgbClr val="000000"/>
                </a:solidFill>
              </a:rPr>
              <a:t>zone</a:t>
            </a:r>
            <a:r>
              <a:rPr lang="es-ES" sz="1200" dirty="0">
                <a:solidFill>
                  <a:srgbClr val="000000"/>
                </a:solidFill>
              </a:rPr>
              <a:t> “eps.ua.es” {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	</a:t>
            </a:r>
            <a:r>
              <a:rPr lang="es-ES" sz="1200" dirty="0" err="1">
                <a:solidFill>
                  <a:srgbClr val="000000"/>
                </a:solidFill>
              </a:rPr>
              <a:t>type</a:t>
            </a:r>
            <a:r>
              <a:rPr lang="es-ES" sz="1200" dirty="0">
                <a:solidFill>
                  <a:srgbClr val="000000"/>
                </a:solidFill>
              </a:rPr>
              <a:t> </a:t>
            </a:r>
            <a:r>
              <a:rPr lang="es-ES" sz="1200" dirty="0" err="1">
                <a:solidFill>
                  <a:srgbClr val="000000"/>
                </a:solidFill>
              </a:rPr>
              <a:t>master</a:t>
            </a:r>
            <a:r>
              <a:rPr lang="es-ES" sz="1200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	files “</a:t>
            </a:r>
            <a:r>
              <a:rPr lang="es-ES" sz="1200" dirty="0" err="1">
                <a:solidFill>
                  <a:srgbClr val="000000"/>
                </a:solidFill>
              </a:rPr>
              <a:t>db.data.eps.interna</a:t>
            </a:r>
            <a:r>
              <a:rPr lang="es-ES" sz="1200" dirty="0">
                <a:solidFill>
                  <a:srgbClr val="000000"/>
                </a:solidFill>
              </a:rPr>
              <a:t>”;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};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 smtClean="0">
                <a:solidFill>
                  <a:srgbClr val="000000"/>
                </a:solidFill>
              </a:rPr>
              <a:t>};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2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View </a:t>
            </a:r>
            <a:r>
              <a:rPr lang="es-ES" sz="1200" dirty="0" err="1">
                <a:solidFill>
                  <a:srgbClr val="000000"/>
                </a:solidFill>
              </a:rPr>
              <a:t>external</a:t>
            </a:r>
            <a:r>
              <a:rPr lang="es-ES" sz="1200" dirty="0">
                <a:solidFill>
                  <a:srgbClr val="000000"/>
                </a:solidFill>
              </a:rPr>
              <a:t>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</a:t>
            </a:r>
            <a:r>
              <a:rPr lang="es-ES" sz="1200" dirty="0" smtClean="0">
                <a:solidFill>
                  <a:srgbClr val="000000"/>
                </a:solidFill>
              </a:rPr>
              <a:t>match-</a:t>
            </a:r>
            <a:r>
              <a:rPr lang="es-ES" sz="1200" dirty="0" err="1" smtClean="0">
                <a:solidFill>
                  <a:srgbClr val="000000"/>
                </a:solidFill>
              </a:rPr>
              <a:t>clients</a:t>
            </a:r>
            <a:r>
              <a:rPr lang="es-ES" sz="1200" dirty="0" smtClean="0">
                <a:solidFill>
                  <a:srgbClr val="000000"/>
                </a:solidFill>
              </a:rPr>
              <a:t> </a:t>
            </a:r>
            <a:r>
              <a:rPr lang="es-ES" sz="1200" dirty="0">
                <a:solidFill>
                  <a:srgbClr val="000000"/>
                </a:solidFill>
              </a:rPr>
              <a:t>{ </a:t>
            </a:r>
            <a:r>
              <a:rPr lang="es-ES" sz="1200" dirty="0" err="1">
                <a:solidFill>
                  <a:srgbClr val="000000"/>
                </a:solidFill>
              </a:rPr>
              <a:t>any</a:t>
            </a:r>
            <a:r>
              <a:rPr lang="es-ES" sz="1200" dirty="0">
                <a:solidFill>
                  <a:srgbClr val="000000"/>
                </a:solidFill>
              </a:rPr>
              <a:t>; 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</a:t>
            </a:r>
            <a:r>
              <a:rPr lang="es-ES" sz="1200" dirty="0" err="1">
                <a:solidFill>
                  <a:srgbClr val="000000"/>
                </a:solidFill>
              </a:rPr>
              <a:t>zone</a:t>
            </a:r>
            <a:r>
              <a:rPr lang="es-ES" sz="1200" dirty="0">
                <a:solidFill>
                  <a:srgbClr val="000000"/>
                </a:solidFill>
              </a:rPr>
              <a:t> “eps.ua.es” {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	</a:t>
            </a:r>
            <a:r>
              <a:rPr lang="es-ES" sz="1200" dirty="0" err="1">
                <a:solidFill>
                  <a:srgbClr val="000000"/>
                </a:solidFill>
              </a:rPr>
              <a:t>type</a:t>
            </a:r>
            <a:r>
              <a:rPr lang="es-ES" sz="1200" dirty="0">
                <a:solidFill>
                  <a:srgbClr val="000000"/>
                </a:solidFill>
              </a:rPr>
              <a:t> </a:t>
            </a:r>
            <a:r>
              <a:rPr lang="es-ES" sz="1200" dirty="0" err="1">
                <a:solidFill>
                  <a:srgbClr val="000000"/>
                </a:solidFill>
              </a:rPr>
              <a:t>master</a:t>
            </a:r>
            <a:r>
              <a:rPr lang="es-ES" sz="1200" dirty="0">
                <a:solidFill>
                  <a:srgbClr val="000000"/>
                </a:solidFill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	files “</a:t>
            </a:r>
            <a:r>
              <a:rPr lang="es-ES" sz="1200" dirty="0" err="1">
                <a:solidFill>
                  <a:srgbClr val="000000"/>
                </a:solidFill>
              </a:rPr>
              <a:t>db.data.eps.externa</a:t>
            </a:r>
            <a:r>
              <a:rPr lang="es-ES" sz="1200" dirty="0">
                <a:solidFill>
                  <a:srgbClr val="000000"/>
                </a:solidFill>
              </a:rPr>
              <a:t>”;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	};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200" dirty="0">
                <a:solidFill>
                  <a:srgbClr val="000000"/>
                </a:solidFill>
              </a:rPr>
              <a:t>};</a:t>
            </a:r>
          </a:p>
          <a:p>
            <a:pPr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sz="1200" dirty="0">
              <a:solidFill>
                <a:srgbClr val="000000"/>
              </a:solidFill>
            </a:endParaRPr>
          </a:p>
        </p:txBody>
      </p:sp>
      <p:grpSp>
        <p:nvGrpSpPr>
          <p:cNvPr id="21511" name="Group 6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21512" name="Group 7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1514" name="AutoShape 8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515" name="Text Box 9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1513" name="Freeform 10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1758950" y="3432175"/>
            <a:ext cx="7385050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800" b="1">
                <a:solidFill>
                  <a:srgbClr val="000000"/>
                </a:solidFill>
                <a:latin typeface="Verdana" pitchFamily="32" charset="0"/>
              </a:rPr>
              <a:t>DNS</a:t>
            </a: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128588" y="1370013"/>
            <a:ext cx="1670050" cy="304800"/>
            <a:chOff x="81" y="863"/>
            <a:chExt cx="1052" cy="192"/>
          </a:xfrm>
        </p:grpSpPr>
        <p:sp>
          <p:nvSpPr>
            <p:cNvPr id="4102" name="AutoShape 3"/>
            <p:cNvSpPr>
              <a:spLocks noChangeArrowheads="1"/>
            </p:cNvSpPr>
            <p:nvPr/>
          </p:nvSpPr>
          <p:spPr bwMode="auto">
            <a:xfrm>
              <a:off x="84" y="885"/>
              <a:ext cx="1010" cy="145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03" name="Text Box 4"/>
            <p:cNvSpPr txBox="1">
              <a:spLocks noChangeArrowheads="1"/>
            </p:cNvSpPr>
            <p:nvPr/>
          </p:nvSpPr>
          <p:spPr bwMode="auto">
            <a:xfrm>
              <a:off x="81" y="863"/>
              <a:ext cx="1052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" sz="1400">
                  <a:solidFill>
                    <a:srgbClr val="006699"/>
                  </a:solidFill>
                  <a:latin typeface="Verdana" pitchFamily="32" charset="0"/>
                </a:rPr>
                <a:t>Arquitectura</a:t>
              </a:r>
            </a:p>
          </p:txBody>
        </p:sp>
      </p:grpSp>
      <p:sp>
        <p:nvSpPr>
          <p:cNvPr id="4100" name="Freeform 5"/>
          <p:cNvSpPr>
            <a:spLocks noChangeArrowheads="1"/>
          </p:cNvSpPr>
          <p:nvPr/>
        </p:nvSpPr>
        <p:spPr bwMode="auto">
          <a:xfrm>
            <a:off x="53975" y="1258888"/>
            <a:ext cx="328613" cy="257175"/>
          </a:xfrm>
          <a:custGeom>
            <a:avLst/>
            <a:gdLst>
              <a:gd name="T0" fmla="*/ 2147483647 w 207"/>
              <a:gd name="T1" fmla="*/ 0 h 162"/>
              <a:gd name="T2" fmla="*/ 0 w 207"/>
              <a:gd name="T3" fmla="*/ 0 h 162"/>
              <a:gd name="T4" fmla="*/ 0 w 207"/>
              <a:gd name="T5" fmla="*/ 2147483647 h 162"/>
              <a:gd name="T6" fmla="*/ 2147483647 w 2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6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774825" y="190500"/>
            <a:ext cx="7369175" cy="747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912938" y="960438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TSIG</a:t>
            </a:r>
            <a:r>
              <a:rPr lang="en-US" sz="2800" dirty="0">
                <a:solidFill>
                  <a:srgbClr val="000000"/>
                </a:solidFill>
              </a:rPr>
              <a:t>: firma </a:t>
            </a:r>
            <a:r>
              <a:rPr lang="en-US" sz="2800" dirty="0" err="1">
                <a:solidFill>
                  <a:srgbClr val="000000"/>
                </a:solidFill>
              </a:rPr>
              <a:t>mensajes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DNS</a:t>
            </a: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Basado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algoritmos</a:t>
            </a:r>
            <a:r>
              <a:rPr lang="en-US" sz="2800" dirty="0" smtClean="0">
                <a:solidFill>
                  <a:srgbClr val="000000"/>
                </a:solidFill>
              </a:rPr>
              <a:t> hash y clave </a:t>
            </a:r>
            <a:r>
              <a:rPr lang="en-US" sz="2800" dirty="0" err="1" smtClean="0">
                <a:solidFill>
                  <a:srgbClr val="000000"/>
                </a:solidFill>
              </a:rPr>
              <a:t>compartida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b="1" dirty="0" err="1" smtClean="0">
                <a:solidFill>
                  <a:srgbClr val="000000"/>
                </a:solidFill>
              </a:rPr>
              <a:t>Autenticación</a:t>
            </a:r>
            <a:r>
              <a:rPr lang="en-US" sz="2800" b="1" dirty="0" smtClean="0">
                <a:solidFill>
                  <a:srgbClr val="000000"/>
                </a:solidFill>
              </a:rPr>
              <a:t> e </a:t>
            </a:r>
            <a:r>
              <a:rPr lang="en-US" sz="2800" b="1" dirty="0" err="1" smtClean="0">
                <a:solidFill>
                  <a:srgbClr val="000000"/>
                </a:solidFill>
              </a:rPr>
              <a:t>Integridad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Firma </a:t>
            </a:r>
            <a:r>
              <a:rPr lang="en-US" sz="2800" dirty="0" err="1" smtClean="0">
                <a:solidFill>
                  <a:srgbClr val="000000"/>
                </a:solidFill>
              </a:rPr>
              <a:t>mensaje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completo</a:t>
            </a:r>
            <a:r>
              <a:rPr lang="en-US" sz="2800" dirty="0" smtClean="0">
                <a:solidFill>
                  <a:srgbClr val="000000"/>
                </a:solidFill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</a:rPr>
              <a:t>campos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adicionales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</a:rPr>
              <a:t>fecha</a:t>
            </a:r>
            <a:r>
              <a:rPr lang="en-US" sz="2800" dirty="0" smtClean="0">
                <a:solidFill>
                  <a:srgbClr val="000000"/>
                </a:solidFill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</a:rPr>
              <a:t>hora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Metaregistro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que</a:t>
            </a:r>
            <a:r>
              <a:rPr lang="en-US" sz="2800" dirty="0" smtClean="0">
                <a:solidFill>
                  <a:srgbClr val="000000"/>
                </a:solidFill>
              </a:rPr>
              <a:t> no se </a:t>
            </a:r>
            <a:r>
              <a:rPr lang="en-US" sz="2800" dirty="0" err="1" smtClean="0">
                <a:solidFill>
                  <a:srgbClr val="000000"/>
                </a:solidFill>
              </a:rPr>
              <a:t>guarda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cachés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22536" name="Group 4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2538" name="AutoShape 5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539" name="Text Box 6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2537" name="Freeform 7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566988" y="1544638"/>
            <a:ext cx="43640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2992438" y="5700713"/>
            <a:ext cx="36639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912938" y="960439"/>
            <a:ext cx="7016780" cy="11826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Configuración</a:t>
            </a:r>
            <a:r>
              <a:rPr lang="en-US" sz="2800" dirty="0" smtClean="0">
                <a:solidFill>
                  <a:srgbClr val="000000"/>
                </a:solidFill>
              </a:rPr>
              <a:t> TSIG</a:t>
            </a: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1. </a:t>
            </a:r>
            <a:r>
              <a:rPr lang="en-US" dirty="0" err="1" smtClean="0">
                <a:solidFill>
                  <a:srgbClr val="000000"/>
                </a:solidFill>
              </a:rPr>
              <a:t>Generación</a:t>
            </a:r>
            <a:r>
              <a:rPr lang="en-US" dirty="0" smtClean="0">
                <a:solidFill>
                  <a:srgbClr val="000000"/>
                </a:solidFill>
              </a:rPr>
              <a:t> de la clave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dnssec-keygen</a:t>
            </a:r>
            <a:endParaRPr lang="en-US" dirty="0" smtClean="0">
              <a:solidFill>
                <a:srgbClr val="00206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2538" name="AutoShape 5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539" name="Text Box 6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2537" name="Freeform 7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566988" y="1544638"/>
            <a:ext cx="43640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000232" y="2078957"/>
            <a:ext cx="3000396" cy="1754326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 </a:t>
            </a:r>
            <a:r>
              <a:rPr lang="es-ES" dirty="0" smtClean="0">
                <a:solidFill>
                  <a:schemeClr val="tx1"/>
                </a:solidFill>
              </a:rPr>
              <a:t>2. Maestro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</a:t>
            </a:r>
            <a:r>
              <a:rPr lang="es-ES" sz="2000" dirty="0" err="1" smtClean="0">
                <a:solidFill>
                  <a:schemeClr val="tx1"/>
                </a:solidFill>
              </a:rPr>
              <a:t>key</a:t>
            </a:r>
            <a:r>
              <a:rPr lang="es-ES" sz="2000" dirty="0" smtClean="0">
                <a:solidFill>
                  <a:schemeClr val="tx1"/>
                </a:solidFill>
              </a:rPr>
              <a:t> “</a:t>
            </a:r>
            <a:r>
              <a:rPr lang="es-ES" sz="2000" i="1" dirty="0" smtClean="0">
                <a:solidFill>
                  <a:schemeClr val="tx1"/>
                </a:solidFill>
              </a:rPr>
              <a:t>clave”</a:t>
            </a:r>
            <a:r>
              <a:rPr lang="es-ES" sz="20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   </a:t>
            </a:r>
            <a:r>
              <a:rPr lang="es-ES" sz="2000" dirty="0" err="1" smtClean="0">
                <a:solidFill>
                  <a:schemeClr val="tx1"/>
                </a:solidFill>
              </a:rPr>
              <a:t>algorithm</a:t>
            </a:r>
            <a:r>
              <a:rPr lang="es-ES" sz="2000" dirty="0" smtClean="0">
                <a:solidFill>
                  <a:schemeClr val="tx1"/>
                </a:solidFill>
              </a:rPr>
              <a:t> 	hmac-md5;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   </a:t>
            </a:r>
            <a:r>
              <a:rPr lang="es-ES" sz="2000" dirty="0" err="1" smtClean="0">
                <a:solidFill>
                  <a:schemeClr val="tx1"/>
                </a:solidFill>
              </a:rPr>
              <a:t>secret</a:t>
            </a:r>
            <a:r>
              <a:rPr lang="es-ES" sz="2000" dirty="0" smtClean="0">
                <a:solidFill>
                  <a:schemeClr val="tx1"/>
                </a:solidFill>
              </a:rPr>
              <a:t> 	“pkjskjfklsj0=“;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};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429256" y="2071678"/>
            <a:ext cx="3000396" cy="2985433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 </a:t>
            </a:r>
            <a:r>
              <a:rPr lang="es-ES" dirty="0" smtClean="0">
                <a:solidFill>
                  <a:schemeClr val="tx1"/>
                </a:solidFill>
              </a:rPr>
              <a:t>3. Esclavo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sz="2000" dirty="0" err="1" smtClean="0">
                <a:solidFill>
                  <a:schemeClr val="tx1"/>
                </a:solidFill>
              </a:rPr>
              <a:t>key</a:t>
            </a:r>
            <a:r>
              <a:rPr lang="es-ES" sz="2000" dirty="0" smtClean="0">
                <a:solidFill>
                  <a:schemeClr val="tx1"/>
                </a:solidFill>
              </a:rPr>
              <a:t> “</a:t>
            </a:r>
            <a:r>
              <a:rPr lang="es-ES" sz="2000" i="1" dirty="0" smtClean="0">
                <a:solidFill>
                  <a:schemeClr val="tx1"/>
                </a:solidFill>
              </a:rPr>
              <a:t>clave”</a:t>
            </a:r>
            <a:r>
              <a:rPr lang="es-ES" sz="20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   </a:t>
            </a:r>
            <a:r>
              <a:rPr lang="es-ES" sz="2000" dirty="0" err="1" smtClean="0">
                <a:solidFill>
                  <a:schemeClr val="tx1"/>
                </a:solidFill>
              </a:rPr>
              <a:t>algorithm</a:t>
            </a:r>
            <a:r>
              <a:rPr lang="es-ES" sz="2000" dirty="0" smtClean="0">
                <a:solidFill>
                  <a:schemeClr val="tx1"/>
                </a:solidFill>
              </a:rPr>
              <a:t> 	hmac-md5;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   </a:t>
            </a:r>
            <a:r>
              <a:rPr lang="es-ES" sz="2000" dirty="0" err="1" smtClean="0">
                <a:solidFill>
                  <a:schemeClr val="tx1"/>
                </a:solidFill>
              </a:rPr>
              <a:t>secret</a:t>
            </a:r>
            <a:r>
              <a:rPr lang="es-ES" sz="2000" dirty="0" smtClean="0">
                <a:solidFill>
                  <a:schemeClr val="tx1"/>
                </a:solidFill>
              </a:rPr>
              <a:t> 	“pkjskjfklsj0=“;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};</a:t>
            </a:r>
          </a:p>
          <a:p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server 192.168.0.1  {</a:t>
            </a:r>
          </a:p>
          <a:p>
            <a:r>
              <a:rPr lang="es-ES" sz="2000" dirty="0" smtClean="0">
                <a:solidFill>
                  <a:schemeClr val="tx1"/>
                </a:solidFill>
              </a:rPr>
              <a:t>   </a:t>
            </a:r>
            <a:r>
              <a:rPr lang="es-ES" sz="2000" dirty="0" err="1" smtClean="0">
                <a:solidFill>
                  <a:schemeClr val="tx1"/>
                </a:solidFill>
              </a:rPr>
              <a:t>keys</a:t>
            </a:r>
            <a:r>
              <a:rPr lang="es-ES" sz="2000" dirty="0" smtClean="0">
                <a:solidFill>
                  <a:schemeClr val="tx1"/>
                </a:solidFill>
              </a:rPr>
              <a:t>   { “</a:t>
            </a:r>
            <a:r>
              <a:rPr lang="es-ES" sz="2000" i="1" dirty="0" smtClean="0">
                <a:solidFill>
                  <a:schemeClr val="tx1"/>
                </a:solidFill>
              </a:rPr>
              <a:t>clave</a:t>
            </a:r>
            <a:r>
              <a:rPr lang="es-ES" sz="2000" i="1" smtClean="0">
                <a:solidFill>
                  <a:schemeClr val="tx1"/>
                </a:solidFill>
              </a:rPr>
              <a:t>”</a:t>
            </a:r>
            <a:r>
              <a:rPr lang="es-ES" sz="2000" smtClean="0">
                <a:solidFill>
                  <a:schemeClr val="tx1"/>
                </a:solidFill>
              </a:rPr>
              <a:t>; };</a:t>
            </a:r>
            <a:endParaRPr lang="es-ES" sz="2000" dirty="0" smtClean="0">
              <a:solidFill>
                <a:schemeClr val="tx1"/>
              </a:solidFill>
            </a:endParaRPr>
          </a:p>
          <a:p>
            <a:r>
              <a:rPr lang="es-ES" sz="2000" dirty="0" smtClean="0">
                <a:solidFill>
                  <a:schemeClr val="tx1"/>
                </a:solidFill>
              </a:rPr>
              <a:t>};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000232" y="4039407"/>
            <a:ext cx="3071834" cy="400110"/>
          </a:xfrm>
          <a:prstGeom prst="rect">
            <a:avLst/>
          </a:prstGeom>
          <a:solidFill>
            <a:schemeClr val="accent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   </a:t>
            </a:r>
            <a:r>
              <a:rPr lang="es-ES" sz="2000" dirty="0" err="1" smtClean="0">
                <a:solidFill>
                  <a:schemeClr val="tx1"/>
                </a:solidFill>
              </a:rPr>
              <a:t>allow</a:t>
            </a:r>
            <a:r>
              <a:rPr lang="es-ES" sz="2000" dirty="0" smtClean="0">
                <a:solidFill>
                  <a:schemeClr val="tx1"/>
                </a:solidFill>
              </a:rPr>
              <a:t>-transfer { </a:t>
            </a:r>
            <a:r>
              <a:rPr lang="es-ES" sz="2000" dirty="0" err="1" smtClean="0">
                <a:solidFill>
                  <a:schemeClr val="tx1"/>
                </a:solidFill>
              </a:rPr>
              <a:t>key</a:t>
            </a:r>
            <a:r>
              <a:rPr lang="es-ES" sz="2000" dirty="0" smtClean="0">
                <a:solidFill>
                  <a:schemeClr val="tx1"/>
                </a:solidFill>
              </a:rPr>
              <a:t> “clave”; };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000232" y="5318012"/>
            <a:ext cx="3429024" cy="830997"/>
          </a:xfrm>
          <a:prstGeom prst="rect">
            <a:avLst/>
          </a:prstGeom>
          <a:solidFill>
            <a:srgbClr val="00B0F0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 </a:t>
            </a:r>
            <a:r>
              <a:rPr lang="es-ES" dirty="0" smtClean="0">
                <a:solidFill>
                  <a:schemeClr val="tx1"/>
                </a:solidFill>
              </a:rPr>
              <a:t>4. Buenas prácticas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  “/</a:t>
            </a:r>
            <a:r>
              <a:rPr lang="es-ES" sz="2000" dirty="0" err="1" smtClean="0">
                <a:solidFill>
                  <a:schemeClr val="tx1"/>
                </a:solidFill>
              </a:rPr>
              <a:t>etc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dns.clave.conf</a:t>
            </a:r>
            <a:r>
              <a:rPr lang="es-ES" sz="2000" dirty="0" smtClean="0">
                <a:solidFill>
                  <a:schemeClr val="tx1"/>
                </a:solidFill>
              </a:rPr>
              <a:t>”;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912938" y="960438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DNSSEC:</a:t>
            </a: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err="1" smtClean="0">
                <a:solidFill>
                  <a:srgbClr val="000000"/>
                </a:solidFill>
              </a:rPr>
              <a:t>Basado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criptografía</a:t>
            </a:r>
            <a:r>
              <a:rPr lang="en-US" sz="2800" dirty="0" smtClean="0">
                <a:solidFill>
                  <a:srgbClr val="000000"/>
                </a:solidFill>
              </a:rPr>
              <a:t> clave </a:t>
            </a:r>
            <a:r>
              <a:rPr lang="en-US" sz="2800" dirty="0" err="1" smtClean="0">
                <a:solidFill>
                  <a:srgbClr val="000000"/>
                </a:solidFill>
              </a:rPr>
              <a:t>pública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Clave PRIVADA </a:t>
            </a:r>
            <a:r>
              <a:rPr lang="en-US" sz="2800" dirty="0" err="1" smtClean="0">
                <a:solidFill>
                  <a:srgbClr val="000000"/>
                </a:solidFill>
              </a:rPr>
              <a:t>para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firmar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800" dirty="0" smtClean="0">
                <a:solidFill>
                  <a:srgbClr val="000000"/>
                </a:solidFill>
              </a:rPr>
              <a:t>Clave PÚBLICA </a:t>
            </a:r>
            <a:r>
              <a:rPr lang="en-US" sz="2800" dirty="0" err="1" smtClean="0">
                <a:solidFill>
                  <a:srgbClr val="000000"/>
                </a:solidFill>
              </a:rPr>
              <a:t>para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validar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1076325" lvl="1" indent="-333375">
              <a:spcBef>
                <a:spcPts val="700"/>
              </a:spcBef>
              <a:buFont typeface="Arial" pitchFamily="34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dirty="0" err="1" smtClean="0">
                <a:solidFill>
                  <a:srgbClr val="002060"/>
                </a:solidFill>
              </a:rPr>
              <a:t>dnssec</a:t>
            </a:r>
            <a:r>
              <a:rPr lang="en-US" dirty="0" smtClean="0">
                <a:solidFill>
                  <a:srgbClr val="002060"/>
                </a:solidFill>
              </a:rPr>
              <a:t>-enable yes  </a:t>
            </a:r>
            <a:r>
              <a:rPr lang="en-US" dirty="0" smtClean="0">
                <a:solidFill>
                  <a:srgbClr val="002060"/>
                </a:solidFill>
                <a:sym typeface="Wingdings" pitchFamily="2" charset="2"/>
              </a:rPr>
              <a:t>  </a:t>
            </a:r>
            <a:r>
              <a:rPr lang="en-US" dirty="0" err="1" smtClean="0">
                <a:solidFill>
                  <a:srgbClr val="002060"/>
                </a:solidFill>
                <a:sym typeface="Wingdings" pitchFamily="2" charset="2"/>
              </a:rPr>
              <a:t>OpenSSL</a:t>
            </a:r>
            <a:endParaRPr lang="en-US" dirty="0" smtClean="0">
              <a:solidFill>
                <a:srgbClr val="00206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2538" name="AutoShape 5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539" name="Text Box 6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2537" name="Freeform 7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566988" y="1544638"/>
            <a:ext cx="43640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2992438" y="5700713"/>
            <a:ext cx="36639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912938" y="960438"/>
            <a:ext cx="701678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SzPct val="108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600" dirty="0">
                <a:solidFill>
                  <a:srgbClr val="000000"/>
                </a:solidFill>
              </a:rPr>
              <a:t>Nuevos registros DNSSEC</a:t>
            </a: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RRSIG: firma digital de un </a:t>
            </a:r>
            <a:r>
              <a:rPr lang="en-US" sz="2600" dirty="0" err="1">
                <a:solidFill>
                  <a:srgbClr val="000000"/>
                </a:solidFill>
              </a:rPr>
              <a:t>conjunto</a:t>
            </a:r>
            <a:r>
              <a:rPr lang="en-US" sz="2600" dirty="0">
                <a:solidFill>
                  <a:srgbClr val="000000"/>
                </a:solidFill>
              </a:rPr>
              <a:t> de </a:t>
            </a:r>
            <a:r>
              <a:rPr lang="en-US" sz="2600" dirty="0" err="1" smtClean="0">
                <a:solidFill>
                  <a:srgbClr val="000000"/>
                </a:solidFill>
              </a:rPr>
              <a:t>datos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1141413" lvl="2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600" dirty="0" err="1" smtClean="0">
                <a:solidFill>
                  <a:srgbClr val="0070C0"/>
                </a:solidFill>
              </a:rPr>
              <a:t>dnssec-signzone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rgbClr val="000000"/>
                </a:solidFill>
                <a:sym typeface="Wingdings" pitchFamily="2" charset="2"/>
              </a:rPr>
              <a:t>archivo</a:t>
            </a:r>
            <a:r>
              <a:rPr lang="en-US" sz="2600" dirty="0" err="1" smtClean="0">
                <a:solidFill>
                  <a:srgbClr val="0070C0"/>
                </a:solidFill>
                <a:sym typeface="Wingdings" pitchFamily="2" charset="2"/>
              </a:rPr>
              <a:t>.signed</a:t>
            </a:r>
            <a:endParaRPr lang="en-US" sz="2600" dirty="0" smtClean="0">
              <a:solidFill>
                <a:srgbClr val="0070C0"/>
              </a:solidFill>
              <a:sym typeface="Wingdings" pitchFamily="2" charset="2"/>
            </a:endParaRPr>
          </a:p>
          <a:p>
            <a:pPr marL="1141413" lvl="2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US" sz="2600" dirty="0">
              <a:solidFill>
                <a:srgbClr val="0070C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600" dirty="0">
                <a:solidFill>
                  <a:srgbClr val="000000"/>
                </a:solidFill>
              </a:rPr>
              <a:t>DNSKEY: clave </a:t>
            </a:r>
            <a:r>
              <a:rPr lang="en-US" sz="2600" dirty="0" err="1">
                <a:solidFill>
                  <a:srgbClr val="000000"/>
                </a:solidFill>
              </a:rPr>
              <a:t>pública</a:t>
            </a:r>
            <a:r>
              <a:rPr lang="en-US" sz="2600" dirty="0">
                <a:solidFill>
                  <a:srgbClr val="000000"/>
                </a:solidFill>
              </a:rPr>
              <a:t> de la </a:t>
            </a:r>
            <a:r>
              <a:rPr lang="en-US" sz="2600" dirty="0" err="1" smtClean="0">
                <a:solidFill>
                  <a:srgbClr val="000000"/>
                </a:solidFill>
              </a:rPr>
              <a:t>zona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TSIG</a:t>
            </a:r>
            <a:r>
              <a:rPr lang="en-US" sz="2600" dirty="0">
                <a:solidFill>
                  <a:srgbClr val="000000"/>
                </a:solidFill>
              </a:rPr>
              <a:t>: firma </a:t>
            </a:r>
            <a:r>
              <a:rPr lang="en-US" sz="2600" dirty="0" err="1">
                <a:solidFill>
                  <a:srgbClr val="000000"/>
                </a:solidFill>
              </a:rPr>
              <a:t>mensajes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mediante</a:t>
            </a:r>
            <a:r>
              <a:rPr lang="en-US" sz="2600" dirty="0">
                <a:solidFill>
                  <a:srgbClr val="000000"/>
                </a:solidFill>
              </a:rPr>
              <a:t> claves </a:t>
            </a:r>
            <a:r>
              <a:rPr lang="en-US" sz="2600" dirty="0" err="1" smtClean="0">
                <a:solidFill>
                  <a:srgbClr val="000000"/>
                </a:solidFill>
              </a:rPr>
              <a:t>simétricas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endParaRPr lang="en-US" sz="2600" dirty="0" smtClean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itchFamily="16" charset="0"/>
              <a:buChar char="–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DS: Delegation Signer  </a:t>
            </a:r>
            <a:r>
              <a:rPr lang="en-US" sz="2600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600" dirty="0" err="1" smtClean="0">
                <a:solidFill>
                  <a:srgbClr val="000000"/>
                </a:solidFill>
                <a:sym typeface="Wingdings" pitchFamily="2" charset="2"/>
              </a:rPr>
              <a:t>Cadenas</a:t>
            </a:r>
            <a:r>
              <a:rPr lang="en-US" sz="2600" dirty="0" smtClean="0">
                <a:solidFill>
                  <a:srgbClr val="000000"/>
                </a:solidFill>
                <a:sym typeface="Wingdings" pitchFamily="2" charset="2"/>
              </a:rPr>
              <a:t>  de </a:t>
            </a:r>
            <a:r>
              <a:rPr lang="en-US" sz="2600" dirty="0" err="1" smtClean="0">
                <a:solidFill>
                  <a:srgbClr val="000000"/>
                </a:solidFill>
                <a:sym typeface="Wingdings" pitchFamily="2" charset="2"/>
              </a:rPr>
              <a:t>confianza</a:t>
            </a:r>
            <a:endParaRPr lang="en-US" sz="2600" dirty="0">
              <a:solidFill>
                <a:srgbClr val="000000"/>
              </a:solidFill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24584" name="Group 4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4586" name="AutoShape 5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4585" name="Freeform 7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2566988" y="1544638"/>
            <a:ext cx="43640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2992438" y="5700713"/>
            <a:ext cx="36639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lnSpc>
                <a:spcPct val="80000"/>
              </a:lnSpc>
              <a:spcBef>
                <a:spcPts val="350"/>
              </a:spcBef>
              <a:buSzPct val="200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400">
                <a:solidFill>
                  <a:srgbClr val="000000"/>
                </a:solidFill>
              </a:rPr>
              <a:t>Consultas avanzadas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$ nslookup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&gt; set querytype=any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&gt; eps.ua.es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Server:         127.0.0.1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Address:        127.0.0.1#53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origin = ekekos.eps.ua.es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mail addr = root.ekekos.eps.ua.es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serial = 2004100601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refresh = 10800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retry = 3600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expire = 3600000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        minimum = 300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Name:   eps.ua.es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Address: 172.25.40.81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srvInst2.eps.ua.es.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srvInst3.eps.ua.es.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srvInst4.eps.ua.es.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ekekos.eps.ua.es.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srvdns.eps.ua.es.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nameserver = srvInst1.eps.ua.es.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eps.ua.es       mail exchanger = 10 ekekos.eps.ua.es.</a:t>
            </a:r>
          </a:p>
          <a:p>
            <a:pPr marL="1133475" lvl="2" indent="-219075">
              <a:lnSpc>
                <a:spcPct val="80000"/>
              </a:lnSpc>
              <a:spcBef>
                <a:spcPts val="250"/>
              </a:spcBef>
              <a:buFont typeface="ITC Bookman Demi" pitchFamily="16" charset="0"/>
              <a:buChar char="•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ca-ES" sz="1000">
                <a:solidFill>
                  <a:srgbClr val="000000"/>
                </a:solidFill>
                <a:latin typeface="ITC Bookman Demi" pitchFamily="16" charset="0"/>
              </a:rPr>
              <a:t>&gt;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Seguridad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294063" y="1993900"/>
            <a:ext cx="384016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53975" y="1685925"/>
            <a:ext cx="1744663" cy="417513"/>
            <a:chOff x="34" y="1062"/>
            <a:chExt cx="1099" cy="263"/>
          </a:xfrm>
        </p:grpSpPr>
        <p:grpSp>
          <p:nvGrpSpPr>
            <p:cNvPr id="25607" name="Group 6"/>
            <p:cNvGrpSpPr>
              <a:grpSpLocks/>
            </p:cNvGrpSpPr>
            <p:nvPr/>
          </p:nvGrpSpPr>
          <p:grpSpPr bwMode="auto">
            <a:xfrm>
              <a:off x="81" y="1132"/>
              <a:ext cx="1052" cy="192"/>
              <a:chOff x="81" y="1132"/>
              <a:chExt cx="1052" cy="192"/>
            </a:xfrm>
          </p:grpSpPr>
          <p:sp>
            <p:nvSpPr>
              <p:cNvPr id="25609" name="AutoShape 7"/>
              <p:cNvSpPr>
                <a:spLocks noChangeArrowheads="1"/>
              </p:cNvSpPr>
              <p:nvPr/>
            </p:nvSpPr>
            <p:spPr bwMode="auto">
              <a:xfrm>
                <a:off x="84" y="115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610" name="Text Box 8"/>
              <p:cNvSpPr txBox="1">
                <a:spLocks noChangeArrowheads="1"/>
              </p:cNvSpPr>
              <p:nvPr/>
            </p:nvSpPr>
            <p:spPr bwMode="auto">
              <a:xfrm>
                <a:off x="81" y="113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Seguridad</a:t>
                </a:r>
              </a:p>
            </p:txBody>
          </p:sp>
        </p:grpSp>
        <p:sp>
          <p:nvSpPr>
            <p:cNvPr id="25608" name="Freeform 9"/>
            <p:cNvSpPr>
              <a:spLocks noChangeArrowheads="1"/>
            </p:cNvSpPr>
            <p:nvPr/>
          </p:nvSpPr>
          <p:spPr bwMode="auto">
            <a:xfrm>
              <a:off x="34" y="1062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Sistemas de nombres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lnSpc>
                <a:spcPct val="80000"/>
              </a:lnSpc>
              <a:spcBef>
                <a:spcPts val="450"/>
              </a:spcBef>
              <a:buSzPct val="156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>
                <a:solidFill>
                  <a:srgbClr val="000000"/>
                </a:solidFill>
              </a:rPr>
              <a:t>Ventajas:</a:t>
            </a:r>
          </a:p>
          <a:p>
            <a:pPr marL="733425" lvl="1" indent="-276225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</a:rPr>
              <a:t>Transformación eficiente de los nombres en direcciones IP</a:t>
            </a:r>
          </a:p>
          <a:p>
            <a:pPr marL="733425" lvl="1" indent="-276225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</a:rPr>
              <a:t>Garantiza un control autónomo </a:t>
            </a:r>
          </a:p>
          <a:p>
            <a:pPr marL="733425" lvl="1" indent="-276225">
              <a:lnSpc>
                <a:spcPct val="80000"/>
              </a:lnSpc>
              <a:spcBef>
                <a:spcPts val="4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>
                <a:solidFill>
                  <a:srgbClr val="000000"/>
                </a:solidFill>
              </a:rPr>
              <a:t>Tolerancia a fallos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Conclusiones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3975" y="1892300"/>
            <a:ext cx="1744663" cy="417513"/>
            <a:chOff x="34" y="1192"/>
            <a:chExt cx="1099" cy="263"/>
          </a:xfrm>
        </p:grpSpPr>
        <p:grpSp>
          <p:nvGrpSpPr>
            <p:cNvPr id="26630" name="Group 5"/>
            <p:cNvGrpSpPr>
              <a:grpSpLocks/>
            </p:cNvGrpSpPr>
            <p:nvPr/>
          </p:nvGrpSpPr>
          <p:grpSpPr bwMode="auto">
            <a:xfrm>
              <a:off x="81" y="1262"/>
              <a:ext cx="1052" cy="192"/>
              <a:chOff x="81" y="1262"/>
              <a:chExt cx="1052" cy="192"/>
            </a:xfrm>
          </p:grpSpPr>
          <p:sp>
            <p:nvSpPr>
              <p:cNvPr id="26632" name="AutoShape 6"/>
              <p:cNvSpPr>
                <a:spLocks noChangeArrowheads="1"/>
              </p:cNvSpPr>
              <p:nvPr/>
            </p:nvSpPr>
            <p:spPr bwMode="auto">
              <a:xfrm>
                <a:off x="84" y="1284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6633" name="Text Box 7"/>
              <p:cNvSpPr txBox="1">
                <a:spLocks noChangeArrowheads="1"/>
              </p:cNvSpPr>
              <p:nvPr/>
            </p:nvSpPr>
            <p:spPr bwMode="auto">
              <a:xfrm>
                <a:off x="81" y="1262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Conclusiones</a:t>
                </a:r>
              </a:p>
            </p:txBody>
          </p:sp>
        </p:grpSp>
        <p:sp>
          <p:nvSpPr>
            <p:cNvPr id="26631" name="Freeform 8"/>
            <p:cNvSpPr>
              <a:spLocks noChangeArrowheads="1"/>
            </p:cNvSpPr>
            <p:nvPr/>
          </p:nvSpPr>
          <p:spPr bwMode="auto">
            <a:xfrm>
              <a:off x="34" y="1192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1"/>
          <p:cNvSpPr>
            <a:spLocks noChangeShapeType="1"/>
          </p:cNvSpPr>
          <p:nvPr/>
        </p:nvSpPr>
        <p:spPr bwMode="auto">
          <a:xfrm>
            <a:off x="6826250" y="5395913"/>
            <a:ext cx="1588" cy="774700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7302500" y="5395913"/>
            <a:ext cx="1588" cy="774700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5156200" y="5884863"/>
            <a:ext cx="3676650" cy="1587"/>
          </a:xfrm>
          <a:prstGeom prst="line">
            <a:avLst/>
          </a:prstGeom>
          <a:noFill/>
          <a:ln w="3240">
            <a:solidFill>
              <a:srgbClr val="C1EAFF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433888" y="5108575"/>
            <a:ext cx="2449512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977F19"/>
                </a:solidFill>
                <a:latin typeface="Verdana" pitchFamily="32" charset="0"/>
                <a:cs typeface="Times New Roman" pitchFamily="16" charset="0"/>
              </a:rPr>
              <a:t>Servicio de Nombre</a:t>
            </a:r>
          </a:p>
        </p:txBody>
      </p:sp>
      <p:sp>
        <p:nvSpPr>
          <p:cNvPr id="4101" name="WordArt 5"/>
          <p:cNvSpPr>
            <a:spLocks noChangeArrowheads="1" noChangeShapeType="1" noTextEdit="1"/>
          </p:cNvSpPr>
          <p:nvPr/>
        </p:nvSpPr>
        <p:spPr bwMode="auto">
          <a:xfrm>
            <a:off x="815975" y="1231900"/>
            <a:ext cx="5870575" cy="1971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b="1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/>
              </a:rPr>
              <a:t>Gestión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273800" y="5375275"/>
            <a:ext cx="1355725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019925" y="5113338"/>
            <a:ext cx="1900238" cy="125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800">
                <a:solidFill>
                  <a:srgbClr val="66CCFF"/>
                </a:solidFill>
                <a:latin typeface="Verdana" pitchFamily="32" charset="0"/>
                <a:cs typeface="Times New Roman" pitchFamily="16" charset="0"/>
              </a:rPr>
              <a:t>DNS</a:t>
            </a:r>
          </a:p>
        </p:txBody>
      </p:sp>
      <p:sp>
        <p:nvSpPr>
          <p:cNvPr id="4104" name="WordArt 8"/>
          <p:cNvSpPr>
            <a:spLocks noChangeArrowheads="1" noChangeShapeType="1" noTextEdit="1"/>
          </p:cNvSpPr>
          <p:nvPr/>
        </p:nvSpPr>
        <p:spPr bwMode="auto">
          <a:xfrm>
            <a:off x="4449763" y="2841625"/>
            <a:ext cx="3348037" cy="1584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Computadores</a:t>
            </a:r>
          </a:p>
        </p:txBody>
      </p:sp>
      <p:sp>
        <p:nvSpPr>
          <p:cNvPr id="4105" name="WordArt 9"/>
          <p:cNvSpPr>
            <a:spLocks noChangeArrowheads="1" noChangeShapeType="1" noTextEdit="1"/>
          </p:cNvSpPr>
          <p:nvPr/>
        </p:nvSpPr>
        <p:spPr bwMode="auto">
          <a:xfrm>
            <a:off x="1343025" y="3195638"/>
            <a:ext cx="3074988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FFFFFF"/>
                  </a:solidFill>
                  <a:miter lim="800000"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/>
              </a:rPr>
              <a:t>de Redes</a:t>
            </a:r>
          </a:p>
        </p:txBody>
      </p:sp>
      <p:sp>
        <p:nvSpPr>
          <p:cNvPr id="4106" name="WordArt 10"/>
          <p:cNvSpPr>
            <a:spLocks noChangeArrowheads="1" noChangeShapeType="1" noTextEdit="1"/>
          </p:cNvSpPr>
          <p:nvPr/>
        </p:nvSpPr>
        <p:spPr bwMode="auto">
          <a:xfrm>
            <a:off x="3783013" y="2401888"/>
            <a:ext cx="3219450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ES" sz="3600" kern="10">
                <a:ln w="9360">
                  <a:solidFill>
                    <a:srgbClr val="977F19"/>
                  </a:solidFill>
                  <a:miter lim="800000"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/>
                <a:ea typeface="Verdana"/>
                <a:cs typeface="Verdana"/>
              </a:rPr>
              <a:t>e Implantación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15" dur="500" autoRev="1" fill="hold"/>
                                        <p:tgtEl>
                                          <p:spTgt spid="4106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23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1" dur="250" autoRev="1" fill="hold"/>
                                        <p:tgtEl>
                                          <p:spTgt spid="4102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39" dur="250" autoRev="1" fill="hold"/>
                                        <p:tgtEl>
                                          <p:spTgt spid="4104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47" dur="250" autoRev="1" fill="hold"/>
                                        <p:tgtEl>
                                          <p:spTgt spid="4103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55" dur="250" autoRev="1" fill="hold"/>
                                        <p:tgtEl>
                                          <p:spTgt spid="4105"/>
                                        </p:tgtEl>
                                      </p:cBhvr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2" grpId="1" animBg="1"/>
      <p:bldP spid="4104" grpId="0" animBg="1"/>
      <p:bldP spid="4104" grpId="1" animBg="1"/>
      <p:bldP spid="4105" grpId="0" animBg="1"/>
      <p:bldP spid="4105" grpId="1" animBg="1"/>
      <p:bldP spid="4106" grpId="0" animBg="1"/>
      <p:bldP spid="410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57400" y="1284288"/>
            <a:ext cx="6908800" cy="280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>
                <a:solidFill>
                  <a:srgbClr val="000000"/>
                </a:solidFill>
                <a:latin typeface="Verdana" pitchFamily="32" charset="0"/>
              </a:rPr>
              <a:t>¿Por qué es necesario? (/etc/hosts vs DNS)</a:t>
            </a:r>
          </a:p>
          <a:p>
            <a:pPr marL="333375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>
                <a:solidFill>
                  <a:srgbClr val="000000"/>
                </a:solidFill>
                <a:latin typeface="Verdana" pitchFamily="32" charset="0"/>
              </a:rPr>
              <a:t>Arquitectura DNS: </a:t>
            </a:r>
          </a:p>
          <a:p>
            <a:pPr marL="1076325" lvl="1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 b="1">
                <a:solidFill>
                  <a:srgbClr val="000000"/>
                </a:solidFill>
                <a:latin typeface="Verdana" pitchFamily="32" charset="0"/>
              </a:rPr>
              <a:t>BD Distribuida</a:t>
            </a:r>
          </a:p>
          <a:p>
            <a:pPr marL="1076325" lvl="1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 b="1">
                <a:solidFill>
                  <a:srgbClr val="000000"/>
                </a:solidFill>
                <a:latin typeface="Verdana" pitchFamily="32" charset="0"/>
              </a:rPr>
              <a:t>Estructura jerárquica de dominios y delegación de autoridad</a:t>
            </a:r>
          </a:p>
          <a:p>
            <a:pPr marL="1076325" lvl="1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600" b="1">
                <a:solidFill>
                  <a:srgbClr val="000000"/>
                </a:solidFill>
                <a:latin typeface="Verdana" pitchFamily="32" charset="0"/>
              </a:rPr>
              <a:t>Cliente (resolver) Servidor (named/bind)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Diseño y Arquitectura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53975" y="1258888"/>
            <a:ext cx="1744663" cy="417512"/>
            <a:chOff x="34" y="793"/>
            <a:chExt cx="1099" cy="263"/>
          </a:xfrm>
        </p:grpSpPr>
        <p:grpSp>
          <p:nvGrpSpPr>
            <p:cNvPr id="5158" name="Group 5"/>
            <p:cNvGrpSpPr>
              <a:grpSpLocks/>
            </p:cNvGrpSpPr>
            <p:nvPr/>
          </p:nvGrpSpPr>
          <p:grpSpPr bwMode="auto">
            <a:xfrm>
              <a:off x="81" y="863"/>
              <a:ext cx="1052" cy="192"/>
              <a:chOff x="81" y="863"/>
              <a:chExt cx="1052" cy="192"/>
            </a:xfrm>
          </p:grpSpPr>
          <p:sp>
            <p:nvSpPr>
              <p:cNvPr id="5160" name="AutoShape 6"/>
              <p:cNvSpPr>
                <a:spLocks noChangeArrowheads="1"/>
              </p:cNvSpPr>
              <p:nvPr/>
            </p:nvSpPr>
            <p:spPr bwMode="auto">
              <a:xfrm>
                <a:off x="84" y="88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1" name="Text Box 7"/>
              <p:cNvSpPr txBox="1">
                <a:spLocks noChangeArrowheads="1"/>
              </p:cNvSpPr>
              <p:nvPr/>
            </p:nvSpPr>
            <p:spPr bwMode="auto">
              <a:xfrm>
                <a:off x="81" y="86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5159" name="Freeform 8"/>
            <p:cNvSpPr>
              <a:spLocks noChangeArrowheads="1"/>
            </p:cNvSpPr>
            <p:nvPr/>
          </p:nvSpPr>
          <p:spPr bwMode="auto">
            <a:xfrm>
              <a:off x="34" y="793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40 Grupo"/>
          <p:cNvGrpSpPr>
            <a:grpSpLocks/>
          </p:cNvGrpSpPr>
          <p:nvPr/>
        </p:nvGrpSpPr>
        <p:grpSpPr bwMode="auto">
          <a:xfrm>
            <a:off x="3286125" y="4230688"/>
            <a:ext cx="3854450" cy="2270125"/>
            <a:chOff x="3411538" y="3887788"/>
            <a:chExt cx="3854450" cy="2270125"/>
          </a:xfrm>
        </p:grpSpPr>
        <p:grpSp>
          <p:nvGrpSpPr>
            <p:cNvPr id="5127" name="Group 9"/>
            <p:cNvGrpSpPr>
              <a:grpSpLocks/>
            </p:cNvGrpSpPr>
            <p:nvPr/>
          </p:nvGrpSpPr>
          <p:grpSpPr bwMode="auto">
            <a:xfrm>
              <a:off x="3411538" y="3887788"/>
              <a:ext cx="3854450" cy="985837"/>
              <a:chOff x="2149" y="2449"/>
              <a:chExt cx="2428" cy="621"/>
            </a:xfrm>
          </p:grpSpPr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 flipH="1">
                <a:off x="2280" y="2449"/>
                <a:ext cx="1124" cy="45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45" name="Line 11"/>
              <p:cNvSpPr>
                <a:spLocks noChangeShapeType="1"/>
              </p:cNvSpPr>
              <p:nvPr/>
            </p:nvSpPr>
            <p:spPr bwMode="auto">
              <a:xfrm flipH="1">
                <a:off x="2737" y="2449"/>
                <a:ext cx="676" cy="41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46" name="Line 12"/>
              <p:cNvSpPr>
                <a:spLocks noChangeShapeType="1"/>
              </p:cNvSpPr>
              <p:nvPr/>
            </p:nvSpPr>
            <p:spPr bwMode="auto">
              <a:xfrm flipH="1">
                <a:off x="3167" y="2449"/>
                <a:ext cx="246" cy="37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47" name="Line 13"/>
              <p:cNvSpPr>
                <a:spLocks noChangeShapeType="1"/>
              </p:cNvSpPr>
              <p:nvPr/>
            </p:nvSpPr>
            <p:spPr bwMode="auto">
              <a:xfrm>
                <a:off x="3411" y="2458"/>
                <a:ext cx="5" cy="39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48" name="Text Box 14"/>
              <p:cNvSpPr txBox="1">
                <a:spLocks noChangeArrowheads="1"/>
              </p:cNvSpPr>
              <p:nvPr/>
            </p:nvSpPr>
            <p:spPr bwMode="auto">
              <a:xfrm>
                <a:off x="2149" y="289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com</a:t>
                </a:r>
              </a:p>
            </p:txBody>
          </p:sp>
          <p:sp>
            <p:nvSpPr>
              <p:cNvPr id="5149" name="Text Box 15"/>
              <p:cNvSpPr txBox="1">
                <a:spLocks noChangeArrowheads="1"/>
              </p:cNvSpPr>
              <p:nvPr/>
            </p:nvSpPr>
            <p:spPr bwMode="auto">
              <a:xfrm>
                <a:off x="2605" y="287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edu</a:t>
                </a:r>
              </a:p>
            </p:txBody>
          </p:sp>
          <p:sp>
            <p:nvSpPr>
              <p:cNvPr id="5150" name="Text Box 16"/>
              <p:cNvSpPr txBox="1">
                <a:spLocks noChangeArrowheads="1"/>
              </p:cNvSpPr>
              <p:nvPr/>
            </p:nvSpPr>
            <p:spPr bwMode="auto">
              <a:xfrm>
                <a:off x="3035" y="287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es</a:t>
                </a:r>
              </a:p>
            </p:txBody>
          </p:sp>
          <p:sp>
            <p:nvSpPr>
              <p:cNvPr id="5151" name="Text Box 17"/>
              <p:cNvSpPr txBox="1">
                <a:spLocks noChangeArrowheads="1"/>
              </p:cNvSpPr>
              <p:nvPr/>
            </p:nvSpPr>
            <p:spPr bwMode="auto">
              <a:xfrm>
                <a:off x="3336" y="286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fr</a:t>
                </a:r>
              </a:p>
            </p:txBody>
          </p:sp>
          <p:sp>
            <p:nvSpPr>
              <p:cNvPr id="5152" name="Text Box 18"/>
              <p:cNvSpPr txBox="1">
                <a:spLocks noChangeArrowheads="1"/>
              </p:cNvSpPr>
              <p:nvPr/>
            </p:nvSpPr>
            <p:spPr bwMode="auto">
              <a:xfrm>
                <a:off x="360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mil</a:t>
                </a:r>
              </a:p>
            </p:txBody>
          </p:sp>
          <p:sp>
            <p:nvSpPr>
              <p:cNvPr id="5153" name="Text Box 19"/>
              <p:cNvSpPr txBox="1">
                <a:spLocks noChangeArrowheads="1"/>
              </p:cNvSpPr>
              <p:nvPr/>
            </p:nvSpPr>
            <p:spPr bwMode="auto">
              <a:xfrm>
                <a:off x="392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54" name="Text Box 20"/>
              <p:cNvSpPr txBox="1">
                <a:spLocks noChangeArrowheads="1"/>
              </p:cNvSpPr>
              <p:nvPr/>
            </p:nvSpPr>
            <p:spPr bwMode="auto">
              <a:xfrm>
                <a:off x="424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aero</a:t>
                </a:r>
              </a:p>
            </p:txBody>
          </p:sp>
          <p:sp>
            <p:nvSpPr>
              <p:cNvPr id="5155" name="Line 21"/>
              <p:cNvSpPr>
                <a:spLocks noChangeShapeType="1"/>
              </p:cNvSpPr>
              <p:nvPr/>
            </p:nvSpPr>
            <p:spPr bwMode="auto">
              <a:xfrm>
                <a:off x="3411" y="2449"/>
                <a:ext cx="316" cy="4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56" name="Line 22"/>
              <p:cNvSpPr>
                <a:spLocks noChangeShapeType="1"/>
              </p:cNvSpPr>
              <p:nvPr/>
            </p:nvSpPr>
            <p:spPr bwMode="auto">
              <a:xfrm>
                <a:off x="3402" y="2458"/>
                <a:ext cx="654" cy="4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57" name="Line 23"/>
              <p:cNvSpPr>
                <a:spLocks noChangeShapeType="1"/>
              </p:cNvSpPr>
              <p:nvPr/>
            </p:nvSpPr>
            <p:spPr bwMode="auto">
              <a:xfrm>
                <a:off x="3411" y="2468"/>
                <a:ext cx="956" cy="39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128" name="Group 24"/>
            <p:cNvGrpSpPr>
              <a:grpSpLocks/>
            </p:cNvGrpSpPr>
            <p:nvPr/>
          </p:nvGrpSpPr>
          <p:grpSpPr bwMode="auto">
            <a:xfrm>
              <a:off x="4270375" y="4800600"/>
              <a:ext cx="1479550" cy="1357313"/>
              <a:chOff x="2690" y="3024"/>
              <a:chExt cx="932" cy="855"/>
            </a:xfrm>
          </p:grpSpPr>
          <p:grpSp>
            <p:nvGrpSpPr>
              <p:cNvPr id="5129" name="Group 25"/>
              <p:cNvGrpSpPr>
                <a:grpSpLocks/>
              </p:cNvGrpSpPr>
              <p:nvPr/>
            </p:nvGrpSpPr>
            <p:grpSpPr bwMode="auto">
              <a:xfrm>
                <a:off x="3028" y="3024"/>
                <a:ext cx="344" cy="265"/>
                <a:chOff x="3028" y="3024"/>
                <a:chExt cx="344" cy="265"/>
              </a:xfrm>
            </p:grpSpPr>
            <p:sp>
              <p:nvSpPr>
                <p:cNvPr id="5142" name="Line 26"/>
                <p:cNvSpPr>
                  <a:spLocks noChangeShapeType="1"/>
                </p:cNvSpPr>
                <p:nvPr/>
              </p:nvSpPr>
              <p:spPr bwMode="auto">
                <a:xfrm>
                  <a:off x="3130" y="3024"/>
                  <a:ext cx="0" cy="115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28" y="3116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ua</a:t>
                  </a:r>
                </a:p>
              </p:txBody>
            </p:sp>
          </p:grpSp>
          <p:grpSp>
            <p:nvGrpSpPr>
              <p:cNvPr id="5130" name="Group 28"/>
              <p:cNvGrpSpPr>
                <a:grpSpLocks/>
              </p:cNvGrpSpPr>
              <p:nvPr/>
            </p:nvGrpSpPr>
            <p:grpSpPr bwMode="auto">
              <a:xfrm>
                <a:off x="2690" y="3275"/>
                <a:ext cx="425" cy="576"/>
                <a:chOff x="2690" y="3275"/>
                <a:chExt cx="425" cy="576"/>
              </a:xfrm>
            </p:grpSpPr>
            <p:sp>
              <p:nvSpPr>
                <p:cNvPr id="513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885" y="3275"/>
                  <a:ext cx="182" cy="9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06" y="3346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eps</a:t>
                  </a:r>
                </a:p>
              </p:txBody>
            </p:sp>
            <p:sp>
              <p:nvSpPr>
                <p:cNvPr id="5139" name="Line 31"/>
                <p:cNvSpPr>
                  <a:spLocks noChangeShapeType="1"/>
                </p:cNvSpPr>
                <p:nvPr/>
              </p:nvSpPr>
              <p:spPr bwMode="auto">
                <a:xfrm>
                  <a:off x="2836" y="3504"/>
                  <a:ext cx="0" cy="1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40" name="Oval 32"/>
                <p:cNvSpPr>
                  <a:spLocks noChangeArrowheads="1"/>
                </p:cNvSpPr>
                <p:nvPr/>
              </p:nvSpPr>
              <p:spPr bwMode="auto">
                <a:xfrm>
                  <a:off x="2699" y="3678"/>
                  <a:ext cx="280" cy="160"/>
                </a:xfrm>
                <a:prstGeom prst="ellipse">
                  <a:avLst/>
                </a:prstGeom>
                <a:solidFill>
                  <a:srgbClr val="F5EBC1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90" y="3678"/>
                  <a:ext cx="425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</p:grpSp>
          <p:grpSp>
            <p:nvGrpSpPr>
              <p:cNvPr id="5131" name="Group 34"/>
              <p:cNvGrpSpPr>
                <a:grpSpLocks/>
              </p:cNvGrpSpPr>
              <p:nvPr/>
            </p:nvGrpSpPr>
            <p:grpSpPr bwMode="auto">
              <a:xfrm>
                <a:off x="3170" y="3290"/>
                <a:ext cx="452" cy="589"/>
                <a:chOff x="3170" y="3290"/>
                <a:chExt cx="452" cy="589"/>
              </a:xfrm>
            </p:grpSpPr>
            <p:sp>
              <p:nvSpPr>
                <p:cNvPr id="5132" name="Line 35"/>
                <p:cNvSpPr>
                  <a:spLocks noChangeShapeType="1"/>
                </p:cNvSpPr>
                <p:nvPr/>
              </p:nvSpPr>
              <p:spPr bwMode="auto">
                <a:xfrm>
                  <a:off x="3170" y="3290"/>
                  <a:ext cx="115" cy="10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51" y="3369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dtic</a:t>
                  </a:r>
                </a:p>
              </p:txBody>
            </p:sp>
            <p:sp>
              <p:nvSpPr>
                <p:cNvPr id="5134" name="Line 37"/>
                <p:cNvSpPr>
                  <a:spLocks noChangeShapeType="1"/>
                </p:cNvSpPr>
                <p:nvPr/>
              </p:nvSpPr>
              <p:spPr bwMode="auto">
                <a:xfrm>
                  <a:off x="3362" y="3527"/>
                  <a:ext cx="0" cy="1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5" name="Oval 38"/>
                <p:cNvSpPr>
                  <a:spLocks noChangeArrowheads="1"/>
                </p:cNvSpPr>
                <p:nvPr/>
              </p:nvSpPr>
              <p:spPr bwMode="auto">
                <a:xfrm>
                  <a:off x="3206" y="3719"/>
                  <a:ext cx="280" cy="160"/>
                </a:xfrm>
                <a:prstGeom prst="ellipse">
                  <a:avLst/>
                </a:prstGeom>
                <a:solidFill>
                  <a:srgbClr val="F5EBC1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97" y="3701"/>
                  <a:ext cx="425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</p:grp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57400" y="1284288"/>
            <a:ext cx="6908800" cy="280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 dirty="0">
                <a:solidFill>
                  <a:srgbClr val="000000"/>
                </a:solidFill>
                <a:latin typeface="Verdana" pitchFamily="32" charset="0"/>
              </a:rPr>
              <a:t>Espacio de nombre y FQDN: </a:t>
            </a:r>
            <a:r>
              <a:rPr lang="es-ES" sz="1800" b="1" dirty="0">
                <a:solidFill>
                  <a:srgbClr val="CCCCFF"/>
                </a:solidFill>
                <a:latin typeface="Verdana" pitchFamily="32" charset="0"/>
                <a:hlinkClick r:id="rId4"/>
              </a:rPr>
              <a:t>www.dtic.ua.es</a:t>
            </a:r>
            <a:endParaRPr lang="es-ES" sz="1800" b="1" dirty="0">
              <a:solidFill>
                <a:srgbClr val="000000"/>
              </a:solidFill>
              <a:latin typeface="Verdana" pitchFamily="32" charset="0"/>
            </a:endParaRPr>
          </a:p>
          <a:p>
            <a:pPr marL="1076325" lvl="1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 dirty="0">
                <a:solidFill>
                  <a:srgbClr val="000000"/>
                </a:solidFill>
                <a:latin typeface="Verdana" pitchFamily="32" charset="0"/>
              </a:rPr>
              <a:t>Dominios / Subdominios / Zonas</a:t>
            </a:r>
          </a:p>
          <a:p>
            <a:pPr marL="333375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 dirty="0">
                <a:solidFill>
                  <a:srgbClr val="000000"/>
                </a:solidFill>
                <a:latin typeface="Verdana" pitchFamily="32" charset="0"/>
              </a:rPr>
              <a:t>¿problemas con “</a:t>
            </a:r>
            <a:r>
              <a:rPr lang="es-ES" sz="1800" b="1" dirty="0" smtClean="0">
                <a:solidFill>
                  <a:srgbClr val="000000"/>
                </a:solidFill>
                <a:latin typeface="Verdana" pitchFamily="32" charset="0"/>
              </a:rPr>
              <a:t>edu.es.”?</a:t>
            </a:r>
            <a:endParaRPr lang="es-ES" sz="1800" b="1" dirty="0">
              <a:solidFill>
                <a:srgbClr val="000000"/>
              </a:solidFill>
              <a:latin typeface="Verdana" pitchFamily="32" charset="0"/>
            </a:endParaRPr>
          </a:p>
          <a:p>
            <a:pPr marL="333375" indent="-333375">
              <a:lnSpc>
                <a:spcPct val="90000"/>
              </a:lnSpc>
              <a:spcBef>
                <a:spcPts val="1350"/>
              </a:spcBef>
              <a:spcAft>
                <a:spcPts val="450"/>
              </a:spcAft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1800" b="1" dirty="0">
                <a:solidFill>
                  <a:srgbClr val="000000"/>
                </a:solidFill>
                <a:latin typeface="Verdana" pitchFamily="32" charset="0"/>
              </a:rPr>
              <a:t>¿Dominio = Zona?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Diseño y Arquitectura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3975" y="1258888"/>
            <a:ext cx="1744663" cy="417512"/>
            <a:chOff x="34" y="793"/>
            <a:chExt cx="1099" cy="263"/>
          </a:xfrm>
        </p:grpSpPr>
        <p:grpSp>
          <p:nvGrpSpPr>
            <p:cNvPr id="6182" name="Group 5"/>
            <p:cNvGrpSpPr>
              <a:grpSpLocks/>
            </p:cNvGrpSpPr>
            <p:nvPr/>
          </p:nvGrpSpPr>
          <p:grpSpPr bwMode="auto">
            <a:xfrm>
              <a:off x="81" y="863"/>
              <a:ext cx="1052" cy="192"/>
              <a:chOff x="81" y="863"/>
              <a:chExt cx="1052" cy="192"/>
            </a:xfrm>
          </p:grpSpPr>
          <p:sp>
            <p:nvSpPr>
              <p:cNvPr id="6184" name="AutoShape 6"/>
              <p:cNvSpPr>
                <a:spLocks noChangeArrowheads="1"/>
              </p:cNvSpPr>
              <p:nvPr/>
            </p:nvSpPr>
            <p:spPr bwMode="auto">
              <a:xfrm>
                <a:off x="84" y="885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85" name="Text Box 7"/>
              <p:cNvSpPr txBox="1">
                <a:spLocks noChangeArrowheads="1"/>
              </p:cNvSpPr>
              <p:nvPr/>
            </p:nvSpPr>
            <p:spPr bwMode="auto">
              <a:xfrm>
                <a:off x="81" y="863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6183" name="Freeform 8"/>
            <p:cNvSpPr>
              <a:spLocks noChangeArrowheads="1"/>
            </p:cNvSpPr>
            <p:nvPr/>
          </p:nvSpPr>
          <p:spPr bwMode="auto">
            <a:xfrm>
              <a:off x="34" y="793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" name="40 Grupo"/>
          <p:cNvGrpSpPr>
            <a:grpSpLocks/>
          </p:cNvGrpSpPr>
          <p:nvPr/>
        </p:nvGrpSpPr>
        <p:grpSpPr bwMode="auto">
          <a:xfrm>
            <a:off x="3411538" y="3887788"/>
            <a:ext cx="3854450" cy="2270125"/>
            <a:chOff x="3411538" y="3887788"/>
            <a:chExt cx="3854450" cy="2270125"/>
          </a:xfrm>
        </p:grpSpPr>
        <p:grpSp>
          <p:nvGrpSpPr>
            <p:cNvPr id="6151" name="Group 9"/>
            <p:cNvGrpSpPr>
              <a:grpSpLocks/>
            </p:cNvGrpSpPr>
            <p:nvPr/>
          </p:nvGrpSpPr>
          <p:grpSpPr bwMode="auto">
            <a:xfrm>
              <a:off x="3411538" y="3887788"/>
              <a:ext cx="3854450" cy="985837"/>
              <a:chOff x="2149" y="2449"/>
              <a:chExt cx="2428" cy="621"/>
            </a:xfrm>
          </p:grpSpPr>
          <p:sp>
            <p:nvSpPr>
              <p:cNvPr id="6168" name="Line 10"/>
              <p:cNvSpPr>
                <a:spLocks noChangeShapeType="1"/>
              </p:cNvSpPr>
              <p:nvPr/>
            </p:nvSpPr>
            <p:spPr bwMode="auto">
              <a:xfrm flipH="1">
                <a:off x="2280" y="2449"/>
                <a:ext cx="1124" cy="45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69" name="Line 11"/>
              <p:cNvSpPr>
                <a:spLocks noChangeShapeType="1"/>
              </p:cNvSpPr>
              <p:nvPr/>
            </p:nvSpPr>
            <p:spPr bwMode="auto">
              <a:xfrm flipH="1">
                <a:off x="2737" y="2449"/>
                <a:ext cx="676" cy="41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70" name="Line 12"/>
              <p:cNvSpPr>
                <a:spLocks noChangeShapeType="1"/>
              </p:cNvSpPr>
              <p:nvPr/>
            </p:nvSpPr>
            <p:spPr bwMode="auto">
              <a:xfrm flipH="1">
                <a:off x="3167" y="2449"/>
                <a:ext cx="246" cy="37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71" name="Line 13"/>
              <p:cNvSpPr>
                <a:spLocks noChangeShapeType="1"/>
              </p:cNvSpPr>
              <p:nvPr/>
            </p:nvSpPr>
            <p:spPr bwMode="auto">
              <a:xfrm>
                <a:off x="3411" y="2458"/>
                <a:ext cx="5" cy="39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2149" y="289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com</a:t>
                </a:r>
              </a:p>
            </p:txBody>
          </p:sp>
          <p:sp>
            <p:nvSpPr>
              <p:cNvPr id="6173" name="Text Box 15"/>
              <p:cNvSpPr txBox="1">
                <a:spLocks noChangeArrowheads="1"/>
              </p:cNvSpPr>
              <p:nvPr/>
            </p:nvSpPr>
            <p:spPr bwMode="auto">
              <a:xfrm>
                <a:off x="2605" y="287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edu</a:t>
                </a:r>
              </a:p>
            </p:txBody>
          </p:sp>
          <p:sp>
            <p:nvSpPr>
              <p:cNvPr id="6174" name="Text Box 16"/>
              <p:cNvSpPr txBox="1">
                <a:spLocks noChangeArrowheads="1"/>
              </p:cNvSpPr>
              <p:nvPr/>
            </p:nvSpPr>
            <p:spPr bwMode="auto">
              <a:xfrm>
                <a:off x="3035" y="287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es</a:t>
                </a:r>
              </a:p>
            </p:txBody>
          </p:sp>
          <p:sp>
            <p:nvSpPr>
              <p:cNvPr id="6175" name="Text Box 17"/>
              <p:cNvSpPr txBox="1">
                <a:spLocks noChangeArrowheads="1"/>
              </p:cNvSpPr>
              <p:nvPr/>
            </p:nvSpPr>
            <p:spPr bwMode="auto">
              <a:xfrm>
                <a:off x="3336" y="2868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fr</a:t>
                </a:r>
              </a:p>
            </p:txBody>
          </p:sp>
          <p:sp>
            <p:nvSpPr>
              <p:cNvPr id="6176" name="Text Box 18"/>
              <p:cNvSpPr txBox="1">
                <a:spLocks noChangeArrowheads="1"/>
              </p:cNvSpPr>
              <p:nvPr/>
            </p:nvSpPr>
            <p:spPr bwMode="auto">
              <a:xfrm>
                <a:off x="360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mil</a:t>
                </a:r>
              </a:p>
            </p:txBody>
          </p:sp>
          <p:sp>
            <p:nvSpPr>
              <p:cNvPr id="6177" name="Text Box 19"/>
              <p:cNvSpPr txBox="1">
                <a:spLocks noChangeArrowheads="1"/>
              </p:cNvSpPr>
              <p:nvPr/>
            </p:nvSpPr>
            <p:spPr bwMode="auto">
              <a:xfrm>
                <a:off x="392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6178" name="Text Box 20"/>
              <p:cNvSpPr txBox="1">
                <a:spLocks noChangeArrowheads="1"/>
              </p:cNvSpPr>
              <p:nvPr/>
            </p:nvSpPr>
            <p:spPr bwMode="auto">
              <a:xfrm>
                <a:off x="4242" y="2887"/>
                <a:ext cx="335" cy="17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75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200">
                    <a:solidFill>
                      <a:srgbClr val="000000"/>
                    </a:solidFill>
                  </a:rPr>
                  <a:t>aero</a:t>
                </a:r>
              </a:p>
            </p:txBody>
          </p:sp>
          <p:sp>
            <p:nvSpPr>
              <p:cNvPr id="6179" name="Line 21"/>
              <p:cNvSpPr>
                <a:spLocks noChangeShapeType="1"/>
              </p:cNvSpPr>
              <p:nvPr/>
            </p:nvSpPr>
            <p:spPr bwMode="auto">
              <a:xfrm>
                <a:off x="3411" y="2449"/>
                <a:ext cx="316" cy="43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80" name="Line 22"/>
              <p:cNvSpPr>
                <a:spLocks noChangeShapeType="1"/>
              </p:cNvSpPr>
              <p:nvPr/>
            </p:nvSpPr>
            <p:spPr bwMode="auto">
              <a:xfrm>
                <a:off x="3402" y="2458"/>
                <a:ext cx="654" cy="42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81" name="Line 23"/>
              <p:cNvSpPr>
                <a:spLocks noChangeShapeType="1"/>
              </p:cNvSpPr>
              <p:nvPr/>
            </p:nvSpPr>
            <p:spPr bwMode="auto">
              <a:xfrm>
                <a:off x="3411" y="2468"/>
                <a:ext cx="956" cy="39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152" name="Group 24"/>
            <p:cNvGrpSpPr>
              <a:grpSpLocks/>
            </p:cNvGrpSpPr>
            <p:nvPr/>
          </p:nvGrpSpPr>
          <p:grpSpPr bwMode="auto">
            <a:xfrm>
              <a:off x="4270375" y="4800600"/>
              <a:ext cx="1479550" cy="1357313"/>
              <a:chOff x="2690" y="3024"/>
              <a:chExt cx="932" cy="855"/>
            </a:xfrm>
          </p:grpSpPr>
          <p:grpSp>
            <p:nvGrpSpPr>
              <p:cNvPr id="6153" name="Group 25"/>
              <p:cNvGrpSpPr>
                <a:grpSpLocks/>
              </p:cNvGrpSpPr>
              <p:nvPr/>
            </p:nvGrpSpPr>
            <p:grpSpPr bwMode="auto">
              <a:xfrm>
                <a:off x="3028" y="3024"/>
                <a:ext cx="344" cy="265"/>
                <a:chOff x="3028" y="3024"/>
                <a:chExt cx="344" cy="265"/>
              </a:xfrm>
            </p:grpSpPr>
            <p:sp>
              <p:nvSpPr>
                <p:cNvPr id="6166" name="Line 26"/>
                <p:cNvSpPr>
                  <a:spLocks noChangeShapeType="1"/>
                </p:cNvSpPr>
                <p:nvPr/>
              </p:nvSpPr>
              <p:spPr bwMode="auto">
                <a:xfrm>
                  <a:off x="3130" y="3024"/>
                  <a:ext cx="0" cy="115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28" y="3116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ua</a:t>
                  </a:r>
                </a:p>
              </p:txBody>
            </p:sp>
          </p:grpSp>
          <p:grpSp>
            <p:nvGrpSpPr>
              <p:cNvPr id="6154" name="Group 28"/>
              <p:cNvGrpSpPr>
                <a:grpSpLocks/>
              </p:cNvGrpSpPr>
              <p:nvPr/>
            </p:nvGrpSpPr>
            <p:grpSpPr bwMode="auto">
              <a:xfrm>
                <a:off x="2690" y="3275"/>
                <a:ext cx="425" cy="576"/>
                <a:chOff x="2690" y="3275"/>
                <a:chExt cx="425" cy="576"/>
              </a:xfrm>
            </p:grpSpPr>
            <p:sp>
              <p:nvSpPr>
                <p:cNvPr id="616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885" y="3275"/>
                  <a:ext cx="182" cy="9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706" y="3346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eps</a:t>
                  </a:r>
                </a:p>
              </p:txBody>
            </p:sp>
            <p:sp>
              <p:nvSpPr>
                <p:cNvPr id="6163" name="Line 31"/>
                <p:cNvSpPr>
                  <a:spLocks noChangeShapeType="1"/>
                </p:cNvSpPr>
                <p:nvPr/>
              </p:nvSpPr>
              <p:spPr bwMode="auto">
                <a:xfrm>
                  <a:off x="2836" y="3504"/>
                  <a:ext cx="0" cy="1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64" name="Oval 32"/>
                <p:cNvSpPr>
                  <a:spLocks noChangeArrowheads="1"/>
                </p:cNvSpPr>
                <p:nvPr/>
              </p:nvSpPr>
              <p:spPr bwMode="auto">
                <a:xfrm>
                  <a:off x="2699" y="3678"/>
                  <a:ext cx="280" cy="160"/>
                </a:xfrm>
                <a:prstGeom prst="ellipse">
                  <a:avLst/>
                </a:prstGeom>
                <a:solidFill>
                  <a:srgbClr val="F5EBC1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690" y="3678"/>
                  <a:ext cx="425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</p:grpSp>
          <p:grpSp>
            <p:nvGrpSpPr>
              <p:cNvPr id="6155" name="Group 34"/>
              <p:cNvGrpSpPr>
                <a:grpSpLocks/>
              </p:cNvGrpSpPr>
              <p:nvPr/>
            </p:nvGrpSpPr>
            <p:grpSpPr bwMode="auto">
              <a:xfrm>
                <a:off x="3170" y="3290"/>
                <a:ext cx="452" cy="589"/>
                <a:chOff x="3170" y="3290"/>
                <a:chExt cx="452" cy="589"/>
              </a:xfrm>
            </p:grpSpPr>
            <p:sp>
              <p:nvSpPr>
                <p:cNvPr id="6156" name="Line 35"/>
                <p:cNvSpPr>
                  <a:spLocks noChangeShapeType="1"/>
                </p:cNvSpPr>
                <p:nvPr/>
              </p:nvSpPr>
              <p:spPr bwMode="auto">
                <a:xfrm>
                  <a:off x="3170" y="3290"/>
                  <a:ext cx="115" cy="106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51" y="3369"/>
                  <a:ext cx="344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dtic</a:t>
                  </a:r>
                </a:p>
              </p:txBody>
            </p:sp>
            <p:sp>
              <p:nvSpPr>
                <p:cNvPr id="6158" name="Line 37"/>
                <p:cNvSpPr>
                  <a:spLocks noChangeShapeType="1"/>
                </p:cNvSpPr>
                <p:nvPr/>
              </p:nvSpPr>
              <p:spPr bwMode="auto">
                <a:xfrm>
                  <a:off x="3362" y="3527"/>
                  <a:ext cx="0" cy="151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59" name="Oval 38"/>
                <p:cNvSpPr>
                  <a:spLocks noChangeArrowheads="1"/>
                </p:cNvSpPr>
                <p:nvPr/>
              </p:nvSpPr>
              <p:spPr bwMode="auto">
                <a:xfrm>
                  <a:off x="3206" y="3719"/>
                  <a:ext cx="280" cy="160"/>
                </a:xfrm>
                <a:prstGeom prst="ellipse">
                  <a:avLst/>
                </a:prstGeom>
                <a:solidFill>
                  <a:srgbClr val="F5EBC1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97" y="3701"/>
                  <a:ext cx="425" cy="17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ts val="75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s-ES" sz="1200">
                      <a:solidFill>
                        <a:srgbClr val="000000"/>
                      </a:solidFill>
                    </a:rPr>
                    <a:t>www</a:t>
                  </a:r>
                </a:p>
              </p:txBody>
            </p:sp>
          </p:grp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700"/>
              </a:spcBef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</a:rPr>
              <a:t>Resolución de nombres: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Distribuido, entre los servidores de una zona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Eficiente, ya que la resolución se asocia, normalmente, a procesos locales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Propósito general porque no está restringido a nombres de máquinas.</a:t>
            </a:r>
          </a:p>
          <a:p>
            <a:pPr marL="333375" indent="-333375">
              <a:spcBef>
                <a:spcPts val="700"/>
              </a:spcBef>
              <a:buFont typeface="Arial Narrow" pitchFamily="32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2800">
                <a:solidFill>
                  <a:srgbClr val="000000"/>
                </a:solidFill>
              </a:rPr>
              <a:t>Tipos: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Recursiva: Consulta de otros servidores.</a:t>
            </a:r>
          </a:p>
          <a:p>
            <a:pPr marL="733425" lvl="1" indent="-276225">
              <a:spcBef>
                <a:spcPts val="6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>
                <a:solidFill>
                  <a:srgbClr val="000000"/>
                </a:solidFill>
              </a:rPr>
              <a:t>Iterativa: Devuelve la dirección del servidor al que se debe preguntar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Características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7174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7176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77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7175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Ejemplo funcionamiento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566988" y="1544638"/>
            <a:ext cx="43640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992438" y="5700713"/>
            <a:ext cx="36639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52388" y="1246188"/>
            <a:ext cx="1744662" cy="417512"/>
            <a:chOff x="33" y="785"/>
            <a:chExt cx="1099" cy="263"/>
          </a:xfrm>
        </p:grpSpPr>
        <p:grpSp>
          <p:nvGrpSpPr>
            <p:cNvPr id="8200" name="Group 6"/>
            <p:cNvGrpSpPr>
              <a:grpSpLocks/>
            </p:cNvGrpSpPr>
            <p:nvPr/>
          </p:nvGrpSpPr>
          <p:grpSpPr bwMode="auto">
            <a:xfrm>
              <a:off x="80" y="855"/>
              <a:ext cx="1052" cy="192"/>
              <a:chOff x="80" y="855"/>
              <a:chExt cx="1052" cy="192"/>
            </a:xfrm>
          </p:grpSpPr>
          <p:sp>
            <p:nvSpPr>
              <p:cNvPr id="8202" name="AutoShape 7"/>
              <p:cNvSpPr>
                <a:spLocks noChangeArrowheads="1"/>
              </p:cNvSpPr>
              <p:nvPr/>
            </p:nvSpPr>
            <p:spPr bwMode="auto">
              <a:xfrm>
                <a:off x="83" y="877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3" name="Text Box 8"/>
              <p:cNvSpPr txBox="1">
                <a:spLocks noChangeArrowheads="1"/>
              </p:cNvSpPr>
              <p:nvPr/>
            </p:nvSpPr>
            <p:spPr bwMode="auto">
              <a:xfrm>
                <a:off x="80" y="855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8201" name="Freeform 9"/>
            <p:cNvSpPr>
              <a:spLocks noChangeArrowheads="1"/>
            </p:cNvSpPr>
            <p:nvPr/>
          </p:nvSpPr>
          <p:spPr bwMode="auto">
            <a:xfrm>
              <a:off x="33" y="785"/>
              <a:ext cx="203" cy="160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2 h 162"/>
                <a:gd name="T6" fmla="*/ 43 w 207"/>
                <a:gd name="T7" fmla="*/ 15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81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" y="1166813"/>
            <a:ext cx="9144000" cy="5246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3375" indent="-333375">
              <a:spcBef>
                <a:spcPts val="900"/>
              </a:spcBef>
              <a:buSzPct val="78000"/>
              <a:buFont typeface="Times New Roman" pitchFamily="16" charset="0"/>
              <a:buBlip>
                <a:blip r:embed="rId3"/>
              </a:buBlip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600" dirty="0">
                <a:solidFill>
                  <a:srgbClr val="000000"/>
                </a:solidFill>
              </a:rPr>
              <a:t>Componentes del sistema (lado del servidor)</a:t>
            </a:r>
          </a:p>
          <a:p>
            <a:pPr marL="733425" lvl="1" indent="-276225">
              <a:spcBef>
                <a:spcPts val="8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</a:rPr>
              <a:t>Registradores de nombres</a:t>
            </a:r>
          </a:p>
          <a:p>
            <a:pPr marL="733425" lvl="1" indent="-276225">
              <a:spcBef>
                <a:spcPts val="8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</a:rPr>
              <a:t>Servidores raíz</a:t>
            </a:r>
          </a:p>
          <a:p>
            <a:pPr marL="733425" lvl="1" indent="-276225">
              <a:spcBef>
                <a:spcPts val="8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>
                <a:solidFill>
                  <a:srgbClr val="000000"/>
                </a:solidFill>
              </a:rPr>
              <a:t>Servidores caché</a:t>
            </a:r>
          </a:p>
          <a:p>
            <a:pPr marL="733425" lvl="1" indent="-276225">
              <a:spcBef>
                <a:spcPts val="800"/>
              </a:spcBef>
              <a:buFont typeface="Wingdings" charset="2"/>
              <a:buChar char="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</a:pPr>
            <a:r>
              <a:rPr lang="es-ES" sz="3200" dirty="0" smtClean="0">
                <a:solidFill>
                  <a:srgbClr val="000000"/>
                </a:solidFill>
              </a:rPr>
              <a:t>Servidores </a:t>
            </a:r>
            <a:r>
              <a:rPr lang="es-ES" sz="3200" dirty="0">
                <a:solidFill>
                  <a:srgbClr val="000000"/>
                </a:solidFill>
              </a:rPr>
              <a:t>Autorizados: Primarios y Secundarios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9224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25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9223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662113" y="1319213"/>
            <a:ext cx="6908800" cy="550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276225">
              <a:spcBef>
                <a:spcPts val="10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200" b="1" dirty="0">
                <a:solidFill>
                  <a:srgbClr val="000000"/>
                </a:solidFill>
              </a:rPr>
              <a:t>Registradores de nombres</a:t>
            </a:r>
          </a:p>
          <a:p>
            <a:pPr lvl="1" indent="-276225">
              <a:spcBef>
                <a:spcPts val="10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n-US" sz="3200" b="1" dirty="0">
                <a:solidFill>
                  <a:srgbClr val="000000"/>
                </a:solidFill>
              </a:rPr>
              <a:t>IANA (Internet Assigned Numbers Authority)</a:t>
            </a:r>
            <a:r>
              <a:rPr lang="ar-SA" sz="3200" b="1" dirty="0">
                <a:solidFill>
                  <a:srgbClr val="000000"/>
                </a:solidFill>
                <a:cs typeface="Arial" charset="0"/>
              </a:rPr>
              <a:t>‏</a:t>
            </a:r>
            <a:endParaRPr lang="en-US" sz="3200" b="1" dirty="0">
              <a:solidFill>
                <a:srgbClr val="000000"/>
              </a:solidFill>
            </a:endParaRPr>
          </a:p>
          <a:p>
            <a:pPr marL="1590675" lvl="3" indent="-219075">
              <a:spcBef>
                <a:spcPts val="8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2600" b="1" dirty="0">
                <a:solidFill>
                  <a:srgbClr val="000000"/>
                </a:solidFill>
              </a:rPr>
              <a:t>Coordina la asignación de direcciones IP a nivel mundial</a:t>
            </a:r>
          </a:p>
          <a:p>
            <a:pPr marL="1590675" lvl="3" indent="-219075">
              <a:spcBef>
                <a:spcPts val="8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2600" b="1" dirty="0">
                <a:solidFill>
                  <a:srgbClr val="000000"/>
                </a:solidFill>
              </a:rPr>
              <a:t>Entrega bloques de </a:t>
            </a:r>
            <a:r>
              <a:rPr lang="es-ES" sz="2600" b="1" dirty="0" err="1">
                <a:solidFill>
                  <a:srgbClr val="000000"/>
                </a:solidFill>
              </a:rPr>
              <a:t>direciones</a:t>
            </a:r>
            <a:r>
              <a:rPr lang="es-ES" sz="2600" b="1" dirty="0">
                <a:solidFill>
                  <a:srgbClr val="000000"/>
                </a:solidFill>
              </a:rPr>
              <a:t> IP a los registros regionales de Internet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10248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9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10247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3200" b="1">
                <a:solidFill>
                  <a:srgbClr val="FFFFFF"/>
                </a:solidFill>
                <a:latin typeface="Verdana" pitchFamily="32" charset="0"/>
              </a:rPr>
              <a:t>Sistema de Nombres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85938" y="885825"/>
            <a:ext cx="7180262" cy="579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 indent="-276225">
              <a:spcBef>
                <a:spcPts val="9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3600" b="1" dirty="0">
                <a:solidFill>
                  <a:srgbClr val="000000"/>
                </a:solidFill>
              </a:rPr>
              <a:t>Registradores de nombres regionales</a:t>
            </a:r>
          </a:p>
          <a:p>
            <a:pPr lvl="1" indent="-276225">
              <a:spcBef>
                <a:spcPts val="5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fr-FR" sz="2000" b="1" dirty="0">
                <a:solidFill>
                  <a:srgbClr val="000000"/>
                </a:solidFill>
              </a:rPr>
              <a:t>RIPE NCC. </a:t>
            </a:r>
            <a:r>
              <a:rPr lang="fr-FR" sz="2000" b="1" i="1" dirty="0">
                <a:solidFill>
                  <a:srgbClr val="000000"/>
                </a:solidFill>
              </a:rPr>
              <a:t>Réseaux IP Européens</a:t>
            </a:r>
          </a:p>
          <a:p>
            <a:pPr marL="1590675" lvl="3" indent="-219075">
              <a:spcBef>
                <a:spcPts val="4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1600" b="1" dirty="0">
                <a:solidFill>
                  <a:srgbClr val="000000"/>
                </a:solidFill>
              </a:rPr>
              <a:t>Europa, Medio Oriente, Asia Central y países africanos al norte del ecuador</a:t>
            </a:r>
          </a:p>
          <a:p>
            <a:pPr marL="1590675" lvl="3" indent="-219075">
              <a:spcBef>
                <a:spcPts val="4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endParaRPr lang="es-ES" sz="1600" dirty="0">
              <a:solidFill>
                <a:srgbClr val="000000"/>
              </a:solidFill>
            </a:endParaRPr>
          </a:p>
          <a:p>
            <a:pPr lvl="1" indent="-276225">
              <a:spcBef>
                <a:spcPts val="5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ARIN. </a:t>
            </a:r>
            <a:r>
              <a:rPr lang="en-US" sz="2000" b="1" i="1" dirty="0" smtClean="0">
                <a:solidFill>
                  <a:srgbClr val="000000"/>
                </a:solidFill>
              </a:rPr>
              <a:t>American Registry for Internet Numbers</a:t>
            </a:r>
          </a:p>
          <a:p>
            <a:pPr marL="1590675" lvl="3" indent="-219075">
              <a:spcBef>
                <a:spcPts val="4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1600" b="1" dirty="0" smtClean="0">
                <a:solidFill>
                  <a:srgbClr val="000000"/>
                </a:solidFill>
              </a:rPr>
              <a:t>América del norte y parte de África</a:t>
            </a:r>
          </a:p>
          <a:p>
            <a:pPr marL="1371600" lvl="3" indent="0">
              <a:spcBef>
                <a:spcPts val="400"/>
              </a:spcBef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endParaRPr lang="es-ES" sz="1600" b="1" dirty="0" smtClean="0">
              <a:solidFill>
                <a:srgbClr val="000000"/>
              </a:solidFill>
            </a:endParaRPr>
          </a:p>
          <a:p>
            <a:pPr lvl="1" indent="-276225">
              <a:spcBef>
                <a:spcPts val="5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APNIC</a:t>
            </a:r>
            <a:r>
              <a:rPr lang="en-US" sz="2000" b="1" dirty="0">
                <a:solidFill>
                  <a:srgbClr val="000000"/>
                </a:solidFill>
              </a:rPr>
              <a:t>. </a:t>
            </a:r>
            <a:r>
              <a:rPr lang="en-US" sz="2000" b="1" i="1" dirty="0">
                <a:solidFill>
                  <a:srgbClr val="000000"/>
                </a:solidFill>
              </a:rPr>
              <a:t>Asia Pacific Network Information Center</a:t>
            </a:r>
          </a:p>
          <a:p>
            <a:pPr marL="1590675" lvl="3" indent="-219075">
              <a:spcBef>
                <a:spcPts val="4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1600" b="1" dirty="0">
                <a:solidFill>
                  <a:srgbClr val="000000"/>
                </a:solidFill>
              </a:rPr>
              <a:t>Parte de Asia</a:t>
            </a:r>
          </a:p>
          <a:p>
            <a:pPr lvl="1" indent="-276225">
              <a:spcBef>
                <a:spcPts val="500"/>
              </a:spcBef>
              <a:buClrTx/>
              <a:buFontTx/>
              <a:buNone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endParaRPr lang="es-ES" sz="2000" dirty="0">
              <a:solidFill>
                <a:srgbClr val="000000"/>
              </a:solidFill>
            </a:endParaRPr>
          </a:p>
          <a:p>
            <a:pPr lvl="1" indent="-276225">
              <a:spcBef>
                <a:spcPts val="500"/>
              </a:spcBef>
              <a:buFont typeface="Wingdings" charset="2"/>
              <a:buChar char="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LACNIC</a:t>
            </a:r>
            <a:r>
              <a:rPr lang="en-US" sz="2000" b="1" dirty="0">
                <a:solidFill>
                  <a:srgbClr val="000000"/>
                </a:solidFill>
              </a:rPr>
              <a:t>. </a:t>
            </a:r>
            <a:r>
              <a:rPr lang="en-US" sz="2000" b="1" i="1" dirty="0">
                <a:solidFill>
                  <a:srgbClr val="000000"/>
                </a:solidFill>
              </a:rPr>
              <a:t>Latin American and Caribbean IP Address Registry</a:t>
            </a:r>
          </a:p>
          <a:p>
            <a:pPr marL="1590675" lvl="3" indent="-219075">
              <a:spcBef>
                <a:spcPts val="400"/>
              </a:spcBef>
              <a:buFont typeface="Arial Narrow" pitchFamily="32" charset="0"/>
              <a:buChar char="–"/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</a:pPr>
            <a:r>
              <a:rPr lang="es-ES" sz="1600" b="1" dirty="0">
                <a:solidFill>
                  <a:srgbClr val="000000"/>
                </a:solidFill>
              </a:rPr>
              <a:t>América latina y Caribe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>
                <a:solidFill>
                  <a:srgbClr val="D4876C"/>
                </a:solidFill>
                <a:latin typeface="Verdana" pitchFamily="32" charset="0"/>
              </a:rPr>
              <a:t>Arquitectura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53975" y="1247775"/>
            <a:ext cx="1744663" cy="417513"/>
            <a:chOff x="34" y="786"/>
            <a:chExt cx="1099" cy="263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81" y="856"/>
              <a:ext cx="1052" cy="192"/>
              <a:chOff x="81" y="856"/>
              <a:chExt cx="1052" cy="192"/>
            </a:xfrm>
          </p:grpSpPr>
          <p:sp>
            <p:nvSpPr>
              <p:cNvPr id="11272" name="AutoShape 6"/>
              <p:cNvSpPr>
                <a:spLocks noChangeArrowheads="1"/>
              </p:cNvSpPr>
              <p:nvPr/>
            </p:nvSpPr>
            <p:spPr bwMode="auto">
              <a:xfrm>
                <a:off x="84" y="878"/>
                <a:ext cx="1010" cy="145"/>
              </a:xfrm>
              <a:prstGeom prst="roundRect">
                <a:avLst>
                  <a:gd name="adj" fmla="val 16667"/>
                </a:avLst>
              </a:prstGeom>
              <a:solidFill>
                <a:srgbClr val="FFFFCC">
                  <a:alpha val="79999"/>
                </a:srgbClr>
              </a:solidFill>
              <a:ln w="126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273" name="Text Box 7"/>
              <p:cNvSpPr txBox="1">
                <a:spLocks noChangeArrowheads="1"/>
              </p:cNvSpPr>
              <p:nvPr/>
            </p:nvSpPr>
            <p:spPr bwMode="auto">
              <a:xfrm>
                <a:off x="81" y="856"/>
                <a:ext cx="1052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 sz="1400">
                    <a:solidFill>
                      <a:srgbClr val="006699"/>
                    </a:solidFill>
                    <a:latin typeface="Verdana" pitchFamily="32" charset="0"/>
                  </a:rPr>
                  <a:t>Arquitectura</a:t>
                </a:r>
              </a:p>
            </p:txBody>
          </p:sp>
        </p:grpSp>
        <p:sp>
          <p:nvSpPr>
            <p:cNvPr id="11271" name="Freeform 8"/>
            <p:cNvSpPr>
              <a:spLocks noChangeArrowheads="1"/>
            </p:cNvSpPr>
            <p:nvPr/>
          </p:nvSpPr>
          <p:spPr bwMode="auto">
            <a:xfrm>
              <a:off x="34" y="786"/>
              <a:ext cx="203" cy="161"/>
            </a:xfrm>
            <a:custGeom>
              <a:avLst/>
              <a:gdLst>
                <a:gd name="T0" fmla="*/ 187 w 207"/>
                <a:gd name="T1" fmla="*/ 0 h 162"/>
                <a:gd name="T2" fmla="*/ 0 w 207"/>
                <a:gd name="T3" fmla="*/ 0 h 162"/>
                <a:gd name="T4" fmla="*/ 0 w 207"/>
                <a:gd name="T5" fmla="*/ 157 h 162"/>
                <a:gd name="T6" fmla="*/ 43 w 207"/>
                <a:gd name="T7" fmla="*/ 15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62"/>
                <a:gd name="T14" fmla="*/ 207 w 2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62">
                  <a:moveTo>
                    <a:pt x="207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48" y="162"/>
                  </a:lnTo>
                </a:path>
              </a:pathLst>
            </a:custGeom>
            <a:noFill/>
            <a:ln w="126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Arial Narrow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13959</TotalTime>
  <Words>1113</Words>
  <Application>Microsoft Office PowerPoint</Application>
  <PresentationFormat>Presentación en pantalla (4:3)</PresentationFormat>
  <Paragraphs>383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Arial Narrow</vt:lpstr>
      <vt:lpstr>DejaVu Sans</vt:lpstr>
      <vt:lpstr>ITC Bookman Demi</vt:lpstr>
      <vt:lpstr>Times New Roman</vt:lpstr>
      <vt:lpstr>Verdana</vt:lpstr>
      <vt:lpstr>WenQuanYi Micro Hei</vt:lpstr>
      <vt:lpstr>Wingdings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Administración de Redes Heterogéneas de Computadores. Sistema de Regeneración de Nodos de Red</dc:title>
  <dc:subject>Tesis Doctoral</dc:subject>
  <dc:creator>Paco Maciá</dc:creator>
  <cp:keywords>NRS Tesis</cp:keywords>
  <cp:lastModifiedBy>Windows User</cp:lastModifiedBy>
  <cp:revision>1118</cp:revision>
  <cp:lastPrinted>1601-01-01T00:00:00Z</cp:lastPrinted>
  <dcterms:created xsi:type="dcterms:W3CDTF">2000-05-23T09:20:55Z</dcterms:created>
  <dcterms:modified xsi:type="dcterms:W3CDTF">2019-02-11T12:12:29Z</dcterms:modified>
</cp:coreProperties>
</file>