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5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6858000" cy="9144000"/>
  <p:embeddedFontLst>
    <p:embeddedFont>
      <p:font typeface="Average" panose="020B0604020202020204" charset="0"/>
      <p:regular r:id="rId55"/>
    </p:embeddedFont>
    <p:embeddedFont>
      <p:font typeface="Consolas" panose="020B0609020204030204" pitchFamily="49" charset="0"/>
      <p:regular r:id="rId56"/>
      <p:bold r:id="rId57"/>
      <p:italic r:id="rId58"/>
      <p:boldItalic r:id="rId59"/>
    </p:embeddedFont>
    <p:embeddedFont>
      <p:font typeface="Tahoma" panose="020B0604030504040204" pitchFamily="34" charset="0"/>
      <p:regular r:id="rId60"/>
      <p:bold r:id="rId61"/>
    </p:embeddedFont>
    <p:embeddedFont>
      <p:font typeface="Verdana" panose="020B0604030504040204" pitchFamily="34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8" roundtripDataSignature="AMtx7miSNytmlG8ivpOcuufm0HkXl2X5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9.fntdata"/><Relationship Id="rId68" Type="http://customschemas.google.com/relationships/presentationmetadata" Target="metadata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font" Target="fonts/font4.fntdata"/><Relationship Id="rId5" Type="http://schemas.openxmlformats.org/officeDocument/2006/relationships/slide" Target="slides/slide3.xml"/><Relationship Id="rId61" Type="http://schemas.openxmlformats.org/officeDocument/2006/relationships/font" Target="fonts/font7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5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3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56717f836f5274b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g56717f836f5274b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56717f836f5274b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56717f836f5274b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g56717f836f5274b_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16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56717f836f5274b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g56717f836f5274b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6717f836f5274b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56717f836f5274b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g56717f836f5274b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56717f836f5274b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56717f836f5274b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g56717f836f5274b_7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21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56717f836f5274b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56717f836f5274b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g56717f836f5274b_8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23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56717f836f5274b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56717f836f5274b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g56717f836f5274b_9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24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56717f836f5274b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56717f836f5274b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g56717f836f5274b_10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26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56717f836f5274b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56717f836f5274b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g56717f836f5274b_10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29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6717f836f5274b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6717f836f5274b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g56717f836f5274b_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bc840c94c67f85a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bc840c94c67f85a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gbc840c94c67f85a_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30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bc840c94c67f85a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bc840c94c67f85a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gbc840c94c67f85a_1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31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bc840c94c67f85a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bc840c94c67f85a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gbc840c94c67f85a_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34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bc840c94c67f85a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bc840c94c67f85a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gbc840c94c67f85a_3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38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bc840c94c67f85a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bc840c94c67f85a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gbc840c94c67f85a_4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39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6717f836f5274b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56717f836f5274b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g56717f836f5274b_2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bc840c94c67f85a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bc840c94c67f85a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gbc840c94c67f85a_5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40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50" name="Google Shape;75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bc840c94c67f85a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bc840c94c67f85a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gbc840c94c67f85a_5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43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bc840c94c67f85a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bc840c94c67f85a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gbc840c94c67f85a_6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44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bc840c94c67f85a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bc840c94c67f85a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gbc840c94c67f85a_7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45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42" name="Google Shape;44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>
            <a:spLocks noGrp="1"/>
          </p:cNvSpPr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56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69" name="Google Shape;169;p34"/>
          <p:cNvSpPr txBox="1">
            <a:spLocks noGrp="1"/>
          </p:cNvSpPr>
          <p:nvPr>
            <p:ph type="dt" idx="10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4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78" name="Google Shape;378;p4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>
            <a:endParaRPr/>
          </a:p>
        </p:txBody>
      </p:sp>
      <p:sp>
        <p:nvSpPr>
          <p:cNvPr id="379" name="Google Shape;379;p4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80" name="Google Shape;380;p4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>
            <a:endParaRPr/>
          </a:p>
        </p:txBody>
      </p:sp>
      <p:sp>
        <p:nvSpPr>
          <p:cNvPr id="381" name="Google Shape;381;p44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4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4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>
            <a:endParaRPr/>
          </a:p>
        </p:txBody>
      </p:sp>
      <p:sp>
        <p:nvSpPr>
          <p:cNvPr id="387" name="Google Shape;387;p4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>
            <a:endParaRPr/>
          </a:p>
        </p:txBody>
      </p:sp>
      <p:sp>
        <p:nvSpPr>
          <p:cNvPr id="388" name="Google Shape;388;p45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4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4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4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>
            <a:endParaRPr/>
          </a:p>
        </p:txBody>
      </p:sp>
      <p:sp>
        <p:nvSpPr>
          <p:cNvPr id="394" name="Google Shape;394;p46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4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4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3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32" name="Google Shape;332;p36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3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3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" type="objOnly">
  <p:cSld name="OBJECT_ONLY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50" cy="587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37" name="Google Shape;337;p37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 txBox="1">
            <a:spLocks noGrp="1"/>
          </p:cNvSpPr>
          <p:nvPr>
            <p:ph type="title"/>
          </p:nvPr>
        </p:nvSpPr>
        <p:spPr>
          <a:xfrm rot="5400000">
            <a:off x="4839494" y="2096294"/>
            <a:ext cx="5870575" cy="213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38"/>
          <p:cNvSpPr txBox="1">
            <a:spLocks noGrp="1"/>
          </p:cNvSpPr>
          <p:nvPr>
            <p:ph type="body" idx="1"/>
          </p:nvPr>
        </p:nvSpPr>
        <p:spPr>
          <a:xfrm rot="5400000">
            <a:off x="492919" y="37306"/>
            <a:ext cx="5870575" cy="625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43" name="Google Shape;343;p38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3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3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body" idx="1"/>
          </p:nvPr>
        </p:nvSpPr>
        <p:spPr>
          <a:xfrm rot="5400000">
            <a:off x="2322513" y="-420687"/>
            <a:ext cx="4498975" cy="85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49" name="Google Shape;349;p39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4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4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56" name="Google Shape;356;p40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4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4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1160" algn="l">
              <a:spcBef>
                <a:spcPts val="640"/>
              </a:spcBef>
              <a:spcAft>
                <a:spcPts val="0"/>
              </a:spcAft>
              <a:buSzPts val="2560"/>
              <a:buChar char="►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50519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5pPr>
            <a:lvl6pPr marL="2743200" lvl="5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6pPr>
            <a:lvl7pPr marL="3200400" lvl="6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7pPr>
            <a:lvl8pPr marL="3657600" lvl="7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8pPr>
            <a:lvl9pPr marL="4114800" lvl="8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9pPr>
          </a:lstStyle>
          <a:p>
            <a:endParaRPr/>
          </a:p>
        </p:txBody>
      </p:sp>
      <p:sp>
        <p:nvSpPr>
          <p:cNvPr id="362" name="Google Shape;362;p4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63" name="Google Shape;363;p41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4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4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4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4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43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4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4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3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1" name="Google Shape;11;p33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2" name="Google Shape;12;p33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2110" extrusionOk="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33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366" extrusionOk="0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" name="Google Shape;14;p33"/>
              <p:cNvSpPr/>
              <p:nvPr/>
            </p:nvSpPr>
            <p:spPr>
              <a:xfrm>
                <a:off x="20" y="1069"/>
                <a:ext cx="5732" cy="3107"/>
              </a:xfrm>
              <a:custGeom>
                <a:avLst/>
                <a:gdLst/>
                <a:ahLst/>
                <a:cxnLst/>
                <a:rect l="l" t="t" r="r" b="b"/>
                <a:pathLst>
                  <a:path w="5732" h="3107" extrusionOk="0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" name="Google Shape;15;p33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2760" extrusionOk="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33"/>
              <p:cNvSpPr/>
              <p:nvPr/>
            </p:nvSpPr>
            <p:spPr>
              <a:xfrm>
                <a:off x="4840" y="984"/>
                <a:ext cx="790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189" extrusionOk="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" name="Google Shape;17;p33"/>
              <p:cNvSpPr/>
              <p:nvPr/>
            </p:nvSpPr>
            <p:spPr>
              <a:xfrm>
                <a:off x="5173" y="896"/>
                <a:ext cx="579" cy="111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17" extrusionOk="0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" name="Google Shape;18;p33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396" extrusionOk="0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" name="Google Shape;19;p33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49" extrusionOk="0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" name="Google Shape;20;p33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10" extrusionOk="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" name="Google Shape;21;p33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788" extrusionOk="0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" name="Google Shape;22;p33"/>
              <p:cNvSpPr/>
              <p:nvPr/>
            </p:nvSpPr>
            <p:spPr>
              <a:xfrm>
                <a:off x="5443" y="922"/>
                <a:ext cx="319" cy="85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854" extrusionOk="0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" name="Google Shape;23;p33"/>
              <p:cNvSpPr/>
              <p:nvPr/>
            </p:nvSpPr>
            <p:spPr>
              <a:xfrm>
                <a:off x="4954" y="3568"/>
                <a:ext cx="646" cy="39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392" extrusionOk="0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" name="Google Shape;24;p33"/>
              <p:cNvSpPr/>
              <p:nvPr/>
            </p:nvSpPr>
            <p:spPr>
              <a:xfrm>
                <a:off x="50" y="2400"/>
                <a:ext cx="2736" cy="192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920" extrusionOk="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5" name="Google Shape;25;p33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26" name="Google Shape;26;p33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" name="Google Shape;27;p33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" name="Google Shape;28;p33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29;p33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" name="Google Shape;30;p33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" name="Google Shape;31;p33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" name="Google Shape;32;p33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" name="Google Shape;33;p33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" name="Google Shape;34;p33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" name="Google Shape;35;p33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" name="Google Shape;36;p33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" name="Google Shape;37;p33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" name="Google Shape;38;p33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" name="Google Shape;39;p33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" name="Google Shape;40;p33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" name="Google Shape;41;p33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" name="Google Shape;42;p33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" name="Google Shape;43;p33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" name="Google Shape;44;p33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" name="Google Shape;45;p33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" name="Google Shape;46;p33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" name="Google Shape;47;p33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" name="Google Shape;48;p33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" name="Google Shape;49;p33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" name="Google Shape;50;p33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" name="Google Shape;51;p33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" name="Google Shape;52;p33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" name="Google Shape;53;p33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" name="Google Shape;54;p33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" name="Google Shape;55;p33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" name="Google Shape;56;p33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" name="Google Shape;57;p33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8" name="Google Shape;58;p33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9" name="Google Shape;59;p33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0" name="Google Shape;60;p33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" name="Google Shape;61;p33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2" name="Google Shape;62;p33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3" name="Google Shape;63;p33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" name="Google Shape;64;p33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5" name="Google Shape;65;p33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6" name="Google Shape;66;p33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7" name="Google Shape;67;p33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8" name="Google Shape;68;p33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" name="Google Shape;69;p33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0" name="Google Shape;70;p33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1" name="Google Shape;71;p33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" name="Google Shape;72;p33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3" name="Google Shape;73;p33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4" name="Google Shape;74;p33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" name="Google Shape;75;p33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6" name="Google Shape;76;p33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" name="Google Shape;77;p33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8" name="Google Shape;78;p33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" name="Google Shape;79;p33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" name="Google Shape;80;p33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" name="Google Shape;81;p33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" name="Google Shape;82;p33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" name="Google Shape;83;p33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4" name="Google Shape;84;p33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5" name="Google Shape;85;p33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" name="Google Shape;86;p33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" name="Google Shape;87;p33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8" name="Google Shape;88;p33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9" name="Google Shape;89;p33"/>
              <p:cNvSpPr/>
              <p:nvPr/>
            </p:nvSpPr>
            <p:spPr>
              <a:xfrm>
                <a:off x="486" y="2563"/>
                <a:ext cx="180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0" name="Google Shape;90;p33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" name="Google Shape;91;p33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2" name="Google Shape;92;p33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3" name="Google Shape;93;p33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4" name="Google Shape;94;p33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5" name="Google Shape;95;p33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6" name="Google Shape;96;p33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7" name="Google Shape;97;p33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" name="Google Shape;98;p33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" name="Google Shape;99;p33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0" name="Google Shape;100;p33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" name="Google Shape;101;p33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2" name="Google Shape;102;p33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3" name="Google Shape;103;p33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4" name="Google Shape;104;p33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5" name="Google Shape;105;p33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6" name="Google Shape;106;p33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7" name="Google Shape;107;p33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8" name="Google Shape;108;p33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9" name="Google Shape;109;p33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0" name="Google Shape;110;p33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" name="Google Shape;111;p33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2" name="Google Shape;112;p33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3" name="Google Shape;113;p33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4" name="Google Shape;114;p33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5" name="Google Shape;115;p33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6" name="Google Shape;116;p33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7" name="Google Shape;117;p33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8" name="Google Shape;118;p33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" name="Google Shape;119;p33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" name="Google Shape;120;p33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" name="Google Shape;121;p33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" name="Google Shape;122;p33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" name="Google Shape;123;p33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" name="Google Shape;124;p33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" name="Google Shape;125;p33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" name="Google Shape;126;p33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" name="Google Shape;127;p33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" name="Google Shape;128;p33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" name="Google Shape;129;p33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" name="Google Shape;130;p33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" name="Google Shape;131;p33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" name="Google Shape;132;p33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" name="Google Shape;133;p33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" name="Google Shape;134;p33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" name="Google Shape;135;p33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" name="Google Shape;136;p33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" name="Google Shape;137;p33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" name="Google Shape;138;p33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9" name="Google Shape;139;p33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0" name="Google Shape;140;p33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1" name="Google Shape;141;p33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2" name="Google Shape;142;p33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3" name="Google Shape;143;p33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4" name="Google Shape;144;p33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5" name="Google Shape;145;p33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6" name="Google Shape;146;p33"/>
              <p:cNvSpPr/>
              <p:nvPr/>
            </p:nvSpPr>
            <p:spPr>
              <a:xfrm>
                <a:off x="850" y="3136"/>
                <a:ext cx="204" cy="12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20" extrusionOk="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7" name="Google Shape;147;p33"/>
              <p:cNvSpPr/>
              <p:nvPr/>
            </p:nvSpPr>
            <p:spPr>
              <a:xfrm>
                <a:off x="19" y="2722"/>
                <a:ext cx="90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78" extrusionOk="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8" name="Google Shape;148;p33"/>
              <p:cNvSpPr/>
              <p:nvPr/>
            </p:nvSpPr>
            <p:spPr>
              <a:xfrm>
                <a:off x="97" y="2651"/>
                <a:ext cx="101" cy="8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89" extrusionOk="0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" name="Google Shape;149;p33"/>
              <p:cNvSpPr/>
              <p:nvPr/>
            </p:nvSpPr>
            <p:spPr>
              <a:xfrm>
                <a:off x="677" y="3502"/>
                <a:ext cx="8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83" h="78" extrusionOk="0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" name="Google Shape;150;p33"/>
              <p:cNvSpPr/>
              <p:nvPr/>
            </p:nvSpPr>
            <p:spPr>
              <a:xfrm>
                <a:off x="940" y="2782"/>
                <a:ext cx="90" cy="72"/>
              </a:xfrm>
              <a:custGeom>
                <a:avLst/>
                <a:gdLst/>
                <a:ahLst/>
                <a:cxnLst/>
                <a:rect l="l" t="t" r="r" b="b"/>
                <a:pathLst>
                  <a:path w="90" h="72" extrusionOk="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1" name="Google Shape;151;p33"/>
              <p:cNvSpPr/>
              <p:nvPr/>
            </p:nvSpPr>
            <p:spPr>
              <a:xfrm>
                <a:off x="898" y="2716"/>
                <a:ext cx="90" cy="8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4" extrusionOk="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2" name="Google Shape;152;p33"/>
              <p:cNvSpPr/>
              <p:nvPr/>
            </p:nvSpPr>
            <p:spPr>
              <a:xfrm>
                <a:off x="7" y="3837"/>
                <a:ext cx="6" cy="12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" name="Google Shape;153;p33"/>
              <p:cNvSpPr/>
              <p:nvPr/>
            </p:nvSpPr>
            <p:spPr>
              <a:xfrm>
                <a:off x="7" y="2555"/>
                <a:ext cx="30" cy="48"/>
              </a:xfrm>
              <a:custGeom>
                <a:avLst/>
                <a:gdLst/>
                <a:ahLst/>
                <a:cxnLst/>
                <a:rect l="l" t="t" r="r" b="b"/>
                <a:pathLst>
                  <a:path w="30" h="48" extrusionOk="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" name="Google Shape;154;p33"/>
              <p:cNvSpPr/>
              <p:nvPr/>
            </p:nvSpPr>
            <p:spPr>
              <a:xfrm>
                <a:off x="7" y="3843"/>
                <a:ext cx="3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6" h="66" extrusionOk="0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5" name="Google Shape;155;p33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6" name="Google Shape;156;p33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7" name="Google Shape;157;p33"/>
              <p:cNvSpPr/>
              <p:nvPr/>
            </p:nvSpPr>
            <p:spPr>
              <a:xfrm>
                <a:off x="139" y="3573"/>
                <a:ext cx="144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8" name="Google Shape;158;p33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" name="Google Shape;159;p33"/>
              <p:cNvSpPr/>
              <p:nvPr/>
            </p:nvSpPr>
            <p:spPr>
              <a:xfrm>
                <a:off x="235" y="2503"/>
                <a:ext cx="348" cy="1272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272" extrusionOk="0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0" name="Google Shape;160;p33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61" name="Google Shape;161;p3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2" name="Google Shape;162;p33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05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3" name="Google Shape;163;p33"/>
          <p:cNvSpPr txBox="1">
            <a:spLocks noGrp="1"/>
          </p:cNvSpPr>
          <p:nvPr>
            <p:ph type="dt" idx="10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4" name="Google Shape;164;p3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5" name="Google Shape;165;p3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35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74" name="Google Shape;174;p35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75" name="Google Shape;175;p35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2110" extrusionOk="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6" name="Google Shape;176;p35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366" extrusionOk="0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7" name="Google Shape;177;p35"/>
              <p:cNvSpPr/>
              <p:nvPr/>
            </p:nvSpPr>
            <p:spPr>
              <a:xfrm>
                <a:off x="20" y="1069"/>
                <a:ext cx="5732" cy="3107"/>
              </a:xfrm>
              <a:custGeom>
                <a:avLst/>
                <a:gdLst/>
                <a:ahLst/>
                <a:cxnLst/>
                <a:rect l="l" t="t" r="r" b="b"/>
                <a:pathLst>
                  <a:path w="5732" h="3107" extrusionOk="0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8" name="Google Shape;178;p35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2760" extrusionOk="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9" name="Google Shape;179;p35"/>
              <p:cNvSpPr/>
              <p:nvPr/>
            </p:nvSpPr>
            <p:spPr>
              <a:xfrm>
                <a:off x="4840" y="984"/>
                <a:ext cx="790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189" extrusionOk="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0" name="Google Shape;180;p35"/>
              <p:cNvSpPr/>
              <p:nvPr/>
            </p:nvSpPr>
            <p:spPr>
              <a:xfrm>
                <a:off x="5173" y="896"/>
                <a:ext cx="579" cy="111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17" extrusionOk="0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1" name="Google Shape;181;p35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396" extrusionOk="0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2" name="Google Shape;182;p35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49" extrusionOk="0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3" name="Google Shape;183;p35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10" extrusionOk="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4" name="Google Shape;184;p35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788" extrusionOk="0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5" name="Google Shape;185;p35"/>
              <p:cNvSpPr/>
              <p:nvPr/>
            </p:nvSpPr>
            <p:spPr>
              <a:xfrm>
                <a:off x="5443" y="922"/>
                <a:ext cx="319" cy="85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854" extrusionOk="0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6" name="Google Shape;186;p35"/>
              <p:cNvSpPr/>
              <p:nvPr/>
            </p:nvSpPr>
            <p:spPr>
              <a:xfrm>
                <a:off x="4954" y="3568"/>
                <a:ext cx="646" cy="39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392" extrusionOk="0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7" name="Google Shape;187;p35"/>
              <p:cNvSpPr/>
              <p:nvPr/>
            </p:nvSpPr>
            <p:spPr>
              <a:xfrm>
                <a:off x="50" y="2400"/>
                <a:ext cx="2736" cy="192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920" extrusionOk="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88" name="Google Shape;188;p35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189" name="Google Shape;189;p35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" name="Google Shape;190;p35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1" name="Google Shape;191;p35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2" name="Google Shape;192;p35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3" name="Google Shape;193;p35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4" name="Google Shape;194;p35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5" name="Google Shape;195;p35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6" name="Google Shape;196;p35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7" name="Google Shape;197;p35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8" name="Google Shape;198;p35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9" name="Google Shape;199;p35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0" name="Google Shape;200;p35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" name="Google Shape;201;p35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2" name="Google Shape;202;p35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3" name="Google Shape;203;p35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4" name="Google Shape;204;p35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5" name="Google Shape;205;p35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6" name="Google Shape;206;p35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7" name="Google Shape;207;p35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8" name="Google Shape;208;p35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9" name="Google Shape;209;p35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0" name="Google Shape;210;p35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1" name="Google Shape;211;p35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2" name="Google Shape;212;p35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3" name="Google Shape;213;p35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4" name="Google Shape;214;p35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5" name="Google Shape;215;p35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6" name="Google Shape;216;p35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7" name="Google Shape;217;p35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8" name="Google Shape;218;p35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9" name="Google Shape;219;p35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0" name="Google Shape;220;p35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1" name="Google Shape;221;p35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2" name="Google Shape;222;p35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3" name="Google Shape;223;p35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4" name="Google Shape;224;p35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5" name="Google Shape;225;p35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6" name="Google Shape;226;p35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7" name="Google Shape;227;p35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8" name="Google Shape;228;p35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9" name="Google Shape;229;p35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0" name="Google Shape;230;p35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1" name="Google Shape;231;p35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2" name="Google Shape;232;p35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3" name="Google Shape;233;p35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4" name="Google Shape;234;p35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5" name="Google Shape;235;p35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6" name="Google Shape;236;p35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7" name="Google Shape;237;p35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8" name="Google Shape;238;p35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9" name="Google Shape;239;p35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0" name="Google Shape;240;p35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1" name="Google Shape;241;p35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2" name="Google Shape;242;p35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" name="Google Shape;243;p35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4" name="Google Shape;244;p35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5" name="Google Shape;245;p35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6" name="Google Shape;246;p35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7" name="Google Shape;247;p35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" name="Google Shape;248;p35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" name="Google Shape;249;p35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0" name="Google Shape;250;p35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1" name="Google Shape;251;p35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" name="Google Shape;252;p35"/>
              <p:cNvSpPr/>
              <p:nvPr/>
            </p:nvSpPr>
            <p:spPr>
              <a:xfrm>
                <a:off x="486" y="2563"/>
                <a:ext cx="180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" name="Google Shape;253;p35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4" name="Google Shape;254;p35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" name="Google Shape;255;p35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" name="Google Shape;256;p35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7" name="Google Shape;257;p35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8" name="Google Shape;258;p35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" name="Google Shape;259;p35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" name="Google Shape;260;p35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1" name="Google Shape;261;p35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2" name="Google Shape;262;p35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3" name="Google Shape;263;p35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" name="Google Shape;264;p35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5" name="Google Shape;265;p35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6" name="Google Shape;266;p35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7" name="Google Shape;267;p35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" name="Google Shape;268;p35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9" name="Google Shape;269;p35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0" name="Google Shape;270;p35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1" name="Google Shape;271;p35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" name="Google Shape;272;p35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" name="Google Shape;273;p35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" name="Google Shape;274;p35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" name="Google Shape;275;p35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6" name="Google Shape;276;p35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7" name="Google Shape;277;p35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8" name="Google Shape;278;p35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9" name="Google Shape;279;p35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0" name="Google Shape;280;p35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1" name="Google Shape;281;p35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" name="Google Shape;282;p35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" name="Google Shape;283;p35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" name="Google Shape;284;p35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5" name="Google Shape;285;p35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6" name="Google Shape;286;p35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7" name="Google Shape;287;p35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" name="Google Shape;288;p35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" name="Google Shape;289;p35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0" name="Google Shape;290;p35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1" name="Google Shape;291;p35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" name="Google Shape;292;p35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" name="Google Shape;293;p35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4" name="Google Shape;294;p35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" name="Google Shape;295;p35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" name="Google Shape;296;p35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7" name="Google Shape;297;p35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8" name="Google Shape;298;p35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" name="Google Shape;299;p35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" name="Google Shape;300;p35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1" name="Google Shape;301;p35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2" name="Google Shape;302;p35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" name="Google Shape;303;p35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" name="Google Shape;304;p35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5" name="Google Shape;305;p35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6" name="Google Shape;306;p35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" name="Google Shape;307;p35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" name="Google Shape;308;p35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9" name="Google Shape;309;p35"/>
              <p:cNvSpPr/>
              <p:nvPr/>
            </p:nvSpPr>
            <p:spPr>
              <a:xfrm>
                <a:off x="850" y="3136"/>
                <a:ext cx="204" cy="12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20" extrusionOk="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0" name="Google Shape;310;p35"/>
              <p:cNvSpPr/>
              <p:nvPr/>
            </p:nvSpPr>
            <p:spPr>
              <a:xfrm>
                <a:off x="19" y="2722"/>
                <a:ext cx="90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78" extrusionOk="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1" name="Google Shape;311;p35"/>
              <p:cNvSpPr/>
              <p:nvPr/>
            </p:nvSpPr>
            <p:spPr>
              <a:xfrm>
                <a:off x="97" y="2651"/>
                <a:ext cx="101" cy="8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89" extrusionOk="0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" name="Google Shape;312;p35"/>
              <p:cNvSpPr/>
              <p:nvPr/>
            </p:nvSpPr>
            <p:spPr>
              <a:xfrm>
                <a:off x="677" y="3502"/>
                <a:ext cx="8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83" h="78" extrusionOk="0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3" name="Google Shape;313;p35"/>
              <p:cNvSpPr/>
              <p:nvPr/>
            </p:nvSpPr>
            <p:spPr>
              <a:xfrm>
                <a:off x="940" y="2782"/>
                <a:ext cx="90" cy="72"/>
              </a:xfrm>
              <a:custGeom>
                <a:avLst/>
                <a:gdLst/>
                <a:ahLst/>
                <a:cxnLst/>
                <a:rect l="l" t="t" r="r" b="b"/>
                <a:pathLst>
                  <a:path w="90" h="72" extrusionOk="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4" name="Google Shape;314;p35"/>
              <p:cNvSpPr/>
              <p:nvPr/>
            </p:nvSpPr>
            <p:spPr>
              <a:xfrm>
                <a:off x="898" y="2716"/>
                <a:ext cx="90" cy="8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4" extrusionOk="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5" name="Google Shape;315;p35"/>
              <p:cNvSpPr/>
              <p:nvPr/>
            </p:nvSpPr>
            <p:spPr>
              <a:xfrm>
                <a:off x="7" y="3837"/>
                <a:ext cx="6" cy="12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6" name="Google Shape;316;p35"/>
              <p:cNvSpPr/>
              <p:nvPr/>
            </p:nvSpPr>
            <p:spPr>
              <a:xfrm>
                <a:off x="7" y="2555"/>
                <a:ext cx="30" cy="48"/>
              </a:xfrm>
              <a:custGeom>
                <a:avLst/>
                <a:gdLst/>
                <a:ahLst/>
                <a:cxnLst/>
                <a:rect l="l" t="t" r="r" b="b"/>
                <a:pathLst>
                  <a:path w="30" h="48" extrusionOk="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" name="Google Shape;317;p35"/>
              <p:cNvSpPr/>
              <p:nvPr/>
            </p:nvSpPr>
            <p:spPr>
              <a:xfrm>
                <a:off x="7" y="3843"/>
                <a:ext cx="3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6" h="66" extrusionOk="0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" name="Google Shape;318;p35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9" name="Google Shape;319;p35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0" name="Google Shape;320;p35"/>
              <p:cNvSpPr/>
              <p:nvPr/>
            </p:nvSpPr>
            <p:spPr>
              <a:xfrm>
                <a:off x="139" y="3573"/>
                <a:ext cx="144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" name="Google Shape;321;p35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" name="Google Shape;322;p35"/>
              <p:cNvSpPr/>
              <p:nvPr/>
            </p:nvSpPr>
            <p:spPr>
              <a:xfrm>
                <a:off x="235" y="2503"/>
                <a:ext cx="348" cy="1272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272" extrusionOk="0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" name="Google Shape;323;p35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324" name="Google Shape;324;p3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5" name="Google Shape;325;p35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28" name="Google Shape;328;p3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05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"/>
          <p:cNvSpPr txBox="1">
            <a:spLocks noGrp="1"/>
          </p:cNvSpPr>
          <p:nvPr>
            <p:ph type="ctrTitle"/>
          </p:nvPr>
        </p:nvSpPr>
        <p:spPr>
          <a:xfrm>
            <a:off x="685800" y="2420937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Tahoma"/>
              <a:buNone/>
            </a:pPr>
            <a:r>
              <a:rPr lang="en-GB" sz="5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Обобщения</a:t>
            </a:r>
            <a:endParaRPr/>
          </a:p>
        </p:txBody>
      </p:sp>
      <p:sp>
        <p:nvSpPr>
          <p:cNvPr id="402" name="Google Shape;402;p1"/>
          <p:cNvSpPr txBox="1">
            <a:spLocks noGrp="1"/>
          </p:cNvSpPr>
          <p:nvPr>
            <p:ph type="subTitle" idx="1"/>
          </p:nvPr>
        </p:nvSpPr>
        <p:spPr>
          <a:xfrm>
            <a:off x="1371600" y="4005262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Generic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"/>
          <p:cNvSpPr txBox="1">
            <a:spLocks noGrp="1"/>
          </p:cNvSpPr>
          <p:nvPr>
            <p:ph type="body" idx="1"/>
          </p:nvPr>
        </p:nvSpPr>
        <p:spPr>
          <a:xfrm>
            <a:off x="214325" y="388698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4) Могут содержать  статические типы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5) Доступность конструируемых типов определяется на основе пересечения доступности универсального типа и типа в списке аргументов </a:t>
            </a:r>
            <a:endParaRPr/>
          </a:p>
        </p:txBody>
      </p:sp>
      <p:pic>
        <p:nvPicPr>
          <p:cNvPr id="480" name="Google Shape;48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000" y="3213100"/>
            <a:ext cx="846137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"/>
          <p:cNvSpPr txBox="1">
            <a:spLocks noGrp="1"/>
          </p:cNvSpPr>
          <p:nvPr>
            <p:ph type="body" idx="1"/>
          </p:nvPr>
        </p:nvSpPr>
        <p:spPr>
          <a:xfrm>
            <a:off x="9525" y="1889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5) могут использовать несколько универсальных параметров одновременно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4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6) поддерживает механизм ограничений</a:t>
            </a:r>
            <a:endParaRPr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6" name="Google Shape;486;p8"/>
          <p:cNvSpPr txBox="1"/>
          <p:nvPr/>
        </p:nvSpPr>
        <p:spPr>
          <a:xfrm>
            <a:off x="323850" y="1196975"/>
            <a:ext cx="8074025" cy="41544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Transaction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FromAccount {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  </a:t>
            </a:r>
            <a:r>
              <a:rPr lang="en-GB" sz="24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с какого счета перевод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ToAccount {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    </a:t>
            </a:r>
            <a:r>
              <a:rPr lang="en-GB" sz="24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на какой счет перевод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Code {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         </a:t>
            </a:r>
            <a:r>
              <a:rPr lang="en-GB" sz="24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код операции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 {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        </a:t>
            </a:r>
            <a:r>
              <a:rPr lang="en-GB" sz="24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сумма перевода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9"/>
          <p:cNvSpPr txBox="1"/>
          <p:nvPr/>
        </p:nvSpPr>
        <p:spPr>
          <a:xfrm>
            <a:off x="179387" y="117475"/>
            <a:ext cx="8851900" cy="12001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CLR существует механизм ограничений (constraints) -  инструмент определения универсального типа с указанием допустимых  для него аргументов типа</a:t>
            </a:r>
            <a:endParaRPr/>
          </a:p>
        </p:txBody>
      </p:sp>
      <p:pic>
        <p:nvPicPr>
          <p:cNvPr id="492" name="Google Shape;49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80" y="1675700"/>
            <a:ext cx="8407050" cy="9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9"/>
          <p:cNvSpPr txBox="1"/>
          <p:nvPr/>
        </p:nvSpPr>
        <p:spPr>
          <a:xfrm>
            <a:off x="467787" y="3031800"/>
            <a:ext cx="8081400" cy="3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В качестве ограничений мы можем использовать следующие типы: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Классы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Интерфейсы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class 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struct 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new() 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6717f836f5274b_35"/>
          <p:cNvSpPr txBox="1"/>
          <p:nvPr/>
        </p:nvSpPr>
        <p:spPr>
          <a:xfrm>
            <a:off x="179387" y="0"/>
            <a:ext cx="53688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lang="en-GB" sz="2800" b="1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Ограничение на интерфейс</a:t>
            </a:r>
            <a:endParaRPr/>
          </a:p>
        </p:txBody>
      </p:sp>
      <p:sp>
        <p:nvSpPr>
          <p:cNvPr id="499" name="Google Shape;499;g56717f836f5274b_35"/>
          <p:cNvSpPr/>
          <p:nvPr/>
        </p:nvSpPr>
        <p:spPr>
          <a:xfrm>
            <a:off x="175343" y="2996107"/>
            <a:ext cx="7848900" cy="147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Min&lt;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o1,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(o1.CompareTo(o2) &lt; 0)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o2;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00" name="Google Shape;500;g56717f836f5274b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25" y="4489637"/>
            <a:ext cx="9072562" cy="3127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1" name="Google Shape;501;g56717f836f5274b_35"/>
          <p:cNvCxnSpPr>
            <a:stCxn id="500" idx="0"/>
          </p:cNvCxnSpPr>
          <p:nvPr/>
        </p:nvCxnSpPr>
        <p:spPr>
          <a:xfrm rot="10800000">
            <a:off x="3966605" y="4035737"/>
            <a:ext cx="605400" cy="453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02" name="Google Shape;502;g56717f836f5274b_35"/>
          <p:cNvSpPr txBox="1"/>
          <p:nvPr/>
        </p:nvSpPr>
        <p:spPr>
          <a:xfrm>
            <a:off x="175350" y="721825"/>
            <a:ext cx="8968800" cy="92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Аргумент типа должен являться заданным интерфейсом или реализовывать его. Можно указать несколько ограничений интерфейса. Заданный в ограничении интерфейс также может быть универсальным. В</a:t>
            </a:r>
            <a:endParaRPr/>
          </a:p>
        </p:txBody>
      </p:sp>
      <p:sp>
        <p:nvSpPr>
          <p:cNvPr id="503" name="Google Shape;503;g56717f836f5274b_35"/>
          <p:cNvSpPr/>
          <p:nvPr/>
        </p:nvSpPr>
        <p:spPr>
          <a:xfrm>
            <a:off x="534988" y="4802375"/>
            <a:ext cx="8424900" cy="147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Min&lt;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o1,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o2)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IComparable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(o1.CompareTo(o2) &lt; 0)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o2;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4" name="Google Shape;504;g56717f836f5274b_35"/>
          <p:cNvSpPr txBox="1"/>
          <p:nvPr/>
        </p:nvSpPr>
        <p:spPr>
          <a:xfrm>
            <a:off x="4387850" y="5818187"/>
            <a:ext cx="4572000" cy="92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указанный в T тип должен реализовывать обобщенный интерфейс IComparable того же типа (T).</a:t>
            </a:r>
            <a:endParaRPr/>
          </a:p>
        </p:txBody>
      </p:sp>
      <p:cxnSp>
        <p:nvCxnSpPr>
          <p:cNvPr id="505" name="Google Shape;505;g56717f836f5274b_35"/>
          <p:cNvCxnSpPr/>
          <p:nvPr/>
        </p:nvCxnSpPr>
        <p:spPr>
          <a:xfrm rot="10800000">
            <a:off x="5661050" y="5116599"/>
            <a:ext cx="2079600" cy="763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pic>
        <p:nvPicPr>
          <p:cNvPr id="506" name="Google Shape;506;g56717f836f5274b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03625"/>
            <a:ext cx="3592925" cy="9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g56717f836f5274b_35"/>
          <p:cNvSpPr txBox="1"/>
          <p:nvPr/>
        </p:nvSpPr>
        <p:spPr>
          <a:xfrm>
            <a:off x="3873500" y="1952263"/>
            <a:ext cx="56007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где T — это имя параметра типа, а имя_интерфейса — конкретное имя ограничиваемого интерфейса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1"/>
          <p:cNvSpPr txBox="1">
            <a:spLocks noGrp="1"/>
          </p:cNvSpPr>
          <p:nvPr>
            <p:ph type="body" idx="1"/>
          </p:nvPr>
        </p:nvSpPr>
        <p:spPr>
          <a:xfrm>
            <a:off x="301650" y="228600"/>
            <a:ext cx="85407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1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Ограничение на базовый класс</a:t>
            </a:r>
            <a:endParaRPr/>
          </a:p>
        </p:txBody>
      </p:sp>
      <p:pic>
        <p:nvPicPr>
          <p:cNvPr id="513" name="Google Shape;51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35800" y="1600505"/>
            <a:ext cx="9652000" cy="3184525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11"/>
          <p:cNvSpPr txBox="1"/>
          <p:nvPr/>
        </p:nvSpPr>
        <p:spPr>
          <a:xfrm>
            <a:off x="301650" y="761700"/>
            <a:ext cx="8177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FFFFFF"/>
                </a:solidFill>
                <a:highlight>
                  <a:srgbClr val="000000"/>
                </a:highlight>
              </a:rPr>
              <a:t>Аргумент типа должен иметь базовый класс или производный от него класс.</a:t>
            </a:r>
            <a:endParaRPr sz="21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0"/>
          <p:cNvSpPr txBox="1">
            <a:spLocks noGrp="1"/>
          </p:cNvSpPr>
          <p:nvPr>
            <p:ph type="body" idx="1"/>
          </p:nvPr>
        </p:nvSpPr>
        <p:spPr>
          <a:xfrm>
            <a:off x="211825" y="3171017"/>
            <a:ext cx="8540700" cy="8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/>
              <a:t>where T : struct</a:t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0" name="Google Shape;520;p10"/>
          <p:cNvSpPr txBox="1"/>
          <p:nvPr/>
        </p:nvSpPr>
        <p:spPr>
          <a:xfrm>
            <a:off x="301625" y="333375"/>
            <a:ext cx="5497512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lang="en-GB" sz="2800" b="1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Ограничение типа значения</a:t>
            </a:r>
            <a:endParaRPr/>
          </a:p>
        </p:txBody>
      </p:sp>
      <p:sp>
        <p:nvSpPr>
          <p:cNvPr id="521" name="Google Shape;521;p10"/>
          <p:cNvSpPr txBox="1"/>
          <p:nvPr/>
        </p:nvSpPr>
        <p:spPr>
          <a:xfrm>
            <a:off x="301625" y="1407427"/>
            <a:ext cx="8842500" cy="163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гарантирует компилятору, что указанный аргумент типа будет иметь значимый тип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Но значимые типы с поддержкой  null  (System.Nullable&lt;T&gt;) не подходят под это ограничение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56717f836f5274b_30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8" name="Google Shape;528;g56717f836f5274b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301" y="0"/>
            <a:ext cx="581539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2"/>
          <p:cNvSpPr txBox="1">
            <a:spLocks noGrp="1"/>
          </p:cNvSpPr>
          <p:nvPr>
            <p:ph type="body" idx="1"/>
          </p:nvPr>
        </p:nvSpPr>
        <p:spPr>
          <a:xfrm>
            <a:off x="239700" y="228600"/>
            <a:ext cx="7404000" cy="9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1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Ограничение ссылочного типа</a:t>
            </a:r>
            <a:endParaRPr/>
          </a:p>
        </p:txBody>
      </p:sp>
      <p:sp>
        <p:nvSpPr>
          <p:cNvPr id="534" name="Google Shape;534;p12"/>
          <p:cNvSpPr txBox="1"/>
          <p:nvPr/>
        </p:nvSpPr>
        <p:spPr>
          <a:xfrm>
            <a:off x="351325" y="967475"/>
            <a:ext cx="8211300" cy="65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Аргумент типа должен быть ссылочным типом. Это ограничение также применяется к любому типу класса, интерфейса, делегата или массива.</a:t>
            </a:r>
            <a:endParaRPr/>
          </a:p>
        </p:txBody>
      </p:sp>
      <p:sp>
        <p:nvSpPr>
          <p:cNvPr id="535" name="Google Shape;535;p12"/>
          <p:cNvSpPr txBox="1"/>
          <p:nvPr/>
        </p:nvSpPr>
        <p:spPr>
          <a:xfrm>
            <a:off x="351325" y="1788450"/>
            <a:ext cx="39951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FFFFFF"/>
                </a:solidFill>
              </a:rPr>
              <a:t>where T : class</a:t>
            </a:r>
            <a:endParaRPr sz="36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56717f836f5274b_6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1" name="Google Shape;541;g56717f836f5274b_61"/>
          <p:cNvSpPr txBox="1">
            <a:spLocks noGrp="1"/>
          </p:cNvSpPr>
          <p:nvPr>
            <p:ph type="body" idx="1"/>
          </p:nvPr>
        </p:nvSpPr>
        <p:spPr>
          <a:xfrm>
            <a:off x="239700" y="228600"/>
            <a:ext cx="85407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1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Ограничение ссылочного типа</a:t>
            </a:r>
            <a:endParaRPr/>
          </a:p>
        </p:txBody>
      </p:sp>
      <p:pic>
        <p:nvPicPr>
          <p:cNvPr id="542" name="Google Shape;542;g56717f836f5274b_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62325" y="1001700"/>
            <a:ext cx="9615875" cy="3301125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g56717f836f5274b_61"/>
          <p:cNvSpPr txBox="1"/>
          <p:nvPr/>
        </p:nvSpPr>
        <p:spPr>
          <a:xfrm>
            <a:off x="4240212" y="2112962"/>
            <a:ext cx="4572000" cy="92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Этому ограничению удовлетворяют все типы-классы, типы-интерфейсы, типы-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делегаты и типы-массивы</a:t>
            </a:r>
            <a:endParaRPr/>
          </a:p>
        </p:txBody>
      </p:sp>
      <p:cxnSp>
        <p:nvCxnSpPr>
          <p:cNvPr id="544" name="Google Shape;544;g56717f836f5274b_61"/>
          <p:cNvCxnSpPr/>
          <p:nvPr/>
        </p:nvCxnSpPr>
        <p:spPr>
          <a:xfrm rot="10800000">
            <a:off x="5364099" y="1916212"/>
            <a:ext cx="287400" cy="126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3"/>
          <p:cNvSpPr txBox="1">
            <a:spLocks noGrp="1"/>
          </p:cNvSpPr>
          <p:nvPr>
            <p:ph type="body" idx="1"/>
          </p:nvPr>
        </p:nvSpPr>
        <p:spPr>
          <a:xfrm>
            <a:off x="539750" y="404810"/>
            <a:ext cx="85407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1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Ограничение на конструктор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1" i="1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1" i="1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50" name="Google Shape;55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667" y="3002499"/>
            <a:ext cx="8448676" cy="36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13"/>
          <p:cNvSpPr txBox="1"/>
          <p:nvPr/>
        </p:nvSpPr>
        <p:spPr>
          <a:xfrm>
            <a:off x="6635750" y="3002500"/>
            <a:ext cx="21606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E36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rgbClr val="2D2E36"/>
                </a:solidFill>
                <a:latin typeface="Tahoma"/>
                <a:ea typeface="Tahoma"/>
                <a:cs typeface="Tahoma"/>
                <a:sym typeface="Tahoma"/>
              </a:rPr>
              <a:t>Требование предоставить конструктор без параметров</a:t>
            </a:r>
            <a:endParaRPr/>
          </a:p>
        </p:txBody>
      </p:sp>
      <p:cxnSp>
        <p:nvCxnSpPr>
          <p:cNvPr id="552" name="Google Shape;552;p13"/>
          <p:cNvCxnSpPr/>
          <p:nvPr/>
        </p:nvCxnSpPr>
        <p:spPr>
          <a:xfrm flipH="1">
            <a:off x="5498760" y="3429012"/>
            <a:ext cx="863700" cy="6921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2D2E3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53" name="Google Shape;553;p13"/>
          <p:cNvSpPr txBox="1"/>
          <p:nvPr/>
        </p:nvSpPr>
        <p:spPr>
          <a:xfrm>
            <a:off x="684212" y="1039812"/>
            <a:ext cx="6911975" cy="101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гарантирует компилятору, что указанный аргумент-тип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будет иметь неабстрактный тип, имеющий открытый конструктор без параметров</a:t>
            </a:r>
            <a:endParaRPr/>
          </a:p>
        </p:txBody>
      </p:sp>
      <p:sp>
        <p:nvSpPr>
          <p:cNvPr id="554" name="Google Shape;554;p13"/>
          <p:cNvSpPr txBox="1"/>
          <p:nvPr/>
        </p:nvSpPr>
        <p:spPr>
          <a:xfrm>
            <a:off x="347675" y="2331050"/>
            <a:ext cx="30000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solidFill>
                  <a:srgbClr val="FFFFFF"/>
                </a:solidFill>
              </a:rPr>
              <a:t>where T : new()</a:t>
            </a:r>
            <a:endParaRPr sz="26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6717f836f5274b_0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CAC40B-7746-410B-87B0-0FF0DD228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872" y="541126"/>
            <a:ext cx="5806256" cy="608827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5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4412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g56717f836f5274b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902600" cy="6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g56717f836f5274b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1175" y="2913500"/>
            <a:ext cx="6310725" cy="23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5"/>
          <p:cNvSpPr txBox="1">
            <a:spLocks noGrp="1"/>
          </p:cNvSpPr>
          <p:nvPr>
            <p:ph type="body" idx="1"/>
          </p:nvPr>
        </p:nvSpPr>
        <p:spPr>
          <a:xfrm>
            <a:off x="301625" y="4048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Особенности ограничения на конструктор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GB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последним по порядку</a:t>
            </a: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GB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ограничение new () позволяет конструировать объект, используя только конструктор без параметров</a:t>
            </a:r>
            <a:endParaRPr/>
          </a:p>
          <a:p>
            <a: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GB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ограничение new() нельзя использовать одновременно с ограничением типа значения.</a:t>
            </a:r>
            <a:endParaRPr/>
          </a:p>
          <a:p>
            <a:pPr marL="342900" marR="0" lvl="0" indent="-20066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56717f836f5274b_85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7796100" cy="60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600" b="1"/>
              <a:t>Параметры типа в качестве ограничений</a:t>
            </a:r>
            <a:endParaRPr sz="2600" b="1"/>
          </a:p>
        </p:txBody>
      </p:sp>
      <p:sp>
        <p:nvSpPr>
          <p:cNvPr id="578" name="Google Shape;578;g56717f836f5274b_85"/>
          <p:cNvSpPr txBox="1"/>
          <p:nvPr/>
        </p:nvSpPr>
        <p:spPr>
          <a:xfrm>
            <a:off x="301624" y="835500"/>
            <a:ext cx="8189400" cy="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highlight>
                  <a:srgbClr val="000000"/>
                </a:highlight>
              </a:rPr>
              <a:t>	Аргумент типа, указанный для T, должен быть аргументом, указанным для U, или производным от него.</a:t>
            </a:r>
            <a:endParaRPr sz="22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579" name="Google Shape;579;g56717f836f5274b_85"/>
          <p:cNvSpPr txBox="1"/>
          <p:nvPr/>
        </p:nvSpPr>
        <p:spPr>
          <a:xfrm>
            <a:off x="301625" y="1869021"/>
            <a:ext cx="3000000" cy="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FFFFFF"/>
                </a:solidFill>
              </a:rPr>
              <a:t>where T : U</a:t>
            </a:r>
            <a:endParaRPr sz="23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56717f836f5274b_94"/>
          <p:cNvSpPr txBox="1">
            <a:spLocks noGrp="1"/>
          </p:cNvSpPr>
          <p:nvPr>
            <p:ph type="body" idx="1"/>
          </p:nvPr>
        </p:nvSpPr>
        <p:spPr>
          <a:xfrm>
            <a:off x="264977" y="0"/>
            <a:ext cx="8965200" cy="14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200"/>
              <a:t>последовательно можно задать ограничения к каждому из них</a:t>
            </a:r>
            <a:endParaRPr sz="2200"/>
          </a:p>
        </p:txBody>
      </p:sp>
      <p:pic>
        <p:nvPicPr>
          <p:cNvPr id="586" name="Google Shape;586;g56717f836f5274b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5900"/>
            <a:ext cx="6831122" cy="617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g56717f836f5274b_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7950" y="3133050"/>
            <a:ext cx="5596049" cy="129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3" name="Google Shape;593;p16"/>
          <p:cNvSpPr txBox="1">
            <a:spLocks noGrp="1"/>
          </p:cNvSpPr>
          <p:nvPr>
            <p:ph type="body" idx="1"/>
          </p:nvPr>
        </p:nvSpPr>
        <p:spPr>
          <a:xfrm>
            <a:off x="206375" y="2286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1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Ограничение на связь параметров</a:t>
            </a:r>
            <a:endParaRPr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1" i="1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94" name="Google Shape;59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437" y="1336675"/>
            <a:ext cx="8350250" cy="308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16"/>
          <p:cNvSpPr txBox="1"/>
          <p:nvPr/>
        </p:nvSpPr>
        <p:spPr>
          <a:xfrm>
            <a:off x="4964112" y="2601912"/>
            <a:ext cx="3933825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E36"/>
              </a:buClr>
              <a:buSzPts val="1600"/>
              <a:buFont typeface="Tahoma"/>
              <a:buNone/>
            </a:pPr>
            <a:r>
              <a:rPr lang="en-GB" sz="1600" b="0" i="0" u="none">
                <a:solidFill>
                  <a:srgbClr val="2D2E36"/>
                </a:solidFill>
                <a:latin typeface="Tahoma"/>
                <a:ea typeface="Tahoma"/>
                <a:cs typeface="Tahoma"/>
                <a:sym typeface="Tahoma"/>
              </a:rPr>
              <a:t>Ссылочным, разновидностью T  и использовать конструктор без парам</a:t>
            </a:r>
            <a:endParaRPr/>
          </a:p>
        </p:txBody>
      </p:sp>
      <p:cxnSp>
        <p:nvCxnSpPr>
          <p:cNvPr id="596" name="Google Shape;596;p16"/>
          <p:cNvCxnSpPr/>
          <p:nvPr/>
        </p:nvCxnSpPr>
        <p:spPr>
          <a:xfrm rot="10800000">
            <a:off x="4859337" y="2601912"/>
            <a:ext cx="131762" cy="395287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2D2E3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97" name="Google Shape;597;p16"/>
          <p:cNvSpPr txBox="1"/>
          <p:nvPr/>
        </p:nvSpPr>
        <p:spPr>
          <a:xfrm>
            <a:off x="4916487" y="1547812"/>
            <a:ext cx="4572000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основное    дополнительные</a:t>
            </a:r>
            <a:endParaRPr/>
          </a:p>
        </p:txBody>
      </p:sp>
      <p:cxnSp>
        <p:nvCxnSpPr>
          <p:cNvPr id="598" name="Google Shape;598;p16"/>
          <p:cNvCxnSpPr/>
          <p:nvPr/>
        </p:nvCxnSpPr>
        <p:spPr>
          <a:xfrm flipH="1">
            <a:off x="5148262" y="1863725"/>
            <a:ext cx="360362" cy="43021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99" name="Google Shape;599;p16"/>
          <p:cNvCxnSpPr/>
          <p:nvPr/>
        </p:nvCxnSpPr>
        <p:spPr>
          <a:xfrm flipH="1">
            <a:off x="5724525" y="1917700"/>
            <a:ext cx="431800" cy="28733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56717f836f5274b_101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Если для универсального параметра задано несколько ограничений, то они должны идти в определенном порядке: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Название класса, class, struct. Причем мы можем одновременно определить только одно из этих ограничений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Название интерфейса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new()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7"/>
          <p:cNvSpPr txBox="1">
            <a:spLocks noGrp="1"/>
          </p:cNvSpPr>
          <p:nvPr>
            <p:ph type="body" idx="1"/>
          </p:nvPr>
        </p:nvSpPr>
        <p:spPr>
          <a:xfrm>
            <a:off x="179387" y="3333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Наследование</a:t>
            </a:r>
            <a:endParaRPr/>
          </a:p>
        </p:txBody>
      </p:sp>
      <p:sp>
        <p:nvSpPr>
          <p:cNvPr id="611" name="Google Shape;611;p17"/>
          <p:cNvSpPr txBox="1"/>
          <p:nvPr/>
        </p:nvSpPr>
        <p:spPr>
          <a:xfrm>
            <a:off x="179387" y="908050"/>
            <a:ext cx="8820150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 переопределении виртуального обобщенного метода в переопределяющем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методе должно быть задано то же число параметров-типов, а они, в свою очередь, наследуют ограничения, заданные для них методом базового класса</a:t>
            </a:r>
            <a:endParaRPr/>
          </a:p>
        </p:txBody>
      </p:sp>
      <p:sp>
        <p:nvSpPr>
          <p:cNvPr id="612" name="Google Shape;612;p17"/>
          <p:cNvSpPr/>
          <p:nvPr/>
        </p:nvSpPr>
        <p:spPr>
          <a:xfrm>
            <a:off x="202717" y="1875787"/>
            <a:ext cx="7632848" cy="45243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internal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Бабушка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M&lt;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T1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T1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internal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sealed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Мама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Бабушка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M&lt;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T2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T2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GB" sz="24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Ошибка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3" name="Google Shape;613;p17"/>
          <p:cNvSpPr txBox="1"/>
          <p:nvPr/>
        </p:nvSpPr>
        <p:spPr>
          <a:xfrm>
            <a:off x="4284662" y="2997200"/>
            <a:ext cx="1511300" cy="50323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4" name="Google Shape;614;p17"/>
          <p:cNvSpPr txBox="1"/>
          <p:nvPr/>
        </p:nvSpPr>
        <p:spPr>
          <a:xfrm>
            <a:off x="4311650" y="5156200"/>
            <a:ext cx="1512887" cy="50323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15" name="Google Shape;615;p17"/>
          <p:cNvCxnSpPr/>
          <p:nvPr/>
        </p:nvCxnSpPr>
        <p:spPr>
          <a:xfrm>
            <a:off x="5795962" y="3249612"/>
            <a:ext cx="1725612" cy="66516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616" name="Google Shape;616;p17"/>
          <p:cNvCxnSpPr/>
          <p:nvPr/>
        </p:nvCxnSpPr>
        <p:spPr>
          <a:xfrm rot="10800000" flipH="1">
            <a:off x="5819775" y="4138612"/>
            <a:ext cx="2016125" cy="126841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17" name="Google Shape;617;p17"/>
          <p:cNvSpPr txBox="1"/>
          <p:nvPr/>
        </p:nvSpPr>
        <p:spPr>
          <a:xfrm>
            <a:off x="7075487" y="3817937"/>
            <a:ext cx="1863725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Несоответствие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Иерархии обобщенных (универсальных) классов</a:t>
            </a:r>
            <a:endParaRPr/>
          </a:p>
        </p:txBody>
      </p:sp>
      <p:sp>
        <p:nvSpPr>
          <p:cNvPr id="623" name="Google Shape;623;p18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24" name="Google Shape;62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225" y="1616075"/>
            <a:ext cx="8439150" cy="3325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56717f836f5274b_106"/>
          <p:cNvSpPr txBox="1">
            <a:spLocks noGrp="1"/>
          </p:cNvSpPr>
          <p:nvPr>
            <p:ph type="body" idx="1"/>
          </p:nvPr>
        </p:nvSpPr>
        <p:spPr>
          <a:xfrm>
            <a:off x="232799" y="78621"/>
            <a:ext cx="8911201" cy="158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2400" dirty="0"/>
              <a:t>Варианты наследования обобщений: </a:t>
            </a:r>
            <a:endParaRPr lang="en-GB" sz="24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 dirty="0" err="1"/>
              <a:t>Первый</a:t>
            </a:r>
            <a:r>
              <a:rPr lang="en-GB" sz="2400" dirty="0"/>
              <a:t> </a:t>
            </a:r>
            <a:r>
              <a:rPr lang="en-GB" sz="2400" dirty="0" err="1"/>
              <a:t>вариант</a:t>
            </a:r>
            <a:r>
              <a:rPr lang="en-GB" sz="2400" dirty="0"/>
              <a:t> </a:t>
            </a:r>
            <a:r>
              <a:rPr lang="en-GB" sz="2400" dirty="0" err="1"/>
              <a:t>заключается</a:t>
            </a:r>
            <a:r>
              <a:rPr lang="en-GB" sz="2400" dirty="0"/>
              <a:t> в </a:t>
            </a:r>
            <a:r>
              <a:rPr lang="en-GB" sz="2400" dirty="0" err="1"/>
              <a:t>создание</a:t>
            </a:r>
            <a:r>
              <a:rPr lang="en-GB" sz="2400" dirty="0"/>
              <a:t> </a:t>
            </a:r>
            <a:r>
              <a:rPr lang="en-GB" sz="2400" dirty="0" err="1"/>
              <a:t>класса-наследника</a:t>
            </a:r>
            <a:r>
              <a:rPr lang="en-GB" sz="2400" dirty="0"/>
              <a:t>, </a:t>
            </a:r>
            <a:r>
              <a:rPr lang="en-GB" sz="2400" dirty="0" err="1"/>
              <a:t>который</a:t>
            </a:r>
            <a:r>
              <a:rPr lang="en-GB" sz="2400" dirty="0"/>
              <a:t> </a:t>
            </a:r>
            <a:r>
              <a:rPr lang="en-GB" sz="2400" dirty="0" err="1"/>
              <a:t>типизирован</a:t>
            </a:r>
            <a:r>
              <a:rPr lang="en-GB" sz="2400" dirty="0"/>
              <a:t> </a:t>
            </a:r>
            <a:r>
              <a:rPr lang="en-GB" sz="2400" dirty="0" err="1"/>
              <a:t>тем</a:t>
            </a:r>
            <a:r>
              <a:rPr lang="en-GB" sz="2400" dirty="0"/>
              <a:t> </a:t>
            </a:r>
            <a:r>
              <a:rPr lang="en-GB" sz="2400" dirty="0" err="1"/>
              <a:t>же</a:t>
            </a:r>
            <a:r>
              <a:rPr lang="en-GB" sz="2400" dirty="0"/>
              <a:t> </a:t>
            </a:r>
            <a:r>
              <a:rPr lang="en-GB" sz="2400" dirty="0" err="1"/>
              <a:t>типом</a:t>
            </a:r>
            <a:r>
              <a:rPr lang="en-GB" sz="2400" dirty="0"/>
              <a:t>, </a:t>
            </a:r>
            <a:r>
              <a:rPr lang="en-GB" sz="2400" dirty="0" err="1"/>
              <a:t>что</a:t>
            </a:r>
            <a:r>
              <a:rPr lang="en-GB" sz="2400" dirty="0"/>
              <a:t> и </a:t>
            </a:r>
            <a:r>
              <a:rPr lang="en-GB" sz="2400" dirty="0" err="1"/>
              <a:t>базовый</a:t>
            </a:r>
            <a:endParaRPr sz="2400" dirty="0"/>
          </a:p>
        </p:txBody>
      </p:sp>
      <p:pic>
        <p:nvPicPr>
          <p:cNvPr id="631" name="Google Shape;631;g56717f836f5274b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6759"/>
            <a:ext cx="2929575" cy="243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g56717f836f5274b_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2784" y="2636400"/>
            <a:ext cx="6270577" cy="15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g56717f836f5274b_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256843"/>
            <a:ext cx="8983356" cy="243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6717f836f5274b_7"/>
          <p:cNvSpPr txBox="1"/>
          <p:nvPr/>
        </p:nvSpPr>
        <p:spPr>
          <a:xfrm>
            <a:off x="342042" y="5472960"/>
            <a:ext cx="6467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err="1">
                <a:solidFill>
                  <a:srgbClr val="FFFFFF"/>
                </a:solidFill>
                <a:highlight>
                  <a:srgbClr val="000000"/>
                </a:highlight>
              </a:rPr>
              <a:t>другая</a:t>
            </a:r>
            <a:r>
              <a:rPr lang="en-GB" sz="20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GB" sz="2000" dirty="0" err="1">
                <a:solidFill>
                  <a:srgbClr val="FFFFFF"/>
                </a:solidFill>
                <a:highlight>
                  <a:srgbClr val="000000"/>
                </a:highlight>
              </a:rPr>
              <a:t>проблема</a:t>
            </a:r>
            <a:r>
              <a:rPr lang="en-GB" sz="2000" dirty="0">
                <a:solidFill>
                  <a:srgbClr val="FFFFFF"/>
                </a:solidFill>
                <a:highlight>
                  <a:srgbClr val="000000"/>
                </a:highlight>
              </a:rPr>
              <a:t> - </a:t>
            </a:r>
            <a:r>
              <a:rPr lang="en-GB" sz="2000" dirty="0" err="1">
                <a:solidFill>
                  <a:srgbClr val="FFFFFF"/>
                </a:solidFill>
                <a:highlight>
                  <a:srgbClr val="000000"/>
                </a:highlight>
              </a:rPr>
              <a:t>проблема</a:t>
            </a:r>
            <a:r>
              <a:rPr lang="en-GB" sz="20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GB" sz="2000" dirty="0" err="1">
                <a:solidFill>
                  <a:srgbClr val="FFFFFF"/>
                </a:solidFill>
                <a:highlight>
                  <a:srgbClr val="000000"/>
                </a:highlight>
              </a:rPr>
              <a:t>безопасности</a:t>
            </a:r>
            <a:r>
              <a:rPr lang="en-GB" sz="20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GB" sz="2000" dirty="0" err="1">
                <a:solidFill>
                  <a:srgbClr val="FFFFFF"/>
                </a:solidFill>
                <a:highlight>
                  <a:srgbClr val="000000"/>
                </a:highlight>
              </a:rPr>
              <a:t>типов</a:t>
            </a:r>
            <a:r>
              <a:rPr lang="en-GB" sz="2000" dirty="0">
                <a:solidFill>
                  <a:srgbClr val="FFFFFF"/>
                </a:solidFill>
                <a:highlight>
                  <a:srgbClr val="000000"/>
                </a:highlight>
              </a:rPr>
              <a:t>.</a:t>
            </a:r>
            <a:endParaRPr sz="2000" dirty="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DC064CB-8FF5-48FA-8816-A02DDF29D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68" y="198159"/>
            <a:ext cx="6370357" cy="2395538"/>
          </a:xfrm>
          <a:prstGeom prst="rect">
            <a:avLst/>
          </a:prstGeom>
        </p:spPr>
      </p:pic>
      <p:sp>
        <p:nvSpPr>
          <p:cNvPr id="418" name="Google Shape;418;g56717f836f5274b_7"/>
          <p:cNvSpPr txBox="1"/>
          <p:nvPr/>
        </p:nvSpPr>
        <p:spPr>
          <a:xfrm>
            <a:off x="4735610" y="1518358"/>
            <a:ext cx="32466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38761D"/>
                </a:solidFill>
                <a:highlight>
                  <a:srgbClr val="FFFFFF"/>
                </a:highlight>
              </a:rPr>
              <a:t>// </a:t>
            </a:r>
            <a:r>
              <a:rPr lang="en-GB" sz="1600" dirty="0" err="1">
                <a:solidFill>
                  <a:srgbClr val="38761D"/>
                </a:solidFill>
                <a:highlight>
                  <a:srgbClr val="FFFFFF"/>
                </a:highlight>
              </a:rPr>
              <a:t>Распаковка</a:t>
            </a:r>
            <a:r>
              <a:rPr lang="en-GB" sz="1600" dirty="0">
                <a:solidFill>
                  <a:srgbClr val="38761D"/>
                </a:solidFill>
                <a:highlight>
                  <a:srgbClr val="FFFFFF"/>
                </a:highlight>
              </a:rPr>
              <a:t> в </a:t>
            </a:r>
            <a:r>
              <a:rPr lang="en-GB" sz="1600" dirty="0" err="1">
                <a:solidFill>
                  <a:srgbClr val="38761D"/>
                </a:solidFill>
                <a:highlight>
                  <a:srgbClr val="FFFFFF"/>
                </a:highlight>
              </a:rPr>
              <a:t>тип</a:t>
            </a:r>
            <a:r>
              <a:rPr lang="en-GB" sz="1600" dirty="0">
                <a:solidFill>
                  <a:srgbClr val="38761D"/>
                </a:solidFill>
                <a:highlight>
                  <a:srgbClr val="FFFFFF"/>
                </a:highlight>
              </a:rPr>
              <a:t> int</a:t>
            </a:r>
            <a:endParaRPr sz="1600" dirty="0">
              <a:solidFill>
                <a:srgbClr val="38761D"/>
              </a:solidFill>
              <a:highlight>
                <a:srgbClr val="FFFFFF"/>
              </a:highlight>
            </a:endParaRPr>
          </a:p>
        </p:txBody>
      </p:sp>
      <p:sp>
        <p:nvSpPr>
          <p:cNvPr id="417" name="Google Shape;417;g56717f836f5274b_7"/>
          <p:cNvSpPr txBox="1"/>
          <p:nvPr/>
        </p:nvSpPr>
        <p:spPr>
          <a:xfrm>
            <a:off x="5449683" y="873877"/>
            <a:ext cx="386146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38761D"/>
                </a:solidFill>
                <a:highlight>
                  <a:srgbClr val="FFFFFF"/>
                </a:highlight>
              </a:rPr>
              <a:t>// </a:t>
            </a:r>
            <a:r>
              <a:rPr lang="en-GB" sz="1600" dirty="0" err="1">
                <a:solidFill>
                  <a:srgbClr val="38761D"/>
                </a:solidFill>
                <a:highlight>
                  <a:srgbClr val="FFFFFF"/>
                </a:highlight>
              </a:rPr>
              <a:t>упаковка</a:t>
            </a:r>
            <a:r>
              <a:rPr lang="en-GB" sz="1600" dirty="0">
                <a:solidFill>
                  <a:srgbClr val="38761D"/>
                </a:solidFill>
                <a:highlight>
                  <a:srgbClr val="FFFFFF"/>
                </a:highlight>
              </a:rPr>
              <a:t> в </a:t>
            </a:r>
            <a:r>
              <a:rPr lang="en-GB" sz="1600" dirty="0" err="1">
                <a:solidFill>
                  <a:srgbClr val="38761D"/>
                </a:solidFill>
                <a:highlight>
                  <a:srgbClr val="FFFFFF"/>
                </a:highlight>
              </a:rPr>
              <a:t>значения</a:t>
            </a:r>
            <a:r>
              <a:rPr lang="en-GB" sz="1600" dirty="0">
                <a:solidFill>
                  <a:srgbClr val="38761D"/>
                </a:solidFill>
                <a:highlight>
                  <a:srgbClr val="FFFFFF"/>
                </a:highlight>
              </a:rPr>
              <a:t> int в </a:t>
            </a:r>
            <a:r>
              <a:rPr lang="en-GB" sz="1600" dirty="0" err="1">
                <a:solidFill>
                  <a:srgbClr val="38761D"/>
                </a:solidFill>
                <a:highlight>
                  <a:srgbClr val="FFFFFF"/>
                </a:highlight>
              </a:rPr>
              <a:t>тип</a:t>
            </a:r>
            <a:r>
              <a:rPr lang="en-GB" sz="1600" dirty="0">
                <a:solidFill>
                  <a:srgbClr val="38761D"/>
                </a:solidFill>
                <a:highlight>
                  <a:srgbClr val="FFFFFF"/>
                </a:highlight>
              </a:rPr>
              <a:t> Object</a:t>
            </a:r>
            <a:endParaRPr sz="1600" dirty="0">
              <a:solidFill>
                <a:srgbClr val="38761D"/>
              </a:solidFill>
              <a:highlight>
                <a:srgbClr val="FFFFFF"/>
              </a:highlight>
            </a:endParaRPr>
          </a:p>
        </p:txBody>
      </p:sp>
      <p:sp>
        <p:nvSpPr>
          <p:cNvPr id="419" name="Google Shape;419;g56717f836f5274b_7"/>
          <p:cNvSpPr txBox="1"/>
          <p:nvPr/>
        </p:nvSpPr>
        <p:spPr>
          <a:xfrm>
            <a:off x="342042" y="2634369"/>
            <a:ext cx="8492458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rgbClr val="FFFFFF"/>
                </a:solidFill>
                <a:highlight>
                  <a:srgbClr val="000000"/>
                </a:highlight>
              </a:rPr>
              <a:t>Упаковка</a:t>
            </a:r>
            <a:r>
              <a:rPr lang="en-GB" sz="1800" dirty="0">
                <a:solidFill>
                  <a:srgbClr val="FFFFFF"/>
                </a:solidFill>
                <a:highlight>
                  <a:srgbClr val="000000"/>
                </a:highlight>
              </a:rPr>
              <a:t> и </a:t>
            </a:r>
            <a:r>
              <a:rPr lang="en-GB" sz="1800" dirty="0" err="1">
                <a:solidFill>
                  <a:srgbClr val="FFFFFF"/>
                </a:solidFill>
                <a:highlight>
                  <a:srgbClr val="000000"/>
                </a:highlight>
              </a:rPr>
              <a:t>распаковка</a:t>
            </a:r>
            <a:r>
              <a:rPr lang="en-GB" sz="18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GB" sz="1800" dirty="0" err="1">
                <a:solidFill>
                  <a:srgbClr val="FFFFFF"/>
                </a:solidFill>
                <a:highlight>
                  <a:srgbClr val="000000"/>
                </a:highlight>
              </a:rPr>
              <a:t>ведут</a:t>
            </a:r>
            <a:r>
              <a:rPr lang="en-GB" sz="1800" dirty="0">
                <a:solidFill>
                  <a:srgbClr val="FFFFFF"/>
                </a:solidFill>
                <a:highlight>
                  <a:srgbClr val="000000"/>
                </a:highlight>
              </a:rPr>
              <a:t> к </a:t>
            </a:r>
            <a:r>
              <a:rPr lang="en-GB" sz="1800" dirty="0" err="1">
                <a:solidFill>
                  <a:srgbClr val="FFFFFF"/>
                </a:solidFill>
                <a:highlight>
                  <a:srgbClr val="000000"/>
                </a:highlight>
              </a:rPr>
              <a:t>снижению</a:t>
            </a:r>
            <a:r>
              <a:rPr lang="en-GB" sz="18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GB" sz="1800" dirty="0" err="1">
                <a:solidFill>
                  <a:srgbClr val="FFFFFF"/>
                </a:solidFill>
                <a:highlight>
                  <a:srgbClr val="000000"/>
                </a:highlight>
              </a:rPr>
              <a:t>производительности</a:t>
            </a:r>
            <a:r>
              <a:rPr lang="en-GB" sz="1800" dirty="0">
                <a:solidFill>
                  <a:srgbClr val="FFFFFF"/>
                </a:solidFill>
                <a:highlight>
                  <a:srgbClr val="000000"/>
                </a:highlight>
              </a:rPr>
              <a:t>, </a:t>
            </a:r>
            <a:r>
              <a:rPr lang="en-GB" sz="1800" dirty="0" err="1">
                <a:solidFill>
                  <a:srgbClr val="FFFFFF"/>
                </a:solidFill>
                <a:highlight>
                  <a:srgbClr val="000000"/>
                </a:highlight>
              </a:rPr>
              <a:t>так</a:t>
            </a:r>
            <a:r>
              <a:rPr lang="en-GB" sz="18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GB" sz="1800" dirty="0" err="1">
                <a:solidFill>
                  <a:srgbClr val="FFFFFF"/>
                </a:solidFill>
                <a:highlight>
                  <a:srgbClr val="000000"/>
                </a:highlight>
              </a:rPr>
              <a:t>как</a:t>
            </a:r>
            <a:r>
              <a:rPr lang="en-GB" sz="18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GB" sz="1800" dirty="0" err="1">
                <a:solidFill>
                  <a:srgbClr val="FFFFFF"/>
                </a:solidFill>
                <a:highlight>
                  <a:srgbClr val="000000"/>
                </a:highlight>
              </a:rPr>
              <a:t>системе</a:t>
            </a:r>
            <a:r>
              <a:rPr lang="en-GB" sz="18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GB" sz="1800" dirty="0" err="1">
                <a:solidFill>
                  <a:srgbClr val="FFFFFF"/>
                </a:solidFill>
                <a:highlight>
                  <a:srgbClr val="000000"/>
                </a:highlight>
              </a:rPr>
              <a:t>надо</a:t>
            </a:r>
            <a:r>
              <a:rPr lang="en-GB" sz="18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GB" sz="1800" dirty="0" err="1">
                <a:solidFill>
                  <a:srgbClr val="FFFFFF"/>
                </a:solidFill>
                <a:highlight>
                  <a:srgbClr val="000000"/>
                </a:highlight>
              </a:rPr>
              <a:t>осуществить</a:t>
            </a:r>
            <a:r>
              <a:rPr lang="en-GB" sz="18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GB" sz="1800" dirty="0" err="1">
                <a:solidFill>
                  <a:srgbClr val="FFFFFF"/>
                </a:solidFill>
                <a:highlight>
                  <a:srgbClr val="000000"/>
                </a:highlight>
              </a:rPr>
              <a:t>необходимые</a:t>
            </a:r>
            <a:r>
              <a:rPr lang="en-GB" sz="18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GB" sz="1800" dirty="0" err="1">
                <a:solidFill>
                  <a:srgbClr val="FFFFFF"/>
                </a:solidFill>
                <a:highlight>
                  <a:srgbClr val="000000"/>
                </a:highlight>
              </a:rPr>
              <a:t>преобразования</a:t>
            </a:r>
            <a:r>
              <a:rPr lang="en-GB" sz="1800" dirty="0">
                <a:solidFill>
                  <a:srgbClr val="FFFFFF"/>
                </a:solidFill>
                <a:highlight>
                  <a:srgbClr val="000000"/>
                </a:highlight>
              </a:rPr>
              <a:t>.</a:t>
            </a:r>
            <a:endParaRPr sz="1800" dirty="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51F34F-C75F-4FED-804C-0EA096928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00" y="3707931"/>
            <a:ext cx="864870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bc840c94c67f85a_3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79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2500" dirty="0"/>
              <a:t>Второй вариант: </a:t>
            </a:r>
            <a:r>
              <a:rPr lang="en-GB" sz="2500" dirty="0" err="1"/>
              <a:t>создание</a:t>
            </a:r>
            <a:r>
              <a:rPr lang="en-GB" sz="2500" dirty="0"/>
              <a:t> </a:t>
            </a:r>
            <a:r>
              <a:rPr lang="en-GB" sz="2500" dirty="0" err="1"/>
              <a:t>обычного</a:t>
            </a:r>
            <a:r>
              <a:rPr lang="en-GB" sz="2500" dirty="0"/>
              <a:t> </a:t>
            </a:r>
            <a:r>
              <a:rPr lang="en-GB" sz="2500" dirty="0" err="1"/>
              <a:t>необобщенного</a:t>
            </a:r>
            <a:r>
              <a:rPr lang="en-GB" sz="2500" dirty="0"/>
              <a:t> </a:t>
            </a:r>
            <a:r>
              <a:rPr lang="en-GB" sz="2500" dirty="0" err="1"/>
              <a:t>класса-наследника</a:t>
            </a:r>
            <a:r>
              <a:rPr lang="en-GB" sz="2500" dirty="0"/>
              <a:t>.</a:t>
            </a:r>
            <a:endParaRPr sz="2500" dirty="0"/>
          </a:p>
        </p:txBody>
      </p:sp>
      <p:pic>
        <p:nvPicPr>
          <p:cNvPr id="640" name="Google Shape;640;gbc840c94c67f85a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78" y="1108922"/>
            <a:ext cx="8208001" cy="16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gbc840c94c67f85a_3"/>
          <p:cNvSpPr txBox="1"/>
          <p:nvPr/>
        </p:nvSpPr>
        <p:spPr>
          <a:xfrm>
            <a:off x="5105203" y="1293857"/>
            <a:ext cx="42318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000000"/>
                </a:highlight>
              </a:rPr>
              <a:t>при наследовании у базового класса надо явным образом определить используемый тип: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642" name="Google Shape;642;gbc840c94c67f85a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725" y="3163347"/>
            <a:ext cx="8097300" cy="275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gbc840c94c67f85a_3"/>
          <p:cNvSpPr txBox="1"/>
          <p:nvPr/>
        </p:nvSpPr>
        <p:spPr>
          <a:xfrm>
            <a:off x="5686275" y="5103624"/>
            <a:ext cx="34578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000000"/>
                </a:highlight>
              </a:rPr>
              <a:t>Теперь в производном классе в качестве типа будет использоваться тип string.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bc840c94c67f85a_14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1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300"/>
              <a:t>Третий вариант представляет типизацию производного класса параметром совсем другого типа, отличного от универсального параметра в базовом классе</a:t>
            </a:r>
            <a:endParaRPr sz="2300"/>
          </a:p>
        </p:txBody>
      </p:sp>
      <p:pic>
        <p:nvPicPr>
          <p:cNvPr id="650" name="Google Shape;650;gbc840c94c67f85a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2151"/>
            <a:ext cx="6510349" cy="27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gbc840c94c67f85a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1" y="4611565"/>
            <a:ext cx="8704875" cy="16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gbc840c94c67f85a_14"/>
          <p:cNvSpPr txBox="1"/>
          <p:nvPr/>
        </p:nvSpPr>
        <p:spPr>
          <a:xfrm>
            <a:off x="4963353" y="1449900"/>
            <a:ext cx="40032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highlight>
                  <a:srgbClr val="000000"/>
                </a:highlight>
              </a:rPr>
              <a:t>для базового класса также надо указать используемый тип</a:t>
            </a:r>
            <a:endParaRPr sz="17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653" name="Google Shape;653;gbc840c94c67f85a_14"/>
          <p:cNvSpPr txBox="1"/>
          <p:nvPr/>
        </p:nvSpPr>
        <p:spPr>
          <a:xfrm>
            <a:off x="4465200" y="5623906"/>
            <a:ext cx="46788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highlight>
                  <a:srgbClr val="000000"/>
                </a:highlight>
              </a:rPr>
              <a:t>тип IntPerson типизирован еще одним типом, который может не совпадать с типом, который используется базовым классом.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Значения по умолчанию</a:t>
            </a:r>
            <a:endParaRPr/>
          </a:p>
        </p:txBody>
      </p:sp>
      <p:sp>
        <p:nvSpPr>
          <p:cNvPr id="665" name="Google Shape;665;p20"/>
          <p:cNvSpPr txBox="1">
            <a:spLocks noGrp="1"/>
          </p:cNvSpPr>
          <p:nvPr>
            <p:ph type="body" idx="1"/>
          </p:nvPr>
        </p:nvSpPr>
        <p:spPr>
          <a:xfrm>
            <a:off x="301628" y="1748236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66" name="Google Shape;66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387" y="1989137"/>
            <a:ext cx="6383337" cy="2620962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20"/>
          <p:cNvSpPr txBox="1"/>
          <p:nvPr/>
        </p:nvSpPr>
        <p:spPr>
          <a:xfrm>
            <a:off x="4787900" y="1371600"/>
            <a:ext cx="4572000" cy="14779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Так как параметр типа R не ограничен, он может иметь значимый  или ссылочный тип, а приравнять переменную значимого типа к null нельзя, равно как и обратное </a:t>
            </a:r>
            <a:endParaRPr/>
          </a:p>
        </p:txBody>
      </p:sp>
      <p:cxnSp>
        <p:nvCxnSpPr>
          <p:cNvPr id="668" name="Google Shape;668;p20"/>
          <p:cNvCxnSpPr/>
          <p:nvPr/>
        </p:nvCxnSpPr>
        <p:spPr>
          <a:xfrm flipH="1">
            <a:off x="4572000" y="2852737"/>
            <a:ext cx="844550" cy="4460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Статические члены</a:t>
            </a:r>
            <a:endParaRPr/>
          </a:p>
        </p:txBody>
      </p:sp>
      <p:sp>
        <p:nvSpPr>
          <p:cNvPr id="674" name="Google Shape;674;p21"/>
          <p:cNvSpPr txBox="1">
            <a:spLocks noGrp="1"/>
          </p:cNvSpPr>
          <p:nvPr>
            <p:ph type="body" idx="1"/>
          </p:nvPr>
        </p:nvSpPr>
        <p:spPr>
          <a:xfrm>
            <a:off x="446087" y="11255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75" name="Google Shape;67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7212" y="2641600"/>
            <a:ext cx="7486650" cy="337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21"/>
          <p:cNvSpPr txBox="1"/>
          <p:nvPr/>
        </p:nvSpPr>
        <p:spPr>
          <a:xfrm>
            <a:off x="5724525" y="3403600"/>
            <a:ext cx="2592387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Существуют два набора статических полей</a:t>
            </a:r>
            <a:endParaRPr/>
          </a:p>
        </p:txBody>
      </p:sp>
      <p:cxnSp>
        <p:nvCxnSpPr>
          <p:cNvPr id="677" name="Google Shape;677;p21"/>
          <p:cNvCxnSpPr/>
          <p:nvPr/>
        </p:nvCxnSpPr>
        <p:spPr>
          <a:xfrm flipH="1">
            <a:off x="4621212" y="4327525"/>
            <a:ext cx="865187" cy="288925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2D2E3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78" name="Google Shape;678;p21"/>
          <p:cNvSpPr txBox="1"/>
          <p:nvPr/>
        </p:nvSpPr>
        <p:spPr>
          <a:xfrm>
            <a:off x="603250" y="1165225"/>
            <a:ext cx="8002500" cy="1188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CLR размещает статические поля типа в самом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объекте-типе , каждый закрытый тип имеет свои статические поля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Google Shape;684;gbc840c94c67f85a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50" y="143075"/>
            <a:ext cx="5415675" cy="374525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gbc840c94c67f85a_30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6" name="Google Shape;686;gbc840c94c67f85a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300" y="3493368"/>
            <a:ext cx="8540700" cy="324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Сравнение экземпляров параметра типа</a:t>
            </a:r>
            <a:endParaRPr/>
          </a:p>
        </p:txBody>
      </p:sp>
      <p:sp>
        <p:nvSpPr>
          <p:cNvPr id="692" name="Google Shape;692;p2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93" name="Google Shape;69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00200"/>
            <a:ext cx="9031287" cy="263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337" y="4464050"/>
            <a:ext cx="9280525" cy="22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22"/>
          <p:cNvSpPr txBox="1"/>
          <p:nvPr/>
        </p:nvSpPr>
        <p:spPr>
          <a:xfrm>
            <a:off x="5003800" y="2060575"/>
            <a:ext cx="4140200" cy="20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у T нет ограничений, и хотя можно сравнивать две переменные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ссылочного типа, сравнивать две переменные значимого типа допустимо лишь в том случае, когда значимый тип перегружает оператор ==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1" name="Google Shape;701;p23"/>
          <p:cNvSpPr txBox="1">
            <a:spLocks noGrp="1"/>
          </p:cNvSpPr>
          <p:nvPr>
            <p:ph type="body" idx="1"/>
          </p:nvPr>
        </p:nvSpPr>
        <p:spPr>
          <a:xfrm>
            <a:off x="315912" y="16287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02" name="Google Shape;70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0512" y="800100"/>
            <a:ext cx="9401175" cy="21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ahoma"/>
              <a:buNone/>
            </a:pPr>
            <a:r>
              <a:rPr lang="en-GB" sz="28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Использование переменных универсального типа в качестве операндов</a:t>
            </a:r>
            <a:br>
              <a:rPr lang="en-GB" sz="28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708" name="Google Shape;708;p2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9" name="Google Shape;709;p24"/>
          <p:cNvSpPr/>
          <p:nvPr/>
        </p:nvSpPr>
        <p:spPr>
          <a:xfrm>
            <a:off x="300975" y="1772816"/>
            <a:ext cx="8541399" cy="3416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Sum&lt;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num)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sum =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	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for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 =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n &lt; num; n++)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sum += n;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sum;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0" name="Google Shape;710;p24"/>
          <p:cNvSpPr txBox="1"/>
          <p:nvPr/>
        </p:nvSpPr>
        <p:spPr>
          <a:xfrm>
            <a:off x="2819400" y="5189537"/>
            <a:ext cx="5757862" cy="4619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нельзя применять к операндам типа T</a:t>
            </a:r>
            <a:endParaRPr/>
          </a:p>
        </p:txBody>
      </p:sp>
      <p:cxnSp>
        <p:nvCxnSpPr>
          <p:cNvPr id="711" name="Google Shape;711;p24"/>
          <p:cNvCxnSpPr/>
          <p:nvPr/>
        </p:nvCxnSpPr>
        <p:spPr>
          <a:xfrm rot="10800000">
            <a:off x="6443662" y="3644900"/>
            <a:ext cx="215900" cy="154463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712" name="Google Shape;712;p24"/>
          <p:cNvCxnSpPr/>
          <p:nvPr/>
        </p:nvCxnSpPr>
        <p:spPr>
          <a:xfrm rot="10800000" flipH="1">
            <a:off x="6659562" y="3644900"/>
            <a:ext cx="1081087" cy="154463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713" name="Google Shape;713;p24"/>
          <p:cNvCxnSpPr/>
          <p:nvPr/>
        </p:nvCxnSpPr>
        <p:spPr>
          <a:xfrm rot="10800000">
            <a:off x="3995737" y="3849687"/>
            <a:ext cx="2555875" cy="133985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14" name="Google Shape;714;p24"/>
          <p:cNvSpPr txBox="1"/>
          <p:nvPr/>
        </p:nvSpPr>
        <p:spPr>
          <a:xfrm>
            <a:off x="827087" y="5716587"/>
            <a:ext cx="6192837" cy="8318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ограничивает поддержку обобщений в среде CLR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bc840c94c67f85a_37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Ковариантность</a:t>
            </a:r>
            <a:r>
              <a:rPr lang="en-GB"/>
              <a:t>: позволяет использовать более конкретный тип, чем заданный изначально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Контравариантность</a:t>
            </a:r>
            <a:r>
              <a:rPr lang="en-GB"/>
              <a:t>: позволяет использовать более универсальный тип, чем заданный изначально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Инвариантность</a:t>
            </a:r>
            <a:r>
              <a:rPr lang="en-GB"/>
              <a:t>: позволяет использовать только заданный тип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bc840c94c67f85a_42"/>
          <p:cNvSpPr txBox="1">
            <a:spLocks noGrp="1"/>
          </p:cNvSpPr>
          <p:nvPr>
            <p:ph type="body" idx="1"/>
          </p:nvPr>
        </p:nvSpPr>
        <p:spPr>
          <a:xfrm>
            <a:off x="301650" y="294200"/>
            <a:ext cx="8540700" cy="193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000"/>
              <a:t>Обобщенные интерфейсы могут быть ковариантными, если к универсальному параметру применяется ключевое слово out. Такой параметр должен представлять тип объекта, который возвращается из метода.</a:t>
            </a:r>
            <a:endParaRPr sz="2000"/>
          </a:p>
        </p:txBody>
      </p:sp>
      <p:sp>
        <p:nvSpPr>
          <p:cNvPr id="727" name="Google Shape;727;gbc840c94c67f85a_42"/>
          <p:cNvSpPr txBox="1"/>
          <p:nvPr/>
        </p:nvSpPr>
        <p:spPr>
          <a:xfrm>
            <a:off x="1348792" y="-95037"/>
            <a:ext cx="64464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Ковариантность интерфейсов</a:t>
            </a:r>
            <a:endParaRPr/>
          </a:p>
        </p:txBody>
      </p:sp>
      <p:pic>
        <p:nvPicPr>
          <p:cNvPr id="728" name="Google Shape;728;gbc840c94c67f85a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25" y="1669875"/>
            <a:ext cx="727710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gbc840c94c67f85a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6408" y="3981451"/>
            <a:ext cx="7467600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gbc840c94c67f85a_42"/>
          <p:cNvSpPr txBox="1"/>
          <p:nvPr/>
        </p:nvSpPr>
        <p:spPr>
          <a:xfrm>
            <a:off x="3667031" y="1407200"/>
            <a:ext cx="48081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highlight>
                  <a:srgbClr val="000000"/>
                </a:highlight>
              </a:rPr>
              <a:t>out в определении интерфейса указывает, что данный интерфейс будет ковариантным.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g56717f836f5274b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496" y="330380"/>
            <a:ext cx="7609100" cy="499585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g56717f836f5274b_22"/>
          <p:cNvSpPr txBox="1"/>
          <p:nvPr/>
        </p:nvSpPr>
        <p:spPr>
          <a:xfrm>
            <a:off x="1882650" y="5615900"/>
            <a:ext cx="6953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 err="1">
                <a:solidFill>
                  <a:srgbClr val="FFFFFF"/>
                </a:solidFill>
              </a:rPr>
              <a:t>Обобщенные</a:t>
            </a:r>
            <a:r>
              <a:rPr lang="en-GB" sz="1900" dirty="0">
                <a:solidFill>
                  <a:srgbClr val="FFFFFF"/>
                </a:solidFill>
              </a:rPr>
              <a:t> </a:t>
            </a:r>
            <a:r>
              <a:rPr lang="en-GB" sz="1900" dirty="0" err="1">
                <a:solidFill>
                  <a:srgbClr val="FFFFFF"/>
                </a:solidFill>
              </a:rPr>
              <a:t>типы</a:t>
            </a:r>
            <a:r>
              <a:rPr lang="en-GB" sz="1900" dirty="0">
                <a:solidFill>
                  <a:srgbClr val="FFFFFF"/>
                </a:solidFill>
              </a:rPr>
              <a:t> </a:t>
            </a:r>
            <a:r>
              <a:rPr lang="en-GB" sz="1900" dirty="0" err="1">
                <a:solidFill>
                  <a:srgbClr val="FFFFFF"/>
                </a:solidFill>
              </a:rPr>
              <a:t>позволяют</a:t>
            </a:r>
            <a:r>
              <a:rPr lang="en-GB" sz="1900" dirty="0">
                <a:solidFill>
                  <a:srgbClr val="FFFFFF"/>
                </a:solidFill>
              </a:rPr>
              <a:t> </a:t>
            </a:r>
            <a:r>
              <a:rPr lang="ru-RU" sz="1900" dirty="0">
                <a:solidFill>
                  <a:srgbClr val="FFFFFF"/>
                </a:solidFill>
              </a:rPr>
              <a:t>не </a:t>
            </a:r>
            <a:r>
              <a:rPr lang="en-GB" sz="1900" dirty="0" err="1">
                <a:solidFill>
                  <a:srgbClr val="FFFFFF"/>
                </a:solidFill>
              </a:rPr>
              <a:t>указ</a:t>
            </a:r>
            <a:r>
              <a:rPr lang="ru-RU" sz="1900" dirty="0" err="1">
                <a:solidFill>
                  <a:srgbClr val="FFFFFF"/>
                </a:solidFill>
              </a:rPr>
              <a:t>ыв</a:t>
            </a:r>
            <a:r>
              <a:rPr lang="en-GB" sz="1900" dirty="0" err="1">
                <a:solidFill>
                  <a:srgbClr val="FFFFFF"/>
                </a:solidFill>
              </a:rPr>
              <a:t>ать</a:t>
            </a:r>
            <a:r>
              <a:rPr lang="en-GB" sz="1900" dirty="0">
                <a:solidFill>
                  <a:srgbClr val="FFFFFF"/>
                </a:solidFill>
              </a:rPr>
              <a:t> </a:t>
            </a:r>
            <a:r>
              <a:rPr lang="en-GB" sz="1900" dirty="0" err="1">
                <a:solidFill>
                  <a:srgbClr val="FFFFFF"/>
                </a:solidFill>
              </a:rPr>
              <a:t>конкретный</a:t>
            </a:r>
            <a:r>
              <a:rPr lang="en-GB" sz="1900" dirty="0">
                <a:solidFill>
                  <a:srgbClr val="FFFFFF"/>
                </a:solidFill>
              </a:rPr>
              <a:t> </a:t>
            </a:r>
            <a:r>
              <a:rPr lang="en-GB" sz="1900" dirty="0" err="1">
                <a:solidFill>
                  <a:srgbClr val="FFFFFF"/>
                </a:solidFill>
              </a:rPr>
              <a:t>тип</a:t>
            </a:r>
            <a:r>
              <a:rPr lang="en-GB" sz="1900" dirty="0">
                <a:solidFill>
                  <a:srgbClr val="FFFFFF"/>
                </a:solidFill>
              </a:rPr>
              <a:t>, </a:t>
            </a:r>
            <a:r>
              <a:rPr lang="en-GB" sz="1900" dirty="0" err="1">
                <a:solidFill>
                  <a:srgbClr val="FFFFFF"/>
                </a:solidFill>
              </a:rPr>
              <a:t>который</a:t>
            </a:r>
            <a:r>
              <a:rPr lang="en-GB" sz="1900" dirty="0">
                <a:solidFill>
                  <a:srgbClr val="FFFFFF"/>
                </a:solidFill>
              </a:rPr>
              <a:t> </a:t>
            </a:r>
            <a:r>
              <a:rPr lang="en-GB" sz="1900" dirty="0" err="1">
                <a:solidFill>
                  <a:srgbClr val="FFFFFF"/>
                </a:solidFill>
              </a:rPr>
              <a:t>будет</a:t>
            </a:r>
            <a:r>
              <a:rPr lang="en-GB" sz="1900" dirty="0">
                <a:solidFill>
                  <a:srgbClr val="FFFFFF"/>
                </a:solidFill>
              </a:rPr>
              <a:t> </a:t>
            </a:r>
            <a:r>
              <a:rPr lang="en-GB" sz="1900" dirty="0" err="1">
                <a:solidFill>
                  <a:srgbClr val="FFFFFF"/>
                </a:solidFill>
              </a:rPr>
              <a:t>использоваться</a:t>
            </a:r>
            <a:endParaRPr sz="19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bc840c94c67f85a_53"/>
          <p:cNvSpPr txBox="1">
            <a:spLocks noGrp="1"/>
          </p:cNvSpPr>
          <p:nvPr>
            <p:ph type="body" idx="1"/>
          </p:nvPr>
        </p:nvSpPr>
        <p:spPr>
          <a:xfrm>
            <a:off x="194554" y="4006381"/>
            <a:ext cx="8540700" cy="3525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При создании ковариантного интерфейса надо учитывать, что универсальный параметр может использоваться только в качестве типа значения, возвращаемого методами интерфейса. Но не может использоваться в качестве типа аргументов метода или ограничения методов интерфейса.</a:t>
            </a:r>
            <a:endParaRPr sz="2400"/>
          </a:p>
        </p:txBody>
      </p:sp>
      <p:pic>
        <p:nvPicPr>
          <p:cNvPr id="737" name="Google Shape;737;gbc840c94c67f85a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" y="228600"/>
            <a:ext cx="9144001" cy="3050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5"/>
          <p:cNvSpPr txBox="1">
            <a:spLocks noGrp="1"/>
          </p:cNvSpPr>
          <p:nvPr>
            <p:ph type="title"/>
          </p:nvPr>
        </p:nvSpPr>
        <p:spPr>
          <a:xfrm>
            <a:off x="120650" y="33337"/>
            <a:ext cx="9023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ahoma"/>
              <a:buNone/>
            </a:pPr>
            <a:r>
              <a:rPr lang="en-GB" sz="28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Ковариантность интерфейсов (делегатов)</a:t>
            </a:r>
            <a:br>
              <a:rPr lang="en-GB" sz="28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743" name="Google Shape;743;p25"/>
          <p:cNvSpPr txBox="1">
            <a:spLocks noGrp="1"/>
          </p:cNvSpPr>
          <p:nvPr>
            <p:ph type="body" idx="1"/>
          </p:nvPr>
        </p:nvSpPr>
        <p:spPr>
          <a:xfrm>
            <a:off x="200025" y="604837"/>
            <a:ext cx="895032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AutoNum type="arabicParenR"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средство, разрешающее методу возвращать тип, производный от класса, указанного в параметре типа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AutoNum type="arabicParenR"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 интерфейсов и делегатов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AutoNum type="arabicParenR"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распространяться только на тип, возвращаемый методом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AutoNum type="arabicParenR"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только для ссылочных типов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AutoNum type="arabicParenR"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ковариантный тип нельзя использовать в качестве ограничения в интерфейсном методе.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endParaRPr sz="24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тип, производный от класса, указанного в параметре </a:t>
            </a:r>
            <a:endParaRPr/>
          </a:p>
        </p:txBody>
      </p:sp>
      <p:pic>
        <p:nvPicPr>
          <p:cNvPr id="744" name="Google Shape;74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750" y="4581525"/>
            <a:ext cx="6923087" cy="1839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5" name="Google Shape;745;p25"/>
          <p:cNvCxnSpPr/>
          <p:nvPr/>
        </p:nvCxnSpPr>
        <p:spPr>
          <a:xfrm flipH="1">
            <a:off x="1979612" y="4292600"/>
            <a:ext cx="1079500" cy="1370012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46" name="Google Shape;746;p25"/>
          <p:cNvSpPr txBox="1"/>
          <p:nvPr/>
        </p:nvSpPr>
        <p:spPr>
          <a:xfrm>
            <a:off x="4932362" y="5492750"/>
            <a:ext cx="3970337" cy="922337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Аргумент-тип может быть преобразован от класса к одному из его базовых классов</a:t>
            </a:r>
            <a:endParaRPr/>
          </a:p>
        </p:txBody>
      </p:sp>
      <p:cxnSp>
        <p:nvCxnSpPr>
          <p:cNvPr id="747" name="Google Shape;747;p25"/>
          <p:cNvCxnSpPr/>
          <p:nvPr/>
        </p:nvCxnSpPr>
        <p:spPr>
          <a:xfrm rot="10800000">
            <a:off x="6156325" y="5229225"/>
            <a:ext cx="360362" cy="215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2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4" name="Google Shape;754;p2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55" name="Google Shape;75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625" y="333375"/>
            <a:ext cx="8562975" cy="608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737" y="255587"/>
            <a:ext cx="8551862" cy="6065837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26"/>
          <p:cNvSpPr txBox="1"/>
          <p:nvPr/>
        </p:nvSpPr>
        <p:spPr>
          <a:xfrm>
            <a:off x="4787900" y="5557837"/>
            <a:ext cx="3914775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Разрешено возвращать тип, производный от класса, указанного в параметре типа</a:t>
            </a:r>
            <a:endParaRPr/>
          </a:p>
        </p:txBody>
      </p:sp>
      <p:cxnSp>
        <p:nvCxnSpPr>
          <p:cNvPr id="758" name="Google Shape;758;p26"/>
          <p:cNvCxnSpPr/>
          <p:nvPr/>
        </p:nvCxnSpPr>
        <p:spPr>
          <a:xfrm rot="10800000" flipH="1">
            <a:off x="6745287" y="5373687"/>
            <a:ext cx="419100" cy="18415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759" name="Google Shape;759;p26"/>
          <p:cNvCxnSpPr/>
          <p:nvPr/>
        </p:nvCxnSpPr>
        <p:spPr>
          <a:xfrm rot="10800000">
            <a:off x="3203575" y="5300662"/>
            <a:ext cx="3541712" cy="25717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760" name="Google Shape;760;p26"/>
          <p:cNvCxnSpPr/>
          <p:nvPr/>
        </p:nvCxnSpPr>
        <p:spPr>
          <a:xfrm>
            <a:off x="3203575" y="981075"/>
            <a:ext cx="1368425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bc840c94c67f85a_59"/>
          <p:cNvSpPr txBox="1">
            <a:spLocks noGrp="1"/>
          </p:cNvSpPr>
          <p:nvPr>
            <p:ph type="body" idx="1"/>
          </p:nvPr>
        </p:nvSpPr>
        <p:spPr>
          <a:xfrm>
            <a:off x="301650" y="1135654"/>
            <a:ext cx="8540700" cy="134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500"/>
              <a:t>Для создания контравариантного интерфейса надо использовать ключевое слово in.</a:t>
            </a:r>
            <a:endParaRPr sz="2500"/>
          </a:p>
        </p:txBody>
      </p:sp>
      <p:pic>
        <p:nvPicPr>
          <p:cNvPr id="767" name="Google Shape;767;gbc840c94c67f85a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50" y="2383587"/>
            <a:ext cx="8540700" cy="3194613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gbc840c94c67f85a_59"/>
          <p:cNvSpPr txBox="1"/>
          <p:nvPr/>
        </p:nvSpPr>
        <p:spPr>
          <a:xfrm>
            <a:off x="301650" y="140849"/>
            <a:ext cx="88425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Контравариантность интерфейсов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bc840c94c67f85a_66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100"/>
              <a:t>мы можем переменной типа IMessenger&lt;EmailMessage&gt; передать объект IMessenger&lt;Message&gt; или SimpleMessenger</a:t>
            </a:r>
            <a:endParaRPr sz="21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100"/>
              <a:t>Если бы ключевое слово in не использовалось бы, то мы не смогли бы это сделать. То есть объект интерфейса с более универсальным типом приводится к объекту интерфейса с более конкретным типом.</a:t>
            </a:r>
            <a:endParaRPr sz="2100"/>
          </a:p>
        </p:txBody>
      </p:sp>
      <p:pic>
        <p:nvPicPr>
          <p:cNvPr id="775" name="Google Shape;775;gbc840c94c67f85a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25" y="1836501"/>
            <a:ext cx="8966201" cy="265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bc840c94c67f85a_72"/>
          <p:cNvSpPr txBox="1">
            <a:spLocks noGrp="1"/>
          </p:cNvSpPr>
          <p:nvPr>
            <p:ph type="body" idx="1"/>
          </p:nvPr>
        </p:nvSpPr>
        <p:spPr>
          <a:xfrm>
            <a:off x="301500" y="1685038"/>
            <a:ext cx="8842500" cy="479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При создании контрвариантного интерфейса надо учитывать, что универсальный параметр контрвариантного типа может применяться только к аргументам метода, но не может применяться к возвращаемому результату метода.</a:t>
            </a:r>
            <a:endParaRPr/>
          </a:p>
        </p:txBody>
      </p:sp>
      <p:sp>
        <p:nvSpPr>
          <p:cNvPr id="782" name="Google Shape;782;gbc840c94c67f85a_72"/>
          <p:cNvSpPr txBox="1"/>
          <p:nvPr/>
        </p:nvSpPr>
        <p:spPr>
          <a:xfrm>
            <a:off x="359100" y="306851"/>
            <a:ext cx="87273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Контравариантность интерфейсов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27"/>
          <p:cNvSpPr txBox="1">
            <a:spLocks noGrp="1"/>
          </p:cNvSpPr>
          <p:nvPr>
            <p:ph type="title"/>
          </p:nvPr>
        </p:nvSpPr>
        <p:spPr>
          <a:xfrm>
            <a:off x="-468312" y="-31750"/>
            <a:ext cx="104425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None/>
            </a:pPr>
            <a:r>
              <a:rPr lang="en-GB" sz="36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Контравариантность интерфейсов (делегатов)</a:t>
            </a:r>
            <a:endParaRPr/>
          </a:p>
        </p:txBody>
      </p:sp>
      <p:sp>
        <p:nvSpPr>
          <p:cNvPr id="788" name="Google Shape;788;p27"/>
          <p:cNvSpPr txBox="1">
            <a:spLocks noGrp="1"/>
          </p:cNvSpPr>
          <p:nvPr>
            <p:ph type="body" idx="1"/>
          </p:nvPr>
        </p:nvSpPr>
        <p:spPr>
          <a:xfrm>
            <a:off x="301625" y="908050"/>
            <a:ext cx="8540750" cy="519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средство, разрешающим методу использовать аргумент, тип которого относится к базовому классу, указанному в соответствующем параметре типа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 ссылочных типов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параметр контравариантного типа можно применять только к аргументам методов</a:t>
            </a:r>
            <a:endParaRPr/>
          </a:p>
          <a:p>
            <a:pPr marL="342900" marR="0" lvl="0" indent="-2209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endParaRPr sz="24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разрешает методу использовать аргумент, тип которого относится к базовому классу</a:t>
            </a:r>
            <a:endParaRPr/>
          </a:p>
        </p:txBody>
      </p:sp>
      <p:pic>
        <p:nvPicPr>
          <p:cNvPr id="789" name="Google Shape;78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12" y="4652962"/>
            <a:ext cx="7339012" cy="1917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0" name="Google Shape;790;p27"/>
          <p:cNvCxnSpPr/>
          <p:nvPr/>
        </p:nvCxnSpPr>
        <p:spPr>
          <a:xfrm flipH="1">
            <a:off x="3635375" y="4573587"/>
            <a:ext cx="280987" cy="117475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91" name="Google Shape;791;p27"/>
          <p:cNvSpPr txBox="1"/>
          <p:nvPr/>
        </p:nvSpPr>
        <p:spPr>
          <a:xfrm>
            <a:off x="5311775" y="5411787"/>
            <a:ext cx="3697287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Параметр-тип может быть преобразован от класса к классу, производному от него.</a:t>
            </a:r>
            <a:endParaRPr/>
          </a:p>
        </p:txBody>
      </p:sp>
      <p:cxnSp>
        <p:nvCxnSpPr>
          <p:cNvPr id="792" name="Google Shape;792;p27"/>
          <p:cNvCxnSpPr/>
          <p:nvPr/>
        </p:nvCxnSpPr>
        <p:spPr>
          <a:xfrm rot="10800000">
            <a:off x="5508625" y="5157787"/>
            <a:ext cx="358775" cy="215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2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8" name="Google Shape;798;p28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99" name="Google Shape;79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550" y="115887"/>
            <a:ext cx="8758237" cy="5761037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28"/>
          <p:cNvSpPr txBox="1"/>
          <p:nvPr/>
        </p:nvSpPr>
        <p:spPr>
          <a:xfrm>
            <a:off x="2771775" y="5643562"/>
            <a:ext cx="4572000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Нельзя использовать аргумент, тип которого относится к базовому классу, указанному в параметре типа</a:t>
            </a:r>
            <a:endParaRPr/>
          </a:p>
        </p:txBody>
      </p:sp>
      <p:cxnSp>
        <p:nvCxnSpPr>
          <p:cNvPr id="801" name="Google Shape;801;p28"/>
          <p:cNvCxnSpPr/>
          <p:nvPr/>
        </p:nvCxnSpPr>
        <p:spPr>
          <a:xfrm rot="10800000" flipH="1">
            <a:off x="5057775" y="5229225"/>
            <a:ext cx="1458912" cy="41433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02" name="Google Shape;802;p28"/>
          <p:cNvCxnSpPr/>
          <p:nvPr/>
        </p:nvCxnSpPr>
        <p:spPr>
          <a:xfrm rot="10800000">
            <a:off x="2916237" y="5175250"/>
            <a:ext cx="2141537" cy="46831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03" name="Google Shape;803;p28"/>
          <p:cNvCxnSpPr/>
          <p:nvPr/>
        </p:nvCxnSpPr>
        <p:spPr>
          <a:xfrm>
            <a:off x="3203575" y="800100"/>
            <a:ext cx="1152525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2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9" name="Google Shape;809;p2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10" name="Google Shape;81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625" y="182562"/>
            <a:ext cx="8732837" cy="60467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1" name="Google Shape;811;p29"/>
          <p:cNvCxnSpPr/>
          <p:nvPr/>
        </p:nvCxnSpPr>
        <p:spPr>
          <a:xfrm>
            <a:off x="3419475" y="981075"/>
            <a:ext cx="1296987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2" name="Google Shape;812;p29"/>
          <p:cNvSpPr txBox="1"/>
          <p:nvPr/>
        </p:nvSpPr>
        <p:spPr>
          <a:xfrm>
            <a:off x="5651500" y="611187"/>
            <a:ext cx="2697162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Контравариантность</a:t>
            </a:r>
            <a:endParaRPr/>
          </a:p>
        </p:txBody>
      </p:sp>
      <p:cxnSp>
        <p:nvCxnSpPr>
          <p:cNvPr id="813" name="Google Shape;813;p29"/>
          <p:cNvCxnSpPr/>
          <p:nvPr/>
        </p:nvCxnSpPr>
        <p:spPr>
          <a:xfrm rot="10800000">
            <a:off x="4356100" y="795337"/>
            <a:ext cx="1295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14" name="Google Shape;814;p29"/>
          <p:cNvSpPr txBox="1"/>
          <p:nvPr/>
        </p:nvSpPr>
        <p:spPr>
          <a:xfrm>
            <a:off x="2771775" y="5643562"/>
            <a:ext cx="4572000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Теперь можно использовать аргумент, тип которого относится к базовому классу, указанному в параметре типа</a:t>
            </a:r>
            <a:endParaRPr/>
          </a:p>
        </p:txBody>
      </p:sp>
      <p:cxnSp>
        <p:nvCxnSpPr>
          <p:cNvPr id="815" name="Google Shape;815;p29"/>
          <p:cNvCxnSpPr/>
          <p:nvPr/>
        </p:nvCxnSpPr>
        <p:spPr>
          <a:xfrm rot="10800000" flipH="1">
            <a:off x="5057775" y="5516562"/>
            <a:ext cx="2035175" cy="127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16" name="Google Shape;816;p29"/>
          <p:cNvCxnSpPr/>
          <p:nvPr/>
        </p:nvCxnSpPr>
        <p:spPr>
          <a:xfrm rot="10800000">
            <a:off x="2987675" y="5445125"/>
            <a:ext cx="2070100" cy="19843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2" name="Google Shape;822;p3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3" name="Google Shape;823;p30"/>
          <p:cNvSpPr/>
          <p:nvPr/>
        </p:nvSpPr>
        <p:spPr>
          <a:xfrm>
            <a:off x="301624" y="751344"/>
            <a:ext cx="8842375" cy="48936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delegate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arg);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sz="2400" b="0" i="0" u="none" strike="noStrike" cap="none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Main() 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del1 =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можно привести к типу Func с другими //параметрами-типами: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del2 = del1;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 Явного приведения типа не требуется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 = del2(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4" name="Google Shape;824;p30"/>
          <p:cNvSpPr/>
          <p:nvPr/>
        </p:nvSpPr>
        <p:spPr>
          <a:xfrm>
            <a:off x="1187624" y="112494"/>
            <a:ext cx="360387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E36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2C2E3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делает его контравариантным</a:t>
            </a:r>
            <a:endParaRPr/>
          </a:p>
        </p:txBody>
      </p:sp>
      <p:sp>
        <p:nvSpPr>
          <p:cNvPr id="825" name="Google Shape;825;p30"/>
          <p:cNvSpPr/>
          <p:nvPr/>
        </p:nvSpPr>
        <p:spPr>
          <a:xfrm>
            <a:off x="5423891" y="153412"/>
            <a:ext cx="3108549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E36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2C2E3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делает его ковариантным</a:t>
            </a:r>
            <a:endParaRPr sz="1800" b="0" i="0" u="none" strike="noStrike" cap="none">
              <a:solidFill>
                <a:srgbClr val="2C2E3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26" name="Google Shape;826;p30"/>
          <p:cNvCxnSpPr/>
          <p:nvPr/>
        </p:nvCxnSpPr>
        <p:spPr>
          <a:xfrm>
            <a:off x="4140200" y="522287"/>
            <a:ext cx="582612" cy="228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27" name="Google Shape;827;p30"/>
          <p:cNvCxnSpPr/>
          <p:nvPr/>
        </p:nvCxnSpPr>
        <p:spPr>
          <a:xfrm flipH="1">
            <a:off x="5724525" y="522287"/>
            <a:ext cx="647700" cy="38576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28" name="Google Shape;828;p30"/>
          <p:cNvCxnSpPr/>
          <p:nvPr/>
        </p:nvCxnSpPr>
        <p:spPr>
          <a:xfrm>
            <a:off x="1692275" y="2924175"/>
            <a:ext cx="0" cy="115252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29" name="Google Shape;829;p30"/>
          <p:cNvCxnSpPr/>
          <p:nvPr/>
        </p:nvCxnSpPr>
        <p:spPr>
          <a:xfrm>
            <a:off x="2987675" y="2852737"/>
            <a:ext cx="0" cy="12969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4" name="Google Shape;434;p2"/>
          <p:cNvSpPr txBox="1">
            <a:spLocks noGrp="1"/>
          </p:cNvSpPr>
          <p:nvPr>
            <p:ph type="body" idx="1"/>
          </p:nvPr>
        </p:nvSpPr>
        <p:spPr>
          <a:xfrm>
            <a:off x="301625" y="8445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5" name="Google Shape;435;p2"/>
          <p:cNvSpPr txBox="1"/>
          <p:nvPr/>
        </p:nvSpPr>
        <p:spPr>
          <a:xfrm>
            <a:off x="204787" y="65087"/>
            <a:ext cx="8734425" cy="4524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GB" sz="32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32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32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32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32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32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SuperArray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GB" sz="32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GB" sz="32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32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32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s;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GB" sz="32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GB" sz="32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nsolas"/>
              <a:buNone/>
            </a:pPr>
            <a:r>
              <a:rPr lang="en-GB" sz="32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32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32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32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32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SuperArray</a:t>
            </a:r>
            <a:r>
              <a:rPr lang="en-GB" sz="32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32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32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GB" sz="32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GB" sz="32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32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32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s;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GB" sz="32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</p:txBody>
      </p:sp>
      <p:sp>
        <p:nvSpPr>
          <p:cNvPr id="436" name="Google Shape;436;p2"/>
          <p:cNvSpPr txBox="1"/>
          <p:nvPr/>
        </p:nvSpPr>
        <p:spPr>
          <a:xfrm>
            <a:off x="4243387" y="2028825"/>
            <a:ext cx="3598862" cy="3698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GB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класс является обобщённым</a:t>
            </a:r>
            <a:endParaRPr/>
          </a:p>
        </p:txBody>
      </p:sp>
      <p:sp>
        <p:nvSpPr>
          <p:cNvPr id="437" name="Google Shape;437;p2"/>
          <p:cNvSpPr txBox="1"/>
          <p:nvPr/>
        </p:nvSpPr>
        <p:spPr>
          <a:xfrm>
            <a:off x="4586287" y="3182937"/>
            <a:ext cx="4781550" cy="15700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rPr lang="en-GB" sz="24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Тип – любой идентификатор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GB" sz="24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универсальный параметр</a:t>
            </a: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так как вместо него можно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подставить любой тип</a:t>
            </a:r>
            <a:endParaRPr/>
          </a:p>
        </p:txBody>
      </p:sp>
      <p:cxnSp>
        <p:nvCxnSpPr>
          <p:cNvPr id="438" name="Google Shape;438;p2"/>
          <p:cNvCxnSpPr/>
          <p:nvPr/>
        </p:nvCxnSpPr>
        <p:spPr>
          <a:xfrm rot="10800000">
            <a:off x="6011862" y="2862262"/>
            <a:ext cx="144462" cy="46355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39" name="Google Shape;439;p2"/>
          <p:cNvSpPr txBox="1"/>
          <p:nvPr/>
        </p:nvSpPr>
        <p:spPr>
          <a:xfrm>
            <a:off x="30162" y="4891087"/>
            <a:ext cx="10374312" cy="10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SuperArray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iArr =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SuperArray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SuperArray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GB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Stack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 stArr=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SuperArray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Stack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SuperArray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perArr = </a:t>
            </a:r>
            <a:r>
              <a:rPr lang="en-GB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SuperArray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GB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Особенности</a:t>
            </a:r>
            <a:endParaRPr/>
          </a:p>
        </p:txBody>
      </p:sp>
      <p:sp>
        <p:nvSpPr>
          <p:cNvPr id="835" name="Google Shape;835;p31"/>
          <p:cNvSpPr txBox="1">
            <a:spLocks noGrp="1"/>
          </p:cNvSpPr>
          <p:nvPr>
            <p:ph type="body" idx="1"/>
          </p:nvPr>
        </p:nvSpPr>
        <p:spPr>
          <a:xfrm>
            <a:off x="179387" y="11969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Вариантность неприменима для значимых типов из-за необходимости упаковки (boxing)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Недопустима для параметра-типа, если при передаче аргумента используются out и ref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Компилятор может самостоятельно проверить являются ли параметры обобщенного типа вариантными</a:t>
            </a:r>
            <a:endParaRPr/>
          </a:p>
        </p:txBody>
      </p:sp>
      <p:sp>
        <p:nvSpPr>
          <p:cNvPr id="836" name="Google Shape;836;p31"/>
          <p:cNvSpPr/>
          <p:nvPr/>
        </p:nvSpPr>
        <p:spPr>
          <a:xfrm>
            <a:off x="755576" y="4437112"/>
            <a:ext cx="6494085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GB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delegate</a:t>
            </a:r>
            <a:r>
              <a:rPr lang="en-GB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GB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GB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GB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GB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t);</a:t>
            </a: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37" name="Google Shape;837;p31"/>
          <p:cNvCxnSpPr/>
          <p:nvPr/>
        </p:nvCxnSpPr>
        <p:spPr>
          <a:xfrm rot="10800000" flipH="1">
            <a:off x="5219700" y="4437062"/>
            <a:ext cx="792162" cy="52387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2"/>
          <p:cNvSpPr txBox="1">
            <a:spLocks noGrp="1"/>
          </p:cNvSpPr>
          <p:nvPr>
            <p:ph type="body" idx="1"/>
          </p:nvPr>
        </p:nvSpPr>
        <p:spPr>
          <a:xfrm>
            <a:off x="395287" y="4762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 свойств, индексаторов, событий, операторных методов, конструкторов и деструкторов не может быть параметров-типов.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Обобщения (generics)</a:t>
            </a:r>
            <a:endParaRPr/>
          </a:p>
        </p:txBody>
      </p:sp>
      <p:sp>
        <p:nvSpPr>
          <p:cNvPr id="446" name="Google Shape;446;p3"/>
          <p:cNvSpPr txBox="1">
            <a:spLocks noGrp="1"/>
          </p:cNvSpPr>
          <p:nvPr>
            <p:ph type="body" idx="1"/>
          </p:nvPr>
        </p:nvSpPr>
        <p:spPr>
          <a:xfrm>
            <a:off x="214312" y="157162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1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Обобщение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- 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параметризированный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</a:t>
            </a: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Определены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CLR –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поддержка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разных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языков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Открытый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закрытый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Tlist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&lt;T&gt;		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Tlist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&lt;int&gt;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			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экземпляры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a,b,c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System.Collections.Generic</a:t>
            </a:r>
            <a:endParaRPr dirty="0"/>
          </a:p>
        </p:txBody>
      </p:sp>
      <p:cxnSp>
        <p:nvCxnSpPr>
          <p:cNvPr id="447" name="Google Shape;447;p3"/>
          <p:cNvCxnSpPr/>
          <p:nvPr/>
        </p:nvCxnSpPr>
        <p:spPr>
          <a:xfrm>
            <a:off x="3343275" y="3573462"/>
            <a:ext cx="428625" cy="158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48" name="Google Shape;448;p3"/>
          <p:cNvCxnSpPr/>
          <p:nvPr/>
        </p:nvCxnSpPr>
        <p:spPr>
          <a:xfrm rot="-5400000" flipH="1">
            <a:off x="5799137" y="4114800"/>
            <a:ext cx="785812" cy="2143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449" name="Google Shape;449;p3"/>
          <p:cNvSpPr txBox="1"/>
          <p:nvPr/>
        </p:nvSpPr>
        <p:spPr>
          <a:xfrm>
            <a:off x="80962" y="1009650"/>
            <a:ext cx="9223375" cy="4619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Механизм многократного использования алгоритмов</a:t>
            </a:r>
            <a:endParaRPr/>
          </a:p>
        </p:txBody>
      </p:sp>
      <p:sp>
        <p:nvSpPr>
          <p:cNvPr id="450" name="Google Shape;450;p3"/>
          <p:cNvSpPr txBox="1"/>
          <p:nvPr/>
        </p:nvSpPr>
        <p:spPr>
          <a:xfrm>
            <a:off x="523850" y="5676757"/>
            <a:ext cx="4313100" cy="65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CLR запрещено конструирование экземпляров открытых типов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6" name="Google Shape;456;p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57" name="Google Shape;45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162" y="476250"/>
            <a:ext cx="8434387" cy="3722687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"/>
          <p:cNvSpPr txBox="1"/>
          <p:nvPr/>
        </p:nvSpPr>
        <p:spPr>
          <a:xfrm>
            <a:off x="261937" y="4391025"/>
            <a:ext cx="8774112" cy="17541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Недостатки использования object: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InvalidCastException - два типа  не совместимы друг с другом.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вероятность дополнительного потребления памяти и процессорного времени, если в ходе выполнения потребуется преобразовывать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свойства</a:t>
            </a:r>
            <a:endParaRPr/>
          </a:p>
        </p:txBody>
      </p:sp>
      <p:sp>
        <p:nvSpPr>
          <p:cNvPr id="464" name="Google Shape;464;p5"/>
          <p:cNvSpPr txBox="1">
            <a:spLocks noGrp="1"/>
          </p:cNvSpPr>
          <p:nvPr>
            <p:ph type="body" idx="1"/>
          </p:nvPr>
        </p:nvSpPr>
        <p:spPr>
          <a:xfrm>
            <a:off x="285750" y="1071562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1)Универсальный тип может содержать другой универсальный тип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Универсальные типы перегружаются на основе количества параметров (арность)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65" name="Google Shape;46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187" y="5016500"/>
            <a:ext cx="4970462" cy="110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1550" y="2133600"/>
            <a:ext cx="3816350" cy="17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"/>
          <p:cNvSpPr txBox="1">
            <a:spLocks noGrp="1"/>
          </p:cNvSpPr>
          <p:nvPr>
            <p:ph type="body" idx="1"/>
          </p:nvPr>
        </p:nvSpPr>
        <p:spPr>
          <a:xfrm>
            <a:off x="301625" y="404812"/>
            <a:ext cx="8950325" cy="569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Универсальными могут быть классы, структуры , интерфейсы, делегаты, методы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public void Method &lt;R&gt; (A&lt;R&gt; iA, B&lt;R,T&gt; iB)</a:t>
            </a:r>
            <a:endParaRPr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72" name="Google Shape;47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187" y="2060575"/>
            <a:ext cx="6226175" cy="4233862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6"/>
          <p:cNvSpPr txBox="1"/>
          <p:nvPr/>
        </p:nvSpPr>
        <p:spPr>
          <a:xfrm>
            <a:off x="6570662" y="2924175"/>
            <a:ext cx="2447925" cy="25860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логическое</a:t>
            </a:r>
            <a:r>
              <a:rPr lang="en-GB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выведение</a:t>
            </a:r>
            <a:r>
              <a:rPr lang="en-GB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типов</a:t>
            </a:r>
            <a:r>
              <a:rPr lang="en-GB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(type inference)  </a:t>
            </a:r>
            <a:r>
              <a:rPr lang="en-GB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используется</a:t>
            </a:r>
            <a:r>
              <a:rPr lang="en-GB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</a:t>
            </a:r>
            <a:r>
              <a:rPr lang="en-GB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данных</a:t>
            </a:r>
            <a:r>
              <a:rPr lang="en-GB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переменной</a:t>
            </a:r>
            <a:r>
              <a:rPr lang="en-GB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а </a:t>
            </a:r>
            <a:r>
              <a:rPr lang="en-GB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</a:t>
            </a:r>
            <a:r>
              <a:rPr lang="en-GB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фактический</a:t>
            </a:r>
            <a:r>
              <a:rPr lang="en-GB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</a:t>
            </a:r>
            <a:r>
              <a:rPr lang="en-GB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объекта</a:t>
            </a:r>
            <a:r>
              <a:rPr lang="en-GB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</a:t>
            </a:r>
            <a:r>
              <a:rPr lang="en-GB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который</a:t>
            </a:r>
            <a:r>
              <a:rPr lang="en-GB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18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ссылается</a:t>
            </a:r>
            <a:r>
              <a:rPr lang="en-GB" sz="18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</p:txBody>
      </p:sp>
      <p:cxnSp>
        <p:nvCxnSpPr>
          <p:cNvPr id="474" name="Google Shape;474;p6"/>
          <p:cNvCxnSpPr/>
          <p:nvPr/>
        </p:nvCxnSpPr>
        <p:spPr>
          <a:xfrm flipH="1">
            <a:off x="5257800" y="4217987"/>
            <a:ext cx="1079500" cy="79216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1_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1714</Words>
  <Application>Microsoft Office PowerPoint</Application>
  <PresentationFormat>Экран (4:3)</PresentationFormat>
  <Paragraphs>267</Paragraphs>
  <Slides>51</Slides>
  <Notes>51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51</vt:i4>
      </vt:variant>
    </vt:vector>
  </HeadingPairs>
  <TitlesOfParts>
    <vt:vector size="59" baseType="lpstr">
      <vt:lpstr>Consolas</vt:lpstr>
      <vt:lpstr>Tahoma</vt:lpstr>
      <vt:lpstr>Noto Sans Symbols</vt:lpstr>
      <vt:lpstr>Average</vt:lpstr>
      <vt:lpstr>Verdana</vt:lpstr>
      <vt:lpstr>Arial</vt:lpstr>
      <vt:lpstr>1_Compass</vt:lpstr>
      <vt:lpstr>Compass</vt:lpstr>
      <vt:lpstr>Обобщения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Обобщения (generics)</vt:lpstr>
      <vt:lpstr>Презентация PowerPoint</vt:lpstr>
      <vt:lpstr>свойства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Иерархии обобщенных (универсальных) классов</vt:lpstr>
      <vt:lpstr>Презентация PowerPoint</vt:lpstr>
      <vt:lpstr>Презентация PowerPoint</vt:lpstr>
      <vt:lpstr>Презентация PowerPoint</vt:lpstr>
      <vt:lpstr>Значения по умолчанию</vt:lpstr>
      <vt:lpstr>Статические члены</vt:lpstr>
      <vt:lpstr>Презентация PowerPoint</vt:lpstr>
      <vt:lpstr>Сравнение экземпляров параметра типа</vt:lpstr>
      <vt:lpstr>Презентация PowerPoint</vt:lpstr>
      <vt:lpstr>Использование переменных универсального типа в качестве операндов </vt:lpstr>
      <vt:lpstr>Презентация PowerPoint</vt:lpstr>
      <vt:lpstr>Презентация PowerPoint</vt:lpstr>
      <vt:lpstr>Презентация PowerPoint</vt:lpstr>
      <vt:lpstr>Ковариантность интерфейсов (делегатов) </vt:lpstr>
      <vt:lpstr>Презентация PowerPoint</vt:lpstr>
      <vt:lpstr>Презентация PowerPoint</vt:lpstr>
      <vt:lpstr>Презентация PowerPoint</vt:lpstr>
      <vt:lpstr>Презентация PowerPoint</vt:lpstr>
      <vt:lpstr>Контравариантность интерфейсов (делегатов)</vt:lpstr>
      <vt:lpstr>Презентация PowerPoint</vt:lpstr>
      <vt:lpstr>Презентация PowerPoint</vt:lpstr>
      <vt:lpstr>Презентация PowerPoint</vt:lpstr>
      <vt:lpstr>Особенности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Обобщения</dc:title>
  <dc:creator>Pnv</dc:creator>
  <cp:lastModifiedBy>Артур Мущук</cp:lastModifiedBy>
  <cp:revision>8</cp:revision>
  <dcterms:created xsi:type="dcterms:W3CDTF">2004-09-23T08:41:44Z</dcterms:created>
  <dcterms:modified xsi:type="dcterms:W3CDTF">2024-10-15T23:44:46Z</dcterms:modified>
</cp:coreProperties>
</file>