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8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84"/>
      <p:bold r:id="rId85"/>
      <p:italic r:id="rId86"/>
      <p:boldItalic r:id="rId87"/>
    </p:embeddedFont>
    <p:embeddedFont>
      <p:font typeface="Inconsolata" pitchFamily="1" charset="0"/>
      <p:regular r:id="rId88"/>
      <p:bold r:id="rId89"/>
    </p:embeddedFont>
    <p:embeddedFont>
      <p:font typeface="Tahoma" panose="020B0604030504040204" pitchFamily="34" charset="0"/>
      <p:regular r:id="rId90"/>
      <p:bold r:id="rId91"/>
    </p:embeddedFont>
    <p:embeddedFont>
      <p:font typeface="Verdana" panose="020B0604030504040204" pitchFamily="34" charset="0"/>
      <p:regular r:id="rId92"/>
      <p:bold r:id="rId93"/>
      <p:italic r:id="rId94"/>
      <p:boldItalic r:id="rId9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6" roundtripDataSignature="AMtx7miJnD4p/+5JyguOXjRl9VsisU9F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1.fntdata"/><Relationship Id="rId89" Type="http://schemas.openxmlformats.org/officeDocument/2006/relationships/font" Target="fonts/font6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font" Target="fonts/font7.fntdata"/><Relationship Id="rId95" Type="http://schemas.openxmlformats.org/officeDocument/2006/relationships/font" Target="fonts/font12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font" Target="fonts/font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openxmlformats.org/officeDocument/2006/relationships/font" Target="fonts/font5.fntdata"/><Relationship Id="rId91" Type="http://schemas.openxmlformats.org/officeDocument/2006/relationships/font" Target="fonts/font8.fntdata"/><Relationship Id="rId96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font" Target="fonts/font3.fntdata"/><Relationship Id="rId94" Type="http://schemas.openxmlformats.org/officeDocument/2006/relationships/font" Target="fonts/font11.fntdata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4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10.fntdata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1fffdd6812a5a9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1fffdd6812a5a9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g21fffdd6812a5a95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2ca4890572e927f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2ca4890572e927f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62ca4890572e927f_2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77" name="Google Shape;4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84" name="Google Shape;4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62ca4890572e927f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62ca4890572e927f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g62ca4890572e927f_2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99" name="Google Shape;4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1fffdd6812a5a95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1fffdd6812a5a95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21fffdd6812a5a95_1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15" name="Google Shape;5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7d9ba17f7bd0c5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7d9ba17f7bd0c5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g27d9ba17f7bd0c56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29" name="Google Shape;5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05" name="Google Shape;4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af64f933d3c0d7b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af64f933d3c0d7b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5af64f933d3c0d7b_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5af64f933d3c0d7b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5af64f933d3c0d7b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g5af64f933d3c0d7b_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af64f933d3c0d7b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af64f933d3c0d7b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g5af64f933d3c0d7b_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af64f933d3c0d7b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5af64f933d3c0d7b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5af64f933d3c0d7b_2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5af64f933d3c0d7b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5af64f933d3c0d7b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g5af64f933d3c0d7b_3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12" name="Google Shape;4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24" name="Google Shape;6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5af64f933d3c0d7b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5af64f933d3c0d7b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g5af64f933d3c0d7b_4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af64f933d3c0d7b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af64f933d3c0d7b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g5af64f933d3c0d7b_5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7001f9b35ee8cb3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7001f9b35ee8cb3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g7001f9b35ee8cb38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85" name="Google Shape;68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7001f9b35ee8cb38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93" name="Google Shape;693;g7001f9b35ee8cb38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g7001f9b35ee8cb38_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10" name="Google Shape;71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ca4890572e927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ca4890572e927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g62ca4890572e927f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19" name="Google Shape;7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7001f9b35ee8cb38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7001f9b35ee8cb38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g7001f9b35ee8cb38_2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7001f9b35ee8cb38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7001f9b35ee8cb38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g7001f9b35ee8cb38_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7001f9b35ee8cb38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7001f9b35ee8cb38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g7001f9b35ee8cb38_3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52" name="Google Shape;75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7001f9b35ee8cb38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7001f9b35ee8cb38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g7001f9b35ee8cb38_4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66" name="Google Shape;76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75" name="Google Shape;77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86" name="Google Shape;78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-US" sz="300"/>
              <a:t>. </a:t>
            </a:r>
            <a:endParaRPr/>
          </a:p>
        </p:txBody>
      </p:sp>
      <p:sp>
        <p:nvSpPr>
          <p:cNvPr id="787" name="Google Shape;787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6406d9c4271fd40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6406d9c4271fd40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g6406d9c4271fd407_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2ca4890572e927f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2ca4890572e927f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g62ca4890572e927f_1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7001f9b35ee8cb38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01" name="Google Shape;801;g7001f9b35ee8cb38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-US" sz="300"/>
              <a:t>. </a:t>
            </a:r>
            <a:endParaRPr/>
          </a:p>
        </p:txBody>
      </p:sp>
      <p:sp>
        <p:nvSpPr>
          <p:cNvPr id="802" name="Google Shape;802;g7001f9b35ee8cb38_6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7001f9b35ee8cb38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7001f9b35ee8cb38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g7001f9b35ee8cb38_7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21" name="Google Shape;82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7001f9b35ee8cb3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7001f9b35ee8cb3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g7001f9b35ee8cb38_8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36" name="Google Shape;83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: </a:t>
            </a:r>
            <a:endParaRPr/>
          </a:p>
        </p:txBody>
      </p:sp>
      <p:sp>
        <p:nvSpPr>
          <p:cNvPr id="837" name="Google Shape;837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50" name="Google Shape;85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58" name="Google Shape;85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6" name="Google Shape;86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81" name="Google Shape;88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7001f9b35ee8cb38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7001f9b35ee8cb38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g7001f9b35ee8cb38_11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2ca4890572e927f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2ca4890572e927f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62ca4890572e927f_1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7001f9b35ee8cb38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7001f9b35ee8cb38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g7001f9b35ee8cb38_12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7001f9b35ee8cb38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7001f9b35ee8cb38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g7001f9b35ee8cb38_12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19" name="Google Shape;91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63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6406d9c4271fd40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6406d9c4271fd407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g6406d9c4271fd407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32" name="Google Shape;93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65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7001f9b35ee8cb38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7001f9b35ee8cb38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g7001f9b35ee8cb38_8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7" name="Google Shape;94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67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001f9b35ee8cb38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001f9b35ee8cb38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g7001f9b35ee8cb38_9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65" name="Google Shape;96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39" name="Google Shape;4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6406d9c4271fd407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6406d9c4271fd407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g6406d9c4271fd407_1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71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94" name="Google Shape;99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72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04" name="Google Shape;100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73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20" name="Google Shape;102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75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406d9c4271fd407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406d9c4271fd407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g6406d9c4271fd407_2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76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6406d9c4271fd407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6406d9c4271fd407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g6406d9c4271fd407_2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77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6406d9c4271fd407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6406d9c4271fd407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g6406d9c4271fd407_3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78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6406d9c4271fd407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6406d9c4271fd407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g6406d9c4271fd407_4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79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1fffdd6812a5a9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1fffdd6812a5a9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21fffdd6812a5a95_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8b195471c88ab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8b195471c88ab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g88b195471c88ab4_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80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2ca4890572e927f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2ca4890572e927f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62ca4890572e927f_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9" name="Google Shape;169;p44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8" name="Google Shape;378;p5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79" name="Google Shape;379;p5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p5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81" name="Google Shape;381;p5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5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5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5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7" name="Google Shape;387;p5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8" name="Google Shape;388;p5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5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5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94" name="Google Shape;394;p5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5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5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4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2" name="Google Shape;332;p4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4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" type="objOnly">
  <p:cSld name="OBJECT_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7" name="Google Shape;337;p4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4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>
            <a:spLocks noGrp="1"/>
          </p:cNvSpPr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8"/>
          <p:cNvSpPr txBox="1">
            <a:spLocks noGrp="1"/>
          </p:cNvSpPr>
          <p:nvPr>
            <p:ph type="body" idx="1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3" name="Google Shape;343;p4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4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49"/>
          <p:cNvSpPr txBox="1">
            <a:spLocks noGrp="1"/>
          </p:cNvSpPr>
          <p:nvPr>
            <p:ph type="body" idx="1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9" name="Google Shape;349;p4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4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5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5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56" name="Google Shape;356;p5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5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5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5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362" name="Google Shape;362;p5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3" name="Google Shape;363;p5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5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5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5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5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5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5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3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43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43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43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43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43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43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43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43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43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43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43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43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43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43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43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43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43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43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43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43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43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43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43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43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43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43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43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43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43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43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43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43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43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43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43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43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43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43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43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43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43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43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43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43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43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43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43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43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43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43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43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43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43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43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43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43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43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43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43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43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43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43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43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43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43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43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43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43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43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43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43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43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43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43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43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43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43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43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43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43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43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43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43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43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43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43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43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43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43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43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43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43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43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43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43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43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43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43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43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43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43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43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43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43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43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43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43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43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43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43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43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43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43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43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43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43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43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43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43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43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43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43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43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43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43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43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43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43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43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43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43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43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43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43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43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43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43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43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43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43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43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43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43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43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43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43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43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43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43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43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4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2" name="Google Shape;162;p4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43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45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45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45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45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45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45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45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45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45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45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45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45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45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45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45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45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45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45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45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45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45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45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45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45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45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45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45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45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45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45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45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45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45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45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45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45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45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45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45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45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45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45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45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45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45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45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45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45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45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45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45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45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45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45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45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45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45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45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45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45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45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45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45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45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45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45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45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45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45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45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45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45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45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45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45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45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45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45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45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45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45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45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45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45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45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45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45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45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45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45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45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45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45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45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45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45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45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45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45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45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45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45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45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45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45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45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45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45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45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45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45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45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45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45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45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45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45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45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45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45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45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45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45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45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45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45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45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45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45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45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45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45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45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45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45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45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45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45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45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45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45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45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45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45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45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45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45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45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45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45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45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5" name="Google Shape;325;p4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6" name="Google Shape;326;p4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7" name="Google Shape;327;p4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4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lang="en-US" sz="5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Многопоточное программирование</a:t>
            </a:r>
            <a:endParaRPr/>
          </a:p>
        </p:txBody>
      </p:sp>
      <p:sp>
        <p:nvSpPr>
          <p:cNvPr id="402" name="Google Shape;402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1fffdd6812a5a95_7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Получим все модули</a:t>
            </a:r>
            <a:endParaRPr sz="1800"/>
          </a:p>
        </p:txBody>
      </p:sp>
      <p:pic>
        <p:nvPicPr>
          <p:cNvPr id="466" name="Google Shape;466;g21fffdd6812a5a95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4880"/>
            <a:ext cx="9143999" cy="278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2ca4890572e927f_25"/>
          <p:cNvSpPr txBox="1">
            <a:spLocks noGrp="1"/>
          </p:cNvSpPr>
          <p:nvPr>
            <p:ph type="title"/>
          </p:nvPr>
        </p:nvSpPr>
        <p:spPr>
          <a:xfrm>
            <a:off x="603300" y="-247375"/>
            <a:ext cx="8540700" cy="101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Запуск нового процесса. Process.Start()</a:t>
            </a:r>
            <a:endParaRPr sz="3400"/>
          </a:p>
        </p:txBody>
      </p:sp>
      <p:pic>
        <p:nvPicPr>
          <p:cNvPr id="473" name="Google Shape;473;g62ca4890572e927f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" y="1783650"/>
            <a:ext cx="9144001" cy="1154097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62ca4890572e927f_25"/>
          <p:cNvSpPr txBox="1"/>
          <p:nvPr/>
        </p:nvSpPr>
        <p:spPr>
          <a:xfrm>
            <a:off x="1565673" y="1348950"/>
            <a:ext cx="75783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При обращении к исполняемому файлу .NET запускает приложение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89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Домен приложения</a:t>
            </a:r>
            <a:endParaRPr/>
          </a:p>
        </p:txBody>
      </p:sp>
      <p:sp>
        <p:nvSpPr>
          <p:cNvPr id="481" name="Google Shape;481;p5"/>
          <p:cNvSpPr txBox="1">
            <a:spLocks noGrp="1"/>
          </p:cNvSpPr>
          <p:nvPr>
            <p:ph type="body" idx="1"/>
          </p:nvPr>
        </p:nvSpPr>
        <p:spPr>
          <a:xfrm>
            <a:off x="301625" y="13541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.NET исполняемые файлы не обслуживаются прямо внутри процесса Windows. ОНИ обслуживаются в отдельном логическом разделе внутри процесса, который называется </a:t>
            </a:r>
            <a:r>
              <a:rPr lang="en-US" sz="28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доменом приложения (Application Domain — AppDomain)</a:t>
            </a:r>
            <a:endParaRPr/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процессе может содержаться несколько доменов приложений</a:t>
            </a:r>
            <a:endParaRPr/>
          </a:p>
          <a:p>
            <a:pPr marL="342900" marR="0" lvl="0" indent="-16002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None/>
            </a:pPr>
            <a:endParaRPr sz="36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Char char="►"/>
            </a:pPr>
            <a:r>
              <a:rPr lang="en-US" sz="36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System.AppDomain</a:t>
            </a:r>
            <a:endParaRPr/>
          </a:p>
          <a:p>
            <a:pPr marL="342900" marR="0" lvl="0" indent="-160020" algn="l" rtl="0"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None/>
            </a:pPr>
            <a:endParaRPr sz="36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 домене приложения</a:t>
            </a:r>
            <a:endParaRPr/>
          </a:p>
        </p:txBody>
      </p:sp>
      <p:sp>
        <p:nvSpPr>
          <p:cNvPr id="488" name="Google Shape;488;p6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существуют внутри процессов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содержат загруженные сборки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процесс запускает при старте домен по умолчанию (</a:t>
            </a: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AppDomain.CurrentDomain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домены могут создаваться и уничтожаться в ходе работы в рамках процесса (менее затраты по сравн. с процессами)</a:t>
            </a:r>
            <a:endParaRPr/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обеспечивают уровень изоляции кода</a:t>
            </a:r>
            <a:endParaRPr/>
          </a:p>
        </p:txBody>
      </p:sp>
      <p:sp>
        <p:nvSpPr>
          <p:cNvPr id="489" name="Google Shape;489;p6"/>
          <p:cNvSpPr txBox="1"/>
          <p:nvPr/>
        </p:nvSpPr>
        <p:spPr>
          <a:xfrm>
            <a:off x="576262" y="4537075"/>
            <a:ext cx="7991475" cy="1014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AppDomain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newD =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AppDomain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.CreateDomain(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"New"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newD.Load(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"имя сборки"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AppDomain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.Unload(newD);</a:t>
            </a:r>
            <a:endParaRPr/>
          </a:p>
        </p:txBody>
      </p:sp>
      <p:sp>
        <p:nvSpPr>
          <p:cNvPr id="490" name="Google Shape;490;p6"/>
          <p:cNvSpPr txBox="1"/>
          <p:nvPr/>
        </p:nvSpPr>
        <p:spPr>
          <a:xfrm>
            <a:off x="4841875" y="5019675"/>
            <a:ext cx="3725862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Выгрузить сборки из домена нельзя, можно выгрузить весь домен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2ca4890572e927f_20"/>
          <p:cNvSpPr txBox="1">
            <a:spLocks noGrp="1"/>
          </p:cNvSpPr>
          <p:nvPr>
            <p:ph type="body" idx="1"/>
          </p:nvPr>
        </p:nvSpPr>
        <p:spPr>
          <a:xfrm>
            <a:off x="301650" y="9873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BaseDirectory</a:t>
            </a:r>
            <a:r>
              <a:rPr lang="en-US" sz="2000"/>
              <a:t>: базовый каталог, который используется для получения сборок (как правило, каталог самого приложения)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CurrentDomain</a:t>
            </a:r>
            <a:r>
              <a:rPr lang="en-US" sz="2000"/>
              <a:t>: домен текущего приложения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FriendlyName</a:t>
            </a:r>
            <a:r>
              <a:rPr lang="en-US" sz="2000"/>
              <a:t>: имя домена приложения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SetupInformation</a:t>
            </a:r>
            <a:r>
              <a:rPr lang="en-US" sz="2000"/>
              <a:t>: представляет объект AppDomainSetup и хранит конфигурацию домена приложения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Метод </a:t>
            </a:r>
            <a:r>
              <a:rPr lang="en-US" sz="2000">
                <a:solidFill>
                  <a:schemeClr val="lt2"/>
                </a:solidFill>
              </a:rPr>
              <a:t>ExecuteAssembly</a:t>
            </a:r>
            <a:r>
              <a:rPr lang="en-US" sz="2000"/>
              <a:t>(): запускает сборку exe в рамках текущего домена приложения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Метод </a:t>
            </a:r>
            <a:r>
              <a:rPr lang="en-US" sz="2000">
                <a:solidFill>
                  <a:schemeClr val="lt2"/>
                </a:solidFill>
              </a:rPr>
              <a:t>GetAssemblies</a:t>
            </a:r>
            <a:r>
              <a:rPr lang="en-US" sz="2000"/>
              <a:t>(): получает набор сборок .NET, загруженных в домен приложения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3" name="Google Shape;503;p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04" name="Google Shape;50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50" y="1590675"/>
            <a:ext cx="7427912" cy="36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1fffdd6812a5a95_16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109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1" name="Google Shape;511;g21fffdd6812a5a95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87721" cy="37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g21fffdd6812a5a95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425" y="3763515"/>
            <a:ext cx="5021574" cy="24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 Потоках</a:t>
            </a:r>
            <a:endParaRPr/>
          </a:p>
        </p:txBody>
      </p:sp>
      <p:sp>
        <p:nvSpPr>
          <p:cNvPr id="519" name="Google Shape;519;p8"/>
          <p:cNvSpPr txBox="1">
            <a:spLocks noGrp="1"/>
          </p:cNvSpPr>
          <p:nvPr>
            <p:ph type="body" idx="1"/>
          </p:nvPr>
        </p:nvSpPr>
        <p:spPr>
          <a:xfrm>
            <a:off x="301625" y="9080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Поток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 используемый внутри процесса путь выполнения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CLR поддерживает многопоточность опирается на многопот . ОС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каждом процессе Windows содержится первоначальный "поток", который является входной точкой для приложения (метод Main())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поток, который создается первым во входной точке процесса, называется </a:t>
            </a:r>
            <a:r>
              <a:rPr lang="en-US" sz="2400" b="0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главным потоком (primary thread)</a:t>
            </a: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Главный поток создается автоматически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Процессы, в которых содержится единственный главный поток выполнения, изначально являются </a:t>
            </a:r>
            <a:r>
              <a:rPr lang="en-US" sz="2400" b="0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безопасными  потоками (thread safe)</a:t>
            </a: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7d9ba17f7bd0c56_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492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два типа потоков:</a:t>
            </a: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440"/>
              <a:buChar char="►"/>
            </a:pPr>
            <a:r>
              <a:rPr lang="en-US">
                <a:solidFill>
                  <a:schemeClr val="lt2"/>
                </a:solidFill>
              </a:rPr>
              <a:t>основной</a:t>
            </a:r>
            <a:endParaRPr>
              <a:solidFill>
                <a:schemeClr val="lt2"/>
              </a:solidFill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Char char="►"/>
            </a:pPr>
            <a:r>
              <a:rPr lang="en-US">
                <a:solidFill>
                  <a:schemeClr val="lt2"/>
                </a:solidFill>
              </a:rPr>
              <a:t>фоновый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если </a:t>
            </a:r>
            <a:r>
              <a:rPr lang="en-US" sz="2400" u="sng"/>
              <a:t>первым</a:t>
            </a:r>
            <a:r>
              <a:rPr lang="en-US" sz="2400"/>
              <a:t> завершится </a:t>
            </a:r>
            <a:r>
              <a:rPr lang="en-US" sz="2400" u="sng"/>
              <a:t>основной</a:t>
            </a:r>
            <a:r>
              <a:rPr lang="en-US" sz="2400"/>
              <a:t> поток, то </a:t>
            </a:r>
            <a:r>
              <a:rPr lang="en-US" sz="2400" u="sng"/>
              <a:t>фоновые</a:t>
            </a:r>
            <a:r>
              <a:rPr lang="en-US" sz="2400"/>
              <a:t> потоки в его процессе будут также </a:t>
            </a:r>
            <a:r>
              <a:rPr lang="en-US" sz="2400" u="sng"/>
              <a:t>принудительно</a:t>
            </a:r>
            <a:r>
              <a:rPr lang="en-US" sz="2400"/>
              <a:t> </a:t>
            </a:r>
            <a:r>
              <a:rPr lang="en-US" sz="2400" u="sng"/>
              <a:t>остановлены</a:t>
            </a:r>
            <a:endParaRPr sz="2400" u="sng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если же </a:t>
            </a:r>
            <a:r>
              <a:rPr lang="en-US" sz="2400" u="sng"/>
              <a:t>первым</a:t>
            </a:r>
            <a:r>
              <a:rPr lang="en-US" sz="2400"/>
              <a:t> завершится </a:t>
            </a:r>
            <a:r>
              <a:rPr lang="en-US" sz="2400" u="sng"/>
              <a:t>фоновый</a:t>
            </a:r>
            <a:r>
              <a:rPr lang="en-US" sz="2400"/>
              <a:t> поток, то это </a:t>
            </a:r>
            <a:r>
              <a:rPr lang="en-US" sz="2400" u="sng"/>
              <a:t>не</a:t>
            </a:r>
            <a:r>
              <a:rPr lang="en-US" sz="2400"/>
              <a:t> повлияет на </a:t>
            </a:r>
            <a:r>
              <a:rPr lang="en-US" sz="2400" u="sng"/>
              <a:t>остановку</a:t>
            </a:r>
            <a:r>
              <a:rPr lang="en-US" sz="2400"/>
              <a:t> </a:t>
            </a:r>
            <a:r>
              <a:rPr lang="en-US" sz="2400" u="sng"/>
              <a:t>основного</a:t>
            </a:r>
            <a:r>
              <a:rPr lang="en-US" sz="2400"/>
              <a:t> потока — тот будет продолжать функционировать до тех пор, </a:t>
            </a:r>
            <a:r>
              <a:rPr lang="en-US" sz="2400" u="sng"/>
              <a:t>пока не выполнит всю работу и самостоятельно не остановится</a:t>
            </a:r>
            <a:endParaRPr sz="2400" u="sng"/>
          </a:p>
        </p:txBody>
      </p:sp>
      <p:sp>
        <p:nvSpPr>
          <p:cNvPr id="526" name="Google Shape;526;g27d9ba17f7bd0c56_0"/>
          <p:cNvSpPr txBox="1"/>
          <p:nvPr/>
        </p:nvSpPr>
        <p:spPr>
          <a:xfrm>
            <a:off x="145984" y="5338825"/>
            <a:ext cx="772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Обычно при создании потока ему по-умолчанию присваивается основной тип.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Потоки</a:t>
            </a:r>
            <a:endParaRPr/>
          </a:p>
        </p:txBody>
      </p:sp>
      <p:pic>
        <p:nvPicPr>
          <p:cNvPr id="533" name="Google Shape;533;p10" descr="Потоки и процессы Window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46200" y="836612"/>
            <a:ext cx="6451600" cy="33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10"/>
          <p:cNvSpPr txBox="1"/>
          <p:nvPr/>
        </p:nvSpPr>
        <p:spPr>
          <a:xfrm>
            <a:off x="684212" y="4221162"/>
            <a:ext cx="45720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1800"/>
              <a:buFont typeface="Inconsolata"/>
              <a:buNone/>
            </a:pPr>
            <a:r>
              <a:rPr lang="en-US" sz="18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локальное хранилище потоков (Thread Local Storage — TLS)</a:t>
            </a:r>
            <a:r>
              <a:rPr lang="en-US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 </a:t>
            </a:r>
            <a:endParaRPr/>
          </a:p>
        </p:txBody>
      </p:sp>
      <p:sp>
        <p:nvSpPr>
          <p:cNvPr id="535" name="Google Shape;535;p10"/>
          <p:cNvSpPr txBox="1"/>
          <p:nvPr/>
        </p:nvSpPr>
        <p:spPr>
          <a:xfrm>
            <a:off x="1042987" y="5084762"/>
            <a:ext cx="6754812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Чтобы поток не забывал, на чем он работал перед тем, как его выполнение было приостановлено, каждому потоку предоставляется возможность записывать данные в </a:t>
            </a:r>
            <a:r>
              <a:rPr lang="en-US" sz="18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локальное хранилище потоков (Thread Local Storage — TLS)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и выделяется отдельный стек вызовов,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Процесс</a:t>
            </a:r>
            <a:endParaRPr/>
          </a:p>
        </p:txBody>
      </p:sp>
      <p:sp>
        <p:nvSpPr>
          <p:cNvPr id="409" name="Google Shape;409;p2"/>
          <p:cNvSpPr txBox="1">
            <a:spLocks noGrp="1"/>
          </p:cNvSpPr>
          <p:nvPr>
            <p:ph type="body" idx="1"/>
          </p:nvPr>
        </p:nvSpPr>
        <p:spPr>
          <a:xfrm>
            <a:off x="301625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Приложению в операционной системе соответствует – процесс (концепция уровня ОС). Процесс выделяет для приложения изолированное адресное пространство и поддерживает один или несколько потоков выполнения.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5af64f933d3c0d7b_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43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Многопоточное приложение</a:t>
            </a:r>
            <a:endParaRPr sz="3000"/>
          </a:p>
        </p:txBody>
      </p:sp>
      <p:sp>
        <p:nvSpPr>
          <p:cNvPr id="542" name="Google Shape;542;g5af64f933d3c0d7b_2"/>
          <p:cNvSpPr txBox="1">
            <a:spLocks noGrp="1"/>
          </p:cNvSpPr>
          <p:nvPr>
            <p:ph type="body" idx="1"/>
          </p:nvPr>
        </p:nvSpPr>
        <p:spPr>
          <a:xfrm>
            <a:off x="301625" y="769925"/>
            <a:ext cx="8540700" cy="532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отдельные компоненты работают одновременно (псевдоодновременно), не мешая друг другу.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Случаи использования многопоточности: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выполнение длительных процедур, ходом выполнения которых надо управлять;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функциональное разделение программного кода: пользовательский интерфейс – функции обработки информации;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обращение к серверам и службам Интернета, базам данных, передача данных по сети;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одновременное выполнение нескольких задач, имеющих различный приоритет.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2"/>
          <p:cNvSpPr txBox="1">
            <a:spLocks noGrp="1"/>
          </p:cNvSpPr>
          <p:nvPr>
            <p:ph type="body" idx="1"/>
          </p:nvPr>
        </p:nvSpPr>
        <p:spPr>
          <a:xfrm>
            <a:off x="444500" y="5969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CLR делит потоки: фоновые и основные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Процесс не может завершиться, пока не завершены все его основные потоки.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Завершение процесса автоматически прерывает все фоновые потоки</a:t>
            </a:r>
            <a:endParaRPr/>
          </a:p>
        </p:txBody>
      </p:sp>
      <p:sp>
        <p:nvSpPr>
          <p:cNvPr id="549" name="Google Shape;549;p12"/>
          <p:cNvSpPr txBox="1"/>
          <p:nvPr/>
        </p:nvSpPr>
        <p:spPr>
          <a:xfrm>
            <a:off x="539750" y="4794250"/>
            <a:ext cx="6750050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 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currt.ManagedThreadId);</a:t>
            </a:r>
            <a:endParaRPr/>
          </a:p>
        </p:txBody>
      </p:sp>
      <p:sp>
        <p:nvSpPr>
          <p:cNvPr id="550" name="Google Shape;550;p12"/>
          <p:cNvSpPr txBox="1"/>
          <p:nvPr/>
        </p:nvSpPr>
        <p:spPr>
          <a:xfrm>
            <a:off x="4427537" y="5662612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уникальный числовой идентификатор управляемого потока</a:t>
            </a:r>
            <a:endParaRPr/>
          </a:p>
        </p:txBody>
      </p:sp>
      <p:cxnSp>
        <p:nvCxnSpPr>
          <p:cNvPr id="551" name="Google Shape;551;p12"/>
          <p:cNvCxnSpPr/>
          <p:nvPr/>
        </p:nvCxnSpPr>
        <p:spPr>
          <a:xfrm rot="10800000">
            <a:off x="5580062" y="5194300"/>
            <a:ext cx="287337" cy="3857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af64f933d3c0d7b_8"/>
          <p:cNvSpPr txBox="1">
            <a:spLocks noGrp="1"/>
          </p:cNvSpPr>
          <p:nvPr>
            <p:ph type="title"/>
          </p:nvPr>
        </p:nvSpPr>
        <p:spPr>
          <a:xfrm>
            <a:off x="301625" y="0"/>
            <a:ext cx="8540700" cy="5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Виды многопоточности</a:t>
            </a:r>
            <a:endParaRPr sz="3000"/>
          </a:p>
        </p:txBody>
      </p:sp>
      <p:sp>
        <p:nvSpPr>
          <p:cNvPr id="558" name="Google Shape;558;g5af64f933d3c0d7b_8"/>
          <p:cNvSpPr txBox="1">
            <a:spLocks noGrp="1"/>
          </p:cNvSpPr>
          <p:nvPr>
            <p:ph type="body" idx="1"/>
          </p:nvPr>
        </p:nvSpPr>
        <p:spPr>
          <a:xfrm>
            <a:off x="301625" y="565200"/>
            <a:ext cx="8540700" cy="553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Переключательная многопоточность.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Основа – резидентные программы. 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Программа размещалась в памяти компьютера вплоть до перезагрузки системы, и управление ей передавалось каким-либо заранее согласованным способом (предопределенной комбинацией клавиш на клавиатуре).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Совместная многопоточность. 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Передача управления от одной программы другой. При этом возвращение управления – это проблема выполняемой программы. Возможность блокировки, при которой аварийно завершаются ВСЕ программы.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af64f933d3c0d7b_14"/>
          <p:cNvSpPr txBox="1">
            <a:spLocks noGrp="1"/>
          </p:cNvSpPr>
          <p:nvPr>
            <p:ph type="body" idx="1"/>
          </p:nvPr>
        </p:nvSpPr>
        <p:spPr>
          <a:xfrm>
            <a:off x="301625" y="1007450"/>
            <a:ext cx="8540700" cy="509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Вытесняющая многопоточность. </a:t>
            </a:r>
            <a:endParaRPr sz="24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ОС централизованно выделяет всем запущенным приложениям определенный квант времени для выполнения в соответствии с приоритетом приложения. Реальная возможность работы нескольких приложений в ПСЕВДОПАРАЛЛЕЛЬНОМ режиме. </a:t>
            </a:r>
            <a:endParaRPr sz="24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"Зависание" одного приложения не является крахом для всей системы и оставшихся приложений.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5af64f933d3c0d7b_25"/>
          <p:cNvSpPr txBox="1">
            <a:spLocks noGrp="1"/>
          </p:cNvSpPr>
          <p:nvPr>
            <p:ph type="body" idx="1"/>
          </p:nvPr>
        </p:nvSpPr>
        <p:spPr>
          <a:xfrm>
            <a:off x="301625" y="1383625"/>
            <a:ext cx="8540700" cy="506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g5af64f933d3c0d7b_25"/>
          <p:cNvSpPr txBox="1">
            <a:spLocks noGrp="1"/>
          </p:cNvSpPr>
          <p:nvPr>
            <p:ph type="title" idx="4294967295"/>
          </p:nvPr>
        </p:nvSpPr>
        <p:spPr>
          <a:xfrm>
            <a:off x="301625" y="228600"/>
            <a:ext cx="66183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3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Thread</a:t>
            </a:r>
            <a:endParaRPr sz="3000"/>
          </a:p>
        </p:txBody>
      </p:sp>
      <p:sp>
        <p:nvSpPr>
          <p:cNvPr id="572" name="Google Shape;572;g5af64f933d3c0d7b_25"/>
          <p:cNvSpPr txBox="1"/>
          <p:nvPr/>
        </p:nvSpPr>
        <p:spPr>
          <a:xfrm>
            <a:off x="-122173" y="511750"/>
            <a:ext cx="61494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327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400"/>
              <a:buChar char="►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представляет управляемые потоки.</a:t>
            </a:r>
            <a:endParaRPr sz="2400"/>
          </a:p>
        </p:txBody>
      </p:sp>
      <p:pic>
        <p:nvPicPr>
          <p:cNvPr id="573" name="Google Shape;573;g5af64f933d3c0d7b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6192"/>
            <a:ext cx="9143999" cy="386561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g5af64f933d3c0d7b_25"/>
          <p:cNvSpPr txBox="1"/>
          <p:nvPr/>
        </p:nvSpPr>
        <p:spPr>
          <a:xfrm>
            <a:off x="6103230" y="0"/>
            <a:ext cx="4156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3274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►"/>
            </a:pPr>
            <a:r>
              <a:rPr lang="en-US" sz="2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System.Threading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5af64f933d3c0d7b_34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1" name="Google Shape;581;g5af64f933d3c0d7b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9719"/>
            <a:ext cx="9143999" cy="5698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1"/>
          <p:cNvSpPr txBox="1">
            <a:spLocks noGrp="1"/>
          </p:cNvSpPr>
          <p:nvPr>
            <p:ph type="title"/>
          </p:nvPr>
        </p:nvSpPr>
        <p:spPr>
          <a:xfrm>
            <a:off x="-2711497" y="-28500"/>
            <a:ext cx="85407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3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Thread</a:t>
            </a:r>
            <a:endParaRPr sz="3600"/>
          </a:p>
        </p:txBody>
      </p:sp>
      <p:sp>
        <p:nvSpPr>
          <p:cNvPr id="587" name="Google Shape;587;p1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8" name="Google Shape;588;p11"/>
          <p:cNvSpPr txBox="1"/>
          <p:nvPr/>
        </p:nvSpPr>
        <p:spPr>
          <a:xfrm>
            <a:off x="401625" y="1003300"/>
            <a:ext cx="8424900" cy="532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ctx =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.CurrentContext;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currt =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.CurrentThread;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 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+currt.Name);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(currt.IsAlive)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   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"Working"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(!currt.IsBackground)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"not Background"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sp>
        <p:nvSpPr>
          <p:cNvPr id="589" name="Google Shape;589;p11"/>
          <p:cNvSpPr txBox="1"/>
          <p:nvPr/>
        </p:nvSpPr>
        <p:spPr>
          <a:xfrm>
            <a:off x="5929312" y="885825"/>
            <a:ext cx="2897187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получает контекст, в котором выполняется поток</a:t>
            </a:r>
            <a:endParaRPr/>
          </a:p>
        </p:txBody>
      </p:sp>
      <p:sp>
        <p:nvSpPr>
          <p:cNvPr id="590" name="Google Shape;590;p11"/>
          <p:cNvSpPr txBox="1"/>
          <p:nvPr/>
        </p:nvSpPr>
        <p:spPr>
          <a:xfrm>
            <a:off x="5724525" y="1947862"/>
            <a:ext cx="2895600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получает 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ссылку на выполняемый поток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 потока</a:t>
            </a:r>
            <a:endParaRPr/>
          </a:p>
        </p:txBody>
      </p:sp>
      <p:sp>
        <p:nvSpPr>
          <p:cNvPr id="591" name="Google Shape;591;p11"/>
          <p:cNvSpPr txBox="1"/>
          <p:nvPr/>
        </p:nvSpPr>
        <p:spPr>
          <a:xfrm>
            <a:off x="5580062" y="3422650"/>
            <a:ext cx="2895600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работает ли поток в текущий момент</a:t>
            </a:r>
            <a:endParaRPr/>
          </a:p>
        </p:txBody>
      </p:sp>
      <p:sp>
        <p:nvSpPr>
          <p:cNvPr id="592" name="Google Shape;592;p11"/>
          <p:cNvSpPr txBox="1"/>
          <p:nvPr/>
        </p:nvSpPr>
        <p:spPr>
          <a:xfrm>
            <a:off x="5435600" y="4662487"/>
            <a:ext cx="2897187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является ли поток фоновым</a:t>
            </a:r>
            <a:endParaRPr/>
          </a:p>
        </p:txBody>
      </p:sp>
      <p:cxnSp>
        <p:nvCxnSpPr>
          <p:cNvPr id="593" name="Google Shape;593;p11"/>
          <p:cNvCxnSpPr/>
          <p:nvPr/>
        </p:nvCxnSpPr>
        <p:spPr>
          <a:xfrm rot="10800000">
            <a:off x="5219700" y="1393825"/>
            <a:ext cx="709612" cy="571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94" name="Google Shape;594;p11"/>
          <p:cNvCxnSpPr/>
          <p:nvPr/>
        </p:nvCxnSpPr>
        <p:spPr>
          <a:xfrm rot="10800000">
            <a:off x="4725987" y="2349500"/>
            <a:ext cx="709612" cy="555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95" name="Google Shape;595;p11"/>
          <p:cNvCxnSpPr/>
          <p:nvPr/>
        </p:nvCxnSpPr>
        <p:spPr>
          <a:xfrm rot="10800000">
            <a:off x="4356100" y="2830512"/>
            <a:ext cx="1316037" cy="2047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96" name="Google Shape;596;p11"/>
          <p:cNvCxnSpPr/>
          <p:nvPr/>
        </p:nvCxnSpPr>
        <p:spPr>
          <a:xfrm rot="10800000">
            <a:off x="3059112" y="3689350"/>
            <a:ext cx="2376487" cy="6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97" name="Google Shape;597;p11"/>
          <p:cNvCxnSpPr/>
          <p:nvPr/>
        </p:nvCxnSpPr>
        <p:spPr>
          <a:xfrm flipH="1">
            <a:off x="3851275" y="5181600"/>
            <a:ext cx="1517650" cy="1285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3"/>
          <p:cNvSpPr txBox="1">
            <a:spLocks noGrp="1"/>
          </p:cNvSpPr>
          <p:nvPr>
            <p:ph type="title"/>
          </p:nvPr>
        </p:nvSpPr>
        <p:spPr>
          <a:xfrm>
            <a:off x="-531625" y="-104775"/>
            <a:ext cx="9374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3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Thread</a:t>
            </a:r>
            <a:r>
              <a:rPr lang="en-US" sz="3000"/>
              <a:t>. Приоритеты</a:t>
            </a:r>
            <a:endParaRPr sz="3000"/>
          </a:p>
        </p:txBody>
      </p:sp>
      <p:sp>
        <p:nvSpPr>
          <p:cNvPr id="603" name="Google Shape;603;p13"/>
          <p:cNvSpPr txBox="1">
            <a:spLocks noGrp="1"/>
          </p:cNvSpPr>
          <p:nvPr>
            <p:ph type="body" idx="1"/>
          </p:nvPr>
        </p:nvSpPr>
        <p:spPr>
          <a:xfrm>
            <a:off x="301625" y="387025"/>
            <a:ext cx="8540700" cy="57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перечисление </a:t>
            </a: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ThreadPriority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Lowest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BelowNormal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Normal  (по умолчанию)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AboveNormal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Highest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4" name="Google Shape;604;p13"/>
          <p:cNvSpPr txBox="1"/>
          <p:nvPr/>
        </p:nvSpPr>
        <p:spPr>
          <a:xfrm>
            <a:off x="35725" y="565137"/>
            <a:ext cx="9072600" cy="52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.Write(currt.Priority); </a:t>
            </a:r>
            <a:r>
              <a:rPr lang="en-US" sz="2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//Normal</a:t>
            </a:r>
            <a:endParaRPr/>
          </a:p>
        </p:txBody>
      </p:sp>
      <p:sp>
        <p:nvSpPr>
          <p:cNvPr id="605" name="Google Shape;605;p13"/>
          <p:cNvSpPr txBox="1"/>
          <p:nvPr/>
        </p:nvSpPr>
        <p:spPr>
          <a:xfrm>
            <a:off x="4273550" y="4941887"/>
            <a:ext cx="4572000" cy="1476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CLR считывает и анализирует значение приоритета и на их основании выделяет данному потоку то или иное количество времени.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1" name="Google Shape;611;p1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настройка свойств потока</a:t>
            </a:r>
            <a:endParaRPr/>
          </a:p>
        </p:txBody>
      </p:sp>
      <p:sp>
        <p:nvSpPr>
          <p:cNvPr id="612" name="Google Shape;612;p14"/>
          <p:cNvSpPr txBox="1"/>
          <p:nvPr/>
        </p:nvSpPr>
        <p:spPr>
          <a:xfrm>
            <a:off x="301625" y="261937"/>
            <a:ext cx="8734425" cy="2676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thrd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()).Move)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{ Name = 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"Point Move"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Priority =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ThreadPriority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.BelowNormal,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IsBackground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};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Thread</a:t>
            </a:r>
            <a:endParaRPr/>
          </a:p>
        </p:txBody>
      </p:sp>
      <p:sp>
        <p:nvSpPr>
          <p:cNvPr id="618" name="Google Shape;618;p15"/>
          <p:cNvSpPr txBox="1">
            <a:spLocks noGrp="1"/>
          </p:cNvSpPr>
          <p:nvPr>
            <p:ph type="body" idx="1"/>
          </p:nvPr>
        </p:nvSpPr>
        <p:spPr>
          <a:xfrm>
            <a:off x="250825" y="86518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Статус потока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9" name="Google Shape;619;p15"/>
          <p:cNvSpPr txBox="1"/>
          <p:nvPr/>
        </p:nvSpPr>
        <p:spPr>
          <a:xfrm>
            <a:off x="322262" y="1557337"/>
            <a:ext cx="8520112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$"Статус потока: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{currt.ThreadState}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endParaRPr/>
          </a:p>
        </p:txBody>
      </p:sp>
      <p:pic>
        <p:nvPicPr>
          <p:cNvPr id="620" name="Google Shape;62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3800" y="2074862"/>
            <a:ext cx="3994150" cy="465137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15"/>
          <p:cNvSpPr txBox="1"/>
          <p:nvPr/>
        </p:nvSpPr>
        <p:spPr>
          <a:xfrm>
            <a:off x="215900" y="2492375"/>
            <a:ext cx="8712200" cy="3786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Перечисление  </a:t>
            </a:r>
            <a:r>
              <a:rPr lang="en-US" sz="2400" b="1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ThreadState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Aborted</a:t>
            </a: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поток остановлен, но пока еще окончательно не завершен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AbortRequested</a:t>
            </a: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для потока вызван метод Abort, но остановка потока еще не произошла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Background</a:t>
            </a: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поток выполняется в фоновом режиме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Running</a:t>
            </a: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поток запущен и работает (не приостановлен)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Stopped</a:t>
            </a: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поток завершен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StopRequested</a:t>
            </a: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поток получил запрос на остановку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Suspended</a:t>
            </a: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поток приостановлен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SuspendRequested</a:t>
            </a: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поток получил запрос на приостановку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Unstarted</a:t>
            </a: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поток еще не был запущен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WaitSleepJoin</a:t>
            </a: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поток заблокирован в результате действия методов Sleep или Join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 процессе</a:t>
            </a:r>
            <a:endParaRPr/>
          </a:p>
        </p:txBody>
      </p:sp>
      <p:sp>
        <p:nvSpPr>
          <p:cNvPr id="416" name="Google Shape;416;p3"/>
          <p:cNvSpPr txBox="1">
            <a:spLocks noGrp="1"/>
          </p:cNvSpPr>
          <p:nvPr>
            <p:ph type="body" idx="1"/>
          </p:nvPr>
        </p:nvSpPr>
        <p:spPr>
          <a:xfrm>
            <a:off x="301625" y="1125537"/>
            <a:ext cx="8540750" cy="573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для каждого загружаемого в память файла *.ехе в операционной системе создается отдельный изолированный процесс, который используется на протяжении всего времени его существования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выход из строя одного процесса никак не сказывается на работе других процессов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доступ напрямую к данным в одном процессе из другого процесса невозможен (API - распределенных вычислений Windows Communication Foundation)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каждый процесс Windows получает уникальный </a:t>
            </a:r>
            <a:r>
              <a:rPr lang="en-US" sz="2400" b="1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идентификатор процесса (Process ID — PID)</a:t>
            </a: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может независимо загружаться и выгружаться операционной системой (в том числе программно) </a:t>
            </a:r>
            <a:endParaRPr/>
          </a:p>
          <a:p>
            <a:pPr marL="342900" marR="0" lvl="0" indent="-2209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209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"/>
          <p:cNvSpPr txBox="1"/>
          <p:nvPr/>
        </p:nvSpPr>
        <p:spPr>
          <a:xfrm>
            <a:off x="138112" y="2789237"/>
            <a:ext cx="8866187" cy="193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ThreadStart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start);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ParameterizedThreadStart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start);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ThreadStart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maxStackSize);</a:t>
            </a:r>
            <a:endParaRPr/>
          </a:p>
        </p:txBody>
      </p:sp>
      <p:sp>
        <p:nvSpPr>
          <p:cNvPr id="628" name="Google Shape;628;p9"/>
          <p:cNvSpPr txBox="1"/>
          <p:nvPr/>
        </p:nvSpPr>
        <p:spPr>
          <a:xfrm>
            <a:off x="4086225" y="1985962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делегат,  инкапсулирующий метод для выполнения в потоке</a:t>
            </a:r>
            <a:endParaRPr/>
          </a:p>
        </p:txBody>
      </p:sp>
      <p:cxnSp>
        <p:nvCxnSpPr>
          <p:cNvPr id="629" name="Google Shape;629;p9"/>
          <p:cNvCxnSpPr/>
          <p:nvPr/>
        </p:nvCxnSpPr>
        <p:spPr>
          <a:xfrm flipH="1">
            <a:off x="5364162" y="2473325"/>
            <a:ext cx="215900" cy="3714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30" name="Google Shape;630;p9"/>
          <p:cNvSpPr txBox="1"/>
          <p:nvPr/>
        </p:nvSpPr>
        <p:spPr>
          <a:xfrm>
            <a:off x="4052887" y="4672012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Максимальный размер стека, выделяемый потоку (резервирует 1 МБ)</a:t>
            </a:r>
            <a:endParaRPr/>
          </a:p>
        </p:txBody>
      </p:sp>
      <p:cxnSp>
        <p:nvCxnSpPr>
          <p:cNvPr id="631" name="Google Shape;631;p9"/>
          <p:cNvCxnSpPr/>
          <p:nvPr/>
        </p:nvCxnSpPr>
        <p:spPr>
          <a:xfrm rot="10800000" flipH="1">
            <a:off x="7451725" y="4706937"/>
            <a:ext cx="431800" cy="266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32" name="Google Shape;632;p9"/>
          <p:cNvSpPr txBox="1"/>
          <p:nvPr/>
        </p:nvSpPr>
        <p:spPr>
          <a:xfrm>
            <a:off x="384175" y="5768975"/>
            <a:ext cx="8375650" cy="831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()).Move);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th.Start();</a:t>
            </a:r>
            <a:endParaRPr/>
          </a:p>
        </p:txBody>
      </p:sp>
      <p:sp>
        <p:nvSpPr>
          <p:cNvPr id="633" name="Google Shape;633;p9"/>
          <p:cNvSpPr txBox="1"/>
          <p:nvPr/>
        </p:nvSpPr>
        <p:spPr>
          <a:xfrm>
            <a:off x="709612" y="3824287"/>
            <a:ext cx="772477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запуске метода передает ему данные в виде объекта</a:t>
            </a:r>
            <a:endParaRPr/>
          </a:p>
        </p:txBody>
      </p:sp>
      <p:cxnSp>
        <p:nvCxnSpPr>
          <p:cNvPr id="634" name="Google Shape;634;p9"/>
          <p:cNvCxnSpPr/>
          <p:nvPr/>
        </p:nvCxnSpPr>
        <p:spPr>
          <a:xfrm rot="10800000" flipH="1">
            <a:off x="5364162" y="3503612"/>
            <a:ext cx="431800" cy="26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35" name="Google Shape;635;p9"/>
          <p:cNvSpPr txBox="1"/>
          <p:nvPr/>
        </p:nvSpPr>
        <p:spPr>
          <a:xfrm>
            <a:off x="3278187" y="6211887"/>
            <a:ext cx="4572000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Запуск потока</a:t>
            </a:r>
            <a:endParaRPr/>
          </a:p>
        </p:txBody>
      </p:sp>
      <p:cxnSp>
        <p:nvCxnSpPr>
          <p:cNvPr id="636" name="Google Shape;636;p9"/>
          <p:cNvCxnSpPr/>
          <p:nvPr/>
        </p:nvCxnSpPr>
        <p:spPr>
          <a:xfrm rot="10800000">
            <a:off x="2368550" y="6396037"/>
            <a:ext cx="911225" cy="2381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37" name="Google Shape;637;p9"/>
          <p:cNvSpPr txBox="1">
            <a:spLocks noGrp="1"/>
          </p:cNvSpPr>
          <p:nvPr>
            <p:ph type="body" idx="1"/>
          </p:nvPr>
        </p:nvSpPr>
        <p:spPr>
          <a:xfrm>
            <a:off x="301625" y="1081075"/>
            <a:ext cx="8540700" cy="565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Для создания потока применяется один из конструкторов класса Thread: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af64f933d3c0d7b_46"/>
          <p:cNvSpPr txBox="1">
            <a:spLocks noGrp="1"/>
          </p:cNvSpPr>
          <p:nvPr>
            <p:ph type="body" idx="1"/>
          </p:nvPr>
        </p:nvSpPr>
        <p:spPr>
          <a:xfrm>
            <a:off x="301625" y="844425"/>
            <a:ext cx="8540700" cy="525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g5af64f933d3c0d7b_46"/>
          <p:cNvSpPr txBox="1">
            <a:spLocks noGrp="1"/>
          </p:cNvSpPr>
          <p:nvPr>
            <p:ph type="title" idx="4294967295"/>
          </p:nvPr>
        </p:nvSpPr>
        <p:spPr>
          <a:xfrm>
            <a:off x="301625" y="-315912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3000"/>
              <a:t>Делегат ThreadStart</a:t>
            </a:r>
            <a:r>
              <a:rPr lang="en-US" sz="3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000"/>
          </a:p>
        </p:txBody>
      </p:sp>
      <p:pic>
        <p:nvPicPr>
          <p:cNvPr id="645" name="Google Shape;645;g5af64f933d3c0d7b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325" y="1212163"/>
            <a:ext cx="6259319" cy="74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g5af64f933d3c0d7b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" y="2315259"/>
            <a:ext cx="9144000" cy="392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5af64f933d3c0d7b_54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3" name="Google Shape;653;g5af64f933d3c0d7b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063" y="2571750"/>
            <a:ext cx="2447925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g5af64f933d3c0d7b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43" y="0"/>
            <a:ext cx="607670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Состояния и методы потока </a:t>
            </a:r>
            <a:endParaRPr/>
          </a:p>
        </p:txBody>
      </p:sp>
      <p:sp>
        <p:nvSpPr>
          <p:cNvPr id="660" name="Google Shape;660;p1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61" name="Google Shape;66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1600200"/>
            <a:ext cx="7773987" cy="4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16"/>
          <p:cNvSpPr txBox="1"/>
          <p:nvPr/>
        </p:nvSpPr>
        <p:spPr>
          <a:xfrm>
            <a:off x="5626100" y="4478337"/>
            <a:ext cx="2925762" cy="1477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Suspend() и Resume() – помечены как устаревшие. Использовать их не рекомендуется.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Методы класса Thread:</a:t>
            </a:r>
            <a:endParaRPr/>
          </a:p>
        </p:txBody>
      </p:sp>
      <p:sp>
        <p:nvSpPr>
          <p:cNvPr id="668" name="Google Shape;668;p17"/>
          <p:cNvSpPr txBox="1">
            <a:spLocks noGrp="1"/>
          </p:cNvSpPr>
          <p:nvPr>
            <p:ph type="body" idx="1"/>
          </p:nvPr>
        </p:nvSpPr>
        <p:spPr>
          <a:xfrm>
            <a:off x="269875" y="836612"/>
            <a:ext cx="88423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GetDomain  -  с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татический,  возвращает ссылку домен приложения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GetDomainId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- </a:t>
            </a:r>
            <a:r>
              <a:rPr lang="en-US"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татический, возвращает id домена приложения, в котором выполняется текущий поток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Sleep – с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татический,  останавливает поток на определенное количество миллисекунд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Abort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 - уведомляет среду CLR о том, что надо прекратить поток (происходит не сразу)</a:t>
            </a:r>
            <a:endParaRPr sz="2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Interrupt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 - прерывает поток на некоторое время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Join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 - блокирует выполнение вызвавшего его потока до тех пор, пока не завершится поток, для которого был вызван данный метод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Resume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 - возобновляет работу приостановленного потока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 - запускает поток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Suspend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 - приостанавливает поток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Yield - 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передаёт управление следующему ожидающему потоку системы</a:t>
            </a:r>
            <a:endParaRPr sz="2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413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endParaRPr sz="2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7001f9b35ee8cb38_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Жизненный цикл потока</a:t>
            </a:r>
            <a:endParaRPr/>
          </a:p>
        </p:txBody>
      </p:sp>
      <p:pic>
        <p:nvPicPr>
          <p:cNvPr id="675" name="Google Shape;675;g7001f9b35ee8cb38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2050" y="1031325"/>
            <a:ext cx="9386049" cy="535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Временная диаграмма работы потоков</a:t>
            </a:r>
            <a:endParaRPr/>
          </a:p>
        </p:txBody>
      </p:sp>
      <p:sp>
        <p:nvSpPr>
          <p:cNvPr id="681" name="Google Shape;681;p1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82" name="Google Shape;68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75" y="1376362"/>
            <a:ext cx="5530850" cy="54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метод Abort()</a:t>
            </a:r>
            <a:endParaRPr/>
          </a:p>
        </p:txBody>
      </p:sp>
      <p:sp>
        <p:nvSpPr>
          <p:cNvPr id="689" name="Google Shape;689;p19"/>
          <p:cNvSpPr txBox="1">
            <a:spLocks noGrp="1"/>
          </p:cNvSpPr>
          <p:nvPr>
            <p:ph type="body" idx="1"/>
          </p:nvPr>
        </p:nvSpPr>
        <p:spPr>
          <a:xfrm>
            <a:off x="179375" y="1125525"/>
            <a:ext cx="88419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2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генерирует исключение ThreadAbortException</a:t>
            </a: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342900" marR="0" lvl="0" indent="-4038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если поток требуется остановить перед тем, как продолжить выполнение программы, то после метода Abort() следует сразу же вызвать метод Join().</a:t>
            </a:r>
            <a:endParaRPr sz="2400"/>
          </a:p>
          <a:p>
            <a:pPr marL="342900" marR="0" lvl="0" indent="-4038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Обычно поток должен завершаться естественным образом.</a:t>
            </a:r>
            <a:endParaRPr sz="2400"/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lt2"/>
                </a:solidFill>
              </a:rPr>
              <a:t>public void Abort(object stateInfo)</a:t>
            </a:r>
            <a:endParaRPr sz="2400" u="sng">
              <a:solidFill>
                <a:schemeClr val="lt2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u="sng">
              <a:solidFill>
                <a:schemeClr val="lt2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где </a:t>
            </a:r>
            <a:r>
              <a:rPr lang="en-US" sz="2400" u="sng">
                <a:solidFill>
                  <a:schemeClr val="lt2"/>
                </a:solidFill>
              </a:rPr>
              <a:t>stateInfo</a:t>
            </a:r>
            <a:r>
              <a:rPr lang="en-US" sz="2400"/>
              <a:t> обозначает любую информацию, которую требуется передать потоку, когда он останавливается.</a:t>
            </a:r>
            <a:endParaRPr sz="2400"/>
          </a:p>
        </p:txBody>
      </p:sp>
      <p:sp>
        <p:nvSpPr>
          <p:cNvPr id="690" name="Google Shape;690;p19"/>
          <p:cNvSpPr txBox="1"/>
          <p:nvPr/>
        </p:nvSpPr>
        <p:spPr>
          <a:xfrm>
            <a:off x="301625" y="619082"/>
            <a:ext cx="7852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FFFFFF"/>
                </a:solidFill>
              </a:rPr>
              <a:t>прерывани</a:t>
            </a:r>
            <a:r>
              <a:rPr lang="ru-RU" sz="2400" dirty="0">
                <a:solidFill>
                  <a:srgbClr val="FFFFFF"/>
                </a:solidFill>
              </a:rPr>
              <a:t>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потока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до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его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нормального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завершения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7001f9b35ee8cb38_10"/>
          <p:cNvSpPr txBox="1">
            <a:spLocks noGrp="1"/>
          </p:cNvSpPr>
          <p:nvPr>
            <p:ph type="body" idx="1"/>
          </p:nvPr>
        </p:nvSpPr>
        <p:spPr>
          <a:xfrm>
            <a:off x="179387" y="1125537"/>
            <a:ext cx="91455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генерирует исключение ThreadAbortException</a:t>
            </a:r>
            <a:endParaRPr/>
          </a:p>
        </p:txBody>
      </p:sp>
      <p:sp>
        <p:nvSpPr>
          <p:cNvPr id="697" name="Google Shape;697;g7001f9b35ee8cb38_10"/>
          <p:cNvSpPr txBox="1"/>
          <p:nvPr/>
        </p:nvSpPr>
        <p:spPr>
          <a:xfrm>
            <a:off x="179387" y="1218760"/>
            <a:ext cx="9683700" cy="539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ThreadProc()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"Работаю ..."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.Sleep(1000);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ThreadAbortException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"Запрос Abort!"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.ResetAbort();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pic>
        <p:nvPicPr>
          <p:cNvPr id="698" name="Google Shape;698;g7001f9b35ee8cb38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7100" y="987203"/>
            <a:ext cx="186690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g7001f9b35ee8cb38_10"/>
          <p:cNvSpPr txBox="1"/>
          <p:nvPr/>
        </p:nvSpPr>
        <p:spPr>
          <a:xfrm>
            <a:off x="2987687" y="5483159"/>
            <a:ext cx="6337200" cy="1487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th2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.ThreadProc);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th2.Start();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.Sleep(3000);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th2.Abort();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th2.Join(); </a:t>
            </a:r>
            <a:endParaRPr/>
          </a:p>
        </p:txBody>
      </p:sp>
      <p:sp>
        <p:nvSpPr>
          <p:cNvPr id="700" name="Google Shape;700;g7001f9b35ee8cb38_10"/>
          <p:cNvSpPr txBox="1"/>
          <p:nvPr/>
        </p:nvSpPr>
        <p:spPr>
          <a:xfrm>
            <a:off x="320523" y="4593225"/>
            <a:ext cx="30000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исключается повторное генерирование исключения по завершении обработчика исключения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Пул потоков</a:t>
            </a:r>
            <a:endParaRPr/>
          </a:p>
        </p:txBody>
      </p:sp>
      <p:sp>
        <p:nvSpPr>
          <p:cNvPr id="714" name="Google Shape;714;p21"/>
          <p:cNvSpPr txBox="1">
            <a:spLocks noGrp="1"/>
          </p:cNvSpPr>
          <p:nvPr>
            <p:ph type="body" idx="1"/>
          </p:nvPr>
        </p:nvSpPr>
        <p:spPr>
          <a:xfrm>
            <a:off x="49212" y="2492375"/>
            <a:ext cx="8540750" cy="373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ёмкость –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максимальное число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рабочих потоков</a:t>
            </a:r>
            <a:endParaRPr/>
          </a:p>
        </p:txBody>
      </p:sp>
      <p:sp>
        <p:nvSpPr>
          <p:cNvPr id="715" name="Google Shape;715;p21"/>
          <p:cNvSpPr txBox="1"/>
          <p:nvPr/>
        </p:nvSpPr>
        <p:spPr>
          <a:xfrm>
            <a:off x="311150" y="938212"/>
            <a:ext cx="7848600" cy="31083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Для уменьшения издержек, связанных с созданием потоков, платформа .NET поддерживает специальный механизм, называемый пул потоков. Пул состоит из двух основных элементов: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очереди методов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 рабочих потоков. </a:t>
            </a:r>
            <a:endParaRPr/>
          </a:p>
        </p:txBody>
      </p:sp>
      <p:pic>
        <p:nvPicPr>
          <p:cNvPr id="716" name="Google Shape;71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4200" y="3987800"/>
            <a:ext cx="44577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2ca4890572e927f_0"/>
          <p:cNvSpPr txBox="1">
            <a:spLocks noGrp="1"/>
          </p:cNvSpPr>
          <p:nvPr>
            <p:ph type="body" idx="1"/>
          </p:nvPr>
        </p:nvSpPr>
        <p:spPr>
          <a:xfrm>
            <a:off x="301625" y="697950"/>
            <a:ext cx="8540700" cy="540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позволяет управлять уже запущенными процессами, а также запускать новые.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240"/>
              <a:buChar char="►"/>
            </a:pPr>
            <a:r>
              <a:rPr lang="en-US" sz="2800">
                <a:solidFill>
                  <a:schemeClr val="lt2"/>
                </a:solidFill>
              </a:rPr>
              <a:t>System.Diagnostics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23" name="Google Shape;423;g62ca4890572e927f_0"/>
          <p:cNvSpPr txBox="1"/>
          <p:nvPr/>
        </p:nvSpPr>
        <p:spPr>
          <a:xfrm>
            <a:off x="241350" y="2794507"/>
            <a:ext cx="8661300" cy="120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current =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.GetCurrentProcess();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{current.Id}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{current.ProcessName}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{ current.StartTime}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424" name="Google Shape;424;g62ca4890572e927f_0"/>
          <p:cNvSpPr txBox="1"/>
          <p:nvPr/>
        </p:nvSpPr>
        <p:spPr>
          <a:xfrm>
            <a:off x="2668050" y="0"/>
            <a:ext cx="38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2"/>
                </a:solidFill>
              </a:rPr>
              <a:t>Process</a:t>
            </a:r>
            <a:endParaRPr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Статический класс ThreadPool</a:t>
            </a:r>
            <a:endParaRPr/>
          </a:p>
        </p:txBody>
      </p:sp>
      <p:sp>
        <p:nvSpPr>
          <p:cNvPr id="723" name="Google Shape;723;p22"/>
          <p:cNvSpPr txBox="1">
            <a:spLocks noGrp="1"/>
          </p:cNvSpPr>
          <p:nvPr>
            <p:ph type="body" idx="1"/>
          </p:nvPr>
        </p:nvSpPr>
        <p:spPr>
          <a:xfrm>
            <a:off x="301625" y="1245425"/>
            <a:ext cx="8540700" cy="4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>
                <a:solidFill>
                  <a:schemeClr val="lt2"/>
                </a:solidFill>
              </a:rPr>
              <a:t>ThreadCount</a:t>
            </a:r>
            <a:r>
              <a:rPr lang="en-US" sz="2800"/>
              <a:t> - возвращает текущее количество потоков в пуле потоков</a:t>
            </a:r>
            <a:endParaRPr sz="280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SetMaxThreads()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- позволяет изменить ёмкость пула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SetMinThreads()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- устанавливает количество рабочих потоков, создаваемых без задержки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QueueUserWorkItem()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- помещение метода в очередь пула</a:t>
            </a:r>
            <a:endParaRPr/>
          </a:p>
        </p:txBody>
      </p:sp>
      <p:sp>
        <p:nvSpPr>
          <p:cNvPr id="724" name="Google Shape;724;p22"/>
          <p:cNvSpPr txBox="1"/>
          <p:nvPr/>
        </p:nvSpPr>
        <p:spPr>
          <a:xfrm>
            <a:off x="684212" y="5157787"/>
            <a:ext cx="7343775" cy="460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ThreadPool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.QueueUserWorkItem(Move);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7001f9b35ee8cb38_22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426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1" name="Google Shape;731;g7001f9b35ee8cb38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593"/>
            <a:ext cx="9144001" cy="4408265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g7001f9b35ee8cb38_22"/>
          <p:cNvSpPr txBox="1"/>
          <p:nvPr/>
        </p:nvSpPr>
        <p:spPr>
          <a:xfrm>
            <a:off x="301625" y="4898925"/>
            <a:ext cx="7946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highlight>
                  <a:srgbClr val="000000"/>
                </a:highlight>
              </a:rPr>
              <a:t>Если закомментировать вызов Thread.Sleep метода, основной поток завершает работу перед выполнением метода в потоке пула потоков.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7001f9b35ee8cb38_3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9" name="Google Shape;739;g7001f9b35ee8cb38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75" y="1638763"/>
            <a:ext cx="8881850" cy="35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g7001f9b35ee8cb38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1658"/>
            <a:ext cx="9144001" cy="5872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g7001f9b35ee8cb38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4762" y="0"/>
            <a:ext cx="124922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g7001f9b35ee8cb38_36"/>
          <p:cNvSpPr txBox="1"/>
          <p:nvPr/>
        </p:nvSpPr>
        <p:spPr>
          <a:xfrm>
            <a:off x="0" y="0"/>
            <a:ext cx="49650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предполагаем, что метод выведет все значения x от 1 до 5. И так для каждого потока.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48" name="Google Shape;748;g7001f9b35ee8cb38_36"/>
          <p:cNvSpPr txBox="1"/>
          <p:nvPr/>
        </p:nvSpPr>
        <p:spPr>
          <a:xfrm>
            <a:off x="4072240" y="962644"/>
            <a:ext cx="44241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в реальности в процессе работы будет происходить переключение между потоками, и значение переменной x становится непредсказуемым.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49" name="Google Shape;749;g7001f9b35ee8cb38_36"/>
          <p:cNvSpPr txBox="1"/>
          <p:nvPr/>
        </p:nvSpPr>
        <p:spPr>
          <a:xfrm>
            <a:off x="3465641" y="3429003"/>
            <a:ext cx="43185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Решение проблемы состоит в том, чтобы синхронизировать потоки и ограничить доступ к разделяемым ресурсам на время их использования каким-нибудь потоком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Синхронизация потоков</a:t>
            </a:r>
            <a:endParaRPr/>
          </a:p>
        </p:txBody>
      </p:sp>
      <p:sp>
        <p:nvSpPr>
          <p:cNvPr id="756" name="Google Shape;756;p23"/>
          <p:cNvSpPr txBox="1">
            <a:spLocks noGrp="1"/>
          </p:cNvSpPr>
          <p:nvPr>
            <p:ph type="body" idx="1"/>
          </p:nvPr>
        </p:nvSpPr>
        <p:spPr>
          <a:xfrm>
            <a:off x="301637" y="2359037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координация  действий для получения предсказуемого результат</a:t>
            </a:r>
            <a:endParaRPr/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потоках используются разделяемые ресурсы, общие для всей программы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7001f9b35ee8cb38_4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Способы синхронизации потоков</a:t>
            </a:r>
            <a:endParaRPr sz="3600"/>
          </a:p>
        </p:txBody>
      </p:sp>
      <p:sp>
        <p:nvSpPr>
          <p:cNvPr id="763" name="Google Shape;763;g7001f9b35ee8cb38_4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Монитор (Monitor)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AutoResetEvent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Мьютекс (Mutex)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Семафор (Semaphore)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0" name="Google Shape;770;p2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1" name="Google Shape;771;p24"/>
          <p:cNvSpPr txBox="1"/>
          <p:nvPr/>
        </p:nvSpPr>
        <p:spPr>
          <a:xfrm>
            <a:off x="179387" y="228600"/>
            <a:ext cx="8662987" cy="6002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5; i++)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myThread =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(Count);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myThread.Name = </a:t>
            </a:r>
            <a:r>
              <a:rPr lang="en-US" sz="16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"Поток "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i.ToString();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myThread.Start();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.ReadLine();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       x++;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.Sleep(100 + x * x);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x--;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6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.CurrentThread.Name}</a:t>
            </a:r>
            <a:r>
              <a:rPr lang="en-US" sz="16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{x}</a:t>
            </a:r>
            <a:r>
              <a:rPr lang="en-US" sz="16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.Sleep(100+x*x);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pic>
        <p:nvPicPr>
          <p:cNvPr id="772" name="Google Shape;77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3887" y="2492375"/>
            <a:ext cx="3260725" cy="172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9" name="Google Shape;779;p2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0" name="Google Shape;780;p25"/>
          <p:cNvSpPr txBox="1"/>
          <p:nvPr/>
        </p:nvSpPr>
        <p:spPr>
          <a:xfrm>
            <a:off x="107962" y="5091900"/>
            <a:ext cx="3011400" cy="176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необходимо гарантировать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выполнение операторов,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только одним потоком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любой момент времени</a:t>
            </a:r>
            <a:endParaRPr/>
          </a:p>
        </p:txBody>
      </p:sp>
      <p:sp>
        <p:nvSpPr>
          <p:cNvPr id="781" name="Google Shape;781;p25"/>
          <p:cNvSpPr txBox="1"/>
          <p:nvPr/>
        </p:nvSpPr>
        <p:spPr>
          <a:xfrm>
            <a:off x="107950" y="913435"/>
            <a:ext cx="2448000" cy="3998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Критическая секция</a:t>
            </a:r>
            <a:r>
              <a:rPr lang="en-US" sz="18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— участок исполняемого кода программы, в котором производится доступ к общему ресурсу (данным или устройству), который не должен быть одновременно использован более чем одним потоком исполнения.</a:t>
            </a:r>
            <a:endParaRPr/>
          </a:p>
        </p:txBody>
      </p:sp>
      <p:pic>
        <p:nvPicPr>
          <p:cNvPr id="782" name="Google Shape;7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873308"/>
            <a:ext cx="3769425" cy="45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8249" y="1063138"/>
            <a:ext cx="4974121" cy="557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6"/>
          <p:cNvSpPr txBox="1">
            <a:spLocks noGrp="1"/>
          </p:cNvSpPr>
          <p:nvPr>
            <p:ph type="title"/>
          </p:nvPr>
        </p:nvSpPr>
        <p:spPr>
          <a:xfrm>
            <a:off x="247650" y="-31591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Оператор Lock</a:t>
            </a:r>
            <a:endParaRPr/>
          </a:p>
        </p:txBody>
      </p:sp>
      <p:sp>
        <p:nvSpPr>
          <p:cNvPr id="790" name="Google Shape;790;p26"/>
          <p:cNvSpPr txBox="1">
            <a:spLocks noGrp="1"/>
          </p:cNvSpPr>
          <p:nvPr>
            <p:ph type="body" idx="1"/>
          </p:nvPr>
        </p:nvSpPr>
        <p:spPr>
          <a:xfrm>
            <a:off x="247650" y="620700"/>
            <a:ext cx="88965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определяет блок кода, внутри которого весь код блокируется и становится недоступным для других потоков до завершения работы текущего потока.</a:t>
            </a: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73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Остальный потоки помещаются в очередь ожидания и ждут, пока текущий поток не освободит данный блок кода. </a:t>
            </a:r>
            <a:endParaRPr sz="2400"/>
          </a:p>
        </p:txBody>
      </p:sp>
      <p:pic>
        <p:nvPicPr>
          <p:cNvPr id="791" name="Google Shape;7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151" y="3604611"/>
            <a:ext cx="3737525" cy="26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6406d9c4271fd407_1"/>
          <p:cNvSpPr txBox="1">
            <a:spLocks noGrp="1"/>
          </p:cNvSpPr>
          <p:nvPr>
            <p:ph type="body" idx="1"/>
          </p:nvPr>
        </p:nvSpPr>
        <p:spPr>
          <a:xfrm>
            <a:off x="0" y="228600"/>
            <a:ext cx="9316500" cy="637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Необходимо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 можно быстрее освобождать блокировку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Избегать взаимоблокировок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Блокировать только ссылочную  переменную 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Экземпляр объекта должен быть один и тот же для всех потоков</a:t>
            </a:r>
            <a:endParaRPr/>
          </a:p>
        </p:txBody>
      </p:sp>
      <p:pic>
        <p:nvPicPr>
          <p:cNvPr id="798" name="Google Shape;798;g6406d9c4271fd407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2386013"/>
            <a:ext cx="58293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2ca4890572e927f_10"/>
          <p:cNvSpPr txBox="1">
            <a:spLocks noGrp="1"/>
          </p:cNvSpPr>
          <p:nvPr>
            <p:ph type="body" idx="1"/>
          </p:nvPr>
        </p:nvSpPr>
        <p:spPr>
          <a:xfrm>
            <a:off x="150" y="317950"/>
            <a:ext cx="9144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Handle</a:t>
            </a:r>
            <a:r>
              <a:rPr lang="en-US" sz="2000"/>
              <a:t>: возвращает дескриптор процесса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Id</a:t>
            </a:r>
            <a:r>
              <a:rPr lang="en-US" sz="2000"/>
              <a:t>: получает уникальный идентификатор процесса в рамках текущего сеанса ОС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MachineName</a:t>
            </a:r>
            <a:r>
              <a:rPr lang="en-US" sz="2000"/>
              <a:t>: возвращает имя компьютера, на котором запущен процесс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MainModule</a:t>
            </a:r>
            <a:r>
              <a:rPr lang="en-US" sz="2000"/>
              <a:t>: представляет основной модуль - исполняемый файл программы, представлен объектом типа ProcessModule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Modules</a:t>
            </a:r>
            <a:r>
              <a:rPr lang="en-US" sz="2000"/>
              <a:t>: получает доступ к коллекции ProcessModuleCollection, которая в виде объектов ProcessModule хранит набор модулей (например, файлов dll и exe), загруженных в рамках данного процесса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ProcessName</a:t>
            </a:r>
            <a:r>
              <a:rPr lang="en-US" sz="2000"/>
              <a:t>: возвращает имя процесса, которое нередко совпадает с именем приложения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StartTime</a:t>
            </a:r>
            <a:r>
              <a:rPr lang="en-US" sz="2000"/>
              <a:t>: возвращает время, когда процесс был запущен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PageMemorySize64</a:t>
            </a:r>
            <a:r>
              <a:rPr lang="en-US" sz="2000"/>
              <a:t>: возвращает объем памяти, который выделен для данного процесса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Свойство </a:t>
            </a:r>
            <a:r>
              <a:rPr lang="en-US" sz="2000">
                <a:solidFill>
                  <a:schemeClr val="lt2"/>
                </a:solidFill>
              </a:rPr>
              <a:t>VirtualMemorySize64</a:t>
            </a:r>
            <a:r>
              <a:rPr lang="en-US" sz="2000"/>
              <a:t>: возвращает объем виртуальной памяти, который выделен для данного процесса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7001f9b35ee8cb38_61"/>
          <p:cNvSpPr txBox="1">
            <a:spLocks noGrp="1"/>
          </p:cNvSpPr>
          <p:nvPr>
            <p:ph type="title"/>
          </p:nvPr>
        </p:nvSpPr>
        <p:spPr>
          <a:xfrm>
            <a:off x="247650" y="-315912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Оператор Lock</a:t>
            </a:r>
            <a:endParaRPr/>
          </a:p>
        </p:txBody>
      </p:sp>
      <p:sp>
        <p:nvSpPr>
          <p:cNvPr id="805" name="Google Shape;805;g7001f9b35ee8cb38_61"/>
          <p:cNvSpPr txBox="1"/>
          <p:nvPr/>
        </p:nvSpPr>
        <p:spPr>
          <a:xfrm>
            <a:off x="96712" y="1830600"/>
            <a:ext cx="8842500" cy="50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2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2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objlocker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"null"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2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2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-US" sz="12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2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2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2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5; </a:t>
            </a:r>
            <a:r>
              <a:rPr lang="en-US" sz="12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200" b="0" i="0" u="none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myThread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(Count);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2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myThread.Name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b="0" i="0" u="none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Поток</a:t>
            </a:r>
            <a:r>
              <a:rPr lang="en-US" sz="12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2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i.ToString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2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myThread.Start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2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2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.ReadLine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2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2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lock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2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objlocker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x++;                        </a:t>
            </a:r>
            <a:r>
              <a:rPr lang="en-US" sz="12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2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(100 + x * x);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x--;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2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2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2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.CurrentThread.Name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2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{x}</a:t>
            </a:r>
            <a:r>
              <a:rPr lang="en-US" sz="12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-US" sz="12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2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</a:t>
            </a: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(100 + x * x);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dirty="0"/>
          </a:p>
        </p:txBody>
      </p:sp>
      <p:pic>
        <p:nvPicPr>
          <p:cNvPr id="806" name="Google Shape;806;g7001f9b35ee8cb38_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6575" y="1763712"/>
            <a:ext cx="3322637" cy="22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g7001f9b35ee8cb38_61"/>
          <p:cNvSpPr txBox="1"/>
          <p:nvPr/>
        </p:nvSpPr>
        <p:spPr>
          <a:xfrm>
            <a:off x="3995737" y="4068762"/>
            <a:ext cx="3925800" cy="118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</a:pPr>
            <a:r>
              <a:rPr lang="ru-RU" sz="12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О</a:t>
            </a:r>
            <a:r>
              <a:rPr lang="en-US" sz="1200" b="0" i="0" u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бъект-заглушка</a:t>
            </a:r>
            <a:r>
              <a:rPr lang="en-US" sz="12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endParaRPr sz="1200" b="0" i="0" u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</a:pPr>
            <a:r>
              <a:rPr lang="en-US" sz="12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В </a:t>
            </a:r>
            <a:r>
              <a:rPr lang="en-US" sz="1200" b="0" i="0" u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операторе</a:t>
            </a:r>
            <a:r>
              <a:rPr lang="en-US" sz="12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lock, </a:t>
            </a:r>
            <a:r>
              <a:rPr lang="en-US" sz="1200" b="0" i="0" u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объект</a:t>
            </a:r>
            <a:r>
              <a:rPr lang="en-US" sz="12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 b="0" i="0" u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objlocker</a:t>
            </a:r>
            <a:r>
              <a:rPr lang="en-US" sz="12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 b="0" i="0" u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блокируется</a:t>
            </a:r>
            <a:r>
              <a:rPr lang="en-US" sz="12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и </a:t>
            </a:r>
            <a:r>
              <a:rPr lang="en-US" sz="1200" b="0" i="0" u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на</a:t>
            </a:r>
            <a:r>
              <a:rPr lang="en-US" sz="12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 b="0" i="0" u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время</a:t>
            </a:r>
            <a:r>
              <a:rPr lang="en-US" sz="12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 b="0" i="0" u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его</a:t>
            </a:r>
            <a:r>
              <a:rPr lang="en-US" sz="12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 b="0" i="0" u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блокировки</a:t>
            </a:r>
            <a:r>
              <a:rPr lang="en-US" sz="12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 b="0" i="0" u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монопольный</a:t>
            </a:r>
            <a:r>
              <a:rPr lang="en-US" sz="12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 b="0" i="0" u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доступ</a:t>
            </a:r>
            <a:r>
              <a:rPr lang="en-US" sz="12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к </a:t>
            </a:r>
            <a:r>
              <a:rPr lang="en-US" sz="1200" b="0" i="0" u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блоку</a:t>
            </a:r>
            <a:r>
              <a:rPr lang="en-US" sz="12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 b="0" i="0" u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кода</a:t>
            </a:r>
            <a:r>
              <a:rPr lang="en-US" sz="12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 b="0" i="0" u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имеет</a:t>
            </a:r>
            <a:r>
              <a:rPr lang="en-US" sz="12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 b="0" i="0" u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только</a:t>
            </a:r>
            <a:r>
              <a:rPr lang="en-US" sz="12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 b="0" i="0" u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один</a:t>
            </a:r>
            <a:r>
              <a:rPr lang="en-US" sz="1200" b="0" i="0" u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 b="0" i="0" u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поток</a:t>
            </a:r>
            <a:r>
              <a:rPr lang="en-US" sz="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</p:txBody>
      </p:sp>
      <p:cxnSp>
        <p:nvCxnSpPr>
          <p:cNvPr id="808" name="Google Shape;808;g7001f9b35ee8cb38_61"/>
          <p:cNvCxnSpPr/>
          <p:nvPr/>
        </p:nvCxnSpPr>
        <p:spPr>
          <a:xfrm flipH="1">
            <a:off x="2916299" y="4652962"/>
            <a:ext cx="1008000" cy="54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09" name="Google Shape;809;g7001f9b35ee8cb38_61"/>
          <p:cNvSpPr txBox="1"/>
          <p:nvPr/>
        </p:nvSpPr>
        <p:spPr>
          <a:xfrm>
            <a:off x="3390900" y="6310312"/>
            <a:ext cx="5381700" cy="3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выражение должно иметь ссылочный тип </a:t>
            </a:r>
            <a:endParaRPr/>
          </a:p>
        </p:txBody>
      </p:sp>
      <p:cxnSp>
        <p:nvCxnSpPr>
          <p:cNvPr id="810" name="Google Shape;810;g7001f9b35ee8cb38_61"/>
          <p:cNvCxnSpPr/>
          <p:nvPr/>
        </p:nvCxnSpPr>
        <p:spPr>
          <a:xfrm rot="10800000">
            <a:off x="2771637" y="5281649"/>
            <a:ext cx="792300" cy="1062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7001f9b35ee8cb38_73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7" name="Google Shape;817;g7001f9b35ee8cb38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" y="47625"/>
            <a:ext cx="9048750" cy="67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g7001f9b35ee8cb38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8775" y="401825"/>
            <a:ext cx="1193550" cy="552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7"/>
          <p:cNvSpPr txBox="1">
            <a:spLocks noGrp="1"/>
          </p:cNvSpPr>
          <p:nvPr>
            <p:ph type="title"/>
          </p:nvPr>
        </p:nvSpPr>
        <p:spPr>
          <a:xfrm>
            <a:off x="-2644227" y="153900"/>
            <a:ext cx="85407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Monitor</a:t>
            </a:r>
            <a:endParaRPr/>
          </a:p>
        </p:txBody>
      </p:sp>
      <p:sp>
        <p:nvSpPr>
          <p:cNvPr id="825" name="Google Shape;825;p27"/>
          <p:cNvSpPr txBox="1">
            <a:spLocks noGrp="1"/>
          </p:cNvSpPr>
          <p:nvPr>
            <p:ph type="body" idx="1"/>
          </p:nvPr>
        </p:nvSpPr>
        <p:spPr>
          <a:xfrm>
            <a:off x="301625" y="955397"/>
            <a:ext cx="8540700" cy="55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708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Char char="►"/>
            </a:pPr>
            <a:r>
              <a:rPr lang="en-US" sz="3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Monitor.Enter()</a:t>
            </a:r>
            <a:r>
              <a:rPr lang="en-US" sz="3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 вход в критическую секцию, у</a:t>
            </a:r>
            <a:r>
              <a:rPr lang="en-US" sz="3000"/>
              <a:t>величение блокировок на 1</a:t>
            </a:r>
            <a:endParaRPr sz="3000"/>
          </a:p>
          <a:p>
            <a:pPr marL="342900" marR="0" lvl="0" indent="-3708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Char char="►"/>
            </a:pPr>
            <a:r>
              <a:rPr lang="en-US" sz="3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Monitor.Exit()</a:t>
            </a:r>
            <a:r>
              <a:rPr lang="en-US" sz="3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выход из секции (</a:t>
            </a:r>
            <a:r>
              <a:rPr lang="en-US" sz="3000"/>
              <a:t>-1 блок-ка)</a:t>
            </a:r>
            <a:endParaRPr sz="3000"/>
          </a:p>
          <a:p>
            <a:pPr marL="342900" marR="0" lvl="0" indent="-3708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Char char="►"/>
            </a:pPr>
            <a:r>
              <a:rPr lang="en-US" sz="3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Вход и выход должны выполняться в одном и том же потоке. </a:t>
            </a:r>
            <a:endParaRPr sz="3000"/>
          </a:p>
          <a:p>
            <a:pPr marL="342900" marR="0" lvl="0" indent="-3708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Char char="►"/>
            </a:pPr>
            <a:r>
              <a:rPr lang="en-US" sz="3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Аргументами методов является объект-идентификатор критической секции. </a:t>
            </a:r>
            <a:endParaRPr sz="3000"/>
          </a:p>
        </p:txBody>
      </p:sp>
      <p:sp>
        <p:nvSpPr>
          <p:cNvPr id="826" name="Google Shape;826;p27"/>
          <p:cNvSpPr txBox="1"/>
          <p:nvPr/>
        </p:nvSpPr>
        <p:spPr>
          <a:xfrm>
            <a:off x="2787861" y="134900"/>
            <a:ext cx="69135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механизм взаимодействия и </a:t>
            </a:r>
            <a:r>
              <a:rPr lang="en-US" sz="1800" b="1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синхронизации</a:t>
            </a:r>
            <a:r>
              <a:rPr lang="en-US" sz="18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процессов, обеспечивающий доступ к неразделяемым ресурсам.</a:t>
            </a:r>
            <a:endParaRPr/>
          </a:p>
        </p:txBody>
      </p:sp>
      <p:pic>
        <p:nvPicPr>
          <p:cNvPr id="827" name="Google Shape;8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4880297"/>
            <a:ext cx="3988950" cy="16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7001f9b35ee8cb38_81"/>
          <p:cNvSpPr txBox="1">
            <a:spLocks noGrp="1"/>
          </p:cNvSpPr>
          <p:nvPr>
            <p:ph type="body" idx="1"/>
          </p:nvPr>
        </p:nvSpPr>
        <p:spPr>
          <a:xfrm>
            <a:off x="301625" y="0"/>
            <a:ext cx="8540700" cy="555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2"/>
                </a:solidFill>
              </a:rPr>
              <a:t>void Pulse (object obj):</a:t>
            </a:r>
            <a:r>
              <a:rPr lang="en-US" sz="2200" dirty="0"/>
              <a:t> </a:t>
            </a:r>
            <a:r>
              <a:rPr lang="en-US" sz="2200" dirty="0" err="1"/>
              <a:t>уведомляет</a:t>
            </a:r>
            <a:r>
              <a:rPr lang="en-US" sz="2200" dirty="0"/>
              <a:t> </a:t>
            </a:r>
            <a:r>
              <a:rPr lang="en-US" sz="2200" dirty="0" err="1"/>
              <a:t>поток</a:t>
            </a:r>
            <a:r>
              <a:rPr lang="en-US" sz="2200" dirty="0"/>
              <a:t> </a:t>
            </a:r>
            <a:r>
              <a:rPr lang="en-US" sz="2200" dirty="0" err="1"/>
              <a:t>из</a:t>
            </a:r>
            <a:r>
              <a:rPr lang="en-US" sz="2200" dirty="0"/>
              <a:t> </a:t>
            </a:r>
            <a:r>
              <a:rPr lang="en-US" sz="2200" dirty="0" err="1"/>
              <a:t>очереди</a:t>
            </a:r>
            <a:r>
              <a:rPr lang="en-US" sz="2200" dirty="0"/>
              <a:t> </a:t>
            </a:r>
            <a:r>
              <a:rPr lang="en-US" sz="2200" dirty="0" err="1"/>
              <a:t>ожидания</a:t>
            </a:r>
            <a:r>
              <a:rPr lang="en-US" sz="2200" dirty="0"/>
              <a:t>, </a:t>
            </a:r>
            <a:r>
              <a:rPr lang="en-US" sz="2200" dirty="0" err="1"/>
              <a:t>что</a:t>
            </a:r>
            <a:r>
              <a:rPr lang="en-US" sz="2200" dirty="0"/>
              <a:t> </a:t>
            </a:r>
            <a:r>
              <a:rPr lang="en-US" sz="2200" dirty="0" err="1"/>
              <a:t>текущий</a:t>
            </a:r>
            <a:r>
              <a:rPr lang="en-US" sz="2200" dirty="0"/>
              <a:t> </a:t>
            </a:r>
            <a:r>
              <a:rPr lang="en-US" sz="2200" dirty="0" err="1"/>
              <a:t>поток</a:t>
            </a:r>
            <a:r>
              <a:rPr lang="en-US" sz="2200" dirty="0"/>
              <a:t> </a:t>
            </a:r>
            <a:r>
              <a:rPr lang="en-US" sz="2200" dirty="0" err="1"/>
              <a:t>освободил</a:t>
            </a:r>
            <a:r>
              <a:rPr lang="en-US" sz="2200" dirty="0"/>
              <a:t> </a:t>
            </a:r>
            <a:r>
              <a:rPr lang="en-US" sz="2200" dirty="0" err="1"/>
              <a:t>объект</a:t>
            </a:r>
            <a:r>
              <a:rPr lang="en-US" sz="2200" dirty="0"/>
              <a:t> obj</a:t>
            </a:r>
            <a:endParaRPr sz="22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2"/>
                </a:solidFill>
              </a:rPr>
              <a:t>void </a:t>
            </a:r>
            <a:r>
              <a:rPr lang="en-US" sz="2200" dirty="0" err="1">
                <a:solidFill>
                  <a:schemeClr val="lt2"/>
                </a:solidFill>
              </a:rPr>
              <a:t>PulseAll</a:t>
            </a:r>
            <a:r>
              <a:rPr lang="en-US" sz="2200" dirty="0">
                <a:solidFill>
                  <a:schemeClr val="lt2"/>
                </a:solidFill>
              </a:rPr>
              <a:t>(object obj</a:t>
            </a:r>
            <a:r>
              <a:rPr lang="en-US" sz="2200" dirty="0"/>
              <a:t>): </a:t>
            </a:r>
            <a:r>
              <a:rPr lang="en-US" sz="2200" dirty="0" err="1"/>
              <a:t>уведомляет</a:t>
            </a:r>
            <a:r>
              <a:rPr lang="en-US" sz="2200" dirty="0"/>
              <a:t> </a:t>
            </a:r>
            <a:r>
              <a:rPr lang="en-US" sz="2200" dirty="0" err="1"/>
              <a:t>все</a:t>
            </a:r>
            <a:r>
              <a:rPr lang="en-US" sz="2200" dirty="0"/>
              <a:t> </a:t>
            </a:r>
            <a:r>
              <a:rPr lang="en-US" sz="2200" dirty="0" err="1"/>
              <a:t>потоки</a:t>
            </a:r>
            <a:r>
              <a:rPr lang="en-US" sz="2200" dirty="0"/>
              <a:t> </a:t>
            </a:r>
            <a:r>
              <a:rPr lang="en-US" sz="2200" dirty="0" err="1"/>
              <a:t>из</a:t>
            </a:r>
            <a:r>
              <a:rPr lang="en-US" sz="2200" dirty="0"/>
              <a:t> </a:t>
            </a:r>
            <a:r>
              <a:rPr lang="en-US" sz="2200" dirty="0" err="1"/>
              <a:t>очереди</a:t>
            </a:r>
            <a:r>
              <a:rPr lang="en-US" sz="2200" dirty="0"/>
              <a:t> </a:t>
            </a:r>
            <a:r>
              <a:rPr lang="en-US" sz="2200" dirty="0" err="1"/>
              <a:t>ожидания</a:t>
            </a:r>
            <a:r>
              <a:rPr lang="en-US" sz="2200" dirty="0"/>
              <a:t>, </a:t>
            </a:r>
            <a:r>
              <a:rPr lang="en-US" sz="2200" dirty="0" err="1"/>
              <a:t>что</a:t>
            </a:r>
            <a:r>
              <a:rPr lang="en-US" sz="2200" dirty="0"/>
              <a:t> </a:t>
            </a:r>
            <a:r>
              <a:rPr lang="en-US" sz="2200" dirty="0" err="1"/>
              <a:t>текущий</a:t>
            </a:r>
            <a:r>
              <a:rPr lang="en-US" sz="2200" dirty="0"/>
              <a:t> </a:t>
            </a:r>
            <a:r>
              <a:rPr lang="en-US" sz="2200" dirty="0" err="1"/>
              <a:t>поток</a:t>
            </a:r>
            <a:r>
              <a:rPr lang="en-US" sz="2200" dirty="0"/>
              <a:t> </a:t>
            </a:r>
            <a:r>
              <a:rPr lang="en-US" sz="2200" dirty="0" err="1"/>
              <a:t>освободил</a:t>
            </a:r>
            <a:r>
              <a:rPr lang="en-US" sz="2200" dirty="0"/>
              <a:t> </a:t>
            </a:r>
            <a:r>
              <a:rPr lang="en-US" sz="2200" dirty="0" err="1"/>
              <a:t>объект</a:t>
            </a:r>
            <a:r>
              <a:rPr lang="en-US" sz="2200" dirty="0"/>
              <a:t> obj. </a:t>
            </a:r>
            <a:r>
              <a:rPr lang="en-US" sz="2200" dirty="0" err="1"/>
              <a:t>После</a:t>
            </a:r>
            <a:r>
              <a:rPr lang="en-US" sz="2200" dirty="0"/>
              <a:t> </a:t>
            </a:r>
            <a:r>
              <a:rPr lang="en-US" sz="2200" dirty="0" err="1"/>
              <a:t>чего</a:t>
            </a:r>
            <a:r>
              <a:rPr lang="en-US" sz="2200" dirty="0"/>
              <a:t> </a:t>
            </a:r>
            <a:r>
              <a:rPr lang="en-US" sz="2200" dirty="0" err="1"/>
              <a:t>один</a:t>
            </a:r>
            <a:r>
              <a:rPr lang="en-US" sz="2200" dirty="0"/>
              <a:t> </a:t>
            </a:r>
            <a:r>
              <a:rPr lang="en-US" sz="2200" dirty="0" err="1"/>
              <a:t>из</a:t>
            </a:r>
            <a:r>
              <a:rPr lang="en-US" sz="2200" dirty="0"/>
              <a:t> </a:t>
            </a:r>
            <a:r>
              <a:rPr lang="en-US" sz="2200" dirty="0" err="1"/>
              <a:t>потоков</a:t>
            </a:r>
            <a:r>
              <a:rPr lang="en-US" sz="2200" dirty="0"/>
              <a:t> </a:t>
            </a:r>
            <a:r>
              <a:rPr lang="en-US" sz="2200" dirty="0" err="1"/>
              <a:t>из</a:t>
            </a:r>
            <a:r>
              <a:rPr lang="en-US" sz="2200" dirty="0"/>
              <a:t> </a:t>
            </a:r>
            <a:r>
              <a:rPr lang="en-US" sz="2200" dirty="0" err="1"/>
              <a:t>очереди</a:t>
            </a:r>
            <a:r>
              <a:rPr lang="en-US" sz="2200" dirty="0"/>
              <a:t> </a:t>
            </a:r>
            <a:r>
              <a:rPr lang="en-US" sz="2200" dirty="0" err="1"/>
              <a:t>ожидания</a:t>
            </a:r>
            <a:r>
              <a:rPr lang="en-US" sz="2200" dirty="0"/>
              <a:t> </a:t>
            </a:r>
            <a:r>
              <a:rPr lang="en-US" sz="2200" dirty="0" err="1"/>
              <a:t>захватывает</a:t>
            </a:r>
            <a:r>
              <a:rPr lang="en-US" sz="2200" dirty="0"/>
              <a:t> </a:t>
            </a:r>
            <a:r>
              <a:rPr lang="en-US" sz="2200" dirty="0" err="1"/>
              <a:t>объект</a:t>
            </a:r>
            <a:r>
              <a:rPr lang="en-US" sz="2200" dirty="0"/>
              <a:t> obj.</a:t>
            </a:r>
            <a:endParaRPr sz="22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2"/>
                </a:solidFill>
              </a:rPr>
              <a:t>bool </a:t>
            </a:r>
            <a:r>
              <a:rPr lang="en-US" sz="2200" dirty="0" err="1">
                <a:solidFill>
                  <a:schemeClr val="lt2"/>
                </a:solidFill>
              </a:rPr>
              <a:t>TryEnter</a:t>
            </a:r>
            <a:r>
              <a:rPr lang="en-US" sz="2200" dirty="0">
                <a:solidFill>
                  <a:schemeClr val="lt2"/>
                </a:solidFill>
              </a:rPr>
              <a:t> (object obj):</a:t>
            </a:r>
            <a:r>
              <a:rPr lang="en-US" sz="2200" dirty="0"/>
              <a:t> </a:t>
            </a:r>
            <a:r>
              <a:rPr lang="en-US" sz="2200" dirty="0" err="1"/>
              <a:t>пытается</a:t>
            </a:r>
            <a:r>
              <a:rPr lang="en-US" sz="2200" dirty="0"/>
              <a:t> </a:t>
            </a:r>
            <a:r>
              <a:rPr lang="en-US" sz="2200" dirty="0" err="1"/>
              <a:t>захватить</a:t>
            </a:r>
            <a:r>
              <a:rPr lang="en-US" sz="2200" dirty="0"/>
              <a:t> </a:t>
            </a:r>
            <a:r>
              <a:rPr lang="en-US" sz="2200" dirty="0" err="1"/>
              <a:t>объект</a:t>
            </a:r>
            <a:r>
              <a:rPr lang="en-US" sz="2200" dirty="0"/>
              <a:t> obj. </a:t>
            </a: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владение</a:t>
            </a:r>
            <a:r>
              <a:rPr lang="en-US" sz="2200" dirty="0"/>
              <a:t> </a:t>
            </a:r>
            <a:r>
              <a:rPr lang="en-US" sz="2200" dirty="0" err="1"/>
              <a:t>над</a:t>
            </a:r>
            <a:r>
              <a:rPr lang="en-US" sz="2200" dirty="0"/>
              <a:t> </a:t>
            </a:r>
            <a:r>
              <a:rPr lang="en-US" sz="2200" dirty="0" err="1"/>
              <a:t>объектом</a:t>
            </a:r>
            <a:r>
              <a:rPr lang="en-US" sz="2200" dirty="0"/>
              <a:t> </a:t>
            </a:r>
            <a:r>
              <a:rPr lang="en-US" sz="2200" dirty="0" err="1"/>
              <a:t>успешно</a:t>
            </a:r>
            <a:r>
              <a:rPr lang="en-US" sz="2200" dirty="0"/>
              <a:t> </a:t>
            </a:r>
            <a:r>
              <a:rPr lang="en-US" sz="2200" dirty="0" err="1"/>
              <a:t>получено</a:t>
            </a:r>
            <a:r>
              <a:rPr lang="en-US" sz="2200" dirty="0"/>
              <a:t>, </a:t>
            </a:r>
            <a:r>
              <a:rPr lang="en-US" sz="2200" dirty="0" err="1"/>
              <a:t>то</a:t>
            </a:r>
            <a:r>
              <a:rPr lang="en-US" sz="2200" dirty="0"/>
              <a:t> </a:t>
            </a:r>
            <a:r>
              <a:rPr lang="en-US" sz="2200" dirty="0" err="1"/>
              <a:t>возвращается</a:t>
            </a:r>
            <a:r>
              <a:rPr lang="en-US" sz="2200" dirty="0"/>
              <a:t> </a:t>
            </a:r>
            <a:r>
              <a:rPr lang="en-US" sz="2200" dirty="0" err="1"/>
              <a:t>значение</a:t>
            </a:r>
            <a:r>
              <a:rPr lang="en-US" sz="2200" dirty="0"/>
              <a:t> true</a:t>
            </a:r>
            <a:endParaRPr sz="22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2"/>
                </a:solidFill>
              </a:rPr>
              <a:t>bool Wait (object obj):</a:t>
            </a:r>
            <a:r>
              <a:rPr lang="en-US" sz="2200" dirty="0"/>
              <a:t> </a:t>
            </a:r>
            <a:r>
              <a:rPr lang="en-US" sz="2200" dirty="0" err="1"/>
              <a:t>освобождает</a:t>
            </a:r>
            <a:r>
              <a:rPr lang="en-US" sz="2200" dirty="0"/>
              <a:t> </a:t>
            </a:r>
            <a:r>
              <a:rPr lang="en-US" sz="2200" dirty="0" err="1"/>
              <a:t>блокировку</a:t>
            </a:r>
            <a:r>
              <a:rPr lang="en-US" sz="2200" dirty="0"/>
              <a:t> </a:t>
            </a:r>
            <a:r>
              <a:rPr lang="en-US" sz="2200" dirty="0" err="1"/>
              <a:t>объекта</a:t>
            </a:r>
            <a:r>
              <a:rPr lang="en-US" sz="2200" dirty="0"/>
              <a:t> и </a:t>
            </a:r>
            <a:r>
              <a:rPr lang="en-US" sz="2200" dirty="0" err="1"/>
              <a:t>переводит</a:t>
            </a:r>
            <a:r>
              <a:rPr lang="en-US" sz="2200" dirty="0"/>
              <a:t> </a:t>
            </a:r>
            <a:r>
              <a:rPr lang="en-US" sz="2200" dirty="0" err="1"/>
              <a:t>поток</a:t>
            </a:r>
            <a:r>
              <a:rPr lang="en-US" sz="2200" dirty="0"/>
              <a:t> в </a:t>
            </a:r>
            <a:r>
              <a:rPr lang="en-US" sz="2200" dirty="0" err="1"/>
              <a:t>очередь</a:t>
            </a:r>
            <a:r>
              <a:rPr lang="en-US" sz="2200" dirty="0"/>
              <a:t> </a:t>
            </a:r>
            <a:r>
              <a:rPr lang="en-US" sz="2200" dirty="0" err="1"/>
              <a:t>ожидания</a:t>
            </a:r>
            <a:r>
              <a:rPr lang="en-US" sz="2200" dirty="0"/>
              <a:t> </a:t>
            </a:r>
            <a:r>
              <a:rPr lang="en-US" sz="2200" dirty="0" err="1"/>
              <a:t>объекта</a:t>
            </a:r>
            <a:r>
              <a:rPr lang="en-US" sz="2200" dirty="0"/>
              <a:t>. </a:t>
            </a:r>
            <a:r>
              <a:rPr lang="en-US" sz="2200" dirty="0" err="1"/>
              <a:t>Следующий</a:t>
            </a:r>
            <a:r>
              <a:rPr lang="en-US" sz="2200" dirty="0"/>
              <a:t> </a:t>
            </a:r>
            <a:r>
              <a:rPr lang="en-US" sz="2200" dirty="0" err="1"/>
              <a:t>поток</a:t>
            </a:r>
            <a:r>
              <a:rPr lang="en-US" sz="2200" dirty="0"/>
              <a:t> в </a:t>
            </a:r>
            <a:r>
              <a:rPr lang="en-US" sz="2200" dirty="0" err="1"/>
              <a:t>очереди</a:t>
            </a:r>
            <a:r>
              <a:rPr lang="en-US" sz="2200" dirty="0"/>
              <a:t> </a:t>
            </a:r>
            <a:r>
              <a:rPr lang="en-US" sz="2200" dirty="0" err="1"/>
              <a:t>готовности</a:t>
            </a:r>
            <a:r>
              <a:rPr lang="en-US" sz="2200" dirty="0"/>
              <a:t> </a:t>
            </a:r>
            <a:r>
              <a:rPr lang="en-US" sz="2200" dirty="0" err="1"/>
              <a:t>объекта</a:t>
            </a:r>
            <a:r>
              <a:rPr lang="en-US" sz="2200" dirty="0"/>
              <a:t> </a:t>
            </a:r>
            <a:r>
              <a:rPr lang="en-US" sz="2200" dirty="0" err="1"/>
              <a:t>блокирует</a:t>
            </a:r>
            <a:r>
              <a:rPr lang="en-US" sz="2200" dirty="0"/>
              <a:t> </a:t>
            </a:r>
            <a:r>
              <a:rPr lang="en-US" sz="2200" dirty="0" err="1"/>
              <a:t>данный</a:t>
            </a:r>
            <a:r>
              <a:rPr lang="en-US" sz="2200" dirty="0"/>
              <a:t> </a:t>
            </a:r>
            <a:r>
              <a:rPr lang="en-US" sz="2200" dirty="0" err="1"/>
              <a:t>объект</a:t>
            </a:r>
            <a:r>
              <a:rPr lang="en-US" sz="2200" dirty="0"/>
              <a:t>. А </a:t>
            </a:r>
            <a:r>
              <a:rPr lang="en-US" sz="2200" dirty="0" err="1"/>
              <a:t>все</a:t>
            </a:r>
            <a:r>
              <a:rPr lang="en-US" sz="2200" dirty="0"/>
              <a:t> </a:t>
            </a:r>
            <a:r>
              <a:rPr lang="en-US" sz="2200" dirty="0" err="1"/>
              <a:t>потоки</a:t>
            </a:r>
            <a:r>
              <a:rPr lang="en-US" sz="2200" dirty="0"/>
              <a:t>, </a:t>
            </a:r>
            <a:r>
              <a:rPr lang="en-US" sz="2200" dirty="0" err="1"/>
              <a:t>которые</a:t>
            </a:r>
            <a:r>
              <a:rPr lang="en-US" sz="2200" dirty="0"/>
              <a:t> </a:t>
            </a:r>
            <a:r>
              <a:rPr lang="en-US" sz="2200" dirty="0" err="1"/>
              <a:t>вызвали</a:t>
            </a:r>
            <a:r>
              <a:rPr lang="en-US" sz="2200" dirty="0"/>
              <a:t> </a:t>
            </a:r>
            <a:r>
              <a:rPr lang="en-US" sz="2200" dirty="0" err="1"/>
              <a:t>метод</a:t>
            </a:r>
            <a:r>
              <a:rPr lang="en-US" sz="2200" dirty="0"/>
              <a:t> Wait, </a:t>
            </a:r>
            <a:r>
              <a:rPr lang="en-US" sz="2200" dirty="0" err="1"/>
              <a:t>остаются</a:t>
            </a:r>
            <a:r>
              <a:rPr lang="en-US" sz="2200" dirty="0"/>
              <a:t> в </a:t>
            </a:r>
            <a:r>
              <a:rPr lang="en-US" sz="2200" dirty="0" err="1"/>
              <a:t>очереди</a:t>
            </a:r>
            <a:r>
              <a:rPr lang="en-US" sz="2200" dirty="0"/>
              <a:t> </a:t>
            </a:r>
            <a:r>
              <a:rPr lang="en-US" sz="2200" dirty="0" err="1"/>
              <a:t>ожидания</a:t>
            </a:r>
            <a:r>
              <a:rPr lang="en-US" sz="2200" dirty="0"/>
              <a:t>, </a:t>
            </a:r>
            <a:r>
              <a:rPr lang="en-US" sz="2200" dirty="0" err="1"/>
              <a:t>пока</a:t>
            </a:r>
            <a:r>
              <a:rPr lang="en-US" sz="2200" dirty="0"/>
              <a:t> </a:t>
            </a:r>
            <a:r>
              <a:rPr lang="en-US" sz="2200" dirty="0" err="1"/>
              <a:t>не</a:t>
            </a:r>
            <a:r>
              <a:rPr lang="en-US" sz="2200" dirty="0"/>
              <a:t> </a:t>
            </a:r>
            <a:r>
              <a:rPr lang="en-US" sz="2200" dirty="0" err="1"/>
              <a:t>получат</a:t>
            </a:r>
            <a:r>
              <a:rPr lang="en-US" sz="2200" dirty="0"/>
              <a:t> </a:t>
            </a:r>
            <a:r>
              <a:rPr lang="en-US" sz="2200" dirty="0" err="1"/>
              <a:t>сигнала</a:t>
            </a:r>
            <a:r>
              <a:rPr lang="en-US" sz="2200" dirty="0"/>
              <a:t> </a:t>
            </a:r>
            <a:r>
              <a:rPr lang="en-US" sz="2200" dirty="0" err="1"/>
              <a:t>от</a:t>
            </a:r>
            <a:r>
              <a:rPr lang="en-US" sz="2200" dirty="0"/>
              <a:t> </a:t>
            </a:r>
            <a:r>
              <a:rPr lang="en-US" sz="2200" dirty="0" err="1"/>
              <a:t>метода</a:t>
            </a:r>
            <a:r>
              <a:rPr lang="en-US" sz="2200" dirty="0"/>
              <a:t> </a:t>
            </a:r>
            <a:r>
              <a:rPr lang="en-US" sz="2200" dirty="0" err="1"/>
              <a:t>Monitor.Pulse</a:t>
            </a:r>
            <a:r>
              <a:rPr lang="en-US" sz="2200" dirty="0"/>
              <a:t> </a:t>
            </a:r>
            <a:r>
              <a:rPr lang="en-US" sz="2200" dirty="0" err="1"/>
              <a:t>или</a:t>
            </a:r>
            <a:r>
              <a:rPr lang="en-US" sz="2200" dirty="0"/>
              <a:t> </a:t>
            </a:r>
            <a:r>
              <a:rPr lang="en-US" sz="2200" dirty="0" err="1"/>
              <a:t>Monitor.PulseAll</a:t>
            </a:r>
            <a:r>
              <a:rPr lang="en-US" sz="2200" dirty="0"/>
              <a:t>, </a:t>
            </a:r>
            <a:r>
              <a:rPr lang="en-US" sz="2200" dirty="0" err="1"/>
              <a:t>посланного</a:t>
            </a:r>
            <a:r>
              <a:rPr lang="en-US" sz="2200" dirty="0"/>
              <a:t> </a:t>
            </a:r>
            <a:r>
              <a:rPr lang="en-US" sz="2200" dirty="0" err="1"/>
              <a:t>владельцем</a:t>
            </a:r>
            <a:r>
              <a:rPr lang="en-US" sz="2200" dirty="0"/>
              <a:t> </a:t>
            </a:r>
            <a:r>
              <a:rPr lang="en-US" sz="2200" dirty="0" err="1"/>
              <a:t>блокировки</a:t>
            </a:r>
            <a:r>
              <a:rPr lang="en-US" sz="2200" dirty="0"/>
              <a:t>.</a:t>
            </a:r>
            <a:endParaRPr sz="22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0" name="Google Shape;840;p2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1" name="Google Shape;841;p28"/>
          <p:cNvSpPr txBox="1"/>
          <p:nvPr/>
        </p:nvSpPr>
        <p:spPr>
          <a:xfrm>
            <a:off x="0" y="115887"/>
            <a:ext cx="9290050" cy="64944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objlocker = </a:t>
            </a:r>
            <a:r>
              <a:rPr lang="en-US" sz="16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"null"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Monitor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.Enter(objlocker);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x++;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.Sleep(100 + x * x);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x--;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6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.CurrentThread.Name}</a:t>
            </a:r>
            <a:r>
              <a:rPr lang="en-US" sz="16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{x}</a:t>
            </a:r>
            <a:r>
              <a:rPr lang="en-US" sz="16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.Sleep(100 + x * x);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Monitor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.Exit(objlocker);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sp>
        <p:nvSpPr>
          <p:cNvPr id="842" name="Google Shape;842;p28"/>
          <p:cNvSpPr txBox="1"/>
          <p:nvPr/>
        </p:nvSpPr>
        <p:spPr>
          <a:xfrm>
            <a:off x="5426075" y="2062162"/>
            <a:ext cx="3851275" cy="646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Входит в критическую секцию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блокирует объект objlocker </a:t>
            </a:r>
            <a:endParaRPr/>
          </a:p>
        </p:txBody>
      </p:sp>
      <p:cxnSp>
        <p:nvCxnSpPr>
          <p:cNvPr id="843" name="Google Shape;843;p28"/>
          <p:cNvCxnSpPr/>
          <p:nvPr/>
        </p:nvCxnSpPr>
        <p:spPr>
          <a:xfrm flipH="1">
            <a:off x="4645025" y="2205037"/>
            <a:ext cx="863600" cy="3603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44" name="Google Shape;844;p28"/>
          <p:cNvSpPr txBox="1"/>
          <p:nvPr/>
        </p:nvSpPr>
        <p:spPr>
          <a:xfrm>
            <a:off x="5076825" y="4970462"/>
            <a:ext cx="4200525" cy="12001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Выходит из критической секции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освобождение объекта objlocker, и он становится доступным для других потоков.</a:t>
            </a:r>
            <a:endParaRPr/>
          </a:p>
        </p:txBody>
      </p:sp>
      <p:cxnSp>
        <p:nvCxnSpPr>
          <p:cNvPr id="845" name="Google Shape;845;p28"/>
          <p:cNvCxnSpPr/>
          <p:nvPr/>
        </p:nvCxnSpPr>
        <p:spPr>
          <a:xfrm flipH="1">
            <a:off x="4284662" y="5157787"/>
            <a:ext cx="647700" cy="3587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46" name="Google Shape;846;p28"/>
          <p:cNvSpPr txBox="1"/>
          <p:nvPr/>
        </p:nvSpPr>
        <p:spPr>
          <a:xfrm>
            <a:off x="4140200" y="434975"/>
            <a:ext cx="4462462" cy="3698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идентификатор</a:t>
            </a:r>
            <a:r>
              <a:rPr lang="en-US" sz="1800" b="0" i="0" u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критической</a:t>
            </a:r>
            <a:r>
              <a:rPr lang="en-US" sz="1800" b="0" i="0" u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секции</a:t>
            </a:r>
            <a:r>
              <a:rPr lang="en-US" sz="1800" b="0" i="0" u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</p:txBody>
      </p:sp>
      <p:cxnSp>
        <p:nvCxnSpPr>
          <p:cNvPr id="847" name="Google Shape;847;p28"/>
          <p:cNvCxnSpPr/>
          <p:nvPr/>
        </p:nvCxnSpPr>
        <p:spPr>
          <a:xfrm flipH="1">
            <a:off x="3708400" y="620712"/>
            <a:ext cx="431800" cy="1968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4" name="Google Shape;854;p2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55" name="Google Shape;85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287" y="404812"/>
            <a:ext cx="7845425" cy="52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0"/>
          <p:cNvSpPr txBox="1">
            <a:spLocks noGrp="1"/>
          </p:cNvSpPr>
          <p:nvPr>
            <p:ph type="title"/>
          </p:nvPr>
        </p:nvSpPr>
        <p:spPr>
          <a:xfrm>
            <a:off x="301625" y="-244251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Мьютекс</a:t>
            </a:r>
            <a:endParaRPr/>
          </a:p>
        </p:txBody>
      </p:sp>
      <p:sp>
        <p:nvSpPr>
          <p:cNvPr id="862" name="Google Shape;862;p30"/>
          <p:cNvSpPr txBox="1">
            <a:spLocks noGrp="1"/>
          </p:cNvSpPr>
          <p:nvPr>
            <p:ph type="body" idx="1"/>
          </p:nvPr>
        </p:nvSpPr>
        <p:spPr>
          <a:xfrm>
            <a:off x="129664" y="513968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System.Threading.Mutex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позволяет организовать критическую секцию для нескольких процессов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WaitOne()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 входа в критическую секцию,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ReleaseMutex()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для выхода из неё (выход может быть произведён только в том же потоке выполнения, что и вход). </a:t>
            </a:r>
            <a:endParaRPr/>
          </a:p>
        </p:txBody>
      </p:sp>
      <p:pic>
        <p:nvPicPr>
          <p:cNvPr id="863" name="Google Shape;8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400" y="5013076"/>
            <a:ext cx="3169975" cy="17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0" name="Google Shape;870;p31"/>
          <p:cNvSpPr txBox="1">
            <a:spLocks noGrp="1"/>
          </p:cNvSpPr>
          <p:nvPr>
            <p:ph type="body" idx="1"/>
          </p:nvPr>
        </p:nvSpPr>
        <p:spPr>
          <a:xfrm>
            <a:off x="301638" y="571500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2400"/>
              <a:t>Изначально мьютекс свободен, поэтому его получает один из потоков.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1" name="Google Shape;871;p31"/>
          <p:cNvSpPr txBox="1"/>
          <p:nvPr/>
        </p:nvSpPr>
        <p:spPr>
          <a:xfrm>
            <a:off x="0" y="620712"/>
            <a:ext cx="992505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Mutex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mutex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Mutex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mutex.WaitOne();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x++;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.Sleep(100 + x * x);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x--;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.CurrentThread.Name}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{x}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.Sleep(100 + x * x);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mutex.ReleaseMutex();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pic>
        <p:nvPicPr>
          <p:cNvPr id="872" name="Google Shape;87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7" y="241300"/>
            <a:ext cx="1819275" cy="1522412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31"/>
          <p:cNvSpPr txBox="1"/>
          <p:nvPr/>
        </p:nvSpPr>
        <p:spPr>
          <a:xfrm>
            <a:off x="3330575" y="136525"/>
            <a:ext cx="3263900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создаем объект мьютекса</a:t>
            </a:r>
            <a:endParaRPr/>
          </a:p>
        </p:txBody>
      </p:sp>
      <p:cxnSp>
        <p:nvCxnSpPr>
          <p:cNvPr id="874" name="Google Shape;874;p31"/>
          <p:cNvCxnSpPr/>
          <p:nvPr/>
        </p:nvCxnSpPr>
        <p:spPr>
          <a:xfrm flipH="1">
            <a:off x="4572000" y="620712"/>
            <a:ext cx="390525" cy="1793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75" name="Google Shape;875;p31"/>
          <p:cNvSpPr txBox="1"/>
          <p:nvPr/>
        </p:nvSpPr>
        <p:spPr>
          <a:xfrm>
            <a:off x="5341937" y="1887537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приостанавливает выполнение потока до тех пор, пока не будет получен мьютекс </a:t>
            </a:r>
            <a:endParaRPr/>
          </a:p>
        </p:txBody>
      </p:sp>
      <p:cxnSp>
        <p:nvCxnSpPr>
          <p:cNvPr id="876" name="Google Shape;876;p31"/>
          <p:cNvCxnSpPr/>
          <p:nvPr/>
        </p:nvCxnSpPr>
        <p:spPr>
          <a:xfrm flipH="1">
            <a:off x="4284662" y="2143125"/>
            <a:ext cx="1008062" cy="2063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77" name="Google Shape;877;p31"/>
          <p:cNvSpPr txBox="1"/>
          <p:nvPr/>
        </p:nvSpPr>
        <p:spPr>
          <a:xfrm>
            <a:off x="5341925" y="4728000"/>
            <a:ext cx="4195500" cy="92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поток освобождает его. мьютекс получает один из ожидающих потоков. </a:t>
            </a:r>
            <a:endParaRPr/>
          </a:p>
        </p:txBody>
      </p:sp>
      <p:cxnSp>
        <p:nvCxnSpPr>
          <p:cNvPr id="878" name="Google Shape;878;p31"/>
          <p:cNvCxnSpPr/>
          <p:nvPr/>
        </p:nvCxnSpPr>
        <p:spPr>
          <a:xfrm rot="10800000">
            <a:off x="3995737" y="5084762"/>
            <a:ext cx="1152525" cy="215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Семафор </a:t>
            </a:r>
            <a:endParaRPr/>
          </a:p>
        </p:txBody>
      </p:sp>
      <p:sp>
        <p:nvSpPr>
          <p:cNvPr id="885" name="Google Shape;885;p32"/>
          <p:cNvSpPr txBox="1">
            <a:spLocks noGrp="1"/>
          </p:cNvSpPr>
          <p:nvPr>
            <p:ph type="body" idx="1"/>
          </p:nvPr>
        </p:nvSpPr>
        <p:spPr>
          <a:xfrm>
            <a:off x="319087" y="9810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2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 синхронизации, позволяющий войти в заданный участок кода не более чем </a:t>
            </a:r>
            <a:r>
              <a:rPr lang="en-US" sz="2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потокам (N – ёмкость семафора)</a:t>
            </a:r>
            <a:endParaRPr sz="2400"/>
          </a:p>
          <a:p>
            <a:pPr marL="342900" marR="0" lvl="0" indent="-3327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получение и снятие блокировки в случае семафора может выполняться из разных потоках</a:t>
            </a:r>
            <a:endParaRPr sz="2400"/>
          </a:p>
          <a:p>
            <a:pPr marL="342900" marR="0" lvl="0" indent="-3327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классы System.Threading.Semaphore  (между процессами) и SemaphoreSlim (в рамках одного процесса)</a:t>
            </a:r>
            <a:endParaRPr sz="2400"/>
          </a:p>
          <a:p>
            <a:pPr marL="342900" marR="0" lvl="0" indent="-3327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►"/>
            </a:pPr>
            <a:r>
              <a:rPr lang="en-US" sz="2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Wait()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получение блокировки, </a:t>
            </a: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327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►"/>
            </a:pPr>
            <a:r>
              <a:rPr lang="en-US" sz="2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Release()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снятие блокировки</a:t>
            </a:r>
            <a:endParaRPr sz="2400"/>
          </a:p>
        </p:txBody>
      </p:sp>
      <p:pic>
        <p:nvPicPr>
          <p:cNvPr id="886" name="Google Shape;8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227" y="5043202"/>
            <a:ext cx="4694775" cy="18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001f9b35ee8cb38_115"/>
          <p:cNvSpPr txBox="1">
            <a:spLocks noGrp="1"/>
          </p:cNvSpPr>
          <p:nvPr>
            <p:ph type="title"/>
          </p:nvPr>
        </p:nvSpPr>
        <p:spPr>
          <a:xfrm>
            <a:off x="301625" y="-420925"/>
            <a:ext cx="8540700" cy="179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К</a:t>
            </a:r>
            <a:r>
              <a:rPr lang="en-US" sz="3000" dirty="0" err="1"/>
              <a:t>онструктор</a:t>
            </a:r>
            <a:r>
              <a:rPr lang="ru-RU" sz="3000" dirty="0"/>
              <a:t>ы</a:t>
            </a:r>
            <a:r>
              <a:rPr lang="en-US" sz="3000" dirty="0"/>
              <a:t> </a:t>
            </a:r>
            <a:r>
              <a:rPr lang="en-US" sz="3000" dirty="0" err="1"/>
              <a:t>класса</a:t>
            </a:r>
            <a:r>
              <a:rPr lang="en-US" sz="3000" dirty="0"/>
              <a:t> Semaphore</a:t>
            </a:r>
            <a:endParaRPr sz="3000" dirty="0"/>
          </a:p>
        </p:txBody>
      </p:sp>
      <p:sp>
        <p:nvSpPr>
          <p:cNvPr id="893" name="Google Shape;893;g7001f9b35ee8cb38_115"/>
          <p:cNvSpPr txBox="1">
            <a:spLocks noGrp="1"/>
          </p:cNvSpPr>
          <p:nvPr>
            <p:ph type="body" idx="1"/>
          </p:nvPr>
        </p:nvSpPr>
        <p:spPr>
          <a:xfrm>
            <a:off x="301625" y="972300"/>
            <a:ext cx="8540700" cy="512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Semaphore (int initialCount, int maximumCount):</a:t>
            </a:r>
            <a:r>
              <a:rPr lang="en-US" sz="2400"/>
              <a:t> 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initialCount</a:t>
            </a:r>
            <a:r>
              <a:rPr lang="en-US" sz="2400"/>
              <a:t> задает начальное количество потоков, </a:t>
            </a:r>
            <a:r>
              <a:rPr lang="en-US" sz="2400">
                <a:solidFill>
                  <a:schemeClr val="lt2"/>
                </a:solidFill>
              </a:rPr>
              <a:t>maximumCount</a:t>
            </a:r>
            <a:r>
              <a:rPr lang="en-US" sz="2400"/>
              <a:t> - максимальное количество потоков, которые имеют доступ к общим ресурсам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Semaphore (int initialCount, int maximumCount, string? name):</a:t>
            </a:r>
            <a:r>
              <a:rPr lang="en-US" sz="2400"/>
              <a:t> в дополнение задает имя семафора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Semaphore (int initialCount, int maximumCount, string? name, out bool createdNew):</a:t>
            </a:r>
            <a:r>
              <a:rPr lang="en-US" sz="2400"/>
              <a:t> 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createdNew</a:t>
            </a:r>
            <a:r>
              <a:rPr lang="en-US" sz="2400"/>
              <a:t> при значении true указывает, что новый семафор был успешно создан. Если этот параметр равен false, то семафор с указанным именем уже существует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2ca4890572e927f_15"/>
          <p:cNvSpPr txBox="1">
            <a:spLocks noGrp="1"/>
          </p:cNvSpPr>
          <p:nvPr>
            <p:ph type="body" idx="1"/>
          </p:nvPr>
        </p:nvSpPr>
        <p:spPr>
          <a:xfrm>
            <a:off x="301650" y="9873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Метод </a:t>
            </a:r>
            <a:r>
              <a:rPr lang="en-US" sz="2000">
                <a:solidFill>
                  <a:schemeClr val="lt2"/>
                </a:solidFill>
              </a:rPr>
              <a:t>CloseMainWindow():</a:t>
            </a:r>
            <a:r>
              <a:rPr lang="en-US" sz="2000"/>
              <a:t> закрывает окно процесса, который имеет графический интерфейс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Метод </a:t>
            </a:r>
            <a:r>
              <a:rPr lang="en-US" sz="2000">
                <a:solidFill>
                  <a:schemeClr val="lt2"/>
                </a:solidFill>
              </a:rPr>
              <a:t>GetProcesses():</a:t>
            </a:r>
            <a:r>
              <a:rPr lang="en-US" sz="2000"/>
              <a:t> возвращает массив всех запущенных процессов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Метод </a:t>
            </a:r>
            <a:r>
              <a:rPr lang="en-US" sz="2000">
                <a:solidFill>
                  <a:schemeClr val="lt2"/>
                </a:solidFill>
              </a:rPr>
              <a:t>GetProcessesByName():</a:t>
            </a:r>
            <a:r>
              <a:rPr lang="en-US" sz="2000"/>
              <a:t> возвращает процессы по его имени. Так как можно запустить несколько копий одного приложения, то возвращает массив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Метод </a:t>
            </a:r>
            <a:r>
              <a:rPr lang="en-US" sz="2000">
                <a:solidFill>
                  <a:schemeClr val="lt2"/>
                </a:solidFill>
              </a:rPr>
              <a:t>GetProcessById(): </a:t>
            </a:r>
            <a:r>
              <a:rPr lang="en-US" sz="2000"/>
              <a:t>возвращает процесс по Id. Так как можно запустить несколько копий одного приложения, то возвращает массив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Метод </a:t>
            </a:r>
            <a:r>
              <a:rPr lang="en-US" sz="2000">
                <a:solidFill>
                  <a:schemeClr val="lt2"/>
                </a:solidFill>
              </a:rPr>
              <a:t>Kill():</a:t>
            </a:r>
            <a:r>
              <a:rPr lang="en-US" sz="2000"/>
              <a:t> останавливает процесс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Метод </a:t>
            </a:r>
            <a:r>
              <a:rPr lang="en-US" sz="2000">
                <a:solidFill>
                  <a:schemeClr val="lt2"/>
                </a:solidFill>
              </a:rPr>
              <a:t>Start()</a:t>
            </a:r>
            <a:r>
              <a:rPr lang="en-US" sz="2000"/>
              <a:t>: запускает новый процесс</a:t>
            </a:r>
            <a:endParaRPr sz="2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7001f9b35ee8cb38_121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Например, у нас такая задача: есть некоторое число читателей, которые приходят в библиотеку три раза в день и что-то там читают. И пусть у нас будет ограничение, что единовременно в библиотеке не может находиться больше трех читателей.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" name="Google Shape;905;g7001f9b35ee8cb38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1" y="0"/>
            <a:ext cx="450577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g7001f9b35ee8cb38_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4" y="152400"/>
            <a:ext cx="3718475" cy="27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g7001f9b35ee8cb38_126"/>
          <p:cNvSpPr txBox="1"/>
          <p:nvPr/>
        </p:nvSpPr>
        <p:spPr>
          <a:xfrm>
            <a:off x="1806555" y="3657771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освобождаем место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908" name="Google Shape;908;g7001f9b35ee8cb38_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6659" y="3024625"/>
            <a:ext cx="2399405" cy="36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4" name="Google Shape;914;p3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5" name="Google Shape;915;p33"/>
          <p:cNvSpPr txBox="1"/>
          <p:nvPr/>
        </p:nvSpPr>
        <p:spPr>
          <a:xfrm>
            <a:off x="96837" y="620712"/>
            <a:ext cx="8950325" cy="535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ThePool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   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ёмкость семафора равна 3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SemaphoreSlim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sema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SemaphoreSlim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(3);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1; i &lt;= 10; i++)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(Enter).Start(i);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Enter(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.WriteLine(id +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enter"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sema.Wait();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.WriteLine(id +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is sweeming"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.Sleep(1000 *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id);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.WriteLine(id +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is leaving"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sema.Release();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pic>
        <p:nvPicPr>
          <p:cNvPr id="916" name="Google Shape;91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0287" y="1600200"/>
            <a:ext cx="13382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ReaderWriterLockSlim</a:t>
            </a:r>
            <a:endParaRPr/>
          </a:p>
        </p:txBody>
      </p:sp>
      <p:sp>
        <p:nvSpPr>
          <p:cNvPr id="923" name="Google Shape;923;p34"/>
          <p:cNvSpPr txBox="1">
            <a:spLocks noGrp="1"/>
          </p:cNvSpPr>
          <p:nvPr>
            <p:ph type="body" idx="1"/>
          </p:nvPr>
        </p:nvSpPr>
        <p:spPr>
          <a:xfrm>
            <a:off x="301625" y="1476579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ресурс нужно блокировать так, чтобы читать его могли несколько потоков, а записывать – только один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два вида замков: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/>
              <a:t>Чтение блокировки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/>
              <a:t>Блокировка записи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6406d9c4271fd407_7"/>
          <p:cNvSpPr txBox="1">
            <a:spLocks noGrp="1"/>
          </p:cNvSpPr>
          <p:nvPr>
            <p:ph type="body" idx="1"/>
          </p:nvPr>
        </p:nvSpPr>
        <p:spPr>
          <a:xfrm>
            <a:off x="301625" y="886750"/>
            <a:ext cx="8540700" cy="521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2560"/>
              <a:buChar char="►"/>
            </a:pPr>
            <a:r>
              <a:rPr lang="en-US">
                <a:solidFill>
                  <a:schemeClr val="lt2"/>
                </a:solidFill>
              </a:rPr>
              <a:t>EnterReadLock()</a:t>
            </a:r>
            <a:r>
              <a:rPr lang="en-US"/>
              <a:t> и </a:t>
            </a:r>
            <a:r>
              <a:rPr lang="en-US">
                <a:solidFill>
                  <a:schemeClr val="lt2"/>
                </a:solidFill>
              </a:rPr>
              <a:t>ExitReadLock()</a:t>
            </a:r>
            <a:r>
              <a:rPr lang="en-US"/>
              <a:t> задают секцию чтения ресурса,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2560"/>
              <a:buChar char="►"/>
            </a:pPr>
            <a:r>
              <a:rPr lang="en-US">
                <a:solidFill>
                  <a:schemeClr val="lt2"/>
                </a:solidFill>
              </a:rPr>
              <a:t>EnterWriteLock()</a:t>
            </a:r>
            <a:r>
              <a:rPr lang="en-US"/>
              <a:t> и </a:t>
            </a:r>
            <a:r>
              <a:rPr lang="en-US">
                <a:solidFill>
                  <a:schemeClr val="lt2"/>
                </a:solidFill>
              </a:rPr>
              <a:t>ExitWriteLock()</a:t>
            </a:r>
            <a:r>
              <a:rPr lang="en-US"/>
              <a:t> – секцию записи ресурса.</a:t>
            </a:r>
            <a:endParaRPr sz="3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Синхронизация на основе подачи сигналов </a:t>
            </a:r>
            <a:endParaRPr/>
          </a:p>
        </p:txBody>
      </p:sp>
      <p:sp>
        <p:nvSpPr>
          <p:cNvPr id="936" name="Google Shape;936;p35"/>
          <p:cNvSpPr txBox="1">
            <a:spLocks noGrp="1"/>
          </p:cNvSpPr>
          <p:nvPr>
            <p:ph type="body" idx="1"/>
          </p:nvPr>
        </p:nvSpPr>
        <p:spPr>
          <a:xfrm>
            <a:off x="161231" y="1684970"/>
            <a:ext cx="8864782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None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этом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один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поток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получает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уведомления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другого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потока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возобновления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работы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заблокированного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потока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AutoResetEvent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ManualResetEvent</a:t>
            </a: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ManualResetEventSlim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CountdownEvent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Barrier </a:t>
            </a:r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7001f9b35ee8cb38_87"/>
          <p:cNvSpPr txBox="1">
            <a:spLocks noGrp="1"/>
          </p:cNvSpPr>
          <p:nvPr>
            <p:ph type="body" idx="1"/>
          </p:nvPr>
        </p:nvSpPr>
        <p:spPr>
          <a:xfrm>
            <a:off x="191841" y="858450"/>
            <a:ext cx="8540700" cy="514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позволяет при получении сигнала переключить данный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объект-событие из сигнального в несигнальное состояние.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Reset()</a:t>
            </a:r>
            <a:r>
              <a:rPr lang="en-US" sz="1800"/>
              <a:t>: задает несигнальное состояние объекта, блокируя потоки.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Set();:</a:t>
            </a:r>
            <a:r>
              <a:rPr lang="en-US" sz="1800"/>
              <a:t> задает сигнальное состояние объекта, позволяя одному или нескольким ожидающим потокам продолжить работу.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WaitOne()</a:t>
            </a:r>
            <a:r>
              <a:rPr lang="en-US" sz="1800"/>
              <a:t>: задает несигнальное состояние и блокирует текущий поток, пока текущий объект AutoResetEvent не получит сигнал.</a:t>
            </a:r>
            <a:endParaRPr sz="1800"/>
          </a:p>
        </p:txBody>
      </p:sp>
      <p:sp>
        <p:nvSpPr>
          <p:cNvPr id="943" name="Google Shape;943;g7001f9b35ee8cb38_87"/>
          <p:cNvSpPr txBox="1">
            <a:spLocks noGrp="1"/>
          </p:cNvSpPr>
          <p:nvPr>
            <p:ph type="title" idx="4294967295"/>
          </p:nvPr>
        </p:nvSpPr>
        <p:spPr>
          <a:xfrm>
            <a:off x="301625" y="228600"/>
            <a:ext cx="85407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AutoResetEvent</a:t>
            </a:r>
            <a:endParaRPr/>
          </a:p>
        </p:txBody>
      </p:sp>
      <p:pic>
        <p:nvPicPr>
          <p:cNvPr id="944" name="Google Shape;944;g7001f9b35ee8cb38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803" y="4353051"/>
            <a:ext cx="6005575" cy="22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39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AutoResetEvent</a:t>
            </a:r>
            <a:endParaRPr/>
          </a:p>
        </p:txBody>
      </p:sp>
      <p:pic>
        <p:nvPicPr>
          <p:cNvPr id="951" name="Google Shape;95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6725" y="784225"/>
            <a:ext cx="7135812" cy="4897437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36"/>
          <p:cNvSpPr txBox="1"/>
          <p:nvPr/>
        </p:nvSpPr>
        <p:spPr>
          <a:xfrm>
            <a:off x="271462" y="5461000"/>
            <a:ext cx="3724275" cy="1477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поток может вызвать его метод WaitOne(), чтобы остановиться и ждать сигнала. Для отправки сигнала применяется вызов метода Set(). </a:t>
            </a:r>
            <a:endParaRPr/>
          </a:p>
        </p:txBody>
      </p:sp>
      <p:sp>
        <p:nvSpPr>
          <p:cNvPr id="953" name="Google Shape;953;p36"/>
          <p:cNvSpPr txBox="1"/>
          <p:nvPr/>
        </p:nvSpPr>
        <p:spPr>
          <a:xfrm>
            <a:off x="4324350" y="5661025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ожидающие потоки освобождаются и запускаются последовательно, на манер очереди</a:t>
            </a:r>
            <a:endParaRPr/>
          </a:p>
        </p:txBody>
      </p:sp>
      <p:sp>
        <p:nvSpPr>
          <p:cNvPr id="954" name="Google Shape;954;p36"/>
          <p:cNvSpPr txBox="1"/>
          <p:nvPr/>
        </p:nvSpPr>
        <p:spPr>
          <a:xfrm>
            <a:off x="271450" y="3177675"/>
            <a:ext cx="37242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Если состояние события несигнальное, поток, который вызывает метод WaitOne, будет заблокирован, пока состояние события не станет сигнальным.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0" name="Google Shape;960;g7001f9b35ee8cb38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524" y="9"/>
            <a:ext cx="495248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g7001f9b35ee8cb38_94"/>
          <p:cNvSpPr txBox="1"/>
          <p:nvPr/>
        </p:nvSpPr>
        <p:spPr>
          <a:xfrm>
            <a:off x="3522825" y="6249900"/>
            <a:ext cx="58386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сигнализируем, что waitHandler в сигнальном состоянии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62" name="Google Shape;962;g7001f9b35ee8cb38_94"/>
          <p:cNvSpPr txBox="1"/>
          <p:nvPr/>
        </p:nvSpPr>
        <p:spPr>
          <a:xfrm>
            <a:off x="3900025" y="4542751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ожидаем сигнала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58566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Barrier</a:t>
            </a:r>
            <a:endParaRPr/>
          </a:p>
        </p:txBody>
      </p:sp>
      <p:sp>
        <p:nvSpPr>
          <p:cNvPr id="969" name="Google Shape;969;p37"/>
          <p:cNvSpPr txBox="1">
            <a:spLocks noGrp="1"/>
          </p:cNvSpPr>
          <p:nvPr>
            <p:ph type="body" idx="1"/>
          </p:nvPr>
        </p:nvSpPr>
        <p:spPr>
          <a:xfrm>
            <a:off x="301625" y="877884"/>
            <a:ext cx="85407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организует для нескольких потоков точку встречи во времени</a:t>
            </a:r>
            <a:endParaRPr/>
          </a:p>
        </p:txBody>
      </p:sp>
      <p:sp>
        <p:nvSpPr>
          <p:cNvPr id="970" name="Google Shape;970;p37"/>
          <p:cNvSpPr txBox="1"/>
          <p:nvPr/>
        </p:nvSpPr>
        <p:spPr>
          <a:xfrm>
            <a:off x="-95250" y="2057400"/>
            <a:ext cx="923925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readonly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Barrier _barrier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Barrier(3);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Thread(Print).Start();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Thread(Print).Start();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Thread(Print).Start();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вывод: 0 0 0 1 1 1 2 2 2 3 3 3 4 4 4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Console.ReadLine();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5; i++)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Console.Write(i +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_barrier.SignalAndWait();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971" name="Google Shape;971;p37"/>
          <p:cNvSpPr txBox="1"/>
          <p:nvPr/>
        </p:nvSpPr>
        <p:spPr>
          <a:xfrm>
            <a:off x="6854697" y="3032692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количество участников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"/>
          <p:cNvSpPr txBox="1">
            <a:spLocks noGrp="1"/>
          </p:cNvSpPr>
          <p:nvPr>
            <p:ph type="body" idx="1"/>
          </p:nvPr>
        </p:nvSpPr>
        <p:spPr>
          <a:xfrm>
            <a:off x="301625" y="2825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Получить информацию о обо всех процессах системы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Управление процессами</a:t>
            </a:r>
            <a:endParaRPr/>
          </a:p>
        </p:txBody>
      </p:sp>
      <p:sp>
        <p:nvSpPr>
          <p:cNvPr id="443" name="Google Shape;443;p4"/>
          <p:cNvSpPr txBox="1"/>
          <p:nvPr/>
        </p:nvSpPr>
        <p:spPr>
          <a:xfrm>
            <a:off x="301625" y="4989512"/>
            <a:ext cx="8532812" cy="138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calc = </a:t>
            </a: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.Start(</a:t>
            </a:r>
            <a:r>
              <a:rPr lang="en-US" sz="2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"calc.exe"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.Sleep(4000);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calc.Kill();</a:t>
            </a:r>
            <a:endParaRPr/>
          </a:p>
        </p:txBody>
      </p:sp>
      <p:sp>
        <p:nvSpPr>
          <p:cNvPr id="444" name="Google Shape;444;p4"/>
          <p:cNvSpPr txBox="1"/>
          <p:nvPr/>
        </p:nvSpPr>
        <p:spPr>
          <a:xfrm>
            <a:off x="611187" y="1425575"/>
            <a:ext cx="7273925" cy="460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allProcess =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.GetProcesses()</a:t>
            </a:r>
            <a:endParaRPr/>
          </a:p>
        </p:txBody>
      </p:sp>
      <p:pic>
        <p:nvPicPr>
          <p:cNvPr id="445" name="Google Shape;44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0" y="2023865"/>
            <a:ext cx="89439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3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System.Threading.</a:t>
            </a:r>
            <a:r>
              <a:rPr lang="en-US" sz="30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Timer</a:t>
            </a:r>
            <a:endParaRPr sz="3000"/>
          </a:p>
        </p:txBody>
      </p:sp>
      <p:sp>
        <p:nvSpPr>
          <p:cNvPr id="977" name="Google Shape;977;p38"/>
          <p:cNvSpPr txBox="1">
            <a:spLocks noGrp="1"/>
          </p:cNvSpPr>
          <p:nvPr>
            <p:ph type="body" idx="1"/>
          </p:nvPr>
        </p:nvSpPr>
        <p:spPr>
          <a:xfrm>
            <a:off x="301625" y="898600"/>
            <a:ext cx="85407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запускать определенные действия по истечению некоторого периода времени</a:t>
            </a:r>
            <a:endParaRPr/>
          </a:p>
        </p:txBody>
      </p:sp>
      <p:sp>
        <p:nvSpPr>
          <p:cNvPr id="978" name="Google Shape;978;p38"/>
          <p:cNvSpPr txBox="1"/>
          <p:nvPr/>
        </p:nvSpPr>
        <p:spPr>
          <a:xfrm>
            <a:off x="620712" y="3068637"/>
            <a:ext cx="7902575" cy="1631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устанавливаем метод обратного вызова</a:t>
            </a: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TimerCallback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tm =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TimerCallback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(Count);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создаем таймер</a:t>
            </a: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timer =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(tm, num, 0, 2000);</a:t>
            </a:r>
            <a:endParaRPr/>
          </a:p>
        </p:txBody>
      </p:sp>
      <p:sp>
        <p:nvSpPr>
          <p:cNvPr id="979" name="Google Shape;979;p38"/>
          <p:cNvSpPr txBox="1"/>
          <p:nvPr/>
        </p:nvSpPr>
        <p:spPr>
          <a:xfrm>
            <a:off x="476250" y="4730750"/>
            <a:ext cx="8047037" cy="1755775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объект, передаваемый в качестве параметра в метод Count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количество миллисекунд, через которое таймер будет запускаться. В данном случае таймер будет запускать немедленно после создания, так как в качестве значения используется 0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интервал между вызовами метода Count</a:t>
            </a:r>
            <a:endParaRPr/>
          </a:p>
        </p:txBody>
      </p:sp>
      <p:cxnSp>
        <p:nvCxnSpPr>
          <p:cNvPr id="980" name="Google Shape;980;p38"/>
          <p:cNvCxnSpPr/>
          <p:nvPr/>
        </p:nvCxnSpPr>
        <p:spPr>
          <a:xfrm rot="10800000" flipH="1">
            <a:off x="4356100" y="4581525"/>
            <a:ext cx="360362" cy="28733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981" name="Google Shape;981;p38"/>
          <p:cNvCxnSpPr/>
          <p:nvPr/>
        </p:nvCxnSpPr>
        <p:spPr>
          <a:xfrm rot="10800000" flipH="1">
            <a:off x="5364162" y="4572000"/>
            <a:ext cx="71437" cy="58578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982" name="Google Shape;982;p38"/>
          <p:cNvCxnSpPr/>
          <p:nvPr/>
        </p:nvCxnSpPr>
        <p:spPr>
          <a:xfrm rot="10800000" flipH="1">
            <a:off x="5364162" y="4581525"/>
            <a:ext cx="863600" cy="158432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83" name="Google Shape;983;p38"/>
          <p:cNvSpPr txBox="1"/>
          <p:nvPr/>
        </p:nvSpPr>
        <p:spPr>
          <a:xfrm>
            <a:off x="4973525" y="2238600"/>
            <a:ext cx="41706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Принимает метод, который должен в качестве параметра принимать объект типа object.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cxnSp>
        <p:nvCxnSpPr>
          <p:cNvPr id="984" name="Google Shape;984;p38"/>
          <p:cNvCxnSpPr>
            <a:endCxn id="983" idx="2"/>
          </p:cNvCxnSpPr>
          <p:nvPr/>
        </p:nvCxnSpPr>
        <p:spPr>
          <a:xfrm rot="10800000" flipH="1">
            <a:off x="6386825" y="2846700"/>
            <a:ext cx="672000" cy="891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6406d9c4271fd407_17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90306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после запуска программы каждые две секунды будет срабатывать метод Count.</a:t>
            </a:r>
            <a:endParaRPr sz="1800"/>
          </a:p>
        </p:txBody>
      </p:sp>
      <p:pic>
        <p:nvPicPr>
          <p:cNvPr id="991" name="Google Shape;991;g6406d9c4271fd407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81583"/>
            <a:ext cx="6400800" cy="58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атрибут [ThreadStatic]</a:t>
            </a:r>
            <a:endParaRPr/>
          </a:p>
        </p:txBody>
      </p:sp>
      <p:sp>
        <p:nvSpPr>
          <p:cNvPr id="998" name="Google Shape;998;p3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применяется к статическим полям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поле помечено таким атрибутом, то каждый поток будет содержать свой экземпляр поля</a:t>
            </a:r>
            <a:endParaRPr/>
          </a:p>
        </p:txBody>
      </p:sp>
      <p:sp>
        <p:nvSpPr>
          <p:cNvPr id="999" name="Google Shape;999;p39"/>
          <p:cNvSpPr txBox="1"/>
          <p:nvPr/>
        </p:nvSpPr>
        <p:spPr>
          <a:xfrm>
            <a:off x="503237" y="3500437"/>
            <a:ext cx="8137525" cy="20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ClassThread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SharedField = 25;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[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NonSharedField;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sp>
        <p:nvSpPr>
          <p:cNvPr id="1000" name="Google Shape;1000;p39"/>
          <p:cNvSpPr txBox="1"/>
          <p:nvPr/>
        </p:nvSpPr>
        <p:spPr>
          <a:xfrm>
            <a:off x="3276600" y="5373687"/>
            <a:ext cx="4572000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не рекомендуется делать инициализацию при объявлении, так как код инициализации выполнится только в одном потоке</a:t>
            </a:r>
            <a:endParaRPr/>
          </a:p>
        </p:txBody>
      </p:sp>
      <p:cxnSp>
        <p:nvCxnSpPr>
          <p:cNvPr id="1001" name="Google Shape;1001;p39"/>
          <p:cNvCxnSpPr/>
          <p:nvPr/>
        </p:nvCxnSpPr>
        <p:spPr>
          <a:xfrm rot="10800000" flipH="1">
            <a:off x="4716462" y="5084762"/>
            <a:ext cx="576262" cy="4476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0"/>
          <p:cNvSpPr txBox="1">
            <a:spLocks noGrp="1"/>
          </p:cNvSpPr>
          <p:nvPr>
            <p:ph type="title"/>
          </p:nvPr>
        </p:nvSpPr>
        <p:spPr>
          <a:xfrm>
            <a:off x="301625" y="0"/>
            <a:ext cx="85407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ThreadLocal&lt;T&gt;</a:t>
            </a:r>
            <a:endParaRPr/>
          </a:p>
        </p:txBody>
      </p:sp>
      <p:sp>
        <p:nvSpPr>
          <p:cNvPr id="1008" name="Google Shape;1008;p40"/>
          <p:cNvSpPr txBox="1">
            <a:spLocks noGrp="1"/>
          </p:cNvSpPr>
          <p:nvPr>
            <p:ph type="body" idx="1"/>
          </p:nvPr>
        </p:nvSpPr>
        <p:spPr>
          <a:xfrm>
            <a:off x="311150" y="523499"/>
            <a:ext cx="8540700" cy="3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Char char="►"/>
            </a:pPr>
            <a:r>
              <a:rPr lang="en-US" sz="3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создания неразделяемых статических полей.</a:t>
            </a:r>
            <a:endParaRPr sz="3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n-US" sz="3000"/>
              <a:t>предоставляет локальное хранилище потока и для статических полей, и для полей экземпляра, и позволит Вам задать значения по умолчанию.</a:t>
            </a:r>
            <a:endParaRPr sz="3000"/>
          </a:p>
        </p:txBody>
      </p:sp>
      <p:sp>
        <p:nvSpPr>
          <p:cNvPr id="1009" name="Google Shape;1009;p40"/>
          <p:cNvSpPr txBox="1"/>
          <p:nvPr/>
        </p:nvSpPr>
        <p:spPr>
          <a:xfrm>
            <a:off x="0" y="3429000"/>
            <a:ext cx="10009200" cy="344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Slot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readonly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Random rnd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Random();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Shared = 25;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ThreadLocal&lt;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NonShared =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ThreadLocal&lt;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&gt;(() =&gt; rnd.Next(1, 20));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PrintData()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$"Thread: 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{Thread.CurrentThread.Name}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$"Shared: 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{Shared}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NonShared: 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{NonShared.Value}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5" name="Google Shape;1015;p4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6" name="Google Shape;1016;p41"/>
          <p:cNvSpPr txBox="1"/>
          <p:nvPr/>
        </p:nvSpPr>
        <p:spPr>
          <a:xfrm>
            <a:off x="-9525" y="250825"/>
            <a:ext cx="9144000" cy="3140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MainClass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        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для тестирования запускаем три потока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Thread(Slot.PrintData) { 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"First"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}.Start();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Thread(Slot.PrintData) { 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"Second"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}.Start();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Thread(Slot.PrintData) { 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"Third"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}.Start();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Console.ReadLine();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pic>
        <p:nvPicPr>
          <p:cNvPr id="1017" name="Google Shape;101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325" y="4075112"/>
            <a:ext cx="7226300" cy="225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4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Потоки</a:t>
            </a:r>
            <a:endParaRPr/>
          </a:p>
        </p:txBody>
      </p:sp>
      <p:sp>
        <p:nvSpPr>
          <p:cNvPr id="1024" name="Google Shape;1024;p42"/>
          <p:cNvSpPr txBox="1">
            <a:spLocks noGrp="1"/>
          </p:cNvSpPr>
          <p:nvPr>
            <p:ph type="body" idx="1"/>
          </p:nvPr>
        </p:nvSpPr>
        <p:spPr>
          <a:xfrm>
            <a:off x="179387" y="6921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Поток (Thread) – это низкоуровневый инструмент для организации параллельной работы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Ограничения: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отсутствует механизм продолжений (после завершения метода, работающего в потоке, в этом же потоке автоматически запускается другой заданный метод)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Затруднено получение значения функции, выполняющейся в отдельном потоке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создание множества потоков ведёт к повышенному расходу памяти и замедлению работы приложения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6406d9c4271fd407_23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2"/>
                </a:solidFill>
              </a:rPr>
              <a:t>на что влияет приоритетность потоков</a:t>
            </a:r>
            <a:endParaRPr sz="30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30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пример:</a:t>
            </a:r>
            <a:endParaRPr sz="3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програмa с тремя потоками, каждый из которых будет выводить в консоль цифры от 0 до 9, от 10 до 19 и от 20 до 29 соответственно. </a:t>
            </a:r>
            <a:endParaRPr sz="3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Поставим перед собой задачу вывести в консоль все эти числа последовательно от 0 до 29.</a:t>
            </a:r>
            <a:endParaRPr sz="3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6406d9c4271fd407_28"/>
          <p:cNvSpPr txBox="1">
            <a:spLocks noGrp="1"/>
          </p:cNvSpPr>
          <p:nvPr>
            <p:ph type="body" idx="1"/>
          </p:nvPr>
        </p:nvSpPr>
        <p:spPr>
          <a:xfrm>
            <a:off x="2383975" y="2103300"/>
            <a:ext cx="6458400" cy="399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у всех трёх потоков одинаковый приоритет,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процессору, по сути, будет всё равно, какой за каким потоки выводить</a:t>
            </a:r>
            <a:endParaRPr/>
          </a:p>
        </p:txBody>
      </p:sp>
      <p:pic>
        <p:nvPicPr>
          <p:cNvPr id="1037" name="Google Shape;1037;g6406d9c4271fd407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8" y="329425"/>
            <a:ext cx="2082350" cy="619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Google Shape;1043;g6406d9c4271fd407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961" y="0"/>
            <a:ext cx="4207455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g6406d9c4271fd407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0614" y="483839"/>
            <a:ext cx="1841400" cy="58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6406d9c4271fd407_41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1" name="Google Shape;1051;g6406d9c4271fd407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331367"/>
            <a:ext cx="7122575" cy="11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g6406d9c4271fd407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8560" y="346913"/>
            <a:ext cx="1688100" cy="56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1fffdd6812a5a95_1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Получим id процессов, который представляют запущенные экземпляры Visual Studio</a:t>
            </a:r>
            <a:endParaRPr sz="1800"/>
          </a:p>
        </p:txBody>
      </p:sp>
      <p:pic>
        <p:nvPicPr>
          <p:cNvPr id="452" name="Google Shape;452;g21fffdd6812a5a95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1032250"/>
            <a:ext cx="9143999" cy="1848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8b195471c88ab4_2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174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отличие фоновых потоков в C# от основных.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имеется два потока — thread1 и поток в из метода Main. Изначально потоки работают независимо друг от друга, и, пока не закончится выполняться один поток, второй поток нельзя будет закончить принудительно</a:t>
            </a:r>
            <a:endParaRPr sz="1800"/>
          </a:p>
        </p:txBody>
      </p:sp>
      <p:pic>
        <p:nvPicPr>
          <p:cNvPr id="1059" name="Google Shape;1059;g88b195471c88ab4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25" y="1830775"/>
            <a:ext cx="7175875" cy="45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g88b195471c88ab4_2"/>
          <p:cNvSpPr txBox="1"/>
          <p:nvPr/>
        </p:nvSpPr>
        <p:spPr>
          <a:xfrm>
            <a:off x="4887950" y="4674503"/>
            <a:ext cx="30000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highlight>
                  <a:srgbClr val="000000"/>
                </a:highlight>
              </a:rPr>
              <a:t>Но сделали его фоновый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061" name="Google Shape;1061;g88b195471c88ab4_2"/>
          <p:cNvSpPr txBox="1"/>
          <p:nvPr/>
        </p:nvSpPr>
        <p:spPr>
          <a:xfrm>
            <a:off x="4410500" y="4996068"/>
            <a:ext cx="34917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значит он будет полностью зависеть от потока в этом методе.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062" name="Google Shape;1062;g88b195471c88ab4_2"/>
          <p:cNvSpPr txBox="1"/>
          <p:nvPr/>
        </p:nvSpPr>
        <p:spPr>
          <a:xfrm>
            <a:off x="3718249" y="5680975"/>
            <a:ext cx="34917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приостанавливаем приоритетный поток исключительно для того, чтобы успеть сделать скриншот вывода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1063" name="Google Shape;1063;g88b195471c88ab4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250" y="1522900"/>
            <a:ext cx="1468748" cy="35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2ca4890572e927f_30"/>
          <p:cNvSpPr txBox="1">
            <a:spLocks noGrp="1"/>
          </p:cNvSpPr>
          <p:nvPr>
            <p:ph type="title"/>
          </p:nvPr>
        </p:nvSpPr>
        <p:spPr>
          <a:xfrm>
            <a:off x="301625" y="0"/>
            <a:ext cx="8540700" cy="55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ProcessModule</a:t>
            </a:r>
            <a:endParaRPr sz="3400"/>
          </a:p>
        </p:txBody>
      </p:sp>
      <p:sp>
        <p:nvSpPr>
          <p:cNvPr id="459" name="Google Shape;459;g62ca4890572e927f_30"/>
          <p:cNvSpPr txBox="1">
            <a:spLocks noGrp="1"/>
          </p:cNvSpPr>
          <p:nvPr>
            <p:ph type="body" idx="1"/>
          </p:nvPr>
        </p:nvSpPr>
        <p:spPr>
          <a:xfrm>
            <a:off x="301625" y="768625"/>
            <a:ext cx="8540700" cy="533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класс </a:t>
            </a:r>
            <a:r>
              <a:rPr lang="en-US" sz="2500">
                <a:solidFill>
                  <a:schemeClr val="lt2"/>
                </a:solidFill>
              </a:rPr>
              <a:t>Prosess</a:t>
            </a:r>
            <a:r>
              <a:rPr lang="en-US" sz="2500"/>
              <a:t> имеет свойство </a:t>
            </a:r>
            <a:r>
              <a:rPr lang="en-US" sz="2500">
                <a:solidFill>
                  <a:schemeClr val="lt2"/>
                </a:solidFill>
              </a:rPr>
              <a:t>Modules</a:t>
            </a:r>
            <a:r>
              <a:rPr lang="en-US" sz="2500"/>
              <a:t>, которое представляет объект </a:t>
            </a:r>
            <a:r>
              <a:rPr lang="en-US" sz="2500">
                <a:solidFill>
                  <a:schemeClr val="lt2"/>
                </a:solidFill>
              </a:rPr>
              <a:t>ProcessModuleCollection</a:t>
            </a:r>
            <a:endParaRPr sz="25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5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свойства:</a:t>
            </a:r>
            <a:endParaRPr sz="25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2"/>
                </a:solidFill>
              </a:rPr>
              <a:t>BaseAddress</a:t>
            </a:r>
            <a:r>
              <a:rPr lang="en-US" sz="2500"/>
              <a:t>: адрес модуля в памяти</a:t>
            </a:r>
            <a:endParaRPr sz="25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FileName: полный путь к файлу модуля</a:t>
            </a:r>
            <a:endParaRPr sz="25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2"/>
                </a:solidFill>
              </a:rPr>
              <a:t>EntryPointAddress</a:t>
            </a:r>
            <a:r>
              <a:rPr lang="en-US" sz="2500"/>
              <a:t>: адрес функции в памяти, которая запустила модуль</a:t>
            </a:r>
            <a:endParaRPr sz="25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2"/>
                </a:solidFill>
              </a:rPr>
              <a:t>ModuleName</a:t>
            </a:r>
            <a:r>
              <a:rPr lang="en-US" sz="2500"/>
              <a:t>: название модуля (краткое имя файла)</a:t>
            </a:r>
            <a:endParaRPr sz="25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2"/>
                </a:solidFill>
              </a:rPr>
              <a:t>ModuleMemorySize</a:t>
            </a:r>
            <a:r>
              <a:rPr lang="en-US" sz="2500"/>
              <a:t>: возвращает объем памяти, необходимый для загрузки модуля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4166</Words>
  <Application>Microsoft Office PowerPoint</Application>
  <PresentationFormat>Экран (4:3)</PresentationFormat>
  <Paragraphs>659</Paragraphs>
  <Slides>80</Slides>
  <Notes>80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80</vt:i4>
      </vt:variant>
    </vt:vector>
  </HeadingPairs>
  <TitlesOfParts>
    <vt:vector size="88" baseType="lpstr">
      <vt:lpstr>Consolas</vt:lpstr>
      <vt:lpstr>Inconsolata</vt:lpstr>
      <vt:lpstr>Noto Sans Symbols</vt:lpstr>
      <vt:lpstr>Tahoma</vt:lpstr>
      <vt:lpstr>Verdana</vt:lpstr>
      <vt:lpstr>Arial</vt:lpstr>
      <vt:lpstr>1_Compass</vt:lpstr>
      <vt:lpstr>Compass</vt:lpstr>
      <vt:lpstr>Многопоточное программирование</vt:lpstr>
      <vt:lpstr>Процесс</vt:lpstr>
      <vt:lpstr>О процессе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ProcessModule</vt:lpstr>
      <vt:lpstr>Презентация PowerPoint</vt:lpstr>
      <vt:lpstr>Запуск нового процесса. Process.Start()</vt:lpstr>
      <vt:lpstr>Домен приложения</vt:lpstr>
      <vt:lpstr>О домене приложения</vt:lpstr>
      <vt:lpstr>Презентация PowerPoint</vt:lpstr>
      <vt:lpstr>Презентация PowerPoint</vt:lpstr>
      <vt:lpstr>Презентация PowerPoint</vt:lpstr>
      <vt:lpstr>О Потоках</vt:lpstr>
      <vt:lpstr>Презентация PowerPoint</vt:lpstr>
      <vt:lpstr>Потоки</vt:lpstr>
      <vt:lpstr>Многопоточное приложение</vt:lpstr>
      <vt:lpstr>Презентация PowerPoint</vt:lpstr>
      <vt:lpstr>Виды многопоточности</vt:lpstr>
      <vt:lpstr>Презентация PowerPoint</vt:lpstr>
      <vt:lpstr>Класс Thread</vt:lpstr>
      <vt:lpstr>Презентация PowerPoint</vt:lpstr>
      <vt:lpstr>Класс Thread</vt:lpstr>
      <vt:lpstr>Класс Thread. Приоритеты</vt:lpstr>
      <vt:lpstr>Презентация PowerPoint</vt:lpstr>
      <vt:lpstr>Класс Thread</vt:lpstr>
      <vt:lpstr>Презентация PowerPoint</vt:lpstr>
      <vt:lpstr>Делегат ThreadStart </vt:lpstr>
      <vt:lpstr>Презентация PowerPoint</vt:lpstr>
      <vt:lpstr>Состояния и методы потока </vt:lpstr>
      <vt:lpstr>Методы класса Thread:</vt:lpstr>
      <vt:lpstr>Презентация PowerPoint</vt:lpstr>
      <vt:lpstr> Временная диаграмма работы потоков</vt:lpstr>
      <vt:lpstr> метод Abort()</vt:lpstr>
      <vt:lpstr>Презентация PowerPoint</vt:lpstr>
      <vt:lpstr> Пул потоков</vt:lpstr>
      <vt:lpstr>Статический класс ThreadPool</vt:lpstr>
      <vt:lpstr>Презентация PowerPoint</vt:lpstr>
      <vt:lpstr>Презентация PowerPoint</vt:lpstr>
      <vt:lpstr>Презентация PowerPoint</vt:lpstr>
      <vt:lpstr> Синхронизация потоков</vt:lpstr>
      <vt:lpstr>Способы синхронизации потоков</vt:lpstr>
      <vt:lpstr>Презентация PowerPoint</vt:lpstr>
      <vt:lpstr>Презентация PowerPoint</vt:lpstr>
      <vt:lpstr>Оператор Lock</vt:lpstr>
      <vt:lpstr>Презентация PowerPoint</vt:lpstr>
      <vt:lpstr>Оператор Lock</vt:lpstr>
      <vt:lpstr>Презентация PowerPoint</vt:lpstr>
      <vt:lpstr>Monitor</vt:lpstr>
      <vt:lpstr>Презентация PowerPoint</vt:lpstr>
      <vt:lpstr>Презентация PowerPoint</vt:lpstr>
      <vt:lpstr>Презентация PowerPoint</vt:lpstr>
      <vt:lpstr>Мьютекс</vt:lpstr>
      <vt:lpstr>Презентация PowerPoint</vt:lpstr>
      <vt:lpstr>Семафор </vt:lpstr>
      <vt:lpstr>Конструкторы класса Semaphore</vt:lpstr>
      <vt:lpstr>Презентация PowerPoint</vt:lpstr>
      <vt:lpstr>Презентация PowerPoint</vt:lpstr>
      <vt:lpstr>Презентация PowerPoint</vt:lpstr>
      <vt:lpstr>ReaderWriterLockSlim</vt:lpstr>
      <vt:lpstr>Презентация PowerPoint</vt:lpstr>
      <vt:lpstr> Синхронизация на основе подачи сигналов </vt:lpstr>
      <vt:lpstr> AutoResetEvent</vt:lpstr>
      <vt:lpstr> AutoResetEvent</vt:lpstr>
      <vt:lpstr>Презентация PowerPoint</vt:lpstr>
      <vt:lpstr>Barrier</vt:lpstr>
      <vt:lpstr>System.Threading.Timer</vt:lpstr>
      <vt:lpstr>Презентация PowerPoint</vt:lpstr>
      <vt:lpstr> атрибут [ThreadStatic]</vt:lpstr>
      <vt:lpstr>ThreadLocal&lt;T&gt;</vt:lpstr>
      <vt:lpstr>Презентация PowerPoint</vt:lpstr>
      <vt:lpstr>Потоки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Многопоточное программирование</dc:title>
  <dc:creator>pn</dc:creator>
  <cp:lastModifiedBy>Артур Мущук</cp:lastModifiedBy>
  <cp:revision>3</cp:revision>
  <dcterms:created xsi:type="dcterms:W3CDTF">2004-09-23T08:41:44Z</dcterms:created>
  <dcterms:modified xsi:type="dcterms:W3CDTF">2024-11-26T20:16:43Z</dcterms:modified>
</cp:coreProperties>
</file>