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5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54"/>
      <p:bold r:id="rId55"/>
      <p:italic r:id="rId56"/>
      <p:boldItalic r:id="rId57"/>
    </p:embeddedFont>
    <p:embeddedFont>
      <p:font typeface="Inconsolata" pitchFamily="1" charset="0"/>
      <p:regular r:id="rId58"/>
      <p:bold r:id="rId59"/>
    </p:embeddedFont>
    <p:embeddedFont>
      <p:font typeface="Tahoma" panose="020B0604030504040204" pitchFamily="34" charset="0"/>
      <p:regular r:id="rId60"/>
      <p:bold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3" roundtripDataSignature="AMtx7mhu83DE0O6j4CoR0PeM7IuCIs3f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2.fntdata"/><Relationship Id="rId63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font" Target="fonts/font8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3.fntdata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6.fntdata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4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7.fntdata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985375f4ef072d5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7985375f4ef072d5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g7985375f4ef072d5_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7985375f4ef072d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7985375f4ef072d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g7985375f4ef072d5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7985375f4ef072d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7985375f4ef072d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g7985375f4ef072d5_2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7985375f4ef072d5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7985375f4ef072d5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g7985375f4ef072d5_3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7985375f4ef072d5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7985375f4ef072d5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g7985375f4ef072d5_4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05" name="Google Shape;4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27" name="Google Shape;62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39" name="Google Shape;63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7985375f4ef072d5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7985375f4ef072d5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g7985375f4ef072d5_6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55" name="Google Shape;65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7985375f4ef072d5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7985375f4ef072d5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g7985375f4ef072d5_7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15" name="Google Shape;4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7985375f4ef072d5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7985375f4ef072d5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g7985375f4ef072d5_7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7985375f4ef072d5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7985375f4ef072d5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g7985375f4ef072d5_8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7985375f4ef072d5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7985375f4ef072d5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g7985375f4ef072d5_9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7985375f4ef072d5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7985375f4ef072d5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g7985375f4ef072d5_9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4558aaefec807a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4558aaefec807a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g4558aaefec807a8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4558aaefec807a8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4558aaefec807a8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g4558aaefec807a82_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37" name="Google Shape;73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49" name="Google Shape;74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f5faef5c25a01a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f5faef5c25a01a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3f5faef5c25a01a7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77" name="Google Shape;77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4558aaefec807a8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4558aaefec807a8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g4558aaefec807a82_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4558aaefec807a8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4558aaefec807a8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g4558aaefec807a82_3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34" name="Google Shape;4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37" name="Google Shape;83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50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45" name="Google Shape;44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f5faef5c25a01a7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f5faef5c25a01a7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3f5faef5c25a01a7_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 txBox="1">
            <a:spLocks noGrp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9" name="Google Shape;169;p38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4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78" name="Google Shape;378;p4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79" name="Google Shape;379;p4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80" name="Google Shape;380;p4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81" name="Google Shape;381;p48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4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4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7" name="Google Shape;387;p4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8" name="Google Shape;388;p49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4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4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5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394" name="Google Shape;394;p50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5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5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4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2" name="Google Shape;332;p40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4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4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" type="objOnly">
  <p:cSld name="OBJECT_ONLY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7" name="Google Shape;337;p41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4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4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42"/>
          <p:cNvSpPr txBox="1">
            <a:spLocks noGrp="1"/>
          </p:cNvSpPr>
          <p:nvPr>
            <p:ph type="body" idx="1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4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43"/>
          <p:cNvSpPr txBox="1">
            <a:spLocks noGrp="1"/>
          </p:cNvSpPr>
          <p:nvPr>
            <p:ph type="body" idx="1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9" name="Google Shape;349;p43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4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4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4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4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56" name="Google Shape;356;p44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4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4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4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>
            <a:endParaRPr/>
          </a:p>
        </p:txBody>
      </p:sp>
      <p:sp>
        <p:nvSpPr>
          <p:cNvPr id="362" name="Google Shape;362;p4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63" name="Google Shape;363;p45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4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4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4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47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4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7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37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37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37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37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37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37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37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37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37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37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37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37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37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37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37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37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37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37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37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37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37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37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37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37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37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37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37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37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37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37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37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37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37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37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37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37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37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37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37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37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37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37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37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37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37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37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37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37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37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37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37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37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37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37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37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37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37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37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37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37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37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37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37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37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37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37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37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37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37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37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37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37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37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37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37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37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37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37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37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37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37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37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37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37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37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37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37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37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37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37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37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37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37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37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37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37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37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37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37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37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37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37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37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37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37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37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37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37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37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37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37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37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37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37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37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37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37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37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37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37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37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37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37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37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37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37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37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37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37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37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37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37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37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37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37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37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37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37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37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37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37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37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37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37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37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37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37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37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37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37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3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2" name="Google Shape;162;p3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3" name="Google Shape;163;p37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4" name="Google Shape;164;p3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5" name="Google Shape;165;p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39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39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39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39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39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39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39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39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39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39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39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39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39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39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39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39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39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39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39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39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39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39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39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39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39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39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39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39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39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39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39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39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39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39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39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39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39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39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39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39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39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39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39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39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39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39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39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39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39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39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39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39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39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39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39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39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39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39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39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39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39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39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39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39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39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39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39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39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39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39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39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39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39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39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39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39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39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39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39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39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39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39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39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39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39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39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39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39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39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39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39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39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39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39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39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39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39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39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39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39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39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39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39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39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39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39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39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39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39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39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39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39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39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39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39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39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39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39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39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39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39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39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39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39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39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39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39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39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39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39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39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39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39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39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39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39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39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39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39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39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39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39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39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39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39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39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39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39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39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39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39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3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5" name="Google Shape;325;p39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6" name="Google Shape;326;p3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7" name="Google Shape;327;p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3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"/>
          <p:cNvSpPr txBox="1">
            <a:spLocks noGrp="1"/>
          </p:cNvSpPr>
          <p:nvPr>
            <p:ph type="ctrTitle"/>
          </p:nvPr>
        </p:nvSpPr>
        <p:spPr>
          <a:xfrm>
            <a:off x="685800" y="2420937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lang="en-GB" sz="5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Сериализация времени выполнения</a:t>
            </a:r>
            <a:endParaRPr/>
          </a:p>
        </p:txBody>
      </p:sp>
      <p:sp>
        <p:nvSpPr>
          <p:cNvPr id="402" name="Google Shape;402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4320"/>
              <a:buNone/>
            </a:pPr>
            <a:r>
              <a:rPr lang="en-GB" sz="5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Атрибуты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0" name="Google Shape;480;p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1" name="Google Shape;481;p8"/>
          <p:cNvSpPr/>
          <p:nvPr/>
        </p:nvSpPr>
        <p:spPr>
          <a:xfrm>
            <a:off x="395536" y="446038"/>
            <a:ext cx="7200800" cy="30469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Serializable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age;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[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NonSerialized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adress;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2" name="Google Shape;482;p8"/>
          <p:cNvSpPr txBox="1"/>
          <p:nvPr/>
        </p:nvSpPr>
        <p:spPr>
          <a:xfrm>
            <a:off x="620712" y="3624262"/>
            <a:ext cx="7687546" cy="4603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consolata"/>
              <a:buNone/>
            </a:pPr>
            <a:r>
              <a:rPr lang="en-GB" sz="2400" b="0" i="0" u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 Использовать BinaryFormatter или SoapFormatter </a:t>
            </a:r>
            <a:endParaRPr/>
          </a:p>
        </p:txBody>
      </p:sp>
      <p:sp>
        <p:nvSpPr>
          <p:cNvPr id="483" name="Google Shape;483;p8"/>
          <p:cNvSpPr txBox="1"/>
          <p:nvPr/>
        </p:nvSpPr>
        <p:spPr>
          <a:xfrm>
            <a:off x="301625" y="4184650"/>
            <a:ext cx="2551112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nconsolata"/>
              <a:buNone/>
            </a:pPr>
            <a:r>
              <a:rPr lang="en-GB" sz="18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сериализует состояние объекта в поток, используя двоичный формат.</a:t>
            </a:r>
            <a:endParaRPr/>
          </a:p>
        </p:txBody>
      </p:sp>
      <p:cxnSp>
        <p:nvCxnSpPr>
          <p:cNvPr id="484" name="Google Shape;484;p8"/>
          <p:cNvCxnSpPr/>
          <p:nvPr/>
        </p:nvCxnSpPr>
        <p:spPr>
          <a:xfrm rot="10800000" flipH="1">
            <a:off x="2809875" y="4168775"/>
            <a:ext cx="754062" cy="6842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85" name="Google Shape;485;p8"/>
          <p:cNvSpPr txBox="1"/>
          <p:nvPr/>
        </p:nvSpPr>
        <p:spPr>
          <a:xfrm>
            <a:off x="1763712" y="5468937"/>
            <a:ext cx="4189412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nconsolata"/>
              <a:buNone/>
            </a:pPr>
            <a:r>
              <a:rPr lang="en-GB" sz="18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сохраняет состояние объекта в виде сообщения SOAP (стандартный XML-формат для передачи и приема сообщений от веб-служб).</a:t>
            </a:r>
            <a:endParaRPr/>
          </a:p>
        </p:txBody>
      </p:sp>
      <p:cxnSp>
        <p:nvCxnSpPr>
          <p:cNvPr id="486" name="Google Shape;486;p8"/>
          <p:cNvCxnSpPr/>
          <p:nvPr/>
        </p:nvCxnSpPr>
        <p:spPr>
          <a:xfrm rot="10800000" flipH="1">
            <a:off x="3859212" y="4105275"/>
            <a:ext cx="1914525" cy="13636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pic>
        <p:nvPicPr>
          <p:cNvPr id="487" name="Google Shape;48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1562" y="4213225"/>
            <a:ext cx="2727325" cy="221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8" name="Google Shape;488;p8"/>
          <p:cNvCxnSpPr/>
          <p:nvPr/>
        </p:nvCxnSpPr>
        <p:spPr>
          <a:xfrm>
            <a:off x="6588125" y="5949950"/>
            <a:ext cx="2290762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9" name="Google Shape;489;p8"/>
          <p:cNvSpPr txBox="1"/>
          <p:nvPr/>
        </p:nvSpPr>
        <p:spPr>
          <a:xfrm>
            <a:off x="6151562" y="6316662"/>
            <a:ext cx="2713037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consolata"/>
              <a:buNone/>
            </a:pPr>
            <a:r>
              <a:rPr lang="en-GB" sz="1800" b="0" i="0" u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Требует подключения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5" name="Google Shape;495;p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6" name="Google Shape;496;p9"/>
          <p:cNvSpPr/>
          <p:nvPr/>
        </p:nvSpPr>
        <p:spPr>
          <a:xfrm>
            <a:off x="107504" y="0"/>
            <a:ext cx="8928992" cy="32932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SerialBinFormatter</a:t>
            </a:r>
            <a:endParaRPr sz="16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SaveBinaryFormat(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obj,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fileName)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BinaryFormatter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binFormat =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BinaryFormatter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fStream =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(fileName,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FileMode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.Create, </a:t>
            </a:r>
            <a:endParaRPr sz="16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FileAccess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.Write,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FileShare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.None))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binFormat.Serialize(fStream, obj);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endParaRPr sz="16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97" name="Google Shape;497;p9"/>
          <p:cNvCxnSpPr/>
          <p:nvPr/>
        </p:nvCxnSpPr>
        <p:spPr>
          <a:xfrm>
            <a:off x="1476375" y="1268412"/>
            <a:ext cx="554355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8" name="Google Shape;498;p9"/>
          <p:cNvCxnSpPr/>
          <p:nvPr/>
        </p:nvCxnSpPr>
        <p:spPr>
          <a:xfrm>
            <a:off x="2987675" y="2349500"/>
            <a:ext cx="266382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99" name="Google Shape;499;p9"/>
          <p:cNvSpPr/>
          <p:nvPr/>
        </p:nvSpPr>
        <p:spPr>
          <a:xfrm>
            <a:off x="66328" y="4041889"/>
            <a:ext cx="9001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Leha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"Leha"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19,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"Minsk, Sverdloava 13"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Сохранить объект в указанном файле в двоичном формате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SerialBinFormatter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.SaveBinaryFormat(Leha,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"BinData.dat"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0" name="Google Shape;500;p9"/>
          <p:cNvSpPr txBox="1"/>
          <p:nvPr/>
        </p:nvSpPr>
        <p:spPr>
          <a:xfrm>
            <a:off x="0" y="2914650"/>
            <a:ext cx="895985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сохраняет данные полей объектов + полное квалифицированное имя каждого типа + полное имя определяющей его сборки (имя, версия, маркер общедоступного ключа и культура).</a:t>
            </a:r>
            <a:endParaRPr/>
          </a:p>
        </p:txBody>
      </p:sp>
      <p:cxnSp>
        <p:nvCxnSpPr>
          <p:cNvPr id="501" name="Google Shape;501;p9"/>
          <p:cNvCxnSpPr/>
          <p:nvPr/>
        </p:nvCxnSpPr>
        <p:spPr>
          <a:xfrm rot="10800000">
            <a:off x="3924300" y="2308225"/>
            <a:ext cx="642937" cy="2698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pic>
        <p:nvPicPr>
          <p:cNvPr id="502" name="Google Shape;50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6550" y="5219700"/>
            <a:ext cx="5413375" cy="1652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8" name="Google Shape;508;p1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143508" y="226785"/>
            <a:ext cx="8856984" cy="31393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LoadFromBinaryFile(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fileName)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BinaryFormatter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binFormat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BinaryFormatter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fStream =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.OpenRead(fileName))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Olga =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(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)binFormat.Deserialize(fStream);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0" name="Google Shape;510;p10"/>
          <p:cNvSpPr txBox="1"/>
          <p:nvPr/>
        </p:nvSpPr>
        <p:spPr>
          <a:xfrm>
            <a:off x="2271712" y="2833687"/>
            <a:ext cx="6858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consolata"/>
              <a:buNone/>
            </a:pPr>
            <a:r>
              <a:rPr lang="en-GB" sz="1800" b="0" i="0" u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Deserialize()  - преобразует сохраненную последовательность байт в граф объектов</a:t>
            </a:r>
            <a:endParaRPr/>
          </a:p>
        </p:txBody>
      </p:sp>
      <p:cxnSp>
        <p:nvCxnSpPr>
          <p:cNvPr id="511" name="Google Shape;511;p10"/>
          <p:cNvCxnSpPr/>
          <p:nvPr/>
        </p:nvCxnSpPr>
        <p:spPr>
          <a:xfrm rot="10800000" flipH="1">
            <a:off x="5492750" y="2492375"/>
            <a:ext cx="157162" cy="2889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1"/>
          <p:cNvSpPr txBox="1">
            <a:spLocks noGrp="1"/>
          </p:cNvSpPr>
          <p:nvPr>
            <p:ph type="body" idx="1"/>
          </p:nvPr>
        </p:nvSpPr>
        <p:spPr>
          <a:xfrm>
            <a:off x="323850" y="935900"/>
            <a:ext cx="8540700" cy="47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GB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GB" sz="2400" b="1" i="1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SOAP (Simple Object Access Protocol — </a:t>
            </a:r>
            <a:r>
              <a:rPr lang="en-GB" sz="2400" b="1" i="1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простой</a:t>
            </a:r>
            <a:r>
              <a:rPr lang="en-GB" sz="2400" b="1" i="1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1" i="1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протокол</a:t>
            </a:r>
            <a:r>
              <a:rPr lang="en-GB" sz="2400" b="1" i="1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1" i="1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доступа</a:t>
            </a:r>
            <a:r>
              <a:rPr lang="en-GB" sz="2400" b="1" i="1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к </a:t>
            </a:r>
            <a:r>
              <a:rPr lang="en-GB" sz="2400" b="1" i="1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объектам</a:t>
            </a:r>
            <a:r>
              <a:rPr lang="en-GB" sz="2400" b="1" i="1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GB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-  </a:t>
            </a:r>
            <a:r>
              <a:rPr lang="en-GB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стандартный</a:t>
            </a:r>
            <a:r>
              <a:rPr lang="en-GB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процесс</a:t>
            </a:r>
            <a:r>
              <a:rPr lang="en-GB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вызова</a:t>
            </a:r>
            <a:r>
              <a:rPr lang="en-GB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методов</a:t>
            </a:r>
            <a:r>
              <a:rPr lang="en-GB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независимо</a:t>
            </a:r>
            <a:r>
              <a:rPr lang="en-GB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</a:t>
            </a:r>
            <a:r>
              <a:rPr lang="en-GB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платформы</a:t>
            </a:r>
            <a:r>
              <a:rPr lang="en-GB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 </a:t>
            </a:r>
            <a:r>
              <a:rPr lang="en-GB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операционной</a:t>
            </a:r>
            <a:r>
              <a:rPr lang="en-GB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системы</a:t>
            </a:r>
            <a:r>
              <a:rPr lang="en-GB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4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Необходимо</a:t>
            </a:r>
            <a:r>
              <a:rPr lang="en-GB" sz="2400" dirty="0"/>
              <a:t> </a:t>
            </a:r>
            <a:r>
              <a:rPr lang="en-GB" sz="2400" dirty="0" err="1"/>
              <a:t>добавить</a:t>
            </a:r>
            <a:r>
              <a:rPr lang="en-GB" sz="2400" dirty="0"/>
              <a:t> в </a:t>
            </a:r>
            <a:r>
              <a:rPr lang="en-GB" sz="2400" dirty="0" err="1"/>
              <a:t>проект</a:t>
            </a:r>
            <a:r>
              <a:rPr lang="en-GB" sz="2400" dirty="0"/>
              <a:t> </a:t>
            </a:r>
            <a:r>
              <a:rPr lang="en-GB" sz="2400" dirty="0" err="1"/>
              <a:t>сборку</a:t>
            </a:r>
            <a:r>
              <a:rPr lang="en-GB" sz="2400" dirty="0"/>
              <a:t> </a:t>
            </a:r>
            <a:r>
              <a:rPr lang="ru-RU" sz="2400" dirty="0"/>
              <a:t>через </a:t>
            </a:r>
            <a:r>
              <a:rPr lang="en-US" sz="2400" dirty="0"/>
              <a:t>NuGet</a:t>
            </a:r>
            <a:endParaRPr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lt2"/>
                </a:solidFill>
              </a:rPr>
              <a:t>System.Runtime.Serialization.Formatters.Soap.dll. </a:t>
            </a:r>
            <a:endParaRPr sz="2400" dirty="0">
              <a:solidFill>
                <a:schemeClr val="lt2"/>
              </a:solidFill>
            </a:endParaRPr>
          </a:p>
        </p:txBody>
      </p:sp>
      <p:sp>
        <p:nvSpPr>
          <p:cNvPr id="517" name="Google Shape;517;p11"/>
          <p:cNvSpPr txBox="1">
            <a:spLocks noGrp="1"/>
          </p:cNvSpPr>
          <p:nvPr>
            <p:ph type="title"/>
          </p:nvPr>
        </p:nvSpPr>
        <p:spPr>
          <a:xfrm>
            <a:off x="247650" y="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 SoapFormatter</a:t>
            </a:r>
            <a:b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g7985375f4ef072d5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350559"/>
            <a:ext cx="9144000" cy="36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g7985375f4ef072d5_9"/>
          <p:cNvPicPr preferRelativeResize="0"/>
          <p:nvPr/>
        </p:nvPicPr>
        <p:blipFill rotWithShape="1">
          <a:blip r:embed="rId4">
            <a:alphaModFix/>
          </a:blip>
          <a:srcRect b="13591"/>
          <a:stretch/>
        </p:blipFill>
        <p:spPr>
          <a:xfrm>
            <a:off x="6165175" y="106925"/>
            <a:ext cx="3058200" cy="19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g7985375f4ef072d5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5" y="3718196"/>
            <a:ext cx="9144000" cy="3139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g7985375f4ef072d5_9"/>
          <p:cNvPicPr preferRelativeResize="0"/>
          <p:nvPr/>
        </p:nvPicPr>
        <p:blipFill rotWithShape="1">
          <a:blip r:embed="rId6">
            <a:alphaModFix/>
          </a:blip>
          <a:srcRect t="31581" b="25560"/>
          <a:stretch/>
        </p:blipFill>
        <p:spPr>
          <a:xfrm>
            <a:off x="0" y="1"/>
            <a:ext cx="6334125" cy="2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7985375f4ef072d5_0"/>
          <p:cNvSpPr/>
          <p:nvPr/>
        </p:nvSpPr>
        <p:spPr>
          <a:xfrm>
            <a:off x="301651" y="633444"/>
            <a:ext cx="8540700" cy="230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SoapWriteFile(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objGraph,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fileName)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SoapFormatter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soapFormatter =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SoapFormatter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fStream =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(fileName,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FileMode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.Create,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FileAccess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.Write,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FileShare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.None))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soapFormatter.Serialize(fStream, objGraph);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4" name="Google Shape;544;g7985375f4ef072d5_0"/>
          <p:cNvSpPr txBox="1"/>
          <p:nvPr/>
        </p:nvSpPr>
        <p:spPr>
          <a:xfrm>
            <a:off x="1966962" y="2455543"/>
            <a:ext cx="6875400" cy="3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consolata"/>
              <a:buNone/>
            </a:pPr>
            <a:r>
              <a:rPr lang="en-GB" sz="1800" b="0" i="0" u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сохраняет трассировки сборок-источников</a:t>
            </a:r>
            <a:endParaRPr/>
          </a:p>
        </p:txBody>
      </p:sp>
      <p:sp>
        <p:nvSpPr>
          <p:cNvPr id="545" name="Google Shape;545;g7985375f4ef072d5_0"/>
          <p:cNvSpPr/>
          <p:nvPr/>
        </p:nvSpPr>
        <p:spPr>
          <a:xfrm>
            <a:off x="269845" y="3028811"/>
            <a:ext cx="8604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SerialBinFormatter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.SoapWriteFile(Leha,</a:t>
            </a:r>
            <a:r>
              <a:rPr lang="en-GB" sz="20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"SoapData.dat"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46" name="Google Shape;546;g7985375f4ef072d5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144" y="4146598"/>
            <a:ext cx="8621711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985375f4ef072d5_2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68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1800"/>
              <a:t>Для создания объекта XmlSerializer можно применять различные конструкторы, но почти все они </a:t>
            </a:r>
            <a:r>
              <a:rPr lang="en-GB" sz="1800">
                <a:solidFill>
                  <a:schemeClr val="lt2"/>
                </a:solidFill>
              </a:rPr>
              <a:t>требуют указания типа данных</a:t>
            </a:r>
            <a:r>
              <a:rPr lang="en-GB" sz="1800"/>
              <a:t>, которые будут сериализоваться и десериализоваться:</a:t>
            </a:r>
            <a:endParaRPr sz="1800"/>
          </a:p>
        </p:txBody>
      </p:sp>
      <p:sp>
        <p:nvSpPr>
          <p:cNvPr id="553" name="Google Shape;553;g7985375f4ef072d5_28"/>
          <p:cNvSpPr txBox="1">
            <a:spLocks noGrp="1"/>
          </p:cNvSpPr>
          <p:nvPr>
            <p:ph type="title"/>
          </p:nvPr>
        </p:nvSpPr>
        <p:spPr>
          <a:xfrm>
            <a:off x="301625" y="0"/>
            <a:ext cx="8540700" cy="10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38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Сериализация в XML. XmlSerializer</a:t>
            </a:r>
            <a:endParaRPr sz="3800"/>
          </a:p>
        </p:txBody>
      </p:sp>
      <p:pic>
        <p:nvPicPr>
          <p:cNvPr id="554" name="Google Shape;554;g7985375f4ef072d5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2757488"/>
            <a:ext cx="809625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g7985375f4ef072d5_28"/>
          <p:cNvSpPr txBox="1"/>
          <p:nvPr/>
        </p:nvSpPr>
        <p:spPr>
          <a:xfrm>
            <a:off x="3451886" y="3197088"/>
            <a:ext cx="60774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highlight>
                  <a:srgbClr val="000000"/>
                </a:highlight>
              </a:rPr>
              <a:t>будет работать только с объектами класса Person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2"/>
          <p:cNvSpPr txBox="1">
            <a:spLocks noGrp="1"/>
          </p:cNvSpPr>
          <p:nvPr>
            <p:ph type="body" idx="1"/>
          </p:nvPr>
        </p:nvSpPr>
        <p:spPr>
          <a:xfrm>
            <a:off x="320675" y="13747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Ограничения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 должен иметь конструктор без параметров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Сериализации подлежат только открытые члены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Приватные данные, не представленные свойствами, игнорируются.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Требует указания типа</a:t>
            </a:r>
            <a:endParaRPr/>
          </a:p>
          <a:p>
            <a:pPr marL="342900" marR="0" lvl="0" indent="-2006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1" name="Google Shape;561;p12"/>
          <p:cNvSpPr txBox="1">
            <a:spLocks noGrp="1"/>
          </p:cNvSpPr>
          <p:nvPr>
            <p:ph type="title"/>
          </p:nvPr>
        </p:nvSpPr>
        <p:spPr>
          <a:xfrm>
            <a:off x="301625" y="0"/>
            <a:ext cx="8540700" cy="10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38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Сериализация в XML. XmlSerializer</a:t>
            </a:r>
            <a:endParaRPr sz="3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7985375f4ef072d5_3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Serialize()</a:t>
            </a:r>
            <a:endParaRPr sz="3600"/>
          </a:p>
        </p:txBody>
      </p:sp>
      <p:sp>
        <p:nvSpPr>
          <p:cNvPr id="568" name="Google Shape;568;g7985375f4ef072d5_38"/>
          <p:cNvSpPr txBox="1">
            <a:spLocks noGrp="1"/>
          </p:cNvSpPr>
          <p:nvPr>
            <p:ph type="body" idx="1"/>
          </p:nvPr>
        </p:nvSpPr>
        <p:spPr>
          <a:xfrm>
            <a:off x="301625" y="2525100"/>
            <a:ext cx="8540700" cy="357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GB" sz="2400"/>
              <a:t>первый параметр передается поток Stream (например, объект FileStream), в который будет идти сериализация.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/>
              <a:t>второй параметр представляет собственно тот объект, который будет сохраняться в формат xml.</a:t>
            </a:r>
            <a:endParaRPr sz="2400"/>
          </a:p>
        </p:txBody>
      </p:sp>
      <p:pic>
        <p:nvPicPr>
          <p:cNvPr id="569" name="Google Shape;569;g7985375f4ef072d5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064" y="1371600"/>
            <a:ext cx="7272626" cy="7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985375f4ef072d5_4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Deserialize()</a:t>
            </a:r>
            <a:endParaRPr sz="3600"/>
          </a:p>
        </p:txBody>
      </p:sp>
      <p:sp>
        <p:nvSpPr>
          <p:cNvPr id="576" name="Google Shape;576;g7985375f4ef072d5_45"/>
          <p:cNvSpPr txBox="1">
            <a:spLocks noGrp="1"/>
          </p:cNvSpPr>
          <p:nvPr>
            <p:ph type="body" idx="1"/>
          </p:nvPr>
        </p:nvSpPr>
        <p:spPr>
          <a:xfrm>
            <a:off x="301625" y="2782050"/>
            <a:ext cx="8540700" cy="331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GB" sz="2400"/>
              <a:t>в параметр метода передается объект Stream, который содержит данные в формате xml. Результатом метода является десериализованный объект</a:t>
            </a:r>
            <a:endParaRPr sz="2400"/>
          </a:p>
        </p:txBody>
      </p:sp>
      <p:pic>
        <p:nvPicPr>
          <p:cNvPr id="577" name="Google Shape;577;g7985375f4ef072d5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917" y="1371600"/>
            <a:ext cx="6816183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"/>
          <p:cNvSpPr txBox="1">
            <a:spLocks noGrp="1"/>
          </p:cNvSpPr>
          <p:nvPr>
            <p:ph type="body" idx="1"/>
          </p:nvPr>
        </p:nvSpPr>
        <p:spPr>
          <a:xfrm>
            <a:off x="109525" y="230550"/>
            <a:ext cx="8540700" cy="3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Сериализация</a:t>
            </a:r>
            <a:r>
              <a:rPr lang="en-GB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-  процесс преобразования объектов или связанных объектов в поток байт (диск, память, сеть)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Десериализация -</a:t>
            </a: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получение из потока байт сохраненного объекта</a:t>
            </a:r>
            <a:endParaRPr/>
          </a:p>
        </p:txBody>
      </p:sp>
      <p:sp>
        <p:nvSpPr>
          <p:cNvPr id="409" name="Google Shape;409;p2"/>
          <p:cNvSpPr txBox="1"/>
          <p:nvPr/>
        </p:nvSpPr>
        <p:spPr>
          <a:xfrm>
            <a:off x="396875" y="3775175"/>
            <a:ext cx="8158200" cy="30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Serializable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10;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20;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Sum()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{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+ y;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sp>
        <p:nvSpPr>
          <p:cNvPr id="410" name="Google Shape;410;p2"/>
          <p:cNvSpPr/>
          <p:nvPr/>
        </p:nvSpPr>
        <p:spPr>
          <a:xfrm>
            <a:off x="5676496" y="3775179"/>
            <a:ext cx="2973571" cy="64633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consolata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Свойства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Serializable </a:t>
            </a:r>
            <a:r>
              <a:rPr lang="en-GB" sz="1800" b="0" i="0" u="none" strike="noStrike" cap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consolata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не может наследоваться 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1" name="Google Shape;411;p2"/>
          <p:cNvSpPr txBox="1"/>
          <p:nvPr/>
        </p:nvSpPr>
        <p:spPr>
          <a:xfrm>
            <a:off x="5792787" y="44450"/>
            <a:ext cx="3125787" cy="36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System.Runtime.Serialization</a:t>
            </a:r>
            <a:endParaRPr/>
          </a:p>
        </p:txBody>
      </p:sp>
      <p:sp>
        <p:nvSpPr>
          <p:cNvPr id="412" name="Google Shape;412;p2"/>
          <p:cNvSpPr txBox="1"/>
          <p:nvPr/>
        </p:nvSpPr>
        <p:spPr>
          <a:xfrm>
            <a:off x="300037" y="2638425"/>
            <a:ext cx="835025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Сериализуемый тип – это тип, помеченный атрибутом [Serializable], у которого все поля имеют сериализуемый тип.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Базовые типы платформы .NET являются сериализуемыми.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3" name="Google Shape;583;p1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4" name="Google Shape;584;p13"/>
          <p:cNvSpPr txBox="1"/>
          <p:nvPr/>
        </p:nvSpPr>
        <p:spPr>
          <a:xfrm>
            <a:off x="0" y="336550"/>
            <a:ext cx="8842375" cy="56308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Serializable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10;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20;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Point()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Point(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v1,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 = v1;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 = v2;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0" name="Google Shape;590;p1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1" name="Google Shape;591;p14"/>
          <p:cNvSpPr txBox="1"/>
          <p:nvPr/>
        </p:nvSpPr>
        <p:spPr>
          <a:xfrm>
            <a:off x="1" y="-9"/>
            <a:ext cx="9357900" cy="567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GB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объект для сериализации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dot =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(10, 100);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передаем в конструктор тип класса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XmlSerializer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xSer =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XmlSerializer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получаем поток, куда будем записывать сериализованный объект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fs =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"points.xml"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FileMode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.OpenOrCreate))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xSer.Serialize(fs, dot);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десериализация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fs =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"points.xml"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FileMode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.OpenOrCreate))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newP = xSer.Deserialize(fs)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.WriteLine(newP.ToString());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pic>
        <p:nvPicPr>
          <p:cNvPr id="592" name="Google Shape;592;p14"/>
          <p:cNvPicPr preferRelativeResize="0"/>
          <p:nvPr/>
        </p:nvPicPr>
        <p:blipFill rotWithShape="1">
          <a:blip r:embed="rId3">
            <a:alphaModFix/>
          </a:blip>
          <a:srcRect t="20986"/>
          <a:stretch/>
        </p:blipFill>
        <p:spPr>
          <a:xfrm>
            <a:off x="5922550" y="2626551"/>
            <a:ext cx="2919821" cy="633837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14"/>
          <p:cNvSpPr txBox="1"/>
          <p:nvPr/>
        </p:nvSpPr>
        <p:spPr>
          <a:xfrm>
            <a:off x="301650" y="5091900"/>
            <a:ext cx="8540700" cy="1766100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&lt;?xml version="1.0"?&gt;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&lt;Point xmlns:xsi="http://www.w3.org/2001/XMLSchema-instance" xmlns:xsd="http://www.w3.org/2001/XMLSchema"&gt;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&lt;x&gt;10&lt;/x&gt;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&lt;y&gt;100&lt;/y&gt;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&lt;/Point&gt;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6"/>
          <p:cNvSpPr/>
          <p:nvPr/>
        </p:nvSpPr>
        <p:spPr>
          <a:xfrm>
            <a:off x="289047" y="1693923"/>
            <a:ext cx="8856984" cy="45243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XmlRoot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корневой элемент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Book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[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XmlAttribute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//как атрибут XML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id;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[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XmlElement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как элемент XML с указанным именем 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title;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[XmlType]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атрибут предоставляет имя и пространство имен типа XML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[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XmlText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стерилизовано как текст XML 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author;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9" name="Google Shape;609;p16"/>
          <p:cNvSpPr txBox="1"/>
          <p:nvPr/>
        </p:nvSpPr>
        <p:spPr>
          <a:xfrm>
            <a:off x="4437062" y="981075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consolata"/>
              <a:buNone/>
            </a:pPr>
            <a:r>
              <a:rPr lang="en-GB" sz="1800" b="0" i="0" u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управление генерацией результирующего документа XML </a:t>
            </a:r>
            <a:endParaRPr/>
          </a:p>
        </p:txBody>
      </p:sp>
      <p:sp>
        <p:nvSpPr>
          <p:cNvPr id="610" name="Google Shape;610;p16"/>
          <p:cNvSpPr txBox="1"/>
          <p:nvPr/>
        </p:nvSpPr>
        <p:spPr>
          <a:xfrm>
            <a:off x="4360862" y="1865312"/>
            <a:ext cx="4572000" cy="646112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применяется к типу и задаёт корневой элемент в XML-файле</a:t>
            </a:r>
            <a:endParaRPr/>
          </a:p>
        </p:txBody>
      </p:sp>
      <p:cxnSp>
        <p:nvCxnSpPr>
          <p:cNvPr id="611" name="Google Shape;611;p16"/>
          <p:cNvCxnSpPr/>
          <p:nvPr/>
        </p:nvCxnSpPr>
        <p:spPr>
          <a:xfrm rot="10800000">
            <a:off x="1908175" y="1916112"/>
            <a:ext cx="2528887" cy="152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12" name="Google Shape;612;p16"/>
          <p:cNvSpPr txBox="1"/>
          <p:nvPr/>
        </p:nvSpPr>
        <p:spPr>
          <a:xfrm>
            <a:off x="4572000" y="3132137"/>
            <a:ext cx="4572000" cy="646112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настраивается имя и пространство имён XML-элемента</a:t>
            </a:r>
            <a:endParaRPr/>
          </a:p>
        </p:txBody>
      </p:sp>
      <p:cxnSp>
        <p:nvCxnSpPr>
          <p:cNvPr id="613" name="Google Shape;613;p16"/>
          <p:cNvCxnSpPr/>
          <p:nvPr/>
        </p:nvCxnSpPr>
        <p:spPr>
          <a:xfrm flipH="1">
            <a:off x="3708400" y="3573462"/>
            <a:ext cx="652462" cy="1428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14" name="Google Shape;614;p1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3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Атрибуты управления сериализацией XML</a:t>
            </a:r>
            <a:endParaRPr sz="3200"/>
          </a:p>
        </p:txBody>
      </p:sp>
      <p:sp>
        <p:nvSpPr>
          <p:cNvPr id="615" name="Google Shape;615;p16"/>
          <p:cNvSpPr txBox="1"/>
          <p:nvPr/>
        </p:nvSpPr>
        <p:spPr>
          <a:xfrm>
            <a:off x="3357089" y="5283200"/>
            <a:ext cx="52554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highlight>
                  <a:srgbClr val="000000"/>
                </a:highlight>
              </a:rPr>
              <a:t>Свойство или поле сериализуется как текст XML.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1" name="Google Shape;621;p1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2" name="Google Shape;622;p17"/>
          <p:cNvSpPr txBox="1"/>
          <p:nvPr/>
        </p:nvSpPr>
        <p:spPr>
          <a:xfrm>
            <a:off x="301625" y="474662"/>
            <a:ext cx="8662987" cy="42465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XmlAttribute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"fullname"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 {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XmlIgnore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Mark {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[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XmlRoot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"BSTU"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{[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XmlArray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"Isit"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[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XmlArrayItem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"studentBSTU"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List {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sp>
        <p:nvSpPr>
          <p:cNvPr id="623" name="Google Shape;623;p17"/>
          <p:cNvSpPr txBox="1"/>
          <p:nvPr/>
        </p:nvSpPr>
        <p:spPr>
          <a:xfrm>
            <a:off x="3419475" y="1736725"/>
            <a:ext cx="5832475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Поля и свойства, которые не должны сохраняться</a:t>
            </a:r>
            <a:endParaRPr/>
          </a:p>
        </p:txBody>
      </p:sp>
      <p:sp>
        <p:nvSpPr>
          <p:cNvPr id="624" name="Google Shape;624;p17"/>
          <p:cNvSpPr txBox="1"/>
          <p:nvPr/>
        </p:nvSpPr>
        <p:spPr>
          <a:xfrm>
            <a:off x="4049712" y="2767012"/>
            <a:ext cx="4572000" cy="64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настройка имени  коллекции и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имени  элемента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ahoma"/>
              <a:buNone/>
            </a:pPr>
            <a:r>
              <a:rPr lang="en-GB" sz="4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Сериализация контрактов данных </a:t>
            </a:r>
            <a:endParaRPr/>
          </a:p>
        </p:txBody>
      </p:sp>
      <p:sp>
        <p:nvSpPr>
          <p:cNvPr id="631" name="Google Shape;631;p18"/>
          <p:cNvSpPr txBox="1">
            <a:spLocks noGrp="1"/>
          </p:cNvSpPr>
          <p:nvPr>
            <p:ph type="body" idx="1"/>
          </p:nvPr>
        </p:nvSpPr>
        <p:spPr>
          <a:xfrm>
            <a:off x="301625" y="11255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Контракт данных – это тип (класс или структура), объект которого описывает информационный фрагмент (открытые поля и свойства) -  один из механизмов сериализации</a:t>
            </a:r>
            <a:endParaRPr/>
          </a:p>
          <a:p>
            <a:pPr marL="342900" marR="0" lvl="0" indent="-2006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32" name="Google Shape;632;p18"/>
          <p:cNvPicPr preferRelativeResize="0"/>
          <p:nvPr/>
        </p:nvPicPr>
        <p:blipFill rotWithShape="1">
          <a:blip r:embed="rId3">
            <a:alphaModFix/>
          </a:blip>
          <a:srcRect b="-53022"/>
          <a:stretch/>
        </p:blipFill>
        <p:spPr>
          <a:xfrm>
            <a:off x="468300" y="3373418"/>
            <a:ext cx="6338900" cy="7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18"/>
          <p:cNvSpPr txBox="1"/>
          <p:nvPr/>
        </p:nvSpPr>
        <p:spPr>
          <a:xfrm>
            <a:off x="468300" y="4172590"/>
            <a:ext cx="7902600" cy="260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DataContract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DataMember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 {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DataMember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Mark {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sp>
        <p:nvSpPr>
          <p:cNvPr id="634" name="Google Shape;634;p18"/>
          <p:cNvSpPr txBox="1"/>
          <p:nvPr/>
        </p:nvSpPr>
        <p:spPr>
          <a:xfrm>
            <a:off x="5405437" y="2909887"/>
            <a:ext cx="3419475" cy="58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lang="en-GB" sz="16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Основным форматом хранения контрактов данных является XML</a:t>
            </a:r>
            <a:endParaRPr/>
          </a:p>
        </p:txBody>
      </p:sp>
      <p:sp>
        <p:nvSpPr>
          <p:cNvPr id="635" name="Google Shape;635;p18"/>
          <p:cNvSpPr txBox="1"/>
          <p:nvPr/>
        </p:nvSpPr>
        <p:spPr>
          <a:xfrm>
            <a:off x="6135687" y="3975100"/>
            <a:ext cx="3008312" cy="258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 качестве контракта данных используется обычный класс, информационный фрагмент образуют открытые поля и свойства класса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Видимость не имеет значения</a:t>
            </a:r>
            <a:endParaRPr/>
          </a:p>
        </p:txBody>
      </p:sp>
      <p:cxnSp>
        <p:nvCxnSpPr>
          <p:cNvPr id="636" name="Google Shape;636;p18"/>
          <p:cNvCxnSpPr/>
          <p:nvPr/>
        </p:nvCxnSpPr>
        <p:spPr>
          <a:xfrm rot="10800000">
            <a:off x="3636962" y="4359275"/>
            <a:ext cx="2447925" cy="1603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9"/>
          <p:cNvSpPr txBox="1">
            <a:spLocks noGrp="1"/>
          </p:cNvSpPr>
          <p:nvPr>
            <p:ph type="body" idx="1"/>
          </p:nvPr>
        </p:nvSpPr>
        <p:spPr>
          <a:xfrm>
            <a:off x="163011" y="106508"/>
            <a:ext cx="85407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>
                <a:solidFill>
                  <a:schemeClr val="lt2"/>
                </a:solidFill>
              </a:rPr>
              <a:t>   </a:t>
            </a:r>
            <a:r>
              <a:rPr lang="en-GB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Атрибуты контрактов</a:t>
            </a:r>
            <a:endParaRPr sz="32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>
              <a:solidFill>
                <a:schemeClr val="l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r>
              <a:rPr lang="en-GB" sz="2400" b="0" i="0" u="non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[CollectionDataContract] -  Для коллекций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lang="en-GB" sz="2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DataContract</a:t>
            </a: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]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Tahoma"/>
              <a:buChar char="►"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свойства </a:t>
            </a:r>
            <a:r>
              <a:rPr lang="en-GB" sz="2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Name  Namespace</a:t>
            </a: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для указания имени и пространства имён корневого XML-элемент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lang="en-GB" sz="2400" b="0" i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DataMember</a:t>
            </a: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] 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свойство Name, </a:t>
            </a: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Char char="►"/>
            </a:pPr>
            <a:r>
              <a:rPr lang="en-GB" sz="2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Order</a:t>
            </a: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(порядок записи элементов контракта),</a:t>
            </a: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Char char="►"/>
            </a:pPr>
            <a:r>
              <a:rPr lang="en-GB" sz="2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IsRequired</a:t>
            </a: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(обязательный элемент для записи), 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Char char="►"/>
            </a:pPr>
            <a:r>
              <a:rPr lang="en-GB" sz="2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EmitDefaultValue</a:t>
            </a: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(нужна ли запись значения по умолчанию для элемента)</a:t>
            </a: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400"/>
              <a:t>Если контракт будет десериализоваться в объекты потомков своего типа, эти типы должны быть упомянуты при помощи атрибута [</a:t>
            </a:r>
            <a:r>
              <a:rPr lang="en-GB" sz="2400">
                <a:solidFill>
                  <a:schemeClr val="lt2"/>
                </a:solidFill>
              </a:rPr>
              <a:t>KnownType</a:t>
            </a:r>
            <a:r>
              <a:rPr lang="en-GB" sz="2400"/>
              <a:t>]</a:t>
            </a:r>
            <a:endParaRPr sz="2400"/>
          </a:p>
        </p:txBody>
      </p:sp>
      <p:sp>
        <p:nvSpPr>
          <p:cNvPr id="643" name="Google Shape;643;p19"/>
          <p:cNvSpPr txBox="1"/>
          <p:nvPr/>
        </p:nvSpPr>
        <p:spPr>
          <a:xfrm>
            <a:off x="1691743" y="695471"/>
            <a:ext cx="5995500" cy="30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Основным форматом хранения контрактов данных является XML.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7985375f4ef072d5_63"/>
          <p:cNvSpPr txBox="1"/>
          <p:nvPr/>
        </p:nvSpPr>
        <p:spPr>
          <a:xfrm>
            <a:off x="0" y="0"/>
            <a:ext cx="9793200" cy="288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GB" sz="1800" b="0" i="0" u="none" dirty="0" err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DataContract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en-GB" sz="1800" b="0" i="0" u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"student"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Namespace = </a:t>
            </a:r>
            <a:r>
              <a:rPr lang="en-GB" sz="1800" b="0" i="0" u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"BSTU"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dirty="0" err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</a:t>
            </a:r>
            <a:r>
              <a:rPr lang="en-GB" sz="1800" b="0" i="0" u="none" dirty="0" err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DataMember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en-GB" sz="1800" b="0" i="0" u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Order = 1, </a:t>
            </a:r>
            <a:r>
              <a:rPr lang="en-GB" sz="18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IsRequired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)]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 { </a:t>
            </a:r>
            <a:r>
              <a:rPr lang="en-GB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</a:t>
            </a:r>
            <a:r>
              <a:rPr lang="en-GB" sz="1800" b="0" i="0" u="none" dirty="0" err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DataMember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en-GB" sz="1800" b="0" i="0" u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"value"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Order = 0,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lang="en-GB" sz="18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EmitDefaultValue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Mark { </a:t>
            </a:r>
            <a:r>
              <a:rPr lang="en-GB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dirty="0"/>
          </a:p>
        </p:txBody>
      </p:sp>
      <p:sp>
        <p:nvSpPr>
          <p:cNvPr id="651" name="Google Shape;651;g7985375f4ef072d5_63"/>
          <p:cNvSpPr txBox="1"/>
          <p:nvPr/>
        </p:nvSpPr>
        <p:spPr>
          <a:xfrm>
            <a:off x="692100" y="3002007"/>
            <a:ext cx="7759800" cy="268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DataContract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[</a:t>
            </a: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KnownType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StudentFit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endParaRPr sz="2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StudentFit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 }</a:t>
            </a:r>
            <a:endParaRPr/>
          </a:p>
        </p:txBody>
      </p:sp>
      <p:sp>
        <p:nvSpPr>
          <p:cNvPr id="652" name="Google Shape;652;g7985375f4ef072d5_63"/>
          <p:cNvSpPr txBox="1">
            <a:spLocks noGrp="1"/>
          </p:cNvSpPr>
          <p:nvPr>
            <p:ph type="body" idx="1"/>
          </p:nvPr>
        </p:nvSpPr>
        <p:spPr>
          <a:xfrm>
            <a:off x="626250" y="4029358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планируется десериализовать в объекты потомков своего типа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1"/>
          <p:cNvSpPr txBox="1">
            <a:spLocks noGrp="1"/>
          </p:cNvSpPr>
          <p:nvPr>
            <p:ph type="body" idx="1"/>
          </p:nvPr>
        </p:nvSpPr>
        <p:spPr>
          <a:xfrm>
            <a:off x="301650" y="119750"/>
            <a:ext cx="8540700" cy="6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36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100"/>
              <a:buFont typeface="Arial"/>
              <a:buChar char="►"/>
            </a:pPr>
            <a:r>
              <a:rPr lang="en-GB" sz="2100"/>
              <a:t>Если контракт является коллекцией объектов (как класс Group), он маркируется атрибутом [</a:t>
            </a:r>
            <a:r>
              <a:rPr lang="en-GB" sz="2100">
                <a:solidFill>
                  <a:schemeClr val="lt2"/>
                </a:solidFill>
              </a:rPr>
              <a:t>CollectionDataContract</a:t>
            </a:r>
            <a:r>
              <a:rPr lang="en-GB" sz="2100"/>
              <a:t>].</a:t>
            </a:r>
            <a:endParaRPr sz="2100"/>
          </a:p>
          <a:p>
            <a:pPr marL="342900" marR="0" lvl="0" indent="-3136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100"/>
              <a:buFont typeface="Arial"/>
              <a:buChar char="►"/>
            </a:pPr>
            <a:r>
              <a:rPr lang="en-GB" sz="2100"/>
              <a:t>Кроме этого, для методов контракта данных применимы атрибуты [</a:t>
            </a:r>
            <a:r>
              <a:rPr lang="en-GB" sz="2100">
                <a:solidFill>
                  <a:schemeClr val="lt2"/>
                </a:solidFill>
              </a:rPr>
              <a:t>OnSerializing</a:t>
            </a:r>
            <a:r>
              <a:rPr lang="en-GB" sz="2100"/>
              <a:t>], [</a:t>
            </a:r>
            <a:r>
              <a:rPr lang="en-GB" sz="2100">
                <a:solidFill>
                  <a:schemeClr val="lt2"/>
                </a:solidFill>
              </a:rPr>
              <a:t>OnSerialized</a:t>
            </a:r>
            <a:r>
              <a:rPr lang="en-GB" sz="2100"/>
              <a:t>], [</a:t>
            </a:r>
            <a:r>
              <a:rPr lang="en-GB" sz="2100">
                <a:solidFill>
                  <a:schemeClr val="lt2"/>
                </a:solidFill>
              </a:rPr>
              <a:t>OnDeserializing</a:t>
            </a:r>
            <a:r>
              <a:rPr lang="en-GB" sz="2100"/>
              <a:t>], [</a:t>
            </a:r>
            <a:r>
              <a:rPr lang="en-GB" sz="2100">
                <a:solidFill>
                  <a:schemeClr val="lt2"/>
                </a:solidFill>
              </a:rPr>
              <a:t>OnDeserialized</a:t>
            </a:r>
            <a:r>
              <a:rPr lang="en-GB" sz="2100"/>
              <a:t>].</a:t>
            </a:r>
            <a:endParaRPr sz="210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выполнения сериализации контракта данных используются классы: 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DataContractSerializer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сериализует контракт в формате XML; </a:t>
            </a:r>
            <a:r>
              <a:rPr lang="en-GB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NetDataContractSerializer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сериализует данные и тип контракта; </a:t>
            </a:r>
            <a:r>
              <a:rPr lang="en-GB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DataContractJsonSerializer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сериализует контракт в формате JSON.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4" name="Google Shape;664;p22"/>
          <p:cNvSpPr txBox="1"/>
          <p:nvPr/>
        </p:nvSpPr>
        <p:spPr>
          <a:xfrm>
            <a:off x="0" y="228598"/>
            <a:ext cx="10440900" cy="413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19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19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9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r>
              <a:rPr lang="en-GB" sz="19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studentAnna = </a:t>
            </a:r>
            <a:r>
              <a:rPr lang="en-GB" sz="19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9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9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r>
              <a:rPr lang="en-GB" sz="19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Name = </a:t>
            </a:r>
            <a:r>
              <a:rPr lang="en-GB" sz="19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"Anna"</a:t>
            </a:r>
            <a:r>
              <a:rPr lang="en-GB" sz="19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19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Mark = 9.1 };</a:t>
            </a:r>
            <a:endParaRPr sz="19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19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конструктор DataContractSerializer требует типа контракта данных</a:t>
            </a:r>
            <a:endParaRPr sz="19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19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9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9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ds = </a:t>
            </a:r>
            <a:r>
              <a:rPr lang="en-GB" sz="19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9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9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DataContractSerializer</a:t>
            </a:r>
            <a:r>
              <a:rPr lang="en-GB" sz="19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9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-GB" sz="19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9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r>
              <a:rPr lang="en-GB" sz="19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19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9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GB" sz="19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9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lang="en-GB" sz="19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 = </a:t>
            </a:r>
            <a:r>
              <a:rPr lang="en-GB" sz="19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-GB" sz="19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.Create(</a:t>
            </a:r>
            <a:r>
              <a:rPr lang="en-GB" sz="19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"stud.xml"</a:t>
            </a:r>
            <a:r>
              <a:rPr lang="en-GB" sz="19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19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 sz="1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19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ds.WriteObject(s, studentAnna);</a:t>
            </a:r>
            <a:endParaRPr sz="1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19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19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19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сериализация (по умолчанию используется формат XML)</a:t>
            </a:r>
            <a:endParaRPr sz="19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19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9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GB" sz="19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9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lang="en-GB" sz="19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 = </a:t>
            </a:r>
            <a:r>
              <a:rPr lang="en-GB" sz="19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-GB" sz="19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.Open(</a:t>
            </a:r>
            <a:r>
              <a:rPr lang="en-GB" sz="19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"stud.xml"</a:t>
            </a:r>
            <a:r>
              <a:rPr lang="en-GB" sz="19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19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FileMode</a:t>
            </a:r>
            <a:r>
              <a:rPr lang="en-GB" sz="19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.Open))</a:t>
            </a:r>
            <a:endParaRPr sz="1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19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 sz="1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19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GB" sz="19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r>
              <a:rPr lang="en-GB" sz="19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newStud = (</a:t>
            </a:r>
            <a:r>
              <a:rPr lang="en-GB" sz="19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r>
              <a:rPr lang="en-GB" sz="19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)ds.ReadObject(s);</a:t>
            </a:r>
            <a:endParaRPr sz="1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19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1900"/>
          </a:p>
        </p:txBody>
      </p:sp>
      <p:sp>
        <p:nvSpPr>
          <p:cNvPr id="665" name="Google Shape;665;p22"/>
          <p:cNvSpPr txBox="1"/>
          <p:nvPr/>
        </p:nvSpPr>
        <p:spPr>
          <a:xfrm>
            <a:off x="0" y="5824537"/>
            <a:ext cx="9540875" cy="64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&lt;student xmlns="BSTU" xmlns:i="http://www.w3.org/2001/XMLSchema-instance"&gt;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&lt;value&gt;9.1&lt;/value&gt;&lt;name&gt;Anna&lt;/name&gt;&lt;/student&gt;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7985375f4ef072d5_7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48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Сериализация в JSON. JsonSerializer</a:t>
            </a:r>
            <a:endParaRPr sz="3600"/>
          </a:p>
        </p:txBody>
      </p:sp>
      <p:sp>
        <p:nvSpPr>
          <p:cNvPr id="672" name="Google Shape;672;g7985375f4ef072d5_71"/>
          <p:cNvSpPr txBox="1">
            <a:spLocks noGrp="1"/>
          </p:cNvSpPr>
          <p:nvPr>
            <p:ph type="body" idx="1"/>
          </p:nvPr>
        </p:nvSpPr>
        <p:spPr>
          <a:xfrm>
            <a:off x="301625" y="960550"/>
            <a:ext cx="8540700" cy="51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JSON</a:t>
            </a:r>
            <a:r>
              <a:rPr lang="en-GB" sz="2400"/>
              <a:t> (JavaScript Object Notation)</a:t>
            </a:r>
            <a:endParaRPr sz="240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GB" sz="2400"/>
              <a:t>System.Text.Json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/>
              <a:t>класс </a:t>
            </a:r>
            <a:r>
              <a:rPr lang="en-GB" sz="2400">
                <a:solidFill>
                  <a:schemeClr val="lt2"/>
                </a:solidFill>
              </a:rPr>
              <a:t>JsonSerializer:</a:t>
            </a:r>
            <a:endParaRPr sz="2400">
              <a:solidFill>
                <a:schemeClr val="lt2"/>
              </a:solidFill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     статический метод </a:t>
            </a:r>
            <a:r>
              <a:rPr lang="en-GB" sz="2400">
                <a:solidFill>
                  <a:schemeClr val="lt2"/>
                </a:solidFill>
              </a:rPr>
              <a:t>Serialize()</a:t>
            </a:r>
            <a:endParaRPr sz="2400">
              <a:solidFill>
                <a:schemeClr val="lt2"/>
              </a:solidFill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     </a:t>
            </a:r>
            <a:r>
              <a:rPr lang="en-GB" sz="2400"/>
              <a:t>асинхронный двойник</a:t>
            </a:r>
            <a:r>
              <a:rPr lang="en-GB" sz="2400">
                <a:solidFill>
                  <a:schemeClr val="lt2"/>
                </a:solidFill>
              </a:rPr>
              <a:t> SerializeAsyc()</a:t>
            </a:r>
            <a:endParaRPr sz="2400">
              <a:solidFill>
                <a:schemeClr val="lt2"/>
              </a:solidFill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     </a:t>
            </a:r>
            <a:r>
              <a:rPr lang="en-GB" sz="2400"/>
              <a:t>метод</a:t>
            </a:r>
            <a:r>
              <a:rPr lang="en-GB" sz="2400">
                <a:solidFill>
                  <a:schemeClr val="lt2"/>
                </a:solidFill>
              </a:rPr>
              <a:t> Deserialize()</a:t>
            </a:r>
            <a:endParaRPr sz="2400">
              <a:solidFill>
                <a:schemeClr val="lt2"/>
              </a:solidFill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     </a:t>
            </a:r>
            <a:r>
              <a:rPr lang="en-GB" sz="2400"/>
              <a:t>асинхронный двойник</a:t>
            </a:r>
            <a:r>
              <a:rPr lang="en-GB" sz="2400">
                <a:solidFill>
                  <a:schemeClr val="lt2"/>
                </a:solidFill>
              </a:rPr>
              <a:t> DeserializeAsync()</a:t>
            </a:r>
            <a:endParaRPr sz="2400">
              <a:solidFill>
                <a:schemeClr val="lt2"/>
              </a:solidFill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2"/>
                </a:solidFill>
              </a:rPr>
              <a:t>замечания по сериализации/десериализации</a:t>
            </a:r>
            <a:endParaRPr sz="2400" b="1">
              <a:solidFill>
                <a:schemeClr val="lt2"/>
              </a:solidFill>
            </a:endParaRPr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GB" sz="2400"/>
              <a:t>Объект, который подвергается десериализации, должен иметь либо конструктор без параметров, либо конструктор, для всех параметров которого в десериализуемом json-объекте есть значения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/>
              <a:t>Сериализации подлежат только публичные свойства объекта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9" name="Google Shape;419;p3"/>
          <p:cNvSpPr txBox="1"/>
          <p:nvPr/>
        </p:nvSpPr>
        <p:spPr>
          <a:xfrm>
            <a:off x="109537" y="322262"/>
            <a:ext cx="8712200" cy="2862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Serializable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</a:t>
            </a: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NonSerialized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10;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20;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Sum() {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+ y;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sp>
        <p:nvSpPr>
          <p:cNvPr id="420" name="Google Shape;420;p3"/>
          <p:cNvSpPr txBox="1"/>
          <p:nvPr/>
        </p:nvSpPr>
        <p:spPr>
          <a:xfrm>
            <a:off x="4932362" y="280987"/>
            <a:ext cx="3529012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GB" sz="18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объект доступен для служб сериализации .NET,</a:t>
            </a:r>
            <a:endParaRPr/>
          </a:p>
        </p:txBody>
      </p:sp>
      <p:cxnSp>
        <p:nvCxnSpPr>
          <p:cNvPr id="421" name="Google Shape;421;p3"/>
          <p:cNvCxnSpPr/>
          <p:nvPr/>
        </p:nvCxnSpPr>
        <p:spPr>
          <a:xfrm rot="10800000">
            <a:off x="2484437" y="549275"/>
            <a:ext cx="23749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22" name="Google Shape;422;p3"/>
          <p:cNvSpPr txBox="1"/>
          <p:nvPr/>
        </p:nvSpPr>
        <p:spPr>
          <a:xfrm>
            <a:off x="4641850" y="979487"/>
            <a:ext cx="4394200" cy="14779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consolata"/>
              <a:buNone/>
            </a:pPr>
            <a:r>
              <a:rPr lang="en-GB" sz="1800" b="0" i="0" u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не  будут участвовать в схеме сериализации (сокращает размер хранимых данных – например: </a:t>
            </a: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фиксированные значения, случайные или вычисляемыеы значения</a:t>
            </a:r>
            <a:r>
              <a:rPr lang="en-GB" sz="1800" b="0" i="0" u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/>
          </a:p>
        </p:txBody>
      </p:sp>
      <p:cxnSp>
        <p:nvCxnSpPr>
          <p:cNvPr id="423" name="Google Shape;423;p3"/>
          <p:cNvCxnSpPr/>
          <p:nvPr/>
        </p:nvCxnSpPr>
        <p:spPr>
          <a:xfrm flipH="1">
            <a:off x="3922712" y="1412875"/>
            <a:ext cx="1296987" cy="523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24" name="Google Shape;424;p3"/>
          <p:cNvSpPr txBox="1"/>
          <p:nvPr/>
        </p:nvSpPr>
        <p:spPr>
          <a:xfrm>
            <a:off x="473269" y="3295400"/>
            <a:ext cx="75027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highlight>
                  <a:srgbClr val="000000"/>
                </a:highlight>
              </a:rPr>
              <a:t>При наследовании подобного класса, следует учитывать, что атрибут Serializable автоматически не наследуется. И если мы хотим, чтобы производный класс также мог бы быть сериализован, то опять же мы применяем к нему атрибут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425" name="Google Shape;425;p3"/>
          <p:cNvSpPr txBox="1"/>
          <p:nvPr/>
        </p:nvSpPr>
        <p:spPr>
          <a:xfrm>
            <a:off x="1944813" y="4824216"/>
            <a:ext cx="4356900" cy="7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Serializable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 sz="20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: Person</a:t>
            </a:r>
            <a:endParaRPr sz="2000">
              <a:solidFill>
                <a:srgbClr val="76A5A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7985375f4ef072d5_77"/>
          <p:cNvSpPr txBox="1">
            <a:spLocks noGrp="1"/>
          </p:cNvSpPr>
          <p:nvPr>
            <p:ph type="body" idx="1"/>
          </p:nvPr>
        </p:nvSpPr>
        <p:spPr>
          <a:xfrm>
            <a:off x="301625" y="613050"/>
            <a:ext cx="8540700" cy="596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string Serialize(Object obj, Type type, JsonSerializerOptions options):</a:t>
            </a:r>
            <a:r>
              <a:rPr lang="en-GB" sz="2000"/>
              <a:t> сериализует объект obj типа type и возвращает код json в виде строки. Последний необязательный параметр options позволяет задать дополнительные опции сериализации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string Serialize&lt;T&gt;(T obj, JsonSerializerOptions options):</a:t>
            </a:r>
            <a:r>
              <a:rPr lang="en-GB" sz="2000"/>
              <a:t> типизированная версия сериализует объект obj типа T и возвращает код json в виде строки.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Task SerializeAsync(Stream utf8Json, Object obj, Type type, JsonSerializerOptions options):</a:t>
            </a:r>
            <a:r>
              <a:rPr lang="en-GB" sz="2000"/>
              <a:t> </a:t>
            </a:r>
            <a:endParaRPr sz="20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000"/>
              <a:t>сериализует объект obj типа type и записывает его в поток utf8Json. Последний необязательный параметр options позволяет задать дополнительные опции сериализации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Task SerializeAsync&lt;T&gt;(Stream utf8Json, T obj, JsonSerializerOptions options):</a:t>
            </a:r>
            <a:r>
              <a:rPr lang="en-GB" sz="2000"/>
              <a:t> 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000"/>
              <a:t>типизированная версия сериализует объект obj типа T в поток utf8Json.</a:t>
            </a:r>
            <a:endParaRPr sz="2000"/>
          </a:p>
        </p:txBody>
      </p:sp>
      <p:sp>
        <p:nvSpPr>
          <p:cNvPr id="679" name="Google Shape;679;g7985375f4ef072d5_77"/>
          <p:cNvSpPr txBox="1"/>
          <p:nvPr/>
        </p:nvSpPr>
        <p:spPr>
          <a:xfrm>
            <a:off x="1621064" y="0"/>
            <a:ext cx="7950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SerializeAsyc(),  перегруженные версии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7985375f4ef072d5_84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6" name="Google Shape;686;g7985375f4ef072d5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50" y="228600"/>
            <a:ext cx="8540700" cy="5614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g7985375f4ef072d5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1250" y="5519456"/>
            <a:ext cx="29527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7985375f4ef072d5_91"/>
          <p:cNvSpPr txBox="1">
            <a:spLocks noGrp="1"/>
          </p:cNvSpPr>
          <p:nvPr>
            <p:ph type="body" idx="1"/>
          </p:nvPr>
        </p:nvSpPr>
        <p:spPr>
          <a:xfrm>
            <a:off x="301625" y="-140150"/>
            <a:ext cx="8540700" cy="518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1800"/>
              <a:t>Запись и чтение файла json</a:t>
            </a:r>
            <a:endParaRPr sz="1800"/>
          </a:p>
        </p:txBody>
      </p:sp>
      <p:pic>
        <p:nvPicPr>
          <p:cNvPr id="694" name="Google Shape;694;g7985375f4ef072d5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0540"/>
            <a:ext cx="9143999" cy="470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g7985375f4ef072d5_91"/>
          <p:cNvPicPr preferRelativeResize="0"/>
          <p:nvPr/>
        </p:nvPicPr>
        <p:blipFill rotWithShape="1">
          <a:blip r:embed="rId4">
            <a:alphaModFix/>
          </a:blip>
          <a:srcRect b="21154"/>
          <a:stretch/>
        </p:blipFill>
        <p:spPr>
          <a:xfrm>
            <a:off x="4879580" y="4823750"/>
            <a:ext cx="4264424" cy="20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7985375f4ef072d5_98"/>
          <p:cNvSpPr txBox="1">
            <a:spLocks noGrp="1"/>
          </p:cNvSpPr>
          <p:nvPr>
            <p:ph type="body" idx="1"/>
          </p:nvPr>
        </p:nvSpPr>
        <p:spPr>
          <a:xfrm>
            <a:off x="301650" y="1"/>
            <a:ext cx="8540700" cy="747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Настройка сериализации с помощью JsonSerializerOptions</a:t>
            </a: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AllowTrailingCommas</a:t>
            </a:r>
            <a:r>
              <a:rPr lang="en-GB" sz="2400"/>
              <a:t>: устанавливает, надо ли добавлять после последнего элемента в json запятую. Если равно true, запятая добавляется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DefaultIgnoreCondition</a:t>
            </a:r>
            <a:r>
              <a:rPr lang="en-GB" sz="2400"/>
              <a:t>: устанавливает, будут ли сериализоваться/десериализоваться в json свойства со значениями по умолчанию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IgnoreReadOnlyProperties</a:t>
            </a:r>
            <a:r>
              <a:rPr lang="en-GB" sz="2400"/>
              <a:t>: аналогично устанавливает, будут ли сериализоваться свойства, предназначенные только для чтения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WriteIndented</a:t>
            </a:r>
            <a:r>
              <a:rPr lang="en-GB" sz="2400"/>
              <a:t>: устанавливает, будут ли добавляться в json пробелы (условно говоря, для красоты). Если равно true устанавливаются дополнительные пробелы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7" name="Google Shape;707;g4558aaefec807a8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63" y="694958"/>
            <a:ext cx="8870076" cy="38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g4558aaefec807a8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4027" y="694945"/>
            <a:ext cx="23241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4558aaefec807a82_7"/>
          <p:cNvSpPr txBox="1">
            <a:spLocks noGrp="1"/>
          </p:cNvSpPr>
          <p:nvPr>
            <p:ph type="title"/>
          </p:nvPr>
        </p:nvSpPr>
        <p:spPr>
          <a:xfrm>
            <a:off x="301625" y="101525"/>
            <a:ext cx="8540700" cy="3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Настройка сериализации с помощью атрибутов</a:t>
            </a:r>
            <a:endParaRPr sz="2400"/>
          </a:p>
        </p:txBody>
      </p:sp>
      <p:sp>
        <p:nvSpPr>
          <p:cNvPr id="715" name="Google Shape;715;g4558aaefec807a82_7"/>
          <p:cNvSpPr txBox="1">
            <a:spLocks noGrp="1"/>
          </p:cNvSpPr>
          <p:nvPr>
            <p:ph type="body" idx="1"/>
          </p:nvPr>
        </p:nvSpPr>
        <p:spPr>
          <a:xfrm>
            <a:off x="301625" y="674275"/>
            <a:ext cx="8540700" cy="194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GB" sz="2400"/>
              <a:t>Атрибут </a:t>
            </a:r>
            <a:r>
              <a:rPr lang="en-GB" sz="2400">
                <a:solidFill>
                  <a:schemeClr val="lt2"/>
                </a:solidFill>
              </a:rPr>
              <a:t>JsonIgnore</a:t>
            </a:r>
            <a:r>
              <a:rPr lang="en-GB" sz="2400"/>
              <a:t> позволяет исключить из сериализации определенное свойство.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>
                <a:solidFill>
                  <a:schemeClr val="lt2"/>
                </a:solidFill>
              </a:rPr>
              <a:t>JsonPropertyName</a:t>
            </a:r>
            <a:r>
              <a:rPr lang="en-GB" sz="2400"/>
              <a:t> позволяет замещать оригинальное название свойства. </a:t>
            </a:r>
            <a:endParaRPr sz="2400"/>
          </a:p>
        </p:txBody>
      </p:sp>
      <p:pic>
        <p:nvPicPr>
          <p:cNvPr id="716" name="Google Shape;716;g4558aaefec807a82_7"/>
          <p:cNvPicPr preferRelativeResize="0"/>
          <p:nvPr/>
        </p:nvPicPr>
        <p:blipFill rotWithShape="1">
          <a:blip r:embed="rId3">
            <a:alphaModFix/>
          </a:blip>
          <a:srcRect t="40033" r="37304"/>
          <a:stretch/>
        </p:blipFill>
        <p:spPr>
          <a:xfrm>
            <a:off x="4451175" y="2053100"/>
            <a:ext cx="4574499" cy="34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g4558aaefec807a82_7"/>
          <p:cNvPicPr preferRelativeResize="0"/>
          <p:nvPr/>
        </p:nvPicPr>
        <p:blipFill rotWithShape="1">
          <a:blip r:embed="rId3">
            <a:alphaModFix/>
          </a:blip>
          <a:srcRect b="68261"/>
          <a:stretch/>
        </p:blipFill>
        <p:spPr>
          <a:xfrm>
            <a:off x="113598" y="4911075"/>
            <a:ext cx="7762875" cy="194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g4558aaefec807a82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0323" y="5337448"/>
            <a:ext cx="1962000" cy="7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g4558aaefec807a82_7"/>
          <p:cNvSpPr txBox="1"/>
          <p:nvPr/>
        </p:nvSpPr>
        <p:spPr>
          <a:xfrm>
            <a:off x="1185029" y="3303959"/>
            <a:ext cx="4249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000000"/>
                </a:highlight>
              </a:rPr>
              <a:t>при десериализации для него используется значение по умолчанию.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3"/>
          <p:cNvSpPr txBox="1">
            <a:spLocks noGrp="1"/>
          </p:cNvSpPr>
          <p:nvPr>
            <p:ph type="body" idx="1"/>
          </p:nvPr>
        </p:nvSpPr>
        <p:spPr>
          <a:xfrm>
            <a:off x="179387" y="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Json сериализация сложных объектов</a:t>
            </a:r>
            <a:endParaRPr/>
          </a:p>
        </p:txBody>
      </p:sp>
      <p:sp>
        <p:nvSpPr>
          <p:cNvPr id="725" name="Google Shape;725;p23"/>
          <p:cNvSpPr txBox="1"/>
          <p:nvPr/>
        </p:nvSpPr>
        <p:spPr>
          <a:xfrm>
            <a:off x="12700" y="620712"/>
            <a:ext cx="9793287" cy="4524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[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DataContract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Programmer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  [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DataMember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 {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DataMember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Age {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DataMember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Company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Company {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Programmer()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Programmer(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name,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age,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Company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comp)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   Name = 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Age = age;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Company = comp;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</p:txBody>
      </p:sp>
      <p:sp>
        <p:nvSpPr>
          <p:cNvPr id="726" name="Google Shape;726;p23"/>
          <p:cNvSpPr txBox="1"/>
          <p:nvPr/>
        </p:nvSpPr>
        <p:spPr>
          <a:xfrm>
            <a:off x="1624012" y="4611687"/>
            <a:ext cx="7519987" cy="2308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DataContractAttribute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Company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  [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DataMember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 {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Company() 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Company(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 Name = name;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2" name="Google Shape;732;p24"/>
          <p:cNvSpPr txBox="1"/>
          <p:nvPr/>
        </p:nvSpPr>
        <p:spPr>
          <a:xfrm>
            <a:off x="330200" y="153987"/>
            <a:ext cx="6834187" cy="369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System.Runtime.Serialization.Json;</a:t>
            </a:r>
            <a:endParaRPr/>
          </a:p>
        </p:txBody>
      </p:sp>
      <p:sp>
        <p:nvSpPr>
          <p:cNvPr id="733" name="Google Shape;733;p24"/>
          <p:cNvSpPr txBox="1"/>
          <p:nvPr/>
        </p:nvSpPr>
        <p:spPr>
          <a:xfrm>
            <a:off x="120650" y="981075"/>
            <a:ext cx="9347200" cy="5078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Programmer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person1 =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Programmer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"Anna"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21,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Company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"OOO"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Programmer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person2 =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Programmer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"Nikita"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45,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Company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"OAO"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Programmer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people =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Programmer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{ person1, person2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DataContractJsonSerializer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jsonFormatter =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DataContractJsonSerializer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Programmer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fs =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"programmers.json"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FileMode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.OpenOrCreate))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    jsonFormatter.WriteObject(fs, people);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fs =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"programmers.json"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FileMode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.OpenOrCreate))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{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Programmer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newpeople =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(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Programmer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[])jsonFormatter.ReadObject(fs);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pic>
        <p:nvPicPr>
          <p:cNvPr id="734" name="Google Shape;73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1925" y="6080125"/>
            <a:ext cx="964882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интерфейс ISerializable</a:t>
            </a:r>
            <a:endParaRPr/>
          </a:p>
        </p:txBody>
      </p:sp>
      <p:sp>
        <p:nvSpPr>
          <p:cNvPr id="741" name="Google Shape;741;p2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выполнить любые действия, связанные с формированием данных для сохранения (свой сериализатор)</a:t>
            </a:r>
            <a:endParaRPr/>
          </a:p>
        </p:txBody>
      </p:sp>
      <p:sp>
        <p:nvSpPr>
          <p:cNvPr id="742" name="Google Shape;742;p25"/>
          <p:cNvSpPr txBox="1"/>
          <p:nvPr/>
        </p:nvSpPr>
        <p:spPr>
          <a:xfrm>
            <a:off x="468312" y="3284537"/>
            <a:ext cx="8675687" cy="15700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ISerializable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GetObjectData(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SerializationInfo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info,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StreamingContext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context);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743" name="Google Shape;743;p25"/>
          <p:cNvSpPr txBox="1"/>
          <p:nvPr/>
        </p:nvSpPr>
        <p:spPr>
          <a:xfrm>
            <a:off x="129381" y="5083174"/>
            <a:ext cx="4098132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вызывается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CLR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автоматически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выполнении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сериализации</a:t>
            </a:r>
            <a:endParaRPr dirty="0"/>
          </a:p>
        </p:txBody>
      </p:sp>
      <p:cxnSp>
        <p:nvCxnSpPr>
          <p:cNvPr id="744" name="Google Shape;744;p25"/>
          <p:cNvCxnSpPr/>
          <p:nvPr/>
        </p:nvCxnSpPr>
        <p:spPr>
          <a:xfrm rot="10800000" flipH="1">
            <a:off x="1979612" y="4221162"/>
            <a:ext cx="720725" cy="9318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45" name="Google Shape;745;p25"/>
          <p:cNvSpPr txBox="1"/>
          <p:nvPr/>
        </p:nvSpPr>
        <p:spPr>
          <a:xfrm>
            <a:off x="4529137" y="5275262"/>
            <a:ext cx="4572000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заполнение объекта SerializationInfo набором данных вида «ключ-значение», которые (обычно) соответствуют полям сохраняемого объекта</a:t>
            </a:r>
            <a:endParaRPr/>
          </a:p>
        </p:txBody>
      </p:sp>
      <p:cxnSp>
        <p:nvCxnSpPr>
          <p:cNvPr id="746" name="Google Shape;746;p25"/>
          <p:cNvCxnSpPr/>
          <p:nvPr/>
        </p:nvCxnSpPr>
        <p:spPr>
          <a:xfrm rot="10800000">
            <a:off x="5867400" y="4070350"/>
            <a:ext cx="217487" cy="1244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3" name="Google Shape;753;p26"/>
          <p:cNvSpPr txBox="1"/>
          <p:nvPr/>
        </p:nvSpPr>
        <p:spPr>
          <a:xfrm>
            <a:off x="301625" y="234950"/>
            <a:ext cx="8540750" cy="5078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Serializable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ISerializable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ISerializable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.GetObjectData(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SerializationInfo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info,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StreamingContext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ctx)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info.SetType(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info.AddValue(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_name);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info.AddValue(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"Rate"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)(_rate * 100));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SerializationInfo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info,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StreamingContext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ctx)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_name = info.GetString(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_rate = info.GetInt32(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"Rate"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/ 100;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Student() 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754" name="Google Shape;754;p26"/>
          <p:cNvSpPr txBox="1"/>
          <p:nvPr/>
        </p:nvSpPr>
        <p:spPr>
          <a:xfrm>
            <a:off x="3563937" y="4651375"/>
            <a:ext cx="4572000" cy="19383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должен содержать специальный private-конструктор, который будет вызывать CLR после выполнения десериализации  Конструктор должен иметь параметры типа SerializationInfo и StreamingContext. </a:t>
            </a:r>
            <a:endParaRPr/>
          </a:p>
        </p:txBody>
      </p:sp>
      <p:cxnSp>
        <p:nvCxnSpPr>
          <p:cNvPr id="755" name="Google Shape;755;p26"/>
          <p:cNvCxnSpPr/>
          <p:nvPr/>
        </p:nvCxnSpPr>
        <p:spPr>
          <a:xfrm rot="10800000">
            <a:off x="5076825" y="3933825"/>
            <a:ext cx="1223962" cy="9350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f5faef5c25a01a7_0"/>
          <p:cNvSpPr txBox="1">
            <a:spLocks noGrp="1"/>
          </p:cNvSpPr>
          <p:nvPr>
            <p:ph type="body" idx="1"/>
          </p:nvPr>
        </p:nvSpPr>
        <p:spPr>
          <a:xfrm>
            <a:off x="301650" y="915600"/>
            <a:ext cx="8540700" cy="5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Объекты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сериализуемых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типов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можно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сохранить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поток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различных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форматах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2400" dirty="0" err="1"/>
              <a:t>д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ля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каждого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формата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предусмотрен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</a:t>
            </a:r>
            <a:endParaRPr sz="24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733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►"/>
            </a:pPr>
            <a:endParaRPr sz="24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560"/>
              <a:buFont typeface="Arial"/>
              <a:buChar char="►"/>
            </a:pPr>
            <a:r>
              <a:rPr lang="en-GB" sz="3200" b="0" i="0" u="none" strike="noStrike" cap="none" dirty="0" err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Форматы</a:t>
            </a:r>
            <a:endParaRPr dirty="0">
              <a:solidFill>
                <a:schemeClr val="lt2"/>
              </a:solidFill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бинарный</a:t>
            </a:r>
            <a:r>
              <a:rPr lang="en-GB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  <a:r>
              <a:rPr lang="en-GB" sz="2800" b="0" i="0" u="none" strike="noStrike" cap="none" dirty="0" err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BinaryFormatter</a:t>
            </a:r>
            <a:endParaRPr dirty="0">
              <a:solidFill>
                <a:schemeClr val="lt2"/>
              </a:solidFill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SOAP -</a:t>
            </a:r>
            <a:r>
              <a:rPr lang="en-GB" sz="2800" b="0" i="0" u="none" strike="noStrike" cap="none" dirty="0" err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SoapFormatter</a:t>
            </a:r>
            <a:endParaRPr dirty="0">
              <a:solidFill>
                <a:schemeClr val="lt2"/>
              </a:solidFill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xml - </a:t>
            </a:r>
            <a:r>
              <a:rPr lang="en-GB" sz="2800" b="0" i="0" u="none" strike="noStrike" cap="none" dirty="0" err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XmlSerializer</a:t>
            </a:r>
            <a:endParaRPr dirty="0">
              <a:solidFill>
                <a:schemeClr val="lt2"/>
              </a:solidFill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JSON - </a:t>
            </a:r>
            <a:r>
              <a:rPr lang="en-GB" sz="2800" b="0" i="0" u="none" strike="noStrike" cap="none" dirty="0" err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DataContractJsonSerializer</a:t>
            </a:r>
            <a:endParaRPr dirty="0">
              <a:solidFill>
                <a:schemeClr val="lt2"/>
              </a:solidFill>
            </a:endParaRPr>
          </a:p>
          <a:p>
            <a:pPr marL="342900" marR="0" lvl="0" indent="-2006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Tahoma"/>
              <a:buNone/>
            </a:pPr>
            <a:r>
              <a:rPr lang="ru-RU" sz="6000" b="1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Атрибуты</a:t>
            </a:r>
            <a:endParaRPr dirty="0"/>
          </a:p>
        </p:txBody>
      </p:sp>
      <p:sp>
        <p:nvSpPr>
          <p:cNvPr id="761" name="Google Shape;761;p27"/>
          <p:cNvSpPr txBox="1">
            <a:spLocks noGrp="1"/>
          </p:cNvSpPr>
          <p:nvPr>
            <p:ph type="body" idx="1"/>
          </p:nvPr>
        </p:nvSpPr>
        <p:spPr>
          <a:xfrm>
            <a:off x="164150" y="1371600"/>
            <a:ext cx="8979900" cy="4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атрибут (attribute) - специальн</a:t>
            </a:r>
            <a:r>
              <a:rPr lang="en-GB"/>
              <a:t>ый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инструмент,которы</a:t>
            </a:r>
            <a:r>
              <a:rPr lang="en-GB"/>
              <a:t>й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позволя</a:t>
            </a:r>
            <a:r>
              <a:rPr lang="en-GB"/>
              <a:t>е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 встраивать в сборку дополнительные метаданные. 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дополнительная информация, сохраняемая в метаданных</a:t>
            </a:r>
            <a:r>
              <a:rPr lang="en-GB"/>
              <a:t> 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 сборке, модуле, типе, элементах типа, параметров метода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Наследуются от </a:t>
            </a:r>
            <a:r>
              <a:rPr lang="en-GB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System.Attribute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8"/>
          <p:cNvSpPr txBox="1">
            <a:spLocks noGrp="1"/>
          </p:cNvSpPr>
          <p:nvPr>
            <p:ph type="title"/>
          </p:nvPr>
        </p:nvSpPr>
        <p:spPr>
          <a:xfrm>
            <a:off x="301625" y="-22225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ahoma"/>
              <a:buNone/>
            </a:pPr>
            <a:r>
              <a:rPr lang="en-GB" sz="4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Создание</a:t>
            </a: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собственного атрибута</a:t>
            </a:r>
            <a:endParaRPr/>
          </a:p>
        </p:txBody>
      </p:sp>
      <p:sp>
        <p:nvSpPr>
          <p:cNvPr id="767" name="Google Shape;767;p28"/>
          <p:cNvSpPr txBox="1">
            <a:spLocks noGrp="1"/>
          </p:cNvSpPr>
          <p:nvPr>
            <p:ph type="body" idx="1"/>
          </p:nvPr>
        </p:nvSpPr>
        <p:spPr>
          <a:xfrm>
            <a:off x="301625" y="11001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 основе класса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Требования к классу: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 должен прямо или косвенно наследоваться от класса Attribute			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 открытых полей, свойств и параметров конструктора класса: числовые типы (кроме decimal), bool, char, string, object, System.Type, перечисления; одномерные массивы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Имя класса должно заканчиваться суффиксом Attribute (необязательно).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3" name="Google Shape;773;p2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пример</a:t>
            </a:r>
            <a:endParaRPr/>
          </a:p>
        </p:txBody>
      </p:sp>
      <p:sp>
        <p:nvSpPr>
          <p:cNvPr id="774" name="Google Shape;774;p29"/>
          <p:cNvSpPr txBox="1"/>
          <p:nvPr/>
        </p:nvSpPr>
        <p:spPr>
          <a:xfrm>
            <a:off x="219075" y="2079625"/>
            <a:ext cx="8623300" cy="3540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BSTUAttribute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System.Attribute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 {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Version {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BSTUAttribute(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Name = 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0"/>
          <p:cNvSpPr txBox="1">
            <a:spLocks noGrp="1"/>
          </p:cNvSpPr>
          <p:nvPr>
            <p:ph type="body" idx="1"/>
          </p:nvPr>
        </p:nvSpPr>
        <p:spPr>
          <a:xfrm>
            <a:off x="323850" y="3333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использование</a:t>
            </a:r>
            <a:endParaRPr/>
          </a:p>
        </p:txBody>
      </p:sp>
      <p:sp>
        <p:nvSpPr>
          <p:cNvPr id="781" name="Google Shape;781;p30"/>
          <p:cNvSpPr txBox="1"/>
          <p:nvPr/>
        </p:nvSpPr>
        <p:spPr>
          <a:xfrm>
            <a:off x="223837" y="2336800"/>
            <a:ext cx="8640762" cy="3108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BSTU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2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"OOP C++/C#"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,Version =3)]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Book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endParaRPr sz="2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[</a:t>
            </a: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BSTU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"Draft"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Print() { 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sp>
        <p:nvSpPr>
          <p:cNvPr id="782" name="Google Shape;782;p30"/>
          <p:cNvSpPr txBox="1"/>
          <p:nvPr/>
        </p:nvSpPr>
        <p:spPr>
          <a:xfrm>
            <a:off x="274637" y="1076325"/>
            <a:ext cx="3425825" cy="12017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имя атрибута указывается без суффикса Attribute</a:t>
            </a:r>
            <a:endParaRPr/>
          </a:p>
        </p:txBody>
      </p:sp>
      <p:sp>
        <p:nvSpPr>
          <p:cNvPr id="783" name="Google Shape;783;p30"/>
          <p:cNvSpPr txBox="1"/>
          <p:nvPr/>
        </p:nvSpPr>
        <p:spPr>
          <a:xfrm>
            <a:off x="3876675" y="3414712"/>
            <a:ext cx="5060950" cy="4619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аргументы конструктора атрибута</a:t>
            </a:r>
            <a:endParaRPr/>
          </a:p>
        </p:txBody>
      </p:sp>
      <p:cxnSp>
        <p:nvCxnSpPr>
          <p:cNvPr id="784" name="Google Shape;784;p30"/>
          <p:cNvCxnSpPr/>
          <p:nvPr/>
        </p:nvCxnSpPr>
        <p:spPr>
          <a:xfrm flipH="1">
            <a:off x="3395662" y="3687762"/>
            <a:ext cx="455612" cy="3587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85" name="Google Shape;785;p30"/>
          <p:cNvCxnSpPr/>
          <p:nvPr/>
        </p:nvCxnSpPr>
        <p:spPr>
          <a:xfrm rot="10800000">
            <a:off x="3059112" y="2722562"/>
            <a:ext cx="1008062" cy="6921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86" name="Google Shape;786;p30"/>
          <p:cNvSpPr txBox="1"/>
          <p:nvPr/>
        </p:nvSpPr>
        <p:spPr>
          <a:xfrm>
            <a:off x="4121150" y="549275"/>
            <a:ext cx="4572000" cy="15700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именованные параметры, предназначенны для задания значения открытого поля или свойства</a:t>
            </a:r>
            <a:endParaRPr/>
          </a:p>
        </p:txBody>
      </p:sp>
      <p:cxnSp>
        <p:nvCxnSpPr>
          <p:cNvPr id="787" name="Google Shape;787;p30"/>
          <p:cNvCxnSpPr/>
          <p:nvPr/>
        </p:nvCxnSpPr>
        <p:spPr>
          <a:xfrm flipH="1">
            <a:off x="5435600" y="1846262"/>
            <a:ext cx="288925" cy="4905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4558aaefec807a82_3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43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Ограничение применения атрибута</a:t>
            </a:r>
            <a:endParaRPr sz="2400"/>
          </a:p>
        </p:txBody>
      </p:sp>
      <p:sp>
        <p:nvSpPr>
          <p:cNvPr id="794" name="Google Shape;794;g4558aaefec807a82_30"/>
          <p:cNvSpPr txBox="1">
            <a:spLocks noGrp="1"/>
          </p:cNvSpPr>
          <p:nvPr>
            <p:ph type="body" idx="1"/>
          </p:nvPr>
        </p:nvSpPr>
        <p:spPr>
          <a:xfrm>
            <a:off x="301625" y="1402525"/>
            <a:ext cx="8540700" cy="4696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AttributeUsage - </a:t>
            </a:r>
            <a:r>
              <a:rPr lang="en-GB"/>
              <a:t>можно ограничить типы, к которым будет применяться атрибут</a:t>
            </a:r>
            <a:endParaRPr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Ограничение задает перечисление</a:t>
            </a:r>
            <a:r>
              <a:rPr lang="en-GB">
                <a:solidFill>
                  <a:schemeClr val="lt2"/>
                </a:solidFill>
              </a:rPr>
              <a:t> AttributeTargets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95" name="Google Shape;795;g4558aaefec807a82_30"/>
          <p:cNvSpPr txBox="1"/>
          <p:nvPr/>
        </p:nvSpPr>
        <p:spPr>
          <a:xfrm>
            <a:off x="316625" y="4411214"/>
            <a:ext cx="8510700" cy="192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[System.AttributeUsage(AttributeTargets.Class 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AttributeTargets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.Method,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AllowMultiple =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BSTUAttribute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Attribute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4558aaefec807a82_37"/>
          <p:cNvSpPr txBox="1">
            <a:spLocks noGrp="1"/>
          </p:cNvSpPr>
          <p:nvPr>
            <p:ph type="body" idx="1"/>
          </p:nvPr>
        </p:nvSpPr>
        <p:spPr>
          <a:xfrm>
            <a:off x="129450" y="426800"/>
            <a:ext cx="8540700" cy="643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GB" sz="2400">
                <a:solidFill>
                  <a:schemeClr val="lt2"/>
                </a:solidFill>
              </a:rPr>
              <a:t>All</a:t>
            </a:r>
            <a:r>
              <a:rPr lang="en-GB" sz="2400"/>
              <a:t>: используется всеми типами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>
                <a:solidFill>
                  <a:schemeClr val="lt2"/>
                </a:solidFill>
              </a:rPr>
              <a:t>Assembly</a:t>
            </a:r>
            <a:r>
              <a:rPr lang="en-GB" sz="2400"/>
              <a:t>: атрибут применяется к сборке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>
                <a:solidFill>
                  <a:schemeClr val="lt2"/>
                </a:solidFill>
              </a:rPr>
              <a:t>Constructor</a:t>
            </a:r>
            <a:r>
              <a:rPr lang="en-GB" sz="2400"/>
              <a:t>: атрибут применяется к конструктору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>
                <a:solidFill>
                  <a:schemeClr val="lt2"/>
                </a:solidFill>
              </a:rPr>
              <a:t>Delegate</a:t>
            </a:r>
            <a:r>
              <a:rPr lang="en-GB" sz="2400"/>
              <a:t>: атрибут применяется к делегату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>
                <a:solidFill>
                  <a:schemeClr val="lt2"/>
                </a:solidFill>
              </a:rPr>
              <a:t>Enum</a:t>
            </a:r>
            <a:r>
              <a:rPr lang="en-GB" sz="2400"/>
              <a:t>: применяется к перечислению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>
                <a:solidFill>
                  <a:schemeClr val="lt2"/>
                </a:solidFill>
              </a:rPr>
              <a:t>Event</a:t>
            </a:r>
            <a:r>
              <a:rPr lang="en-GB" sz="2400"/>
              <a:t>: атрибут применяется к событию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>
                <a:solidFill>
                  <a:schemeClr val="lt2"/>
                </a:solidFill>
              </a:rPr>
              <a:t>Field</a:t>
            </a:r>
            <a:r>
              <a:rPr lang="en-GB" sz="2400"/>
              <a:t>: применяется к полю типа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>
                <a:solidFill>
                  <a:schemeClr val="lt2"/>
                </a:solidFill>
              </a:rPr>
              <a:t>Interface</a:t>
            </a:r>
            <a:r>
              <a:rPr lang="en-GB" sz="2400"/>
              <a:t>: атрибут применяется к интерфейсу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>
                <a:solidFill>
                  <a:schemeClr val="lt2"/>
                </a:solidFill>
              </a:rPr>
              <a:t>Method</a:t>
            </a:r>
            <a:r>
              <a:rPr lang="en-GB" sz="2400"/>
              <a:t>: применяется к методу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>
                <a:solidFill>
                  <a:schemeClr val="lt2"/>
                </a:solidFill>
              </a:rPr>
              <a:t>Property</a:t>
            </a:r>
            <a:r>
              <a:rPr lang="en-GB" sz="2400"/>
              <a:t>: применяется к свойству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>
                <a:solidFill>
                  <a:schemeClr val="lt2"/>
                </a:solidFill>
              </a:rPr>
              <a:t>Struct</a:t>
            </a:r>
            <a:r>
              <a:rPr lang="en-GB" sz="2400"/>
              <a:t>: применяется к структуре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С помощью логической операции ИЛИ можно комбинировать эти значения.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 </a:t>
            </a:r>
            <a:r>
              <a:rPr lang="en-GB" sz="2100">
                <a:solidFill>
                  <a:schemeClr val="lt2"/>
                </a:solidFill>
              </a:rPr>
              <a:t>[AttributeUsage(AttributeTargets.Class | AttributeTargets.Struct)]</a:t>
            </a:r>
            <a:endParaRPr sz="2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2"/>
          <p:cNvSpPr txBox="1">
            <a:spLocks noGrp="1"/>
          </p:cNvSpPr>
          <p:nvPr>
            <p:ph type="body" idx="1"/>
          </p:nvPr>
        </p:nvSpPr>
        <p:spPr>
          <a:xfrm>
            <a:off x="271450" y="0"/>
            <a:ext cx="7912800" cy="4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Настройка атрибута.Ограничение применения атрибута</a:t>
            </a:r>
            <a:endParaRPr/>
          </a:p>
        </p:txBody>
      </p:sp>
      <p:sp>
        <p:nvSpPr>
          <p:cNvPr id="807" name="Google Shape;807;p32"/>
          <p:cNvSpPr txBox="1"/>
          <p:nvPr/>
        </p:nvSpPr>
        <p:spPr>
          <a:xfrm>
            <a:off x="241300" y="2478087"/>
            <a:ext cx="8512175" cy="34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AttributeUsage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AttributeTargets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.Class |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AttributeTargets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.Method,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AllowMultiple =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BSTUAttribute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Attribute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8" name="Google Shape;808;p32"/>
          <p:cNvSpPr txBox="1"/>
          <p:nvPr/>
        </p:nvSpPr>
        <p:spPr>
          <a:xfrm>
            <a:off x="1138086" y="1176485"/>
            <a:ext cx="6480300" cy="1188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определяет, может ли атрибут быть применён к программному элементу более одного раза</a:t>
            </a:r>
            <a:endParaRPr/>
          </a:p>
        </p:txBody>
      </p:sp>
      <p:cxnSp>
        <p:nvCxnSpPr>
          <p:cNvPr id="809" name="Google Shape;809;p32"/>
          <p:cNvCxnSpPr/>
          <p:nvPr/>
        </p:nvCxnSpPr>
        <p:spPr>
          <a:xfrm>
            <a:off x="5003800" y="1916112"/>
            <a:ext cx="431800" cy="12255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10" name="Google Shape;810;p32"/>
          <p:cNvSpPr txBox="1"/>
          <p:nvPr/>
        </p:nvSpPr>
        <p:spPr>
          <a:xfrm>
            <a:off x="454025" y="4864100"/>
            <a:ext cx="8388350" cy="19399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assembly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AssemblyKeyFile(</a:t>
            </a:r>
            <a:r>
              <a:rPr lang="en-GB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"Lect.exe"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многократное применение атрибута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[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BSTU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"Serialization"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BSTU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"Lecture 12"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Presentation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}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3"/>
          <p:cNvSpPr txBox="1">
            <a:spLocks noGrp="1"/>
          </p:cNvSpPr>
          <p:nvPr>
            <p:ph type="body" idx="1"/>
          </p:nvPr>
        </p:nvSpPr>
        <p:spPr>
          <a:xfrm>
            <a:off x="301625" y="4048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получение информации о применённых атрибутах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Attribute.GetCustomAttributes() возвращает все атрибуты некоторого элемента в виде массива</a:t>
            </a:r>
            <a:endParaRPr/>
          </a:p>
        </p:txBody>
      </p:sp>
      <p:sp>
        <p:nvSpPr>
          <p:cNvPr id="816" name="Google Shape;816;p33"/>
          <p:cNvSpPr txBox="1"/>
          <p:nvPr/>
        </p:nvSpPr>
        <p:spPr>
          <a:xfrm>
            <a:off x="165100" y="4125912"/>
            <a:ext cx="8813800" cy="9540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Attribute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GetCustomAttribute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(</a:t>
            </a: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MemberInfo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element, </a:t>
            </a: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attributeType)</a:t>
            </a:r>
            <a:endParaRPr/>
          </a:p>
        </p:txBody>
      </p:sp>
      <p:sp>
        <p:nvSpPr>
          <p:cNvPr id="817" name="Google Shape;817;p33"/>
          <p:cNvSpPr txBox="1"/>
          <p:nvPr/>
        </p:nvSpPr>
        <p:spPr>
          <a:xfrm>
            <a:off x="311150" y="5373687"/>
            <a:ext cx="4572000" cy="7080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элемент, у которого надо получить атрибу</a:t>
            </a:r>
            <a:endParaRPr/>
          </a:p>
        </p:txBody>
      </p:sp>
      <p:cxnSp>
        <p:nvCxnSpPr>
          <p:cNvPr id="818" name="Google Shape;818;p33"/>
          <p:cNvCxnSpPr/>
          <p:nvPr/>
        </p:nvCxnSpPr>
        <p:spPr>
          <a:xfrm rot="10800000" flipH="1">
            <a:off x="3348037" y="5092700"/>
            <a:ext cx="431800" cy="49688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19" name="Google Shape;819;p33"/>
          <p:cNvSpPr txBox="1"/>
          <p:nvPr/>
        </p:nvSpPr>
        <p:spPr>
          <a:xfrm>
            <a:off x="4883150" y="5849937"/>
            <a:ext cx="3962400" cy="4619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 получаемого атрибута</a:t>
            </a:r>
            <a:endParaRPr/>
          </a:p>
        </p:txBody>
      </p:sp>
      <p:cxnSp>
        <p:nvCxnSpPr>
          <p:cNvPr id="820" name="Google Shape;820;p33"/>
          <p:cNvCxnSpPr/>
          <p:nvPr/>
        </p:nvCxnSpPr>
        <p:spPr>
          <a:xfrm rot="10800000" flipH="1">
            <a:off x="5867400" y="5092700"/>
            <a:ext cx="504825" cy="635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6" name="Google Shape;826;p3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7" name="Google Shape;827;p34"/>
          <p:cNvSpPr txBox="1"/>
          <p:nvPr/>
        </p:nvSpPr>
        <p:spPr>
          <a:xfrm>
            <a:off x="265112" y="476250"/>
            <a:ext cx="8842375" cy="20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bstuinfo =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Attribute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.GetCustomAttribute(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Book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BSTUAttribute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(bstuinfo !=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.WriteLine(((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BSTUAttribute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)bstuinfo).Name);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</p:txBody>
      </p:sp>
      <p:pic>
        <p:nvPicPr>
          <p:cNvPr id="828" name="Google Shape;828;p34"/>
          <p:cNvPicPr preferRelativeResize="0"/>
          <p:nvPr/>
        </p:nvPicPr>
        <p:blipFill rotWithShape="1">
          <a:blip r:embed="rId3">
            <a:alphaModFix/>
          </a:blip>
          <a:srcRect t="33493"/>
          <a:stretch/>
        </p:blipFill>
        <p:spPr>
          <a:xfrm>
            <a:off x="3995737" y="2508250"/>
            <a:ext cx="4459287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5"/>
          <p:cNvSpPr txBox="1">
            <a:spLocks noGrp="1"/>
          </p:cNvSpPr>
          <p:nvPr>
            <p:ph type="body" idx="1"/>
          </p:nvPr>
        </p:nvSpPr>
        <p:spPr>
          <a:xfrm>
            <a:off x="179375" y="0"/>
            <a:ext cx="8540700" cy="5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Атрибуты платформы .NET </a:t>
            </a:r>
            <a:endParaRPr/>
          </a:p>
        </p:txBody>
      </p:sp>
      <p:sp>
        <p:nvSpPr>
          <p:cNvPr id="834" name="Google Shape;834;p35"/>
          <p:cNvSpPr txBox="1"/>
          <p:nvPr/>
        </p:nvSpPr>
        <p:spPr>
          <a:xfrm>
            <a:off x="323700" y="684572"/>
            <a:ext cx="8820300" cy="717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u="sng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lang="en-GB" sz="2000" b="0" i="0" u="sng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Атрибут</a:t>
            </a:r>
            <a:r>
              <a:rPr lang="en-GB" sz="2000" b="0" i="0" u="sng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           </a:t>
            </a:r>
            <a:r>
              <a:rPr lang="en-GB" sz="2000" b="0" i="0" u="sng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Цель</a:t>
            </a:r>
            <a:r>
              <a:rPr lang="en-GB" sz="2000" b="0" i="0" u="sng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sng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применеy</a:t>
            </a:r>
            <a:r>
              <a:rPr lang="ru-RU" sz="2000" b="0" i="0" u="sng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ния</a:t>
            </a:r>
            <a:r>
              <a:rPr lang="ru-RU" sz="2000" b="0" i="0" u="sng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GB" sz="2000" b="0" i="0" u="sng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Описани</a:t>
            </a:r>
            <a:r>
              <a:rPr lang="en-US" sz="2000" u="sng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lang="ru-RU" sz="2000" b="0" i="0" u="sng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</a:t>
            </a:r>
            <a:r>
              <a:rPr lang="en-US" sz="2000" b="0" i="0" u="sng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_</a:t>
            </a:r>
            <a:endParaRPr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[Conditional] 	       	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 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Компилятор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может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	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игнорировать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вызовы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	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помеченного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метода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	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заданном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условии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DllImport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] 	</a:t>
            </a:r>
            <a:r>
              <a: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			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Импорт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функций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из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DLL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MTAThread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] 		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Main()		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приложения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	</a:t>
            </a:r>
            <a:r>
              <a:rPr lang="ru-RU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используется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модель</a:t>
            </a:r>
            <a:r>
              <a:rPr lang="ru-RU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							 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COM</a:t>
            </a:r>
            <a:r>
              <a:rPr lang="ru-RU" dirty="0">
                <a:ea typeface="Tahoma"/>
              </a:rPr>
              <a:t> 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Multithreaded </a:t>
            </a:r>
            <a:r>
              <a:rPr lang="ru-RU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		 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apartment</a:t>
            </a:r>
            <a:endParaRPr dirty="0"/>
          </a:p>
          <a:p>
            <a:pPr>
              <a:buClr>
                <a:schemeClr val="lt1"/>
              </a:buClr>
              <a:buSzPts val="2000"/>
            </a:pP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NonSerialized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] </a:t>
            </a:r>
            <a:r>
              <a:rPr lang="ru-RU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Метод и т.д.		 </a:t>
            </a:r>
            <a:r>
              <a: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Помечает как 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[Serializable] </a:t>
            </a:r>
            <a:r>
              <a:rPr lang="ru-RU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</a:t>
            </a:r>
            <a:r>
              <a: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sz="2000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сериализуемый</a:t>
            </a:r>
            <a:r>
              <a: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							 /</a:t>
            </a:r>
            <a:r>
              <a:rPr lang="ru-RU" sz="2000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несериализуемый</a:t>
            </a:r>
            <a:endParaRPr lang="en-GB" sz="20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	</a:t>
            </a:r>
            <a:endParaRPr lang="ru-RU" sz="20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[Obsolete]   		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Кроме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param, 		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Информирует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что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assembly, module, </a:t>
            </a:r>
            <a:r>
              <a:rPr lang="ru-RU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будущих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реализациях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lang="ru-RU" sz="20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return</a:t>
            </a:r>
            <a:r>
              <a:rPr lang="ru-RU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 данный элемент может</a:t>
            </a:r>
            <a:endParaRPr lang="ru-RU"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ru-RU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	 отсутствовать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			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	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	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 класс </a:t>
            </a: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BinaryFormatter</a:t>
            </a:r>
            <a:endParaRPr/>
          </a:p>
        </p:txBody>
      </p:sp>
      <p:sp>
        <p:nvSpPr>
          <p:cNvPr id="438" name="Google Shape;438;p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функционал сериализации определен в интерфейсе </a:t>
            </a:r>
            <a:r>
              <a:rPr lang="en-GB" sz="32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IFormatter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39" name="Google Shape;439;p4"/>
          <p:cNvSpPr txBox="1"/>
          <p:nvPr/>
        </p:nvSpPr>
        <p:spPr>
          <a:xfrm>
            <a:off x="-6350" y="3213100"/>
            <a:ext cx="9310687" cy="2308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IFormatter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SerializationBinder Binder {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StreamingContext Context {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ISurrogateSelector SurrogateSelector {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Deserialize(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serializationStream);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Serialize(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serializationStream,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graph);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sp>
        <p:nvSpPr>
          <p:cNvPr id="440" name="Google Shape;440;p4"/>
          <p:cNvSpPr txBox="1"/>
          <p:nvPr/>
        </p:nvSpPr>
        <p:spPr>
          <a:xfrm>
            <a:off x="3708400" y="5599112"/>
            <a:ext cx="5133975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поток сериализации и сериализуемый объект</a:t>
            </a:r>
            <a:endParaRPr/>
          </a:p>
        </p:txBody>
      </p:sp>
      <p:cxnSp>
        <p:nvCxnSpPr>
          <p:cNvPr id="441" name="Google Shape;441;p4"/>
          <p:cNvCxnSpPr/>
          <p:nvPr/>
        </p:nvCxnSpPr>
        <p:spPr>
          <a:xfrm rot="10800000">
            <a:off x="4427537" y="5229225"/>
            <a:ext cx="360362" cy="292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42" name="Google Shape;442;p4"/>
          <p:cNvCxnSpPr/>
          <p:nvPr/>
        </p:nvCxnSpPr>
        <p:spPr>
          <a:xfrm rot="10800000" flipH="1">
            <a:off x="6948487" y="5229225"/>
            <a:ext cx="503237" cy="3698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6"/>
          <p:cNvSpPr txBox="1"/>
          <p:nvPr/>
        </p:nvSpPr>
        <p:spPr>
          <a:xfrm>
            <a:off x="301625" y="333375"/>
            <a:ext cx="8842375" cy="258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Атрибут	                     Цель применения  		Описание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[STAThread]                 Метод Main()  		Для приложения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	 используется модель COM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	 Single-threaded apartment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[ThreadStatic] 		Статическое поле 	В каждом потоке будет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	использоваться собственная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	 копия данного статического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	 поля</a:t>
            </a:r>
            <a:endParaRPr/>
          </a:p>
        </p:txBody>
      </p:sp>
      <p:sp>
        <p:nvSpPr>
          <p:cNvPr id="841" name="Google Shape;841;p36"/>
          <p:cNvSpPr txBox="1"/>
          <p:nvPr/>
        </p:nvSpPr>
        <p:spPr>
          <a:xfrm>
            <a:off x="322262" y="2941637"/>
            <a:ext cx="7705725" cy="460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System.Runtime.InteropServices; </a:t>
            </a:r>
            <a:endParaRPr/>
          </a:p>
        </p:txBody>
      </p:sp>
      <p:sp>
        <p:nvSpPr>
          <p:cNvPr id="842" name="Google Shape;842;p36"/>
          <p:cNvSpPr txBox="1"/>
          <p:nvPr/>
        </p:nvSpPr>
        <p:spPr>
          <a:xfrm>
            <a:off x="322262" y="3933825"/>
            <a:ext cx="8497887" cy="2030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BSTU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"OOP C++/C#"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,Version =3)]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Book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[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DllImport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"kernel32.dll"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extern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GetLocalTime(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SystemTime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9" name="Google Shape;449;p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0" name="Google Shape;450;p5"/>
          <p:cNvSpPr txBox="1"/>
          <p:nvPr/>
        </p:nvSpPr>
        <p:spPr>
          <a:xfrm>
            <a:off x="-1260475" y="404812"/>
            <a:ext cx="11017250" cy="535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объект для сериализации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center =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(23, 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создаем объект BinaryFormatter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BinaryFormatter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formatter =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BinaryFormatter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получаем поток, куда будем записывать сериализованный объект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fs =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"points.dat"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   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FileMode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.OpenOrCreate))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formatter.Serialize(fs, center);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десериализация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fs =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"points.dat"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    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FileMode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.OpenOrCreate))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newPoint = (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)formatter.Deserialize(fs);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$"X: 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{newPoint.x}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, Y: 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{newPoint.y}</a:t>
            </a:r>
            <a:r>
              <a:rPr lang="en-GB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pic>
        <p:nvPicPr>
          <p:cNvPr id="451" name="Google Shape;45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4525" y="2781300"/>
            <a:ext cx="2701925" cy="6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"/>
          <p:cNvSpPr txBox="1"/>
          <p:nvPr/>
        </p:nvSpPr>
        <p:spPr>
          <a:xfrm>
            <a:off x="1641475" y="34925"/>
            <a:ext cx="7181850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GB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System.Runtime.Serialization.Formatters.Binary</a:t>
            </a:r>
            <a:endParaRPr/>
          </a:p>
        </p:txBody>
      </p:sp>
      <p:sp>
        <p:nvSpPr>
          <p:cNvPr id="453" name="Google Shape;453;p5"/>
          <p:cNvSpPr txBox="1"/>
          <p:nvPr/>
        </p:nvSpPr>
        <p:spPr>
          <a:xfrm>
            <a:off x="2286000" y="5775325"/>
            <a:ext cx="4572000" cy="923925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размещает объект в памяти и возвращает ссылку на него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 этом конструктор не вызывается</a:t>
            </a:r>
            <a:endParaRPr/>
          </a:p>
        </p:txBody>
      </p:sp>
      <p:cxnSp>
        <p:nvCxnSpPr>
          <p:cNvPr id="454" name="Google Shape;454;p5"/>
          <p:cNvCxnSpPr/>
          <p:nvPr/>
        </p:nvCxnSpPr>
        <p:spPr>
          <a:xfrm rot="10800000">
            <a:off x="5508625" y="4941887"/>
            <a:ext cx="71437" cy="8175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f5faef5c25a01a7_9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1" name="Google Shape;461;g3f5faef5c25a01a7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05" y="0"/>
            <a:ext cx="850079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"/>
          <p:cNvSpPr txBox="1">
            <a:spLocks noGrp="1"/>
          </p:cNvSpPr>
          <p:nvPr>
            <p:ph type="title"/>
          </p:nvPr>
        </p:nvSpPr>
        <p:spPr>
          <a:xfrm>
            <a:off x="301625" y="0"/>
            <a:ext cx="85407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Метод Deserialize()</a:t>
            </a:r>
            <a:endParaRPr/>
          </a:p>
        </p:txBody>
      </p:sp>
      <p:sp>
        <p:nvSpPr>
          <p:cNvPr id="467" name="Google Shape;467;p6"/>
          <p:cNvSpPr txBox="1">
            <a:spLocks noGrp="1"/>
          </p:cNvSpPr>
          <p:nvPr>
            <p:ph type="body" idx="1"/>
          </p:nvPr>
        </p:nvSpPr>
        <p:spPr>
          <a:xfrm>
            <a:off x="319087" y="981075"/>
            <a:ext cx="8540750" cy="587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4292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размещает объект в памяти и возвращает ссылку на него</a:t>
            </a:r>
            <a:endParaRPr/>
          </a:p>
          <a:p>
            <a:pPr marL="342900" marR="0" lvl="0" indent="-4292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конструкторы не вызываются</a:t>
            </a:r>
            <a:endParaRPr/>
          </a:p>
          <a:p>
            <a:pPr marL="342900" marR="0" lvl="0" indent="-4292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 нужна особая инициализация объекта и восстановление несохраненных полей</a:t>
            </a:r>
            <a:endParaRPr/>
          </a:p>
          <a:p>
            <a:pPr marL="342900" marR="0" lvl="0" indent="-4292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ahoma"/>
              <a:buChar char="►"/>
            </a:pPr>
            <a:r>
              <a:rPr lang="en-GB" sz="28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[OnSerializing], [OnSerialized], [OnDeserializing], [OnDeserialized],</a:t>
            </a:r>
            <a:endParaRPr>
              <a:solidFill>
                <a:schemeClr val="lt2"/>
              </a:solidFill>
            </a:endParaRPr>
          </a:p>
          <a:p>
            <a:pPr marL="342900" marR="0" lvl="0" indent="-4292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вызываются CLR автоматически до и после сериализации или десериализации</a:t>
            </a:r>
            <a:endParaRPr/>
          </a:p>
          <a:p>
            <a:pPr marL="342900" marR="0" lvl="0" indent="-4292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ahoma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Метод, который обозначен атрибутом, должен принимать объект класса </a:t>
            </a:r>
            <a:r>
              <a:rPr lang="en-GB" sz="28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StreamingContext</a:t>
            </a: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 не возвращать значений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3" name="Google Shape;473;p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пример</a:t>
            </a:r>
            <a:endParaRPr/>
          </a:p>
        </p:txBody>
      </p:sp>
      <p:sp>
        <p:nvSpPr>
          <p:cNvPr id="474" name="Google Shape;474;p7"/>
          <p:cNvSpPr txBox="1"/>
          <p:nvPr/>
        </p:nvSpPr>
        <p:spPr>
          <a:xfrm>
            <a:off x="179387" y="2633662"/>
            <a:ext cx="9144000" cy="3694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Serializable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ParkIT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[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OnSerializing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BeforeSerialization(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StreamingContext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context)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CalculateSmt();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[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OnDeserialized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AfterDeserialization(</a:t>
            </a:r>
            <a:r>
              <a:rPr lang="en-GB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StreamingContext</a:t>
            </a: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context)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FindSmt();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3621</Words>
  <Application>Microsoft Office PowerPoint</Application>
  <PresentationFormat>Экран (4:3)</PresentationFormat>
  <Paragraphs>564</Paragraphs>
  <Slides>50</Slides>
  <Notes>50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50</vt:i4>
      </vt:variant>
    </vt:vector>
  </HeadingPairs>
  <TitlesOfParts>
    <vt:vector size="58" baseType="lpstr">
      <vt:lpstr>Consolas</vt:lpstr>
      <vt:lpstr>Inconsolata</vt:lpstr>
      <vt:lpstr>Tahoma</vt:lpstr>
      <vt:lpstr>Courier New</vt:lpstr>
      <vt:lpstr>Arial</vt:lpstr>
      <vt:lpstr>Noto Sans Symbols</vt:lpstr>
      <vt:lpstr>1_Compass</vt:lpstr>
      <vt:lpstr>Compass</vt:lpstr>
      <vt:lpstr>Сериализация времени выполнения</vt:lpstr>
      <vt:lpstr>Презентация PowerPoint</vt:lpstr>
      <vt:lpstr>Презентация PowerPoint</vt:lpstr>
      <vt:lpstr>Презентация PowerPoint</vt:lpstr>
      <vt:lpstr> класс BinaryFormatter</vt:lpstr>
      <vt:lpstr>Презентация PowerPoint</vt:lpstr>
      <vt:lpstr>Презентация PowerPoint</vt:lpstr>
      <vt:lpstr>Метод Deserialize()</vt:lpstr>
      <vt:lpstr>Презентация PowerPoint</vt:lpstr>
      <vt:lpstr>Презентация PowerPoint</vt:lpstr>
      <vt:lpstr>Презентация PowerPoint</vt:lpstr>
      <vt:lpstr>Презентация PowerPoint</vt:lpstr>
      <vt:lpstr>Класс SoapFormatter </vt:lpstr>
      <vt:lpstr>Презентация PowerPoint</vt:lpstr>
      <vt:lpstr>Презентация PowerPoint</vt:lpstr>
      <vt:lpstr>Сериализация в XML. XmlSerializer</vt:lpstr>
      <vt:lpstr>Сериализация в XML. XmlSerializer</vt:lpstr>
      <vt:lpstr>Serialize()</vt:lpstr>
      <vt:lpstr>Deserialize()</vt:lpstr>
      <vt:lpstr>Презентация PowerPoint</vt:lpstr>
      <vt:lpstr>Презентация PowerPoint</vt:lpstr>
      <vt:lpstr>Атрибуты управления сериализацией XML</vt:lpstr>
      <vt:lpstr>Презентация PowerPoint</vt:lpstr>
      <vt:lpstr>Сериализация контрактов данных </vt:lpstr>
      <vt:lpstr>Презентация PowerPoint</vt:lpstr>
      <vt:lpstr>Презентация PowerPoint</vt:lpstr>
      <vt:lpstr>Презентация PowerPoint</vt:lpstr>
      <vt:lpstr>Презентация PowerPoint</vt:lpstr>
      <vt:lpstr>Сериализация в JSON. JsonSerializer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Настройка сериализации с помощью атрибутов</vt:lpstr>
      <vt:lpstr>Презентация PowerPoint</vt:lpstr>
      <vt:lpstr>Презентация PowerPoint</vt:lpstr>
      <vt:lpstr>интерфейс ISerializable</vt:lpstr>
      <vt:lpstr>Презентация PowerPoint</vt:lpstr>
      <vt:lpstr>Атрибуты</vt:lpstr>
      <vt:lpstr>Создание собственного атрибута</vt:lpstr>
      <vt:lpstr>Презентация PowerPoint</vt:lpstr>
      <vt:lpstr>Презентация PowerPoint</vt:lpstr>
      <vt:lpstr>Ограничение применения атрибута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Сериализация времени выполнения</dc:title>
  <dc:creator>pn</dc:creator>
  <cp:lastModifiedBy>Артур Мущук</cp:lastModifiedBy>
  <cp:revision>4</cp:revision>
  <dcterms:created xsi:type="dcterms:W3CDTF">2004-09-23T08:41:44Z</dcterms:created>
  <dcterms:modified xsi:type="dcterms:W3CDTF">2024-11-19T23:08:21Z</dcterms:modified>
</cp:coreProperties>
</file>