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67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24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25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6" r:id="rId60"/>
    <p:sldId id="318" r:id="rId61"/>
    <p:sldId id="319" r:id="rId62"/>
    <p:sldId id="321" r:id="rId63"/>
    <p:sldId id="322" r:id="rId64"/>
    <p:sldId id="326" r:id="rId65"/>
    <p:sldId id="323" r:id="rId66"/>
  </p:sldIdLst>
  <p:sldSz cx="9144000" cy="6858000" type="screen4x3"/>
  <p:notesSz cx="6858000" cy="9144000"/>
  <p:embeddedFontLst>
    <p:embeddedFont>
      <p:font typeface="Cascadia Mono" panose="020B0609020000020004" pitchFamily="49" charset="0"/>
      <p:regular r:id="rId68"/>
      <p:bold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Segoe UI" panose="020B0502040204020203" pitchFamily="34" charset="0"/>
      <p:regular r:id="rId74"/>
      <p:bold r:id="rId75"/>
      <p:italic r:id="rId76"/>
      <p:boldItalic r:id="rId77"/>
    </p:embeddedFont>
    <p:embeddedFont>
      <p:font typeface="Tahoma" panose="020B0604030504040204" pitchFamily="34" charset="0"/>
      <p:regular r:id="rId78"/>
      <p:bold r:id="rId79"/>
    </p:embeddedFont>
    <p:embeddedFont>
      <p:font typeface="Verdana" panose="020B0604030504040204" pitchFamily="34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gvE6hb5T2zxFQgEnN16lMoXsab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1.fntdata"/><Relationship Id="rId84" Type="http://customschemas.google.com/relationships/presentationmetadata" Target="meta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font" Target="fonts/font16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fc468c80b9a3c9c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fc468c80b9a3c9c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3fc468c80b9a3c9c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9" name="Google Shape;4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baca2b5fddd3d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baca2b5fddd3d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fbaca2b5fddd3d2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baca2b5fddd3d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baca2b5fddd3d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fbaca2b5fddd3d2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baca2b5fddd3d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baca2b5fddd3d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fbaca2b5fddd3d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29" name="Google Shape;5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baca2b5fddd3d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baca2b5fddd3d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fbaca2b5fddd3d2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aca2b5fddd3d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aca2b5fddd3d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fbaca2b5fddd3d2_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aca2b5fddd3d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aca2b5fddd3d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fbaca2b5fddd3d2_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aca2b5fddd3d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aca2b5fddd3d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fbaca2b5fddd3d2_6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baca2b5fddd3d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baca2b5fddd3d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fbaca2b5fddd3d2_7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baca2b5fddd3d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baca2b5fddd3d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fbaca2b5fddd3d2_7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baca2b5fddd3d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baca2b5fddd3d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fbaca2b5fddd3d2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baca2b5fddd3d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baca2b5fddd3d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gfbaca2b5fddd3d2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baca2b5fddd3d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baca2b5fddd3d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fbaca2b5fddd3d2_10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18" name="Google Shape;6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baca2b5fddd3d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baca2b5fddd3d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fbaca2b5fddd3d2_10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416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31" name="Google Shape;6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ac1cfe83691ac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0ac1cfe83691ac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20ac1cfe83691ac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baca2b5fddd3d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baca2b5fddd3d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fbaca2b5fddd3d2_10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54" name="Google Shape;6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62" name="Google Shape;6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baca2b5fddd3d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baca2b5fddd3d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fbaca2b5fddd3d2_14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baca2b5fddd3d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baca2b5fddd3d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fbaca2b5fddd3d2_15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baca2b5fddd3d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fbaca2b5fddd3d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fbaca2b5fddd3d2_1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1" name="Google Shape;6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baca2b5fddd3d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baca2b5fddd3d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gfbaca2b5fddd3d2_1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baca2b5fddd3d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baca2b5fddd3d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fbaca2b5fddd3d2_1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baca2b5fddd3d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baca2b5fddd3d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fbaca2b5fddd3d2_1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23" name="Google Shape;4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30" name="Google Shape;7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39" name="Google Shape;7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47" name="Google Shape;7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57" name="Google Shape;7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8" name="Google Shape;7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81" name="Google Shape;7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baca2b5fddd3d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baca2b5fddd3d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fbaca2b5fddd3d2_17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98" name="Google Shape;7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2" name="Google Shape;4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5239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48" name="Google Shape;8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5dc8fa5b4395431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5dc8fa5b43954317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g5dc8fa5b43954317_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4445346b7831aab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4445346b7831aab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4445346b7831aabd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81" name="Google Shape;8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dc8fa5b4395431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dc8fa5b4395431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5dc8fa5b43954317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4ba34eaca68556b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4ba34eaca68556b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4ba34eaca68556bc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28" name="Google Shape;9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0" name="Google Shape;4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 </a:t>
            </a:r>
            <a:endParaRPr/>
          </a:p>
        </p:txBody>
      </p:sp>
      <p:sp>
        <p:nvSpPr>
          <p:cNvPr id="441" name="Google Shape;441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a61ecd851a7698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a61ecd851a7698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g5a61ecd851a76983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4" name="Google Shape;96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76" name="Google Shape;97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 </a:t>
            </a:r>
            <a:endParaRPr/>
          </a:p>
        </p:txBody>
      </p:sp>
      <p:sp>
        <p:nvSpPr>
          <p:cNvPr id="977" name="Google Shape;977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76" name="Google Shape;97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 </a:t>
            </a:r>
            <a:endParaRPr/>
          </a:p>
        </p:txBody>
      </p:sp>
      <p:sp>
        <p:nvSpPr>
          <p:cNvPr id="977" name="Google Shape;977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1329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7" name="Google Shape;4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fc468c80b9a3c9c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fc468c80b9a3c9c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3fc468c80b9a3c9c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fc468c80b9a3c9c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fc468c80b9a3c9c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3fc468c80b9a3c9c_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5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5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5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5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9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9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9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9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9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9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9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9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9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9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9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9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4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4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4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4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4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4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4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4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4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4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4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41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4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4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4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4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4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4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4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4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4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4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4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4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4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4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4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4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4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4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4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4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4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4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4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4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4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4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4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4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4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4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4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4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4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4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4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4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4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4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4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4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4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4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4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4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4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4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4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4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4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4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4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4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4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4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4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4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4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4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4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41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4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4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4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4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4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4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4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4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4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4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4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4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4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4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4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4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4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4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4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4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4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4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4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4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4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4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4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4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4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4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4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4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4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4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4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4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4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4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4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4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4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4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4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4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4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4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4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4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4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4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4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4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4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4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4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4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4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4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4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4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4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Платформа параллельных вычислений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fc468c80b9a3c9c_19"/>
          <p:cNvSpPr txBox="1">
            <a:spLocks noGrp="1"/>
          </p:cNvSpPr>
          <p:nvPr>
            <p:ph type="body" idx="1"/>
          </p:nvPr>
        </p:nvSpPr>
        <p:spPr>
          <a:xfrm>
            <a:off x="301625" y="1178975"/>
            <a:ext cx="8540700" cy="492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Третий способ определения и запуска задач представляет использование статического метода </a:t>
            </a:r>
            <a:r>
              <a:rPr lang="en-US" sz="2400">
                <a:solidFill>
                  <a:schemeClr val="lt2"/>
                </a:solidFill>
              </a:rPr>
              <a:t>Task.Run():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может принимать делегат </a:t>
            </a:r>
            <a:r>
              <a:rPr lang="en-US" sz="2400">
                <a:solidFill>
                  <a:schemeClr val="lt2"/>
                </a:solidFill>
              </a:rPr>
              <a:t>Action</a:t>
            </a:r>
            <a:r>
              <a:rPr lang="en-US" sz="2400"/>
              <a:t> - выполняемое действие и возвращает объект </a:t>
            </a:r>
            <a:r>
              <a:rPr lang="en-US" sz="2400">
                <a:solidFill>
                  <a:schemeClr val="lt2"/>
                </a:solidFill>
              </a:rPr>
              <a:t>Task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475" name="Google Shape;475;g3fc468c80b9a3c9c_19"/>
          <p:cNvSpPr txBox="1">
            <a:spLocks noGrp="1"/>
          </p:cNvSpPr>
          <p:nvPr>
            <p:ph type="title" idx="4294967295"/>
          </p:nvPr>
        </p:nvSpPr>
        <p:spPr>
          <a:xfrm>
            <a:off x="301625" y="228600"/>
            <a:ext cx="8540700" cy="63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Определение и запуск задачи</a:t>
            </a:r>
            <a:endParaRPr sz="3000"/>
          </a:p>
        </p:txBody>
      </p:sp>
      <p:pic>
        <p:nvPicPr>
          <p:cNvPr id="476" name="Google Shape;476;g3fc468c80b9a3c9c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29" y="2431401"/>
            <a:ext cx="8553338" cy="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Создание задачи</a:t>
            </a:r>
            <a:endParaRPr/>
          </a:p>
        </p:txBody>
      </p:sp>
      <p:sp>
        <p:nvSpPr>
          <p:cNvPr id="483" name="Google Shape;483;p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9"/>
          <p:cNvSpPr txBox="1"/>
          <p:nvPr/>
        </p:nvSpPr>
        <p:spPr>
          <a:xfrm>
            <a:off x="301625" y="1444625"/>
            <a:ext cx="88423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task1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i++;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1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task1.Start();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task2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.Factory.StartNew(() =&gt;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2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task3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3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</p:txBody>
      </p:sp>
      <p:sp>
        <p:nvSpPr>
          <p:cNvPr id="485" name="Google Shape;485;p9"/>
          <p:cNvSpPr txBox="1"/>
          <p:nvPr/>
        </p:nvSpPr>
        <p:spPr>
          <a:xfrm>
            <a:off x="4273550" y="11985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типа Action – метод, выполняемый в задаче</a:t>
            </a:r>
            <a:endParaRPr/>
          </a:p>
        </p:txBody>
      </p:sp>
      <p:cxnSp>
        <p:nvCxnSpPr>
          <p:cNvPr id="486" name="Google Shape;486;p9"/>
          <p:cNvCxnSpPr/>
          <p:nvPr/>
        </p:nvCxnSpPr>
        <p:spPr>
          <a:xfrm flipH="1">
            <a:off x="4859337" y="1844675"/>
            <a:ext cx="144462" cy="1444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87" name="Google Shape;487;p9"/>
          <p:cNvSpPr txBox="1"/>
          <p:nvPr/>
        </p:nvSpPr>
        <p:spPr>
          <a:xfrm>
            <a:off x="395287" y="5326062"/>
            <a:ext cx="7038975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"Main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488" name="Google Shape;4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162" y="4824412"/>
            <a:ext cx="3140075" cy="165258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9"/>
          <p:cNvSpPr txBox="1"/>
          <p:nvPr/>
        </p:nvSpPr>
        <p:spPr>
          <a:xfrm>
            <a:off x="2555875" y="2389187"/>
            <a:ext cx="610235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запускает задачу, вернее, помещает её в очередь запуска планировщика задач  - асинхронный запуск</a:t>
            </a:r>
            <a:endParaRPr/>
          </a:p>
        </p:txBody>
      </p:sp>
      <p:cxnSp>
        <p:nvCxnSpPr>
          <p:cNvPr id="490" name="Google Shape;490;p9"/>
          <p:cNvCxnSpPr/>
          <p:nvPr/>
        </p:nvCxnSpPr>
        <p:spPr>
          <a:xfrm rot="10800000">
            <a:off x="1547812" y="2555875"/>
            <a:ext cx="863600" cy="401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baca2b5fddd3d2_24"/>
          <p:cNvSpPr txBox="1">
            <a:spLocks noGrp="1"/>
          </p:cNvSpPr>
          <p:nvPr>
            <p:ph type="title"/>
          </p:nvPr>
        </p:nvSpPr>
        <p:spPr>
          <a:xfrm>
            <a:off x="301650" y="1"/>
            <a:ext cx="8540700" cy="45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Статус задачи. Status</a:t>
            </a:r>
            <a:endParaRPr sz="2400"/>
          </a:p>
        </p:txBody>
      </p:sp>
      <p:sp>
        <p:nvSpPr>
          <p:cNvPr id="497" name="Google Shape;497;gfbaca2b5fddd3d2_24"/>
          <p:cNvSpPr txBox="1">
            <a:spLocks noGrp="1"/>
          </p:cNvSpPr>
          <p:nvPr>
            <p:ph type="body" idx="1"/>
          </p:nvPr>
        </p:nvSpPr>
        <p:spPr>
          <a:xfrm>
            <a:off x="301625" y="644150"/>
            <a:ext cx="8540700" cy="54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перечисление </a:t>
            </a:r>
            <a:r>
              <a:rPr lang="en-US" sz="2400">
                <a:solidFill>
                  <a:schemeClr val="lt2"/>
                </a:solidFill>
              </a:rPr>
              <a:t>System.Threading.Tasks.TaskStatus</a:t>
            </a:r>
            <a:r>
              <a:rPr lang="en-US" sz="2400"/>
              <a:t>, которое имеет следующие значения: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Canceled</a:t>
            </a:r>
            <a:r>
              <a:rPr lang="en-US" sz="2400"/>
              <a:t>: задача отменена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Created</a:t>
            </a:r>
            <a:r>
              <a:rPr lang="en-US" sz="2400"/>
              <a:t>: задача создана, но еще не запущена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Faulted</a:t>
            </a:r>
            <a:r>
              <a:rPr lang="en-US" sz="2400"/>
              <a:t>: в процессе работы задачи произошло исключение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RanToCompletion</a:t>
            </a:r>
            <a:r>
              <a:rPr lang="en-US" sz="2400"/>
              <a:t>: задача успешно завершена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Running</a:t>
            </a:r>
            <a:r>
              <a:rPr lang="en-US" sz="2400"/>
              <a:t>: задача запущена, но еще не завершена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WaitingForActivation</a:t>
            </a:r>
            <a:r>
              <a:rPr lang="en-US" sz="2400"/>
              <a:t>: задача ожидает активации и постановки в график выполнения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WaitingForChildrenToComplete</a:t>
            </a:r>
            <a:r>
              <a:rPr lang="en-US" sz="2400"/>
              <a:t>: задача завершена и теперь ожидает завершения прикрепленных к ней дочерних задач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WaitingToRun</a:t>
            </a:r>
            <a:r>
              <a:rPr lang="en-US" sz="2400"/>
              <a:t>: задача поставлена в график выполнения, но еще не начала свое выполнение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Состояния Task</a:t>
            </a:r>
            <a:endParaRPr/>
          </a:p>
        </p:txBody>
      </p:sp>
      <p:sp>
        <p:nvSpPr>
          <p:cNvPr id="503" name="Google Shape;503;p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4" name="Google Shape;5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585912"/>
            <a:ext cx="8097837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"/>
          <p:cNvSpPr txBox="1"/>
          <p:nvPr/>
        </p:nvSpPr>
        <p:spPr>
          <a:xfrm>
            <a:off x="4954027" y="1687325"/>
            <a:ext cx="3566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создана, но еще не запущена</a:t>
            </a:r>
            <a:endParaRPr/>
          </a:p>
        </p:txBody>
      </p:sp>
      <p:sp>
        <p:nvSpPr>
          <p:cNvPr id="506" name="Google Shape;506;p8"/>
          <p:cNvSpPr txBox="1"/>
          <p:nvPr/>
        </p:nvSpPr>
        <p:spPr>
          <a:xfrm>
            <a:off x="4954025" y="2708570"/>
            <a:ext cx="37323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поставлена в график выполнения, но еще не начала свое выполнение</a:t>
            </a:r>
            <a:endParaRPr/>
          </a:p>
        </p:txBody>
      </p:sp>
      <p:sp>
        <p:nvSpPr>
          <p:cNvPr id="507" name="Google Shape;507;p8"/>
          <p:cNvSpPr txBox="1"/>
          <p:nvPr/>
        </p:nvSpPr>
        <p:spPr>
          <a:xfrm>
            <a:off x="5842375" y="3759100"/>
            <a:ext cx="346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запущена, но еще не завершена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8"/>
          <p:cNvSpPr txBox="1"/>
          <p:nvPr/>
        </p:nvSpPr>
        <p:spPr>
          <a:xfrm>
            <a:off x="301634" y="4870623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отменена</a:t>
            </a:r>
            <a:endParaRPr/>
          </a:p>
        </p:txBody>
      </p:sp>
      <p:sp>
        <p:nvSpPr>
          <p:cNvPr id="509" name="Google Shape;509;p8"/>
          <p:cNvSpPr txBox="1"/>
          <p:nvPr/>
        </p:nvSpPr>
        <p:spPr>
          <a:xfrm>
            <a:off x="2387716" y="5718063"/>
            <a:ext cx="2434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процессе работы задачи произошло исключение</a:t>
            </a:r>
            <a:endParaRPr/>
          </a:p>
        </p:txBody>
      </p:sp>
      <p:sp>
        <p:nvSpPr>
          <p:cNvPr id="510" name="Google Shape;510;p8"/>
          <p:cNvSpPr txBox="1"/>
          <p:nvPr/>
        </p:nvSpPr>
        <p:spPr>
          <a:xfrm>
            <a:off x="5520425" y="5929875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успешно завершена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baca2b5fddd3d2_4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gfbaca2b5fddd3d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" y="874255"/>
            <a:ext cx="8970599" cy="48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fbaca2b5fddd3d2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650" y="0"/>
            <a:ext cx="2138650" cy="14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baca2b5fddd3d2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Ожидание завершения задачи. Wait()</a:t>
            </a:r>
            <a:endParaRPr sz="3000"/>
          </a:p>
        </p:txBody>
      </p:sp>
      <p:sp>
        <p:nvSpPr>
          <p:cNvPr id="525" name="Google Shape;525;gfbaca2b5fddd3d2_0"/>
          <p:cNvSpPr txBox="1">
            <a:spLocks noGrp="1"/>
          </p:cNvSpPr>
          <p:nvPr>
            <p:ph type="body" idx="1"/>
          </p:nvPr>
        </p:nvSpPr>
        <p:spPr>
          <a:xfrm>
            <a:off x="301625" y="955100"/>
            <a:ext cx="8540700" cy="573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задачи не выполняются последовательно.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Первая запущенная задача может завершить свое выполнение после последней задачи</a:t>
            </a:r>
            <a:endParaRPr sz="2400"/>
          </a:p>
        </p:txBody>
      </p:sp>
      <p:pic>
        <p:nvPicPr>
          <p:cNvPr id="526" name="Google Shape;526;gfbaca2b5fddd3d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716"/>
            <a:ext cx="9143999" cy="279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0"/>
          <p:cNvSpPr txBox="1"/>
          <p:nvPr/>
        </p:nvSpPr>
        <p:spPr>
          <a:xfrm>
            <a:off x="227012" y="4652962"/>
            <a:ext cx="779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"Main finished"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35" name="Google Shape;535;p10"/>
          <p:cNvSpPr txBox="1"/>
          <p:nvPr/>
        </p:nvSpPr>
        <p:spPr>
          <a:xfrm>
            <a:off x="150812" y="230187"/>
            <a:ext cx="88423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task1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i++;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1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task1.Start();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task2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.Factory.StartNew(() =&gt;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2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task3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3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</p:txBody>
      </p:sp>
      <p:pic>
        <p:nvPicPr>
          <p:cNvPr id="536" name="Google Shape;5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9125" y="4283075"/>
            <a:ext cx="3217862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0"/>
          <p:cNvSpPr txBox="1"/>
          <p:nvPr/>
        </p:nvSpPr>
        <p:spPr>
          <a:xfrm>
            <a:off x="200025" y="3827462"/>
            <a:ext cx="5961062" cy="4619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.WaitAll(task1, task2,task3);</a:t>
            </a:r>
            <a:endParaRPr/>
          </a:p>
        </p:txBody>
      </p:sp>
      <p:sp>
        <p:nvSpPr>
          <p:cNvPr id="538" name="Google Shape;538;p10"/>
          <p:cNvSpPr txBox="1"/>
          <p:nvPr/>
        </p:nvSpPr>
        <p:spPr>
          <a:xfrm>
            <a:off x="385762" y="5437187"/>
            <a:ext cx="5329237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Wait(), WaitAll() и WaitAny() останавливают основной поток до завершения задачи (или задач) task1.Wait(1000);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baca2b5fddd3d2_7"/>
          <p:cNvSpPr txBox="1">
            <a:spLocks noGrp="1"/>
          </p:cNvSpPr>
          <p:nvPr>
            <p:ph type="title"/>
          </p:nvPr>
        </p:nvSpPr>
        <p:spPr>
          <a:xfrm>
            <a:off x="301650" y="0"/>
            <a:ext cx="8540700" cy="60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Wait()</a:t>
            </a:r>
            <a:endParaRPr sz="3000"/>
          </a:p>
        </p:txBody>
      </p:sp>
      <p:sp>
        <p:nvSpPr>
          <p:cNvPr id="545" name="Google Shape;545;gfbaca2b5fddd3d2_7"/>
          <p:cNvSpPr txBox="1">
            <a:spLocks noGrp="1"/>
          </p:cNvSpPr>
          <p:nvPr>
            <p:ph type="body" idx="1"/>
          </p:nvPr>
        </p:nvSpPr>
        <p:spPr>
          <a:xfrm>
            <a:off x="301625" y="832200"/>
            <a:ext cx="8540700" cy="147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блокирует вызывающий поток, в котором запущена задача, пока эта задача не завершит свое выполнение</a:t>
            </a:r>
            <a:endParaRPr sz="1800"/>
          </a:p>
        </p:txBody>
      </p:sp>
      <p:pic>
        <p:nvPicPr>
          <p:cNvPr id="546" name="Google Shape;546;gfbaca2b5fddd3d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8003"/>
            <a:ext cx="9144000" cy="32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fbaca2b5fddd3d2_7"/>
          <p:cNvSpPr txBox="1"/>
          <p:nvPr/>
        </p:nvSpPr>
        <p:spPr>
          <a:xfrm>
            <a:off x="5205930" y="4330876"/>
            <a:ext cx="4081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основной поток остановит свое выполнение и будет ждать завершения задачи.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48" name="Google Shape;548;gfbaca2b5fddd3d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222397"/>
            <a:ext cx="1284338" cy="148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baca2b5fddd3d2_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3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Синхронный запуск задачи</a:t>
            </a:r>
            <a:endParaRPr sz="3000"/>
          </a:p>
        </p:txBody>
      </p:sp>
      <p:sp>
        <p:nvSpPr>
          <p:cNvPr id="555" name="Google Shape;555;gfbaca2b5fddd3d2_17"/>
          <p:cNvSpPr txBox="1">
            <a:spLocks noGrp="1"/>
          </p:cNvSpPr>
          <p:nvPr>
            <p:ph type="body" idx="1"/>
          </p:nvPr>
        </p:nvSpPr>
        <p:spPr>
          <a:xfrm>
            <a:off x="301625" y="848100"/>
            <a:ext cx="8540700" cy="516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По умолчанию задачи запускаются асинхронно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RunSynchronously()</a:t>
            </a:r>
            <a:r>
              <a:rPr lang="en-US" sz="2400"/>
              <a:t> - можно запускать синхронно</a:t>
            </a:r>
            <a:endParaRPr sz="2400"/>
          </a:p>
        </p:txBody>
      </p:sp>
      <p:pic>
        <p:nvPicPr>
          <p:cNvPr id="556" name="Google Shape;556;gfbaca2b5fddd3d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0042"/>
            <a:ext cx="9143999" cy="309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baca2b5fddd3d2_49"/>
          <p:cNvSpPr txBox="1">
            <a:spLocks noGrp="1"/>
          </p:cNvSpPr>
          <p:nvPr>
            <p:ph type="title"/>
          </p:nvPr>
        </p:nvSpPr>
        <p:spPr>
          <a:xfrm>
            <a:off x="301650" y="-116657"/>
            <a:ext cx="85407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Вложенные задачи</a:t>
            </a:r>
            <a:endParaRPr sz="3000"/>
          </a:p>
        </p:txBody>
      </p:sp>
      <p:sp>
        <p:nvSpPr>
          <p:cNvPr id="563" name="Google Shape;563;gfbaca2b5fddd3d2_49"/>
          <p:cNvSpPr txBox="1">
            <a:spLocks noGrp="1"/>
          </p:cNvSpPr>
          <p:nvPr>
            <p:ph type="body" idx="1"/>
          </p:nvPr>
        </p:nvSpPr>
        <p:spPr>
          <a:xfrm>
            <a:off x="-113975" y="608750"/>
            <a:ext cx="9363900" cy="120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Одна задача может запускать другую - вложенную задачу.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При этом эти задачи выполняются независимо друг от друга.</a:t>
            </a:r>
            <a:endParaRPr sz="2400"/>
          </a:p>
        </p:txBody>
      </p:sp>
      <p:pic>
        <p:nvPicPr>
          <p:cNvPr id="564" name="Google Shape;564;gfbaca2b5fddd3d2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619250"/>
            <a:ext cx="79343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fbaca2b5fddd3d2_49"/>
          <p:cNvSpPr txBox="1"/>
          <p:nvPr/>
        </p:nvSpPr>
        <p:spPr>
          <a:xfrm>
            <a:off x="4848447" y="5055225"/>
            <a:ext cx="39939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FF"/>
                </a:solidFill>
                <a:highlight>
                  <a:srgbClr val="000000"/>
                </a:highlight>
              </a:rPr>
              <a:t>Ожидание выполнения внешней задачи никак не влияет на вложенную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FF"/>
                </a:solidFill>
                <a:highlight>
                  <a:srgbClr val="000000"/>
                </a:highlight>
              </a:rPr>
              <a:t>Она может даже не успеть начать выполняться.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67" name="Google Shape;567;gfbaca2b5fddd3d2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068" y="3813781"/>
            <a:ext cx="2171058" cy="9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>
            <a:spLocks noGrp="1"/>
          </p:cNvSpPr>
          <p:nvPr>
            <p:ph type="title"/>
          </p:nvPr>
        </p:nvSpPr>
        <p:spPr>
          <a:xfrm>
            <a:off x="301625" y="438756"/>
            <a:ext cx="8540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 Framework, PFX</a:t>
            </a:r>
            <a:endParaRPr sz="3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600"/>
              <a:t>Платформа параллельных вычислений</a:t>
            </a:r>
            <a:endParaRPr sz="3600"/>
          </a:p>
        </p:txBody>
      </p:sp>
      <p:sp>
        <p:nvSpPr>
          <p:cNvPr id="408" name="Google Shape;408;p2"/>
          <p:cNvSpPr txBox="1">
            <a:spLocks noGrp="1"/>
          </p:cNvSpPr>
          <p:nvPr>
            <p:ph type="body" idx="1"/>
          </p:nvPr>
        </p:nvSpPr>
        <p:spPr>
          <a:xfrm>
            <a:off x="120225" y="1883275"/>
            <a:ext cx="9023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это набор типов и технологий, являющийся частью платформы .NET</a:t>
            </a:r>
            <a:r>
              <a:rPr lang="en-US" sz="2800"/>
              <a:t>. </a:t>
            </a:r>
            <a:endParaRPr sz="280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/>
              <a:t>PFX предназначена для повышения производительности разработчиков за счёт средств, упрощающих добавление параллелизма в приложения.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baca2b5fddd3d2_6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97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TaskCreationOptions.AttachedToParent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74" name="Google Shape;574;gfbaca2b5fddd3d2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175954"/>
            <a:ext cx="80010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fbaca2b5fddd3d2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030" y="4939228"/>
            <a:ext cx="24193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fbaca2b5fddd3d2_60"/>
          <p:cNvSpPr txBox="1"/>
          <p:nvPr/>
        </p:nvSpPr>
        <p:spPr>
          <a:xfrm>
            <a:off x="301625" y="5050800"/>
            <a:ext cx="55506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внешняя задача завершится только когда завершатся все прикрепленные к ней вложенные задачи.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fbaca2b5fddd3d2_7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7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Массив задач</a:t>
            </a:r>
            <a:endParaRPr sz="2400"/>
          </a:p>
        </p:txBody>
      </p:sp>
      <p:sp>
        <p:nvSpPr>
          <p:cNvPr id="583" name="Google Shape;583;gfbaca2b5fddd3d2_70"/>
          <p:cNvSpPr txBox="1">
            <a:spLocks noGrp="1"/>
          </p:cNvSpPr>
          <p:nvPr>
            <p:ph type="body" idx="1"/>
          </p:nvPr>
        </p:nvSpPr>
        <p:spPr>
          <a:xfrm>
            <a:off x="0" y="817075"/>
            <a:ext cx="9144000" cy="574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определить</a:t>
            </a:r>
            <a:r>
              <a:rPr lang="en-US" sz="2400" dirty="0"/>
              <a:t> </a:t>
            </a:r>
            <a:r>
              <a:rPr lang="en-US" sz="2400" dirty="0" err="1"/>
              <a:t>все</a:t>
            </a:r>
            <a:r>
              <a:rPr lang="en-US" sz="2400" dirty="0"/>
              <a:t> </a:t>
            </a:r>
            <a:r>
              <a:rPr lang="en-US" sz="2400" dirty="0" err="1"/>
              <a:t>задачи</a:t>
            </a:r>
            <a:r>
              <a:rPr lang="en-US" sz="2400" dirty="0"/>
              <a:t> в </a:t>
            </a:r>
            <a:r>
              <a:rPr lang="en-US" sz="2400" dirty="0" err="1"/>
              <a:t>массиве</a:t>
            </a:r>
            <a:r>
              <a:rPr lang="en-US" sz="2400" dirty="0"/>
              <a:t> </a:t>
            </a:r>
            <a:r>
              <a:rPr lang="en-US" sz="2400" dirty="0" err="1"/>
              <a:t>непосредственно</a:t>
            </a:r>
            <a:r>
              <a:rPr lang="en-US" sz="2400" dirty="0"/>
              <a:t> </a:t>
            </a:r>
            <a:r>
              <a:rPr lang="en-US" sz="2400" dirty="0" err="1"/>
              <a:t>через</a:t>
            </a:r>
            <a:r>
              <a:rPr lang="en-US" sz="2400" dirty="0"/>
              <a:t> </a:t>
            </a:r>
            <a:r>
              <a:rPr lang="en-US" sz="2400" dirty="0" err="1"/>
              <a:t>объект</a:t>
            </a:r>
            <a:r>
              <a:rPr lang="en-US" sz="2400" dirty="0"/>
              <a:t> Task:</a:t>
            </a:r>
            <a:endParaRPr sz="2400" dirty="0"/>
          </a:p>
        </p:txBody>
      </p:sp>
      <p:pic>
        <p:nvPicPr>
          <p:cNvPr id="584" name="Google Shape;584;gfbaca2b5fddd3d2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891286"/>
            <a:ext cx="8540699" cy="355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baca2b5fddd3d2_77"/>
          <p:cNvSpPr txBox="1">
            <a:spLocks noGrp="1"/>
          </p:cNvSpPr>
          <p:nvPr>
            <p:ph type="body" idx="1"/>
          </p:nvPr>
        </p:nvSpPr>
        <p:spPr>
          <a:xfrm>
            <a:off x="301625" y="9873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можно использовать методы </a:t>
            </a:r>
            <a:r>
              <a:rPr lang="en-US" sz="2400">
                <a:solidFill>
                  <a:schemeClr val="lt2"/>
                </a:solidFill>
              </a:rPr>
              <a:t>Task.Factory.StartNew</a:t>
            </a:r>
            <a:r>
              <a:rPr lang="en-US" sz="2400"/>
              <a:t> или </a:t>
            </a:r>
            <a:r>
              <a:rPr lang="en-US" sz="2400">
                <a:solidFill>
                  <a:schemeClr val="lt2"/>
                </a:solidFill>
              </a:rPr>
              <a:t>Task.Run</a:t>
            </a:r>
            <a:r>
              <a:rPr lang="en-US" sz="2400"/>
              <a:t> и сразу запускать все задачи:</a:t>
            </a:r>
            <a:endParaRPr sz="2400"/>
          </a:p>
        </p:txBody>
      </p:sp>
      <p:pic>
        <p:nvPicPr>
          <p:cNvPr id="591" name="Google Shape;591;gfbaca2b5fddd3d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2121409"/>
            <a:ext cx="9144001" cy="130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baca2b5fddd3d2_83"/>
          <p:cNvSpPr txBox="1">
            <a:spLocks noGrp="1"/>
          </p:cNvSpPr>
          <p:nvPr>
            <p:ph type="body" idx="1"/>
          </p:nvPr>
        </p:nvSpPr>
        <p:spPr>
          <a:xfrm>
            <a:off x="301650" y="349755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опять же можем столкнуться с тем, что </a:t>
            </a:r>
            <a:r>
              <a:rPr lang="en-US" sz="2400">
                <a:solidFill>
                  <a:schemeClr val="lt2"/>
                </a:solidFill>
              </a:rPr>
              <a:t>все задачи</a:t>
            </a:r>
            <a:r>
              <a:rPr lang="en-US" sz="2400"/>
              <a:t> из массива могут </a:t>
            </a:r>
            <a:r>
              <a:rPr lang="en-US" sz="2400">
                <a:solidFill>
                  <a:schemeClr val="lt2"/>
                </a:solidFill>
              </a:rPr>
              <a:t>завершиться после</a:t>
            </a:r>
            <a:r>
              <a:rPr lang="en-US" sz="2400"/>
              <a:t> того, как отработает метод </a:t>
            </a:r>
            <a:r>
              <a:rPr lang="en-US" sz="2400">
                <a:solidFill>
                  <a:schemeClr val="lt2"/>
                </a:solidFill>
              </a:rPr>
              <a:t>Main</a:t>
            </a:r>
            <a:r>
              <a:rPr lang="en-US" sz="2400"/>
              <a:t>, в котором запускаются эти задачи</a:t>
            </a:r>
            <a:endParaRPr sz="2400"/>
          </a:p>
        </p:txBody>
      </p:sp>
      <p:pic>
        <p:nvPicPr>
          <p:cNvPr id="598" name="Google Shape;598;gfbaca2b5fddd3d2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97" y="1703016"/>
            <a:ext cx="7217226" cy="36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fbaca2b5fddd3d2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575" y="5526800"/>
            <a:ext cx="3033775" cy="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baca2b5fddd3d2_9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9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Task.WaitAll(tasks)</a:t>
            </a:r>
            <a:endParaRPr sz="3000"/>
          </a:p>
        </p:txBody>
      </p:sp>
      <p:sp>
        <p:nvSpPr>
          <p:cNvPr id="606" name="Google Shape;606;gfbaca2b5fddd3d2_90"/>
          <p:cNvSpPr txBox="1">
            <a:spLocks noGrp="1"/>
          </p:cNvSpPr>
          <p:nvPr>
            <p:ph type="body" idx="1"/>
          </p:nvPr>
        </p:nvSpPr>
        <p:spPr>
          <a:xfrm>
            <a:off x="301625" y="919800"/>
            <a:ext cx="8540700" cy="8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Если необходимо завершить выполнение программы или вообще выполнять некоторый код лишь </a:t>
            </a:r>
            <a:r>
              <a:rPr lang="en-US" sz="1800">
                <a:solidFill>
                  <a:schemeClr val="lt2"/>
                </a:solidFill>
              </a:rPr>
              <a:t>после того, как все задачи из массива завершатся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07" name="Google Shape;607;gfbaca2b5fddd3d2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25" y="1798650"/>
            <a:ext cx="6956825" cy="40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gfbaca2b5fddd3d2_90"/>
          <p:cNvSpPr txBox="1"/>
          <p:nvPr/>
        </p:nvSpPr>
        <p:spPr>
          <a:xfrm>
            <a:off x="162486" y="5895000"/>
            <a:ext cx="7335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сначала завершатся все задачи, и лишь только потом будет выполняться последующий код из метода Main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609" name="Google Shape;609;gfbaca2b5fddd3d2_90"/>
          <p:cNvSpPr txBox="1"/>
          <p:nvPr/>
        </p:nvSpPr>
        <p:spPr>
          <a:xfrm>
            <a:off x="5158371" y="2369125"/>
            <a:ext cx="39855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порядок выполнения самих задач в массиве также недетерминирован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fbaca2b5fddd3d2_101"/>
          <p:cNvSpPr txBox="1">
            <a:spLocks noGrp="1"/>
          </p:cNvSpPr>
          <p:nvPr>
            <p:ph type="body" idx="1"/>
          </p:nvPr>
        </p:nvSpPr>
        <p:spPr>
          <a:xfrm>
            <a:off x="301625" y="1669525"/>
            <a:ext cx="8540700" cy="175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Task.WaitAny(tasks)</a:t>
            </a:r>
            <a:r>
              <a:rPr lang="en-US"/>
              <a:t> - ждет, пока завершится хотя бы одна из массива задач.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"/>
          <p:cNvSpPr txBox="1">
            <a:spLocks noGrp="1"/>
          </p:cNvSpPr>
          <p:nvPr>
            <p:ph type="body" idx="1"/>
          </p:nvPr>
        </p:nvSpPr>
        <p:spPr>
          <a:xfrm>
            <a:off x="179387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Задачи могут быть вложенные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Запуск задачи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Синхронный запуск</a:t>
            </a:r>
            <a:endParaRPr/>
          </a:p>
        </p:txBody>
      </p:sp>
      <p:sp>
        <p:nvSpPr>
          <p:cNvPr id="623" name="Google Shape;623;p11"/>
          <p:cNvSpPr txBox="1"/>
          <p:nvPr/>
        </p:nvSpPr>
        <p:spPr>
          <a:xfrm>
            <a:off x="179387" y="1304925"/>
            <a:ext cx="9648825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task3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 ++i;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3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task3.Start(); // System.InvalidOperationException: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//Start нельзя вызывать для уже запущенной задачи.</a:t>
            </a:r>
            <a:endParaRPr/>
          </a:p>
        </p:txBody>
      </p:sp>
      <p:sp>
        <p:nvSpPr>
          <p:cNvPr id="624" name="Google Shape;624;p11"/>
          <p:cNvSpPr txBox="1"/>
          <p:nvPr/>
        </p:nvSpPr>
        <p:spPr>
          <a:xfrm>
            <a:off x="179387" y="3941762"/>
            <a:ext cx="8856662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method = x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.WriteLine(x.ToString());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task4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(method,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TaskCreationOptions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.LongRunning);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task4.RunSynchronously();</a:t>
            </a:r>
            <a:endParaRPr/>
          </a:p>
        </p:txBody>
      </p:sp>
      <p:sp>
        <p:nvSpPr>
          <p:cNvPr id="625" name="Google Shape;625;p11"/>
          <p:cNvSpPr txBox="1"/>
          <p:nvPr/>
        </p:nvSpPr>
        <p:spPr>
          <a:xfrm>
            <a:off x="1520825" y="5064125"/>
            <a:ext cx="69659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задаёт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вид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задачи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например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LongRunning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долгая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задача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</p:txBody>
      </p:sp>
      <p:cxnSp>
        <p:nvCxnSpPr>
          <p:cNvPr id="626" name="Google Shape;626;p11"/>
          <p:cNvCxnSpPr/>
          <p:nvPr/>
        </p:nvCxnSpPr>
        <p:spPr>
          <a:xfrm>
            <a:off x="7164387" y="5445125"/>
            <a:ext cx="215900" cy="250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27" name="Google Shape;627;p11"/>
          <p:cNvSpPr txBox="1"/>
          <p:nvPr/>
        </p:nvSpPr>
        <p:spPr>
          <a:xfrm>
            <a:off x="4140200" y="6065837"/>
            <a:ext cx="3454400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выполняет задачу синхронно </a:t>
            </a:r>
            <a:endParaRPr/>
          </a:p>
        </p:txBody>
      </p:sp>
      <p:cxnSp>
        <p:nvCxnSpPr>
          <p:cNvPr id="628" name="Google Shape;628;p11"/>
          <p:cNvCxnSpPr/>
          <p:nvPr/>
        </p:nvCxnSpPr>
        <p:spPr>
          <a:xfrm rot="10800000">
            <a:off x="2555875" y="6199187"/>
            <a:ext cx="1511300" cy="3254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fbaca2b5fddd3d2_101"/>
          <p:cNvSpPr txBox="1">
            <a:spLocks noGrp="1"/>
          </p:cNvSpPr>
          <p:nvPr>
            <p:ph type="body" idx="1"/>
          </p:nvPr>
        </p:nvSpPr>
        <p:spPr>
          <a:xfrm>
            <a:off x="301650" y="125861"/>
            <a:ext cx="8540700" cy="175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TaskCreationOptions</a:t>
            </a:r>
            <a:r>
              <a:rPr lang="en-US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AttachedToParent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/>
              <a:t>- </a:t>
            </a:r>
            <a:r>
              <a:rPr lang="ru-RU" dirty="0"/>
              <a:t>Указывает, что задача присоединена к родительской задаче в иерархии задач.</a:t>
            </a: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DenyChildAttach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не дает дочерним задачам присоединиться к родительской.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lt2"/>
                </a:solidFill>
              </a:rPr>
              <a:t>LongRunning</a:t>
            </a: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dirty="0"/>
              <a:t>– позволяет планировщику задач превысить допустимое для решения задачи количество потоков для ускорения выполнения.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tabLst>
                <a:tab pos="1169988" algn="l"/>
              </a:tabLst>
            </a:pPr>
            <a:r>
              <a:rPr lang="en-US" dirty="0" err="1">
                <a:solidFill>
                  <a:schemeClr val="lt2"/>
                </a:solidFill>
              </a:rPr>
              <a:t>PreferFairness</a:t>
            </a: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ru-RU" dirty="0"/>
              <a:t>- задачи, запланированные ранее, будут выполняться ранее, а более поздние — позднее, но не обязательно.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608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Возврат результата </a:t>
            </a:r>
            <a:endParaRPr/>
          </a:p>
        </p:txBody>
      </p:sp>
      <p:sp>
        <p:nvSpPr>
          <p:cNvPr id="635" name="Google Shape;635;p12"/>
          <p:cNvSpPr txBox="1">
            <a:spLocks noGrp="1"/>
          </p:cNvSpPr>
          <p:nvPr>
            <p:ph type="body" idx="1"/>
          </p:nvPr>
        </p:nvSpPr>
        <p:spPr>
          <a:xfrm>
            <a:off x="301625" y="1125530"/>
            <a:ext cx="85407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Task&lt;TResult&gt;  - описывает задачу, возвращающую значение типа Tresult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принимают аргументы типа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Func&lt;TResult&gt;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Func&lt;object, TResult&gt; (опционально – аргументы типа CancellationToken и TaskCreationOptions)</a:t>
            </a:r>
            <a:endParaRPr/>
          </a:p>
        </p:txBody>
      </p:sp>
      <p:pic>
        <p:nvPicPr>
          <p:cNvPr id="636" name="Google Shape;6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75" y="3790849"/>
            <a:ext cx="7618599" cy="25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2"/>
          <p:cNvSpPr txBox="1"/>
          <p:nvPr/>
        </p:nvSpPr>
        <p:spPr>
          <a:xfrm>
            <a:off x="4398149" y="4773313"/>
            <a:ext cx="4225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не надо его приводить к типу int, оно уже само по себе будет представлять число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1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13"/>
          <p:cNvSpPr txBox="1"/>
          <p:nvPr/>
        </p:nvSpPr>
        <p:spPr>
          <a:xfrm>
            <a:off x="179387" y="476250"/>
            <a:ext cx="9217025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func = () =&gt;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{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++i;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task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&gt;(func);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.WriteLine(task.Status);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Created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task.Start();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.WriteLine(task.Status);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WaitingToRun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task.Wait();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.WriteLine(task.Result);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"Main finished"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651" name="Google Shape;651;p13"/>
          <p:cNvPicPr preferRelativeResize="0"/>
          <p:nvPr/>
        </p:nvPicPr>
        <p:blipFill rotWithShape="1">
          <a:blip r:embed="rId3">
            <a:alphaModFix/>
          </a:blip>
          <a:srcRect t="36596"/>
          <a:stretch/>
        </p:blipFill>
        <p:spPr>
          <a:xfrm>
            <a:off x="981075" y="3838575"/>
            <a:ext cx="7181850" cy="257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ac1cfe83691ac1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обеспечивает три уровня организации параллелизма: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Параллелизм на уровне задач. Библиотека параллельных задач (</a:t>
            </a:r>
            <a:r>
              <a:rPr lang="en-US" sz="2400">
                <a:solidFill>
                  <a:schemeClr val="lt2"/>
                </a:solidFill>
              </a:rPr>
              <a:t>Task Parallel Library, TPL</a:t>
            </a:r>
            <a:r>
              <a:rPr lang="en-US" sz="2400"/>
              <a:t>).</a:t>
            </a:r>
            <a:endParaRPr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lang="en-US" sz="1800"/>
              <a:t> System.Threading.Tasks и System.Threading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Параллелизм при императивной обработке данных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Параллелизм при декларативной обработке данных реализуется при помощи параллельного интегрированного языка запросов </a:t>
            </a:r>
            <a:r>
              <a:rPr lang="en-US" sz="2400">
                <a:solidFill>
                  <a:schemeClr val="lt2"/>
                </a:solidFill>
              </a:rPr>
              <a:t>(PLINQ)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gfbaca2b5fddd3d2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3929"/>
            <a:ext cx="9143999" cy="205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Обработка исключений</a:t>
            </a:r>
            <a:endParaRPr/>
          </a:p>
        </p:txBody>
      </p:sp>
      <p:sp>
        <p:nvSpPr>
          <p:cNvPr id="658" name="Google Shape;658;p1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System.AggregateException</a:t>
            </a:r>
            <a:endParaRPr/>
          </a:p>
        </p:txBody>
      </p:sp>
      <p:sp>
        <p:nvSpPr>
          <p:cNvPr id="659" name="Google Shape;659;p14"/>
          <p:cNvSpPr txBox="1"/>
          <p:nvPr/>
        </p:nvSpPr>
        <p:spPr>
          <a:xfrm>
            <a:off x="468312" y="2565400"/>
            <a:ext cx="8374062" cy="3476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task5 =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task5.Wait();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AggregateException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 = ex.InnerException.Message;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.WriteLine(message);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Отмена выполнения задач </a:t>
            </a:r>
            <a:endParaRPr/>
          </a:p>
        </p:txBody>
      </p:sp>
      <p:sp>
        <p:nvSpPr>
          <p:cNvPr id="666" name="Google Shape;666;p15"/>
          <p:cNvSpPr txBox="1">
            <a:spLocks noGrp="1"/>
          </p:cNvSpPr>
          <p:nvPr>
            <p:ph type="body" idx="1"/>
          </p:nvPr>
        </p:nvSpPr>
        <p:spPr>
          <a:xfrm>
            <a:off x="301625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 </a:t>
            </a:r>
            <a:r>
              <a:rPr lang="en-US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CancellationToken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токен отмены</a:t>
            </a:r>
            <a:endParaRPr/>
          </a:p>
        </p:txBody>
      </p:sp>
      <p:sp>
        <p:nvSpPr>
          <p:cNvPr id="667" name="Google Shape;667;p15"/>
          <p:cNvSpPr txBox="1"/>
          <p:nvPr/>
        </p:nvSpPr>
        <p:spPr>
          <a:xfrm>
            <a:off x="269875" y="2133600"/>
            <a:ext cx="8478837" cy="304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CancellationTokenSource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tokenSource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CancellationTokenSource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используем  токен в двух задачах 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(method, tokenSource.Token).Start();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(method, tokenSource.Token).Start();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отменяем  задачи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tokenSource.Cancel();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fbaca2b5fddd3d2_14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Алгоритм отмены задачи</a:t>
            </a:r>
            <a:endParaRPr>
              <a:solidFill>
                <a:schemeClr val="lt2"/>
              </a:solidFill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Создание объекта </a:t>
            </a:r>
            <a:r>
              <a:rPr lang="en-US" sz="1800">
                <a:solidFill>
                  <a:schemeClr val="lt2"/>
                </a:solidFill>
              </a:rPr>
              <a:t>CancellationTokenSource</a:t>
            </a:r>
            <a:r>
              <a:rPr lang="en-US" sz="1800"/>
              <a:t>, который управляет и посылает уведомление об отмене токену.</a:t>
            </a:r>
            <a:endParaRPr sz="1800"/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С помощью свойства </a:t>
            </a:r>
            <a:r>
              <a:rPr lang="en-US" sz="1800">
                <a:solidFill>
                  <a:schemeClr val="lt2"/>
                </a:solidFill>
              </a:rPr>
              <a:t>CancellationTokenSource.Token</a:t>
            </a:r>
            <a:r>
              <a:rPr lang="en-US" sz="1800"/>
              <a:t> получаем собственно токен - объект структуры </a:t>
            </a:r>
            <a:r>
              <a:rPr lang="en-US" sz="1800">
                <a:solidFill>
                  <a:schemeClr val="lt2"/>
                </a:solidFill>
              </a:rPr>
              <a:t>CancellationToken</a:t>
            </a:r>
            <a:r>
              <a:rPr lang="en-US" sz="1800"/>
              <a:t> и передаем его в задачу, которая может быть отменена.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Для передачи токена в задачу можно применять один из конструкторов класса Task</a:t>
            </a:r>
            <a:endParaRPr sz="1800"/>
          </a:p>
        </p:txBody>
      </p:sp>
      <p:pic>
        <p:nvPicPr>
          <p:cNvPr id="674" name="Google Shape;674;gfbaca2b5fddd3d2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5" y="2812975"/>
            <a:ext cx="8912950" cy="70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fbaca2b5fddd3d2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4832195"/>
            <a:ext cx="9144000" cy="126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baca2b5fddd3d2_15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</a:rPr>
              <a:t>3.</a:t>
            </a:r>
            <a:r>
              <a:rPr lang="en-US" sz="2000" dirty="0"/>
              <a:t> </a:t>
            </a:r>
            <a:r>
              <a:rPr lang="en-US" sz="2000" dirty="0" err="1"/>
              <a:t>Определяем</a:t>
            </a:r>
            <a:r>
              <a:rPr lang="en-US" sz="2000" dirty="0"/>
              <a:t> в </a:t>
            </a:r>
            <a:r>
              <a:rPr lang="en-US" sz="2000" dirty="0" err="1"/>
              <a:t>задаче</a:t>
            </a:r>
            <a:r>
              <a:rPr lang="en-US" sz="2000" dirty="0"/>
              <a:t> </a:t>
            </a:r>
            <a:r>
              <a:rPr lang="en-US" sz="2000" dirty="0" err="1"/>
              <a:t>действия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случай</a:t>
            </a:r>
            <a:r>
              <a:rPr lang="en-US" sz="2000" dirty="0"/>
              <a:t> </a:t>
            </a:r>
            <a:r>
              <a:rPr lang="en-US" sz="2000" dirty="0" err="1"/>
              <a:t>ее</a:t>
            </a:r>
            <a:r>
              <a:rPr lang="en-US" sz="2000" dirty="0"/>
              <a:t> </a:t>
            </a:r>
            <a:r>
              <a:rPr lang="en-US" sz="2000" dirty="0" err="1"/>
              <a:t>отмены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</a:rPr>
              <a:t>4.</a:t>
            </a:r>
            <a:r>
              <a:rPr lang="en-US" sz="2000" dirty="0"/>
              <a:t> </a:t>
            </a:r>
            <a:r>
              <a:rPr lang="en-US" sz="2000" dirty="0" err="1"/>
              <a:t>Вызываем</a:t>
            </a:r>
            <a:r>
              <a:rPr lang="en-US" sz="2000" dirty="0"/>
              <a:t> </a:t>
            </a:r>
            <a:r>
              <a:rPr lang="en-US" sz="2000" dirty="0" err="1"/>
              <a:t>метод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lt2"/>
                </a:solidFill>
              </a:rPr>
              <a:t>CancellationTokenSource.Cancel</a:t>
            </a:r>
            <a:r>
              <a:rPr lang="en-US" sz="2000" dirty="0">
                <a:solidFill>
                  <a:schemeClr val="lt2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/>
              <a:t>который</a:t>
            </a:r>
            <a:r>
              <a:rPr lang="en-US" sz="2000" dirty="0"/>
              <a:t> </a:t>
            </a:r>
            <a:r>
              <a:rPr lang="en-US" sz="2000" dirty="0" err="1"/>
              <a:t>устанавливает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свойства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lt2"/>
                </a:solidFill>
              </a:rPr>
              <a:t>CancellationToken.IsCancellationRequested</a:t>
            </a:r>
            <a:r>
              <a:rPr lang="en-US" sz="2000" dirty="0"/>
              <a:t> </a:t>
            </a:r>
            <a:r>
              <a:rPr lang="en-US" sz="2000" dirty="0" err="1"/>
              <a:t>значение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lt2"/>
                </a:solidFill>
              </a:rPr>
              <a:t>true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►"/>
            </a:pPr>
            <a:r>
              <a:rPr lang="en-US" sz="2000" dirty="0" err="1"/>
              <a:t>метод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lt2"/>
                </a:solidFill>
              </a:rPr>
              <a:t>CancellationTokenSource.Cancel</a:t>
            </a:r>
            <a:r>
              <a:rPr lang="en-US" sz="2000" dirty="0">
                <a:solidFill>
                  <a:schemeClr val="lt2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отменяет</a:t>
            </a:r>
            <a:r>
              <a:rPr lang="en-US" sz="2000" dirty="0"/>
              <a:t> </a:t>
            </a:r>
            <a:r>
              <a:rPr lang="en-US" sz="2000" dirty="0" err="1"/>
              <a:t>задачу</a:t>
            </a:r>
            <a:r>
              <a:rPr lang="en-US" sz="2000" dirty="0"/>
              <a:t>, </a:t>
            </a:r>
            <a:r>
              <a:rPr lang="en-US" sz="2000" dirty="0" err="1"/>
              <a:t>он</a:t>
            </a:r>
            <a:r>
              <a:rPr lang="en-US" sz="2000" dirty="0"/>
              <a:t> </a:t>
            </a:r>
            <a:r>
              <a:rPr lang="en-US" sz="2000" dirty="0" err="1"/>
              <a:t>лишь</a:t>
            </a:r>
            <a:r>
              <a:rPr lang="en-US" sz="2000" dirty="0"/>
              <a:t> </a:t>
            </a:r>
            <a:r>
              <a:rPr lang="en-US" sz="2000" dirty="0" err="1"/>
              <a:t>посылает</a:t>
            </a:r>
            <a:r>
              <a:rPr lang="en-US" sz="2000" dirty="0"/>
              <a:t> </a:t>
            </a:r>
            <a:r>
              <a:rPr lang="en-US" sz="2000" dirty="0" err="1"/>
              <a:t>уведомление</a:t>
            </a:r>
            <a:r>
              <a:rPr lang="en-US" sz="2000" dirty="0"/>
              <a:t> </a:t>
            </a:r>
            <a:r>
              <a:rPr lang="en-US" sz="2000" dirty="0" err="1"/>
              <a:t>об</a:t>
            </a:r>
            <a:r>
              <a:rPr lang="en-US" sz="2000" dirty="0"/>
              <a:t> </a:t>
            </a:r>
            <a:r>
              <a:rPr lang="en-US" sz="2000" dirty="0" err="1"/>
              <a:t>отмене</a:t>
            </a:r>
            <a:r>
              <a:rPr lang="en-US" sz="2000" dirty="0"/>
              <a:t> 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 err="1"/>
              <a:t>Каким</a:t>
            </a:r>
            <a:r>
              <a:rPr lang="en-US" sz="2000" dirty="0"/>
              <a:t> </a:t>
            </a:r>
            <a:r>
              <a:rPr lang="en-US" sz="2000" dirty="0" err="1"/>
              <a:t>образом</a:t>
            </a:r>
            <a:r>
              <a:rPr lang="en-US" sz="2000" dirty="0"/>
              <a:t> </a:t>
            </a:r>
            <a:r>
              <a:rPr lang="en-US" sz="2000" dirty="0" err="1"/>
              <a:t>будет</a:t>
            </a:r>
            <a:r>
              <a:rPr lang="en-US" sz="2000" dirty="0"/>
              <a:t> </a:t>
            </a:r>
            <a:r>
              <a:rPr lang="en-US" sz="2000" dirty="0" err="1"/>
              <a:t>происходить</a:t>
            </a:r>
            <a:r>
              <a:rPr lang="en-US" sz="2000" dirty="0"/>
              <a:t> </a:t>
            </a:r>
            <a:r>
              <a:rPr lang="en-US" sz="2000" dirty="0" err="1"/>
              <a:t>выход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задачи</a:t>
            </a:r>
            <a:r>
              <a:rPr lang="en-US" sz="2000" dirty="0"/>
              <a:t>,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решает</a:t>
            </a:r>
            <a:r>
              <a:rPr lang="en-US" sz="2000" dirty="0"/>
              <a:t> </a:t>
            </a:r>
            <a:r>
              <a:rPr lang="en-US" sz="2000" dirty="0" err="1"/>
              <a:t>сам</a:t>
            </a:r>
            <a:r>
              <a:rPr lang="en-US" sz="2000" dirty="0"/>
              <a:t> </a:t>
            </a:r>
            <a:r>
              <a:rPr lang="en-US" sz="2000" dirty="0" err="1"/>
              <a:t>разработчик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</a:rPr>
              <a:t>5.</a:t>
            </a:r>
            <a:r>
              <a:rPr lang="en-US" sz="2000" dirty="0"/>
              <a:t> </a:t>
            </a:r>
            <a:r>
              <a:rPr lang="en-US" sz="2000" dirty="0" err="1"/>
              <a:t>Класс</a:t>
            </a:r>
            <a:r>
              <a:rPr lang="en-US" sz="2000" dirty="0"/>
              <a:t> </a:t>
            </a:r>
            <a:r>
              <a:rPr lang="en-US" sz="2000" b="1" dirty="0" err="1"/>
              <a:t>CancellationTokenSource</a:t>
            </a:r>
            <a:r>
              <a:rPr lang="en-US" sz="2000" dirty="0"/>
              <a:t> </a:t>
            </a:r>
            <a:r>
              <a:rPr lang="en-US" sz="2000" dirty="0" err="1"/>
              <a:t>реализует</a:t>
            </a:r>
            <a:r>
              <a:rPr lang="en-US" sz="2000" dirty="0"/>
              <a:t> </a:t>
            </a:r>
            <a:r>
              <a:rPr lang="en-US" sz="2000" dirty="0" err="1"/>
              <a:t>интерфейс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lt2"/>
                </a:solidFill>
              </a:rPr>
              <a:t>IDisposable</a:t>
            </a:r>
            <a:r>
              <a:rPr lang="en-US" sz="2000" dirty="0"/>
              <a:t>. И </a:t>
            </a:r>
            <a:r>
              <a:rPr lang="en-US" sz="2000" dirty="0" err="1"/>
              <a:t>когда</a:t>
            </a:r>
            <a:r>
              <a:rPr lang="en-US" sz="2000" dirty="0"/>
              <a:t> </a:t>
            </a:r>
            <a:r>
              <a:rPr lang="en-US" sz="2000" dirty="0" err="1"/>
              <a:t>работа</a:t>
            </a:r>
            <a:r>
              <a:rPr lang="en-US" sz="2000" dirty="0"/>
              <a:t> с </a:t>
            </a:r>
            <a:r>
              <a:rPr lang="en-US" sz="2000" dirty="0" err="1"/>
              <a:t>объектом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lt2"/>
                </a:solidFill>
              </a:rPr>
              <a:t>CancellationTokenSource</a:t>
            </a:r>
            <a:r>
              <a:rPr lang="en-US" sz="2000" dirty="0"/>
              <a:t> </a:t>
            </a:r>
            <a:r>
              <a:rPr lang="en-US" sz="2000" dirty="0" err="1"/>
              <a:t>завершена</a:t>
            </a:r>
            <a:r>
              <a:rPr lang="en-US" sz="2000" dirty="0"/>
              <a:t>, у </a:t>
            </a:r>
            <a:r>
              <a:rPr lang="en-US" sz="2000" dirty="0" err="1"/>
              <a:t>него</a:t>
            </a:r>
            <a:r>
              <a:rPr lang="en-US" sz="2000" dirty="0"/>
              <a:t> </a:t>
            </a:r>
            <a:r>
              <a:rPr lang="en-US" sz="2000" dirty="0" err="1"/>
              <a:t>следует</a:t>
            </a:r>
            <a:r>
              <a:rPr lang="en-US" sz="2000" dirty="0"/>
              <a:t> </a:t>
            </a:r>
            <a:r>
              <a:rPr lang="en-US" sz="2000" dirty="0" err="1"/>
              <a:t>вызвать</a:t>
            </a:r>
            <a:r>
              <a:rPr lang="en-US" sz="2000" dirty="0"/>
              <a:t> </a:t>
            </a:r>
            <a:r>
              <a:rPr lang="en-US" sz="2000" dirty="0" err="1"/>
              <a:t>метод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lt2"/>
                </a:solidFill>
              </a:rPr>
              <a:t>Dispose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освобождения</a:t>
            </a:r>
            <a:r>
              <a:rPr lang="en-US" sz="2000" dirty="0"/>
              <a:t> </a:t>
            </a:r>
            <a:r>
              <a:rPr lang="en-US" sz="2000" dirty="0" err="1"/>
              <a:t>всех</a:t>
            </a:r>
            <a:r>
              <a:rPr lang="en-US" sz="2000" dirty="0"/>
              <a:t> </a:t>
            </a:r>
            <a:r>
              <a:rPr lang="en-US" sz="2000" dirty="0" err="1"/>
              <a:t>связанных</a:t>
            </a:r>
            <a:r>
              <a:rPr lang="en-US" sz="2000" dirty="0"/>
              <a:t> с </a:t>
            </a:r>
            <a:r>
              <a:rPr lang="en-US" sz="2000" dirty="0" err="1"/>
              <a:t>ним</a:t>
            </a:r>
            <a:r>
              <a:rPr lang="en-US" sz="2000" dirty="0"/>
              <a:t> </a:t>
            </a:r>
            <a:r>
              <a:rPr lang="en-US" sz="2000" dirty="0" err="1"/>
              <a:t>используемых</a:t>
            </a:r>
            <a:r>
              <a:rPr lang="en-US" sz="2000" dirty="0"/>
              <a:t> </a:t>
            </a:r>
            <a:r>
              <a:rPr lang="en-US" sz="2000" dirty="0" err="1"/>
              <a:t>ресурсов</a:t>
            </a:r>
            <a:r>
              <a:rPr lang="en-US" sz="2000" dirty="0"/>
              <a:t>. 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baca2b5fddd3d2_1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1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Отмена задачи с помощью генерации исключения</a:t>
            </a:r>
            <a:endParaRPr sz="2400"/>
          </a:p>
        </p:txBody>
      </p:sp>
      <p:sp>
        <p:nvSpPr>
          <p:cNvPr id="688" name="Google Shape;688;gfbaca2b5fddd3d2_163"/>
          <p:cNvSpPr txBox="1">
            <a:spLocks noGrp="1"/>
          </p:cNvSpPr>
          <p:nvPr>
            <p:ph type="body" idx="1"/>
          </p:nvPr>
        </p:nvSpPr>
        <p:spPr>
          <a:xfrm>
            <a:off x="301650" y="839702"/>
            <a:ext cx="8540700" cy="535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 err="1"/>
              <a:t>генерация</a:t>
            </a:r>
            <a:r>
              <a:rPr lang="en-US" sz="2400" dirty="0"/>
              <a:t> </a:t>
            </a:r>
            <a:r>
              <a:rPr lang="en-US" sz="2400" dirty="0" err="1"/>
              <a:t>исключения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lt2"/>
                </a:solidFill>
              </a:rPr>
              <a:t>OperationCanceledException</a:t>
            </a:r>
            <a:endParaRPr sz="2400" dirty="0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 dirty="0" err="1"/>
              <a:t>применяется</a:t>
            </a:r>
            <a:r>
              <a:rPr lang="en-US" sz="2400" dirty="0"/>
              <a:t> </a:t>
            </a:r>
            <a:r>
              <a:rPr lang="en-US" sz="2400" dirty="0" err="1"/>
              <a:t>метод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ThrowIfCancellationRequested</a:t>
            </a:r>
            <a:r>
              <a:rPr lang="en-US" sz="2400" dirty="0">
                <a:solidFill>
                  <a:schemeClr val="lt2"/>
                </a:solidFill>
              </a:rPr>
              <a:t>() </a:t>
            </a:r>
            <a:r>
              <a:rPr lang="en-US" sz="2400" dirty="0" err="1"/>
              <a:t>объекта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CancellationToken</a:t>
            </a:r>
            <a:endParaRPr sz="24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 err="1"/>
              <a:t>исключение</a:t>
            </a:r>
            <a:r>
              <a:rPr lang="en-US" sz="2400" dirty="0"/>
              <a:t> </a:t>
            </a:r>
            <a:r>
              <a:rPr lang="en-US" sz="2400" dirty="0" err="1"/>
              <a:t>возникает</a:t>
            </a:r>
            <a:r>
              <a:rPr lang="en-US" sz="2400" dirty="0"/>
              <a:t> </a:t>
            </a:r>
            <a:r>
              <a:rPr lang="en-US" sz="2400" dirty="0" err="1"/>
              <a:t>только</a:t>
            </a:r>
            <a:r>
              <a:rPr lang="en-US" sz="2400" dirty="0"/>
              <a:t> </a:t>
            </a:r>
            <a:r>
              <a:rPr lang="en-US" sz="2400" dirty="0" err="1"/>
              <a:t>тогда</a:t>
            </a:r>
            <a:r>
              <a:rPr lang="en-US" sz="2400" dirty="0"/>
              <a:t>, </a:t>
            </a:r>
            <a:r>
              <a:rPr lang="en-US" sz="2400" dirty="0" err="1"/>
              <a:t>когда</a:t>
            </a:r>
            <a:r>
              <a:rPr lang="en-US" sz="2400" dirty="0"/>
              <a:t> </a:t>
            </a:r>
            <a:r>
              <a:rPr lang="en-US" sz="2400" dirty="0" err="1"/>
              <a:t>мы</a:t>
            </a:r>
            <a:r>
              <a:rPr lang="en-US" sz="2400" dirty="0"/>
              <a:t> </a:t>
            </a:r>
            <a:r>
              <a:rPr lang="en-US" sz="2400" dirty="0" err="1"/>
              <a:t>останавливаем</a:t>
            </a:r>
            <a:r>
              <a:rPr lang="en-US" sz="2400" dirty="0"/>
              <a:t> </a:t>
            </a:r>
            <a:r>
              <a:rPr lang="en-US" sz="2400" dirty="0" err="1"/>
              <a:t>текущий</a:t>
            </a:r>
            <a:r>
              <a:rPr lang="en-US" sz="2400" dirty="0"/>
              <a:t> </a:t>
            </a:r>
            <a:r>
              <a:rPr lang="en-US" sz="2400" dirty="0" err="1"/>
              <a:t>поток</a:t>
            </a:r>
            <a:r>
              <a:rPr lang="en-US" sz="2400" dirty="0"/>
              <a:t> и </a:t>
            </a:r>
            <a:r>
              <a:rPr lang="en-US" sz="2400" dirty="0" err="1"/>
              <a:t>ожидаем</a:t>
            </a:r>
            <a:r>
              <a:rPr lang="en-US" sz="2400" dirty="0"/>
              <a:t> </a:t>
            </a:r>
            <a:r>
              <a:rPr lang="en-US" sz="2400" dirty="0" err="1"/>
              <a:t>завершения</a:t>
            </a:r>
            <a:r>
              <a:rPr lang="en-US" sz="2400" dirty="0"/>
              <a:t> </a:t>
            </a:r>
            <a:r>
              <a:rPr lang="en-US" sz="2400" dirty="0" err="1"/>
              <a:t>задачи</a:t>
            </a:r>
            <a:r>
              <a:rPr lang="en-US" sz="2400" dirty="0"/>
              <a:t> с </a:t>
            </a:r>
            <a:r>
              <a:rPr lang="en-US" sz="2400" dirty="0" err="1"/>
              <a:t>помощью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lt2"/>
                </a:solidFill>
              </a:rPr>
              <a:t>методов</a:t>
            </a:r>
            <a:r>
              <a:rPr lang="en-US" sz="2400" dirty="0">
                <a:solidFill>
                  <a:schemeClr val="lt2"/>
                </a:solidFill>
              </a:rPr>
              <a:t> Wait </a:t>
            </a:r>
            <a:r>
              <a:rPr lang="en-US" sz="2400" dirty="0" err="1">
                <a:solidFill>
                  <a:schemeClr val="lt2"/>
                </a:solidFill>
              </a:rPr>
              <a:t>или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WaitAll</a:t>
            </a:r>
            <a:r>
              <a:rPr lang="en-US" sz="2400" dirty="0"/>
              <a:t>. </a:t>
            </a:r>
            <a:r>
              <a:rPr lang="en-US" sz="2400" dirty="0" err="1"/>
              <a:t>Если</a:t>
            </a:r>
            <a:r>
              <a:rPr lang="en-US" sz="2400" dirty="0"/>
              <a:t> </a:t>
            </a:r>
            <a:r>
              <a:rPr lang="en-US" sz="2400" dirty="0" err="1"/>
              <a:t>эти</a:t>
            </a:r>
            <a:r>
              <a:rPr lang="en-US" sz="2400" dirty="0"/>
              <a:t> </a:t>
            </a:r>
            <a:r>
              <a:rPr lang="en-US" sz="2400" dirty="0" err="1"/>
              <a:t>методы</a:t>
            </a:r>
            <a:r>
              <a:rPr lang="en-US" sz="2400" dirty="0"/>
              <a:t> </a:t>
            </a:r>
            <a:r>
              <a:rPr lang="en-US" sz="2400" dirty="0" err="1"/>
              <a:t>не</a:t>
            </a:r>
            <a:r>
              <a:rPr lang="en-US" sz="2400" dirty="0"/>
              <a:t> </a:t>
            </a:r>
            <a:r>
              <a:rPr lang="en-US" sz="2400" dirty="0" err="1"/>
              <a:t>используются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ожидания</a:t>
            </a:r>
            <a:r>
              <a:rPr lang="en-US" sz="2400" dirty="0"/>
              <a:t> </a:t>
            </a:r>
            <a:r>
              <a:rPr lang="en-US" sz="2400" dirty="0" err="1"/>
              <a:t>задачи</a:t>
            </a:r>
            <a:r>
              <a:rPr lang="en-US" sz="2400" dirty="0"/>
              <a:t>, </a:t>
            </a:r>
            <a:r>
              <a:rPr lang="en-US" sz="2400" dirty="0" err="1"/>
              <a:t>то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нее</a:t>
            </a:r>
            <a:r>
              <a:rPr lang="en-US" sz="2400" dirty="0"/>
              <a:t> </a:t>
            </a:r>
            <a:r>
              <a:rPr lang="en-US" sz="2400" dirty="0" err="1"/>
              <a:t>просто</a:t>
            </a:r>
            <a:r>
              <a:rPr lang="en-US" sz="2400" dirty="0"/>
              <a:t> </a:t>
            </a:r>
            <a:r>
              <a:rPr lang="en-US" sz="2400" dirty="0" err="1"/>
              <a:t>устанавливается</a:t>
            </a:r>
            <a:r>
              <a:rPr lang="en-US" sz="2400" dirty="0"/>
              <a:t> </a:t>
            </a:r>
            <a:r>
              <a:rPr lang="en-US" sz="2400" dirty="0" err="1"/>
              <a:t>состояние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lt2"/>
                </a:solidFill>
              </a:rPr>
              <a:t>Canceled</a:t>
            </a:r>
            <a:endParaRPr sz="2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Продолжения 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continuation task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695" name="Google Shape;695;p16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сообщает задаче, что после её завершения она должна продолжить делать что-то другое</a:t>
            </a:r>
            <a:endParaRPr/>
          </a:p>
        </p:txBody>
      </p:sp>
      <p:pic>
        <p:nvPicPr>
          <p:cNvPr id="696" name="Google Shape;6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1512" y="5805487"/>
            <a:ext cx="309086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6"/>
          <p:cNvSpPr txBox="1"/>
          <p:nvPr/>
        </p:nvSpPr>
        <p:spPr>
          <a:xfrm>
            <a:off x="301625" y="2690812"/>
            <a:ext cx="8734425" cy="1938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task6 =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"Doing.."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task7 = task6.ContinueWith(t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"continuation"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698" name="Google Shape;698;p16"/>
          <p:cNvSpPr txBox="1"/>
          <p:nvPr/>
        </p:nvSpPr>
        <p:spPr>
          <a:xfrm>
            <a:off x="1179512" y="47529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 того как задача завершается, отказывает или отменяется, задача task7 (продолжение) запускается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baca2b5fddd3d2_11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5" name="Google Shape;705;gfbaca2b5fddd3d2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328613"/>
            <a:ext cx="6781800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fbaca2b5fddd3d2_115"/>
          <p:cNvSpPr txBox="1"/>
          <p:nvPr/>
        </p:nvSpPr>
        <p:spPr>
          <a:xfrm>
            <a:off x="5340926" y="2542500"/>
            <a:ext cx="35013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принимает делегат </a:t>
            </a:r>
            <a:r>
              <a:rPr lang="en-US">
                <a:solidFill>
                  <a:schemeClr val="lt2"/>
                </a:solidFill>
                <a:highlight>
                  <a:srgbClr val="000000"/>
                </a:highlight>
              </a:rPr>
              <a:t>Action&lt;Task&gt;</a:t>
            </a: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. То есть метод </a:t>
            </a:r>
            <a:r>
              <a:rPr lang="en-US">
                <a:solidFill>
                  <a:schemeClr val="lt2"/>
                </a:solidFill>
                <a:highlight>
                  <a:srgbClr val="000000"/>
                </a:highlight>
              </a:rPr>
              <a:t>PrintTask</a:t>
            </a: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, который передается в вызов </a:t>
            </a:r>
            <a:r>
              <a:rPr lang="en-US">
                <a:solidFill>
                  <a:schemeClr val="lt2"/>
                </a:solidFill>
                <a:highlight>
                  <a:srgbClr val="000000"/>
                </a:highlight>
              </a:rPr>
              <a:t>ContinueWith</a:t>
            </a: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, должен принимать параметр типа Task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7" name="Google Shape;707;gfbaca2b5fddd3d2_115"/>
          <p:cNvSpPr txBox="1"/>
          <p:nvPr/>
        </p:nvSpPr>
        <p:spPr>
          <a:xfrm>
            <a:off x="5006225" y="4354009"/>
            <a:ext cx="38361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Благодаря передачи в метод параметра Task, мы можем получить различные свойства предыдущей задачи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8" name="Google Shape;708;gfbaca2b5fddd3d2_115"/>
          <p:cNvSpPr txBox="1"/>
          <p:nvPr/>
        </p:nvSpPr>
        <p:spPr>
          <a:xfrm>
            <a:off x="451579" y="4179130"/>
            <a:ext cx="3836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после завершения задачи task1 сразу будет вызываться задача task2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09" name="Google Shape;709;gfbaca2b5fddd3d2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576" y="5937626"/>
            <a:ext cx="1785551" cy="10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baca2b5fddd3d2_128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можем передавать конкретный результат работы предыдущей задачи</a:t>
            </a:r>
            <a:endParaRPr sz="1800"/>
          </a:p>
        </p:txBody>
      </p:sp>
      <p:pic>
        <p:nvPicPr>
          <p:cNvPr id="716" name="Google Shape;716;gfbaca2b5fddd3d2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847672"/>
            <a:ext cx="88011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fbaca2b5fddd3d2_128"/>
          <p:cNvSpPr txBox="1"/>
          <p:nvPr/>
        </p:nvSpPr>
        <p:spPr>
          <a:xfrm>
            <a:off x="2271912" y="2093870"/>
            <a:ext cx="3891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highlight>
                  <a:srgbClr val="000000"/>
                </a:highlight>
              </a:rPr>
              <a:t>printTask является задачей продолжения, выполняется сразу после sumTask и получает ее результат.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718" name="Google Shape;718;gfbaca2b5fddd3d2_128"/>
          <p:cNvCxnSpPr/>
          <p:nvPr/>
        </p:nvCxnSpPr>
        <p:spPr>
          <a:xfrm rot="10800000" flipH="1">
            <a:off x="5140758" y="1467193"/>
            <a:ext cx="808800" cy="35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19" name="Google Shape;719;gfbaca2b5fddd3d2_128"/>
          <p:cNvSpPr txBox="1"/>
          <p:nvPr/>
        </p:nvSpPr>
        <p:spPr>
          <a:xfrm>
            <a:off x="5140750" y="1024000"/>
            <a:ext cx="45303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фактически представляет задачу sumTask, из которой извлекается результат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fbaca2b5fddd3d2_13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можно построить целую цепочку последовательно выполняющихся задач</a:t>
            </a:r>
            <a:endParaRPr sz="1800"/>
          </a:p>
        </p:txBody>
      </p:sp>
      <p:pic>
        <p:nvPicPr>
          <p:cNvPr id="726" name="Google Shape;726;gfbaca2b5fddd3d2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764802"/>
            <a:ext cx="9144000" cy="45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fbaca2b5fddd3d2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38" y="5153013"/>
            <a:ext cx="39147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Библиотека параллельных задач TPL (Task Parallel Library)</a:t>
            </a:r>
            <a:endParaRPr/>
          </a:p>
        </p:txBody>
      </p:sp>
      <p:sp>
        <p:nvSpPr>
          <p:cNvPr id="427" name="Google Shape;427;p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8423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распараллелить задачи и выполнять их сразу на нескольких процессорах (для создания многопоточных приложений)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Задача (task) – абстракция более высокого уровня чем поток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System.Threading.Tasks</a:t>
            </a:r>
            <a:endParaRPr/>
          </a:p>
        </p:txBody>
      </p:sp>
      <p:pic>
        <p:nvPicPr>
          <p:cNvPr id="428" name="Google Shape;428;p4" descr="Работа с потоками в C#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022725"/>
            <a:ext cx="4335450" cy="2840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"/>
          <p:cNvSpPr txBox="1"/>
          <p:nvPr/>
        </p:nvSpPr>
        <p:spPr>
          <a:xfrm>
            <a:off x="301625" y="4365625"/>
            <a:ext cx="3694112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Планировщик библиотеки выполняет диспетчеризацию задач, а также предоставляет единообразный механизм отмены задач и обработки исключительных ситуаций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17"/>
          <p:cNvSpPr txBox="1">
            <a:spLocks noGrp="1"/>
          </p:cNvSpPr>
          <p:nvPr>
            <p:ph type="body" idx="1"/>
          </p:nvPr>
        </p:nvSpPr>
        <p:spPr>
          <a:xfrm>
            <a:off x="301625" y="15573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1)планировка на основе завершения множества предшествующих задач</a:t>
            </a:r>
            <a:endParaRPr/>
          </a:p>
        </p:txBody>
      </p:sp>
      <p:sp>
        <p:nvSpPr>
          <p:cNvPr id="735" name="Google Shape;735;p17"/>
          <p:cNvSpPr txBox="1"/>
          <p:nvPr/>
        </p:nvSpPr>
        <p:spPr>
          <a:xfrm>
            <a:off x="0" y="493712"/>
            <a:ext cx="9648825" cy="175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task8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"One...."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task9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"Two..."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continuation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.WhenAll(task8, task9).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ContinueWith(t =&gt;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"Three...."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pic>
        <p:nvPicPr>
          <p:cNvPr id="736" name="Google Shape;7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612" y="2478087"/>
            <a:ext cx="4167187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body" idx="1"/>
          </p:nvPr>
        </p:nvSpPr>
        <p:spPr>
          <a:xfrm>
            <a:off x="303212" y="257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Установка статуса продолжения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4" name="Google Shape;7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381" y="1960050"/>
            <a:ext cx="6853237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"/>
          <p:cNvSpPr txBox="1">
            <a:spLocks noGrp="1"/>
          </p:cNvSpPr>
          <p:nvPr>
            <p:ph type="body" idx="1"/>
          </p:nvPr>
        </p:nvSpPr>
        <p:spPr>
          <a:xfrm>
            <a:off x="301625" y="499750"/>
            <a:ext cx="8540700" cy="4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2)использовании объекта ожидания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ожидания – это любой объект, имеющий методы OnCompleted() и GetResult() и свойство IsCompleted. </a:t>
            </a:r>
            <a:endParaRPr/>
          </a:p>
        </p:txBody>
      </p:sp>
      <p:sp>
        <p:nvSpPr>
          <p:cNvPr id="751" name="Google Shape;751;p19"/>
          <p:cNvSpPr txBox="1"/>
          <p:nvPr/>
        </p:nvSpPr>
        <p:spPr>
          <a:xfrm>
            <a:off x="179387" y="2654300"/>
            <a:ext cx="8532812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what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.Range(1, 100000)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.Count(n=&gt;(n%2==0)));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объект продолжения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awaiter = what.GetAwaiter();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что делать после окончания предшественника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awaiter.OnCompleted(() =&gt;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результат вычислений предшественника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 = awaiter.GetResult();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.WriteLine(res);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endParaRPr/>
          </a:p>
        </p:txBody>
      </p:sp>
      <p:sp>
        <p:nvSpPr>
          <p:cNvPr id="752" name="Google Shape;752;p19"/>
          <p:cNvSpPr txBox="1"/>
          <p:nvPr/>
        </p:nvSpPr>
        <p:spPr>
          <a:xfrm>
            <a:off x="4859337" y="6215062"/>
            <a:ext cx="45164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делегат, содержащий код продолжения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– в разных потоках</a:t>
            </a:r>
            <a:endParaRPr/>
          </a:p>
        </p:txBody>
      </p:sp>
      <p:cxnSp>
        <p:nvCxnSpPr>
          <p:cNvPr id="753" name="Google Shape;753;p19"/>
          <p:cNvCxnSpPr/>
          <p:nvPr/>
        </p:nvCxnSpPr>
        <p:spPr>
          <a:xfrm rot="10800000">
            <a:off x="5292725" y="5516562"/>
            <a:ext cx="1366837" cy="5540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754" name="Google Shape;7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4087" y="4300537"/>
            <a:ext cx="1408112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0"/>
          <p:cNvSpPr txBox="1">
            <a:spLocks noGrp="1"/>
          </p:cNvSpPr>
          <p:nvPr>
            <p:ph type="title"/>
          </p:nvPr>
        </p:nvSpPr>
        <p:spPr>
          <a:xfrm>
            <a:off x="301625" y="4572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Параллелизм при императивной обработке данных </a:t>
            </a:r>
            <a:b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Parallel</a:t>
            </a:r>
            <a:b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61" name="Google Shape;761;p2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System.Threading.Tasks.Parallel позволяет распараллеливать циклы и последовательность блоков кода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For(), ForEach(), Invoke()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шаблоны (на задачах, поддерж искл. и токен отмены)</a:t>
            </a:r>
            <a:endParaRPr/>
          </a:p>
        </p:txBody>
      </p:sp>
      <p:sp>
        <p:nvSpPr>
          <p:cNvPr id="762" name="Google Shape;762;p20"/>
          <p:cNvSpPr txBox="1"/>
          <p:nvPr/>
        </p:nvSpPr>
        <p:spPr>
          <a:xfrm>
            <a:off x="301625" y="42211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являются параллельными аналогами циклов for и foreach</a:t>
            </a:r>
            <a:endParaRPr/>
          </a:p>
        </p:txBody>
      </p:sp>
      <p:cxnSp>
        <p:nvCxnSpPr>
          <p:cNvPr id="763" name="Google Shape;763;p20"/>
          <p:cNvCxnSpPr/>
          <p:nvPr/>
        </p:nvCxnSpPr>
        <p:spPr>
          <a:xfrm rot="10800000">
            <a:off x="1763712" y="3716337"/>
            <a:ext cx="0" cy="4333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64" name="Google Shape;764;p20"/>
          <p:cNvSpPr txBox="1"/>
          <p:nvPr/>
        </p:nvSpPr>
        <p:spPr>
          <a:xfrm>
            <a:off x="2619375" y="5008562"/>
            <a:ext cx="5913437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принимать аргумент типа ParallelOptions для настройки поведения метода</a:t>
            </a:r>
            <a:endParaRPr/>
          </a:p>
        </p:txBody>
      </p:sp>
      <p:cxnSp>
        <p:nvCxnSpPr>
          <p:cNvPr id="765" name="Google Shape;765;p20"/>
          <p:cNvCxnSpPr/>
          <p:nvPr/>
        </p:nvCxnSpPr>
        <p:spPr>
          <a:xfrm>
            <a:off x="3851275" y="3789362"/>
            <a:ext cx="2520950" cy="1152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1"/>
          <p:cNvSpPr txBox="1">
            <a:spLocks noGrp="1"/>
          </p:cNvSpPr>
          <p:nvPr>
            <p:ph type="title"/>
          </p:nvPr>
        </p:nvSpPr>
        <p:spPr>
          <a:xfrm>
            <a:off x="0" y="2185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Parallel.For</a:t>
            </a:r>
            <a:br>
              <a:rPr lang="en-US" sz="4400" b="1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 dirty="0"/>
          </a:p>
        </p:txBody>
      </p:sp>
      <p:sp>
        <p:nvSpPr>
          <p:cNvPr id="772" name="Google Shape;772;p21"/>
          <p:cNvSpPr txBox="1">
            <a:spLocks noGrp="1"/>
          </p:cNvSpPr>
          <p:nvPr>
            <p:ph type="body" idx="1"/>
          </p:nvPr>
        </p:nvSpPr>
        <p:spPr>
          <a:xfrm>
            <a:off x="0" y="1042405"/>
            <a:ext cx="8540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i="0" u="none">
                <a:solidFill>
                  <a:schemeClr val="lt2"/>
                </a:solidFill>
              </a:rPr>
              <a:t>Parallel.For(int, int, Action&lt;int&gt;)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73" name="Google Shape;773;p21"/>
          <p:cNvSpPr txBox="1"/>
          <p:nvPr/>
        </p:nvSpPr>
        <p:spPr>
          <a:xfrm>
            <a:off x="382587" y="2185412"/>
            <a:ext cx="7775575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указание начального и конечного значения счётчика (типа int или long) и тела цикла в виде объекта делегата</a:t>
            </a:r>
            <a:endParaRPr/>
          </a:p>
        </p:txBody>
      </p:sp>
      <p:cxnSp>
        <p:nvCxnSpPr>
          <p:cNvPr id="774" name="Google Shape;774;p21"/>
          <p:cNvCxnSpPr/>
          <p:nvPr/>
        </p:nvCxnSpPr>
        <p:spPr>
          <a:xfrm rot="10800000" flipH="1">
            <a:off x="2901950" y="1618675"/>
            <a:ext cx="360362" cy="5667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75" name="Google Shape;775;p21"/>
          <p:cNvSpPr txBox="1"/>
          <p:nvPr/>
        </p:nvSpPr>
        <p:spPr>
          <a:xfrm>
            <a:off x="68262" y="3104575"/>
            <a:ext cx="7829550" cy="23082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10, z=&gt;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= 1;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1; y &lt;= 10; y++)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r *= z;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dirty="0">
                <a:latin typeface="Consolas"/>
                <a:sym typeface="Consolas"/>
              </a:rPr>
              <a:t>			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(r);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		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});</a:t>
            </a:r>
            <a:endParaRPr dirty="0"/>
          </a:p>
        </p:txBody>
      </p:sp>
      <p:sp>
        <p:nvSpPr>
          <p:cNvPr id="776" name="Google Shape;776;p21"/>
          <p:cNvSpPr txBox="1"/>
          <p:nvPr/>
        </p:nvSpPr>
        <p:spPr>
          <a:xfrm>
            <a:off x="95250" y="5355650"/>
            <a:ext cx="777557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Дополнительные возможности: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Досрочный выход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Пакетная обработка диапазонов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Реализация агрегированных операций</a:t>
            </a:r>
            <a:endParaRPr/>
          </a:p>
        </p:txBody>
      </p:sp>
      <p:sp>
        <p:nvSpPr>
          <p:cNvPr id="778" name="Google Shape;778;p21"/>
          <p:cNvSpPr txBox="1"/>
          <p:nvPr/>
        </p:nvSpPr>
        <p:spPr>
          <a:xfrm>
            <a:off x="3322840" y="1539706"/>
            <a:ext cx="5117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указывает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на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метод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который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будет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выполняться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один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раз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за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итерацию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: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C1AB80-401F-415C-9995-CF669595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90" y="557212"/>
            <a:ext cx="914400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5" name="Google Shape;785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Поддерживается императивность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оператор следующий за вызовом метода будет вызван после завершения всех задач</a:t>
            </a:r>
            <a:endParaRPr/>
          </a:p>
        </p:txBody>
      </p:sp>
      <p:sp>
        <p:nvSpPr>
          <p:cNvPr id="786" name="Google Shape;786;p22"/>
          <p:cNvSpPr txBox="1"/>
          <p:nvPr/>
        </p:nvSpPr>
        <p:spPr>
          <a:xfrm>
            <a:off x="301625" y="236537"/>
            <a:ext cx="8540750" cy="3478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10, (</a:t>
            </a:r>
            <a:r>
              <a:rPr lang="en-US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z, </a:t>
            </a:r>
            <a:r>
              <a:rPr lang="en-US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ParallelLoopState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pd) =&gt;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(z);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= 1;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1; y &lt;= 10; y++)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r *= z;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"Stop"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cxnSp>
        <p:nvCxnSpPr>
          <p:cNvPr id="787" name="Google Shape;787;p22"/>
          <p:cNvCxnSpPr/>
          <p:nvPr/>
        </p:nvCxnSpPr>
        <p:spPr>
          <a:xfrm rot="10800000">
            <a:off x="5724525" y="3714750"/>
            <a:ext cx="2376487" cy="7937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788" name="Google Shape;78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6225" y="184150"/>
            <a:ext cx="1150937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gfbaca2b5fddd3d2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0" y="864474"/>
            <a:ext cx="8977225" cy="2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fbaca2b5fddd3d2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570" y="3539999"/>
            <a:ext cx="2939030" cy="30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Parallel.ForEach</a:t>
            </a:r>
            <a:endParaRPr/>
          </a:p>
        </p:txBody>
      </p:sp>
      <p:sp>
        <p:nvSpPr>
          <p:cNvPr id="802" name="Google Shape;802;p23"/>
          <p:cNvSpPr txBox="1">
            <a:spLocks noGrp="1"/>
          </p:cNvSpPr>
          <p:nvPr>
            <p:ph type="body" idx="1"/>
          </p:nvPr>
        </p:nvSpPr>
        <p:spPr>
          <a:xfrm>
            <a:off x="301625" y="1196975"/>
            <a:ext cx="8540700" cy="1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ParallelLoopResult ForEach&lt;TSource&gt;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(IEnumerable&lt;TSource&gt; source,Action&lt;TSource&gt; body)</a:t>
            </a:r>
            <a:endParaRPr/>
          </a:p>
        </p:txBody>
      </p:sp>
      <p:sp>
        <p:nvSpPr>
          <p:cNvPr id="803" name="Google Shape;803;p23"/>
          <p:cNvSpPr txBox="1"/>
          <p:nvPr/>
        </p:nvSpPr>
        <p:spPr>
          <a:xfrm>
            <a:off x="900112" y="2232025"/>
            <a:ext cx="640873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коллекция, делегат, выполняющийся один раз за итерацию для каждого перебираемого элемента коллекции</a:t>
            </a:r>
            <a:endParaRPr/>
          </a:p>
        </p:txBody>
      </p:sp>
      <p:sp>
        <p:nvSpPr>
          <p:cNvPr id="804" name="Google Shape;804;p23"/>
          <p:cNvSpPr txBox="1"/>
          <p:nvPr/>
        </p:nvSpPr>
        <p:spPr>
          <a:xfrm>
            <a:off x="113917" y="4766558"/>
            <a:ext cx="9793200" cy="9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ParallelLoopResult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listFact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.ForEach&lt;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 { 1, 3, 5, 8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Factorial);</a:t>
            </a:r>
            <a:endParaRPr/>
          </a:p>
        </p:txBody>
      </p:sp>
      <p:sp>
        <p:nvSpPr>
          <p:cNvPr id="805" name="Google Shape;805;p23"/>
          <p:cNvSpPr txBox="1"/>
          <p:nvPr/>
        </p:nvSpPr>
        <p:spPr>
          <a:xfrm>
            <a:off x="708025" y="5984887"/>
            <a:ext cx="7728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.ForEach(Directory.GetFiles(path,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"*.jpg"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image =&gt; Process(image));</a:t>
            </a:r>
            <a:endParaRPr/>
          </a:p>
        </p:txBody>
      </p:sp>
      <p:cxnSp>
        <p:nvCxnSpPr>
          <p:cNvPr id="806" name="Google Shape;806;p23"/>
          <p:cNvCxnSpPr/>
          <p:nvPr/>
        </p:nvCxnSpPr>
        <p:spPr>
          <a:xfrm rot="10800000" flipH="1">
            <a:off x="1763712" y="1844675"/>
            <a:ext cx="720725" cy="5048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07" name="Google Shape;807;p23"/>
          <p:cNvCxnSpPr>
            <a:cxnSpLocks/>
          </p:cNvCxnSpPr>
          <p:nvPr/>
        </p:nvCxnSpPr>
        <p:spPr>
          <a:xfrm flipV="1">
            <a:off x="3059112" y="1936955"/>
            <a:ext cx="2663262" cy="29506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08" name="Google Shape;808;p23"/>
          <p:cNvSpPr txBox="1"/>
          <p:nvPr/>
        </p:nvSpPr>
        <p:spPr>
          <a:xfrm>
            <a:off x="1313527" y="3609200"/>
            <a:ext cx="6210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На выходе метод возвращает структуру </a:t>
            </a:r>
            <a:r>
              <a:rPr lang="en-US" sz="1700">
                <a:solidFill>
                  <a:schemeClr val="lt2"/>
                </a:solidFill>
                <a:highlight>
                  <a:srgbClr val="000000"/>
                </a:highlight>
              </a:rPr>
              <a:t>ParallelLoopResult</a:t>
            </a: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, которая содержит информацию о выполнении цикла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4"/>
          <p:cNvSpPr txBox="1">
            <a:spLocks noGrp="1"/>
          </p:cNvSpPr>
          <p:nvPr>
            <p:ph type="body" idx="1"/>
          </p:nvPr>
        </p:nvSpPr>
        <p:spPr>
          <a:xfrm>
            <a:off x="3016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IsCompleted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определяет, завершилось ли полное выполнение параллельного цикла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LowestBreakIteration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возвращает индекс, на котором произошло прерывание работы цикла</a:t>
            </a:r>
            <a:endParaRPr/>
          </a:p>
          <a:p>
            <a:pPr marL="342900" marR="0" lvl="0" indent="-2413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119918" y="2390915"/>
            <a:ext cx="9216900" cy="14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ParallelLoopResult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.For(1, 10, Factorial);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(!result.IsCompleted)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"Выполнение цикла завершено на итерации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result.LowestBreakIteration);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Досрочный выход из цикла</a:t>
            </a:r>
            <a:endParaRPr/>
          </a:p>
        </p:txBody>
      </p:sp>
      <p:sp>
        <p:nvSpPr>
          <p:cNvPr id="820" name="Google Shape;820;p25"/>
          <p:cNvSpPr txBox="1">
            <a:spLocks noGrp="1"/>
          </p:cNvSpPr>
          <p:nvPr>
            <p:ph type="body" idx="1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Stop()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</a:t>
            </a:r>
            <a:r>
              <a:rPr lang="ru-RU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прекращение всех, еще не начавшихся итераций</a:t>
            </a: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Break()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ru-RU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прекращение всех, еще не начавшихся итераций, </a:t>
            </a:r>
            <a:r>
              <a:rPr lang="ru-RU" sz="24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 исключением итераций с меньшим значением</a:t>
            </a:r>
            <a:endParaRPr b="1" dirty="0"/>
          </a:p>
        </p:txBody>
      </p:sp>
      <p:sp>
        <p:nvSpPr>
          <p:cNvPr id="821" name="Google Shape;821;p25"/>
          <p:cNvSpPr txBox="1"/>
          <p:nvPr/>
        </p:nvSpPr>
        <p:spPr>
          <a:xfrm>
            <a:off x="55563" y="3644900"/>
            <a:ext cx="9088438" cy="2586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10, (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z, </a:t>
            </a:r>
            <a:r>
              <a:rPr lang="en-US" sz="18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ParallelLoopState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pd) =&gt;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= 1;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1; y &lt;= 10; y++)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(r == 5)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pd.Stop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r *= z;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});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ru-RU" b="1" dirty="0"/>
              <a:t>К</a:t>
            </a:r>
            <a:r>
              <a:rPr lang="en-US" sz="4400" b="1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ласс</a:t>
            </a:r>
            <a:r>
              <a:rPr lang="en-US" sz="4400" b="1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Task</a:t>
            </a:r>
            <a:endParaRPr dirty="0"/>
          </a:p>
        </p:txBody>
      </p:sp>
      <p:sp>
        <p:nvSpPr>
          <p:cNvPr id="436" name="Google Shape;436;p5"/>
          <p:cNvSpPr txBox="1">
            <a:spLocks noGrp="1"/>
          </p:cNvSpPr>
          <p:nvPr>
            <p:ph type="body" idx="1"/>
          </p:nvPr>
        </p:nvSpPr>
        <p:spPr>
          <a:xfrm>
            <a:off x="290512" y="749300"/>
            <a:ext cx="8374062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описывает отдельную продолжительную операцию, которая запускается асинхронно в одном из потоков из пула потоков (можно запускать синхронно в текущем потоке) – подобна потокам, но абстракция более высокого уровня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Представлена .Net 4.0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Среда WinRT</a:t>
            </a:r>
            <a:endParaRPr/>
          </a:p>
        </p:txBody>
      </p:sp>
      <p:pic>
        <p:nvPicPr>
          <p:cNvPr id="437" name="Google Shape;437;p5" descr="Developer's Notes: Использование тасков в C#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1775" y="4581525"/>
            <a:ext cx="48006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Досрочный выход из цикла</a:t>
            </a:r>
            <a:endParaRPr/>
          </a:p>
        </p:txBody>
      </p:sp>
      <p:sp>
        <p:nvSpPr>
          <p:cNvPr id="820" name="Google Shape;820;p25"/>
          <p:cNvSpPr txBox="1">
            <a:spLocks noGrp="1"/>
          </p:cNvSpPr>
          <p:nvPr>
            <p:ph type="body" idx="1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dirty="0"/>
              <a:t>К примеру, применив </a:t>
            </a:r>
            <a:r>
              <a:rPr lang="en-US" dirty="0"/>
              <a:t>Stop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Break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на 5 итерации цикла: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Stop() </a:t>
            </a:r>
            <a:r>
              <a:rPr lang="ru-RU" dirty="0"/>
              <a:t>завершит цикл</a:t>
            </a:r>
            <a:r>
              <a:rPr lang="en-US" dirty="0"/>
              <a:t>;</a:t>
            </a:r>
            <a:endParaRPr lang="ru-RU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Break() </a:t>
            </a:r>
            <a:r>
              <a:rPr lang="ru-RU" dirty="0"/>
              <a:t>подождет выполнения 1-4 итераций, после чего завершит цикл.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dirty="0"/>
              <a:t>При этом в обоих случаях, начавшиеся, но не завершенные итерации цикла не остановятся.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830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Parallel.Invoke()</a:t>
            </a:r>
            <a:endParaRPr/>
          </a:p>
        </p:txBody>
      </p:sp>
      <p:sp>
        <p:nvSpPr>
          <p:cNvPr id="852" name="Google Shape;852;p28"/>
          <p:cNvSpPr txBox="1">
            <a:spLocks noGrp="1"/>
          </p:cNvSpPr>
          <p:nvPr>
            <p:ph type="body" idx="1"/>
          </p:nvPr>
        </p:nvSpPr>
        <p:spPr>
          <a:xfrm>
            <a:off x="279400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распараллелить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исполнение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задач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которые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выполняются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одном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потоке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запустить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одновременно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Вызывающий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должен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дождаться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завершения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рабочих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элементов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dirty="0"/>
          </a:p>
        </p:txBody>
      </p:sp>
      <p:sp>
        <p:nvSpPr>
          <p:cNvPr id="853" name="Google Shape;853;p28"/>
          <p:cNvSpPr txBox="1"/>
          <p:nvPr/>
        </p:nvSpPr>
        <p:spPr>
          <a:xfrm>
            <a:off x="252412" y="3405187"/>
            <a:ext cx="86391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.Invoke(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() =&gt;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WebClient().DownloadFile(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"http://www.belstu.by"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"start.html"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() =&gt;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WebClient().DownloadFile(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"http://www.go.by"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"go.html"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854" name="Google Shape;854;p28"/>
          <p:cNvSpPr txBox="1"/>
          <p:nvPr/>
        </p:nvSpPr>
        <p:spPr>
          <a:xfrm>
            <a:off x="611187" y="2781300"/>
            <a:ext cx="457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Parallel.Invoke (FuncOne, Func Two…)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5" name="Google Shape;855;p28"/>
          <p:cNvSpPr txBox="1"/>
          <p:nvPr/>
        </p:nvSpPr>
        <p:spPr>
          <a:xfrm>
            <a:off x="5183187" y="2651125"/>
            <a:ext cx="32766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Методы, лямбда-выражения, массив Action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g5dc8fa5b43954317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33338"/>
            <a:ext cx="8162925" cy="67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g5dc8fa5b43954317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776" y="2151572"/>
            <a:ext cx="2267650" cy="12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445346b7831aabd_0"/>
          <p:cNvSpPr txBox="1">
            <a:spLocks noGrp="1"/>
          </p:cNvSpPr>
          <p:nvPr>
            <p:ph type="body" idx="1"/>
          </p:nvPr>
        </p:nvSpPr>
        <p:spPr>
          <a:xfrm>
            <a:off x="301625" y="750675"/>
            <a:ext cx="8540700" cy="534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System.Collections.Concurrent</a:t>
            </a:r>
            <a:endParaRPr sz="2400"/>
          </a:p>
        </p:txBody>
      </p:sp>
      <p:sp>
        <p:nvSpPr>
          <p:cNvPr id="877" name="Google Shape;877;g4445346b7831aabd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Коллекции, поддерживающие параллелизм</a:t>
            </a:r>
            <a:endParaRPr sz="3000"/>
          </a:p>
        </p:txBody>
      </p:sp>
      <p:pic>
        <p:nvPicPr>
          <p:cNvPr id="878" name="Google Shape;878;g4445346b7831aab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71" y="1645930"/>
            <a:ext cx="5076074" cy="3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Коллекции, поддерживающие параллелизм</a:t>
            </a:r>
            <a:endParaRPr sz="3000"/>
          </a:p>
        </p:txBody>
      </p:sp>
      <p:sp>
        <p:nvSpPr>
          <p:cNvPr id="885" name="Google Shape;885;p30"/>
          <p:cNvSpPr txBox="1">
            <a:spLocks noGrp="1"/>
          </p:cNvSpPr>
          <p:nvPr>
            <p:ph type="body" idx="1"/>
          </p:nvPr>
        </p:nvSpPr>
        <p:spPr>
          <a:xfrm>
            <a:off x="301625" y="793150"/>
            <a:ext cx="8540700" cy="5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21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►"/>
            </a:pPr>
            <a:r>
              <a:rPr lang="en-US" sz="19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System.Collections.Concurrent</a:t>
            </a:r>
            <a:r>
              <a:rPr lang="en-US" sz="1900"/>
              <a:t>      </a:t>
            </a:r>
            <a:r>
              <a:rPr lang="en-US" sz="19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</a:t>
            </a:r>
            <a:r>
              <a:rPr lang="en-US" sz="19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BlockingCollection&lt;T&gt;</a:t>
            </a:r>
            <a:r>
              <a:rPr lang="en-US" sz="19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►"/>
            </a:pPr>
            <a:r>
              <a:rPr lang="en-US" sz="19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реализация шаблона «поставщик - потребитель»</a:t>
            </a:r>
            <a:endParaRPr sz="19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параллельное добавление и извлечение элементов из нескольких потоков;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допускает указание максимальной емкости;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операции вставки и удаления, блокирующиеся при опустошении или заполнении коллекции;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условные операции вставки и удалении, не блокирующиеся или блокирующиеся лишь на определенное время;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инкапсулирует все типы коллекций, реализующие интерфейс </a:t>
            </a:r>
            <a:r>
              <a:rPr lang="en-US" sz="1900">
                <a:solidFill>
                  <a:schemeClr val="lt2"/>
                </a:solidFill>
              </a:rPr>
              <a:t>IProducerConsumerCollection&lt;T&gt;</a:t>
            </a:r>
            <a:r>
              <a:rPr lang="en-US" sz="1900"/>
              <a:t>;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отмену с помощью токенов отмены;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два вида перечисления с помощью оператора foreach: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перечисление "только для чтения";</a:t>
            </a:r>
            <a:endParaRPr sz="1900"/>
          </a:p>
          <a:p>
            <a:pPr marL="342900" marR="0" lvl="0" indent="-3213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перечисление, при котором элементы по мере перечисления удаляются.</a:t>
            </a:r>
            <a:endParaRPr sz="1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dc8fa5b43954317_1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2" name="Google Shape;892;g5dc8fa5b43954317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00" y="228609"/>
            <a:ext cx="8842376" cy="445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99" name="Google Shape;8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508962"/>
            <a:ext cx="9350999" cy="30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ba34eaca68556bc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90048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использования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lt2"/>
                </a:solidFill>
              </a:rPr>
              <a:t>BlockingCollection</a:t>
            </a:r>
            <a:r>
              <a:rPr lang="en-US" sz="2400" dirty="0">
                <a:solidFill>
                  <a:schemeClr val="lt2"/>
                </a:solidFill>
              </a:rPr>
              <a:t>&lt;T&gt;</a:t>
            </a:r>
            <a:r>
              <a:rPr lang="en-US" sz="2400" dirty="0"/>
              <a:t>:</a:t>
            </a:r>
            <a:endParaRPr sz="24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 err="1"/>
              <a:t>Создайте</a:t>
            </a:r>
            <a:r>
              <a:rPr lang="en-US" sz="2400" dirty="0"/>
              <a:t> </a:t>
            </a:r>
            <a:r>
              <a:rPr lang="en-US" sz="2400" dirty="0" err="1"/>
              <a:t>экземпляр</a:t>
            </a:r>
            <a:r>
              <a:rPr lang="en-US" sz="2400" dirty="0"/>
              <a:t> </a:t>
            </a:r>
            <a:r>
              <a:rPr lang="en-US" sz="2400" dirty="0" err="1"/>
              <a:t>класса</a:t>
            </a:r>
            <a:r>
              <a:rPr lang="en-US" sz="2400" dirty="0"/>
              <a:t>, </a:t>
            </a:r>
            <a:r>
              <a:rPr lang="en-US" sz="2400" dirty="0" err="1"/>
              <a:t>указав</a:t>
            </a:r>
            <a:r>
              <a:rPr lang="en-US" sz="2400" dirty="0"/>
              <a:t>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необходимости</a:t>
            </a:r>
            <a:r>
              <a:rPr lang="en-US" sz="2400" dirty="0"/>
              <a:t> </a:t>
            </a:r>
            <a:r>
              <a:rPr lang="en-US" sz="2400" dirty="0" err="1"/>
              <a:t>коллекцию</a:t>
            </a:r>
            <a:r>
              <a:rPr lang="en-US" sz="2400" dirty="0"/>
              <a:t>, </a:t>
            </a:r>
            <a:r>
              <a:rPr lang="en-US" sz="2400" dirty="0" err="1"/>
              <a:t>реализующую</a:t>
            </a:r>
            <a:r>
              <a:rPr lang="en-US" sz="2400" dirty="0"/>
              <a:t> </a:t>
            </a:r>
            <a:r>
              <a:rPr lang="en-US" sz="2400" dirty="0" err="1"/>
              <a:t>интерфейс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lt2"/>
                </a:solidFill>
              </a:rPr>
              <a:t>IProducerConsumerCollection</a:t>
            </a:r>
            <a:r>
              <a:rPr lang="en-US" sz="2400" dirty="0">
                <a:solidFill>
                  <a:schemeClr val="lt2"/>
                </a:solidFill>
              </a:rPr>
              <a:t>&lt;T&gt;</a:t>
            </a:r>
            <a:r>
              <a:rPr lang="en-US" sz="2400" dirty="0"/>
              <a:t> и </a:t>
            </a:r>
            <a:r>
              <a:rPr lang="en-US" sz="2400" dirty="0" err="1"/>
              <a:t>максимальный</a:t>
            </a:r>
            <a:r>
              <a:rPr lang="en-US" sz="2400" dirty="0"/>
              <a:t> </a:t>
            </a:r>
            <a:r>
              <a:rPr lang="en-US" sz="2400" dirty="0" err="1"/>
              <a:t>размер</a:t>
            </a:r>
            <a:r>
              <a:rPr lang="en-US" sz="2400" dirty="0"/>
              <a:t> </a:t>
            </a:r>
            <a:r>
              <a:rPr lang="en-US" sz="2400" dirty="0" err="1"/>
              <a:t>коллекции</a:t>
            </a:r>
            <a:r>
              <a:rPr lang="en-US" sz="2400" dirty="0"/>
              <a:t>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 err="1"/>
              <a:t>Вызовите</a:t>
            </a:r>
            <a:r>
              <a:rPr lang="en-US" sz="2400" dirty="0"/>
              <a:t> </a:t>
            </a:r>
            <a:r>
              <a:rPr lang="en-US" sz="2400" dirty="0" err="1"/>
              <a:t>методы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lt2"/>
                </a:solidFill>
              </a:rPr>
              <a:t>Add </a:t>
            </a:r>
            <a:r>
              <a:rPr lang="en-US" sz="2400" dirty="0" err="1">
                <a:solidFill>
                  <a:schemeClr val="lt2"/>
                </a:solidFill>
              </a:rPr>
              <a:t>или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TryAdd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добавления</a:t>
            </a:r>
            <a:r>
              <a:rPr lang="en-US" sz="2400" dirty="0"/>
              <a:t> </a:t>
            </a:r>
            <a:r>
              <a:rPr lang="en-US" sz="2400" dirty="0" err="1"/>
              <a:t>элементов</a:t>
            </a:r>
            <a:r>
              <a:rPr lang="en-US" sz="2400" dirty="0"/>
              <a:t> в </a:t>
            </a:r>
            <a:r>
              <a:rPr lang="en-US" sz="2400" dirty="0" err="1"/>
              <a:t>нижележащую</a:t>
            </a:r>
            <a:r>
              <a:rPr lang="en-US" sz="2400" dirty="0"/>
              <a:t> </a:t>
            </a:r>
            <a:r>
              <a:rPr lang="en-US" sz="2400" dirty="0" err="1"/>
              <a:t>коллекцию</a:t>
            </a:r>
            <a:r>
              <a:rPr lang="en-US" sz="2400" dirty="0"/>
              <a:t>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 err="1"/>
              <a:t>Вызовите</a:t>
            </a:r>
            <a:r>
              <a:rPr lang="en-US" sz="2400" dirty="0"/>
              <a:t> </a:t>
            </a:r>
            <a:r>
              <a:rPr lang="en-US" sz="2400" dirty="0" err="1"/>
              <a:t>методы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lt2"/>
                </a:solidFill>
              </a:rPr>
              <a:t>Take </a:t>
            </a:r>
            <a:r>
              <a:rPr lang="en-US" sz="2400" dirty="0" err="1">
                <a:solidFill>
                  <a:schemeClr val="lt2"/>
                </a:solidFill>
              </a:rPr>
              <a:t>или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TryTake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удаления</a:t>
            </a:r>
            <a:r>
              <a:rPr lang="en-US" sz="2400" dirty="0"/>
              <a:t> (</a:t>
            </a:r>
            <a:r>
              <a:rPr lang="ru-RU" sz="2400" dirty="0"/>
              <a:t>получения</a:t>
            </a:r>
            <a:r>
              <a:rPr lang="en-US" sz="2400" dirty="0"/>
              <a:t>) </a:t>
            </a:r>
            <a:r>
              <a:rPr lang="en-US" sz="2400" dirty="0" err="1"/>
              <a:t>элементов</a:t>
            </a:r>
            <a:r>
              <a:rPr lang="en-US" sz="2400" dirty="0"/>
              <a:t> </a:t>
            </a:r>
            <a:r>
              <a:rPr lang="en-US" sz="2400" dirty="0" err="1"/>
              <a:t>нижележащей</a:t>
            </a:r>
            <a:r>
              <a:rPr lang="en-US" sz="2400" dirty="0"/>
              <a:t> </a:t>
            </a:r>
            <a:r>
              <a:rPr lang="en-US" sz="2400" dirty="0" err="1"/>
              <a:t>коллекции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2"/>
          <p:cNvSpPr txBox="1">
            <a:spLocks noGrp="1"/>
          </p:cNvSpPr>
          <p:nvPr>
            <p:ph type="title"/>
          </p:nvPr>
        </p:nvSpPr>
        <p:spPr>
          <a:xfrm>
            <a:off x="-453007" y="396863"/>
            <a:ext cx="8540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поставщик - потребитель</a:t>
            </a:r>
            <a:endParaRPr/>
          </a:p>
        </p:txBody>
      </p:sp>
      <p:sp>
        <p:nvSpPr>
          <p:cNvPr id="911" name="Google Shape;911;p3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2" name="Google Shape;91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6487" y="763587"/>
            <a:ext cx="352425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32"/>
          <p:cNvSpPr txBox="1"/>
          <p:nvPr/>
        </p:nvSpPr>
        <p:spPr>
          <a:xfrm>
            <a:off x="-33325" y="877878"/>
            <a:ext cx="9078900" cy="538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BlockingCollection&lt;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blockcoll = 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BlockingCollection&lt;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producer = 0; producer &lt; 5; producer++)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Task.Factory.StartNew(()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    x++;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ii = 0; ii &lt; 3; ii++)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x++;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Thread.Sleep(100);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 = 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blockcoll.Add(id);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Console.WriteLine(</a:t>
            </a:r>
            <a:r>
              <a:rPr lang="en-US" sz="1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"Produser  add "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endParaRPr sz="1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Task consumer = Task.Factory.StartNew(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()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(var item </a:t>
            </a:r>
            <a:r>
              <a:rPr lang="en-US" sz="1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blockcoll.GetConsumingEnumerable())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Console.WriteLine(</a:t>
            </a:r>
            <a:r>
              <a:rPr lang="en-US" sz="1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Reading "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+item);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consumer.Wait();</a:t>
            </a:r>
            <a:endParaRPr/>
          </a:p>
        </p:txBody>
      </p:sp>
      <p:sp>
        <p:nvSpPr>
          <p:cNvPr id="914" name="Google Shape;914;p32"/>
          <p:cNvSpPr txBox="1"/>
          <p:nvPr/>
        </p:nvSpPr>
        <p:spPr>
          <a:xfrm>
            <a:off x="17462" y="26987"/>
            <a:ext cx="246380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/>
          </a:p>
        </p:txBody>
      </p:sp>
      <p:pic>
        <p:nvPicPr>
          <p:cNvPr id="915" name="Google Shape;91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2687" y="396875"/>
            <a:ext cx="147637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32"/>
          <p:cNvSpPr txBox="1"/>
          <p:nvPr/>
        </p:nvSpPr>
        <p:spPr>
          <a:xfrm>
            <a:off x="4303201" y="2848602"/>
            <a:ext cx="3784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  <a:latin typeface="Tahoma"/>
                <a:ea typeface="Tahoma"/>
                <a:cs typeface="Tahoma"/>
                <a:sym typeface="Tahoma"/>
              </a:rPr>
              <a:t>добавление элементов в коллекцию.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17" name="Google Shape;917;p32"/>
          <p:cNvSpPr txBox="1"/>
          <p:nvPr/>
        </p:nvSpPr>
        <p:spPr>
          <a:xfrm>
            <a:off x="5057875" y="5613225"/>
            <a:ext cx="41970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возвращает (потенциально) бесконечную последовательность, которая возвращает элементы, когда они становятся доступными.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18" name="Google Shape;918;p32"/>
          <p:cNvSpPr txBox="1"/>
          <p:nvPr/>
        </p:nvSpPr>
        <p:spPr>
          <a:xfrm>
            <a:off x="5338780" y="1320324"/>
            <a:ext cx="24639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автоматически создал экземпляр параллельной очереди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Асинхронное программирование</a:t>
            </a:r>
            <a:endParaRPr/>
          </a:p>
        </p:txBody>
      </p:sp>
      <p:sp>
        <p:nvSpPr>
          <p:cNvPr id="932" name="Google Shape;932;p34"/>
          <p:cNvSpPr txBox="1">
            <a:spLocks noGrp="1"/>
          </p:cNvSpPr>
          <p:nvPr>
            <p:ph type="body" idx="1"/>
          </p:nvPr>
        </p:nvSpPr>
        <p:spPr>
          <a:xfrm>
            <a:off x="301642" y="1530291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асинхронном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выполнения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разделяется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две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части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выполняется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 в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другой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программы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Асинхронный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реализуется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средой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исполнения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помощи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пула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потоков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 класса Task&lt;T&gt;  </a:t>
            </a:r>
            <a:endParaRPr/>
          </a:p>
        </p:txBody>
      </p:sp>
      <p:pic>
        <p:nvPicPr>
          <p:cNvPr id="444" name="Google Shape;4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1125537"/>
            <a:ext cx="8604250" cy="3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5a61ecd851a76983_0"/>
          <p:cNvSpPr txBox="1">
            <a:spLocks noGrp="1"/>
          </p:cNvSpPr>
          <p:nvPr>
            <p:ph type="body" idx="1"/>
          </p:nvPr>
        </p:nvSpPr>
        <p:spPr>
          <a:xfrm>
            <a:off x="567600" y="527420"/>
            <a:ext cx="8540700" cy="152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 err="1"/>
              <a:t>обладает</a:t>
            </a:r>
            <a:r>
              <a:rPr lang="en-US" sz="2400" dirty="0"/>
              <a:t> </a:t>
            </a:r>
            <a:r>
              <a:rPr lang="en-US" sz="2400" dirty="0" err="1"/>
              <a:t>следующими</a:t>
            </a:r>
            <a:r>
              <a:rPr lang="en-US" sz="2400" dirty="0"/>
              <a:t> </a:t>
            </a:r>
            <a:r>
              <a:rPr lang="en-US" sz="2400" dirty="0" err="1"/>
              <a:t>признаками</a:t>
            </a:r>
            <a:r>
              <a:rPr lang="en-US" sz="2400" dirty="0"/>
              <a:t>: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В </a:t>
            </a:r>
            <a:r>
              <a:rPr lang="en-US" sz="2400" dirty="0" err="1"/>
              <a:t>заголовке</a:t>
            </a:r>
            <a:r>
              <a:rPr lang="en-US" sz="2400" dirty="0"/>
              <a:t> </a:t>
            </a:r>
            <a:r>
              <a:rPr lang="en-US" sz="2400" dirty="0" err="1"/>
              <a:t>метода</a:t>
            </a:r>
            <a:r>
              <a:rPr lang="en-US" sz="2400" dirty="0"/>
              <a:t> </a:t>
            </a:r>
            <a:r>
              <a:rPr lang="en-US" sz="2400" dirty="0" err="1"/>
              <a:t>используется</a:t>
            </a:r>
            <a:r>
              <a:rPr lang="en-US" sz="2400" dirty="0"/>
              <a:t> </a:t>
            </a:r>
            <a:r>
              <a:rPr lang="en-US" sz="2400" dirty="0" err="1"/>
              <a:t>модификатор</a:t>
            </a:r>
            <a:r>
              <a:rPr lang="en-US" sz="2400" dirty="0"/>
              <a:t> async;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 err="1"/>
              <a:t>Метод</a:t>
            </a:r>
            <a:r>
              <a:rPr lang="en-US" sz="2400" dirty="0"/>
              <a:t> </a:t>
            </a:r>
            <a:r>
              <a:rPr lang="en-US" sz="2400" dirty="0" err="1"/>
              <a:t>содержит</a:t>
            </a:r>
            <a:r>
              <a:rPr lang="en-US" sz="2400" dirty="0"/>
              <a:t> </a:t>
            </a:r>
            <a:r>
              <a:rPr lang="en-US" sz="2400" dirty="0" err="1"/>
              <a:t>одно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несколько</a:t>
            </a:r>
            <a:r>
              <a:rPr lang="en-US" sz="2400" dirty="0"/>
              <a:t> </a:t>
            </a:r>
            <a:r>
              <a:rPr lang="en-US" sz="2400" dirty="0" err="1"/>
              <a:t>выражений</a:t>
            </a:r>
            <a:r>
              <a:rPr lang="en-US" sz="2400" dirty="0"/>
              <a:t> await;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В </a:t>
            </a:r>
            <a:r>
              <a:rPr lang="en-US" sz="2400" dirty="0" err="1"/>
              <a:t>качестве</a:t>
            </a:r>
            <a:r>
              <a:rPr lang="en-US" sz="2400" dirty="0"/>
              <a:t> </a:t>
            </a:r>
            <a:r>
              <a:rPr lang="en-US" sz="2400" dirty="0" err="1"/>
              <a:t>возвращаемого</a:t>
            </a:r>
            <a:r>
              <a:rPr lang="en-US" sz="2400" dirty="0"/>
              <a:t> </a:t>
            </a:r>
            <a:r>
              <a:rPr lang="en-US" sz="2400" dirty="0" err="1"/>
              <a:t>типа</a:t>
            </a:r>
            <a:r>
              <a:rPr lang="en-US" sz="2400" dirty="0"/>
              <a:t> </a:t>
            </a:r>
            <a:r>
              <a:rPr lang="en-US" sz="2400" dirty="0" err="1"/>
              <a:t>используется</a:t>
            </a:r>
            <a:r>
              <a:rPr lang="en-US" sz="2400" dirty="0"/>
              <a:t> </a:t>
            </a:r>
            <a:r>
              <a:rPr lang="en-US" sz="2400" dirty="0" err="1"/>
              <a:t>один</a:t>
            </a:r>
            <a:r>
              <a:rPr lang="en-US" sz="2400" dirty="0"/>
              <a:t> </a:t>
            </a:r>
            <a:r>
              <a:rPr lang="en-US" sz="2400" dirty="0" err="1"/>
              <a:t>из</a:t>
            </a:r>
            <a:r>
              <a:rPr lang="en-US" sz="2400" dirty="0"/>
              <a:t> </a:t>
            </a:r>
            <a:r>
              <a:rPr lang="en-US" sz="2400" dirty="0" err="1"/>
              <a:t>следующих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 dirty="0">
                <a:solidFill>
                  <a:schemeClr val="lt2"/>
                </a:solidFill>
              </a:rPr>
              <a:t>void</a:t>
            </a:r>
            <a:endParaRPr sz="2400" dirty="0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 dirty="0">
                <a:solidFill>
                  <a:schemeClr val="lt2"/>
                </a:solidFill>
              </a:rPr>
              <a:t>Task</a:t>
            </a:r>
            <a:endParaRPr sz="2400" dirty="0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 dirty="0">
                <a:solidFill>
                  <a:schemeClr val="lt2"/>
                </a:solidFill>
              </a:rPr>
              <a:t>Task&lt;T&gt;</a:t>
            </a:r>
            <a:endParaRPr sz="2400" dirty="0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 dirty="0" err="1">
                <a:solidFill>
                  <a:schemeClr val="lt2"/>
                </a:solidFill>
              </a:rPr>
              <a:t>ValueTask</a:t>
            </a:r>
            <a:r>
              <a:rPr lang="en-US" sz="2400" dirty="0">
                <a:solidFill>
                  <a:schemeClr val="lt2"/>
                </a:solidFill>
              </a:rPr>
              <a:t>&lt;T&gt;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939" name="Google Shape;939;g5a61ecd851a76983_0"/>
          <p:cNvSpPr txBox="1">
            <a:spLocks noGrp="1"/>
          </p:cNvSpPr>
          <p:nvPr>
            <p:ph type="title" idx="4294967295"/>
          </p:nvPr>
        </p:nvSpPr>
        <p:spPr>
          <a:xfrm>
            <a:off x="35712" y="252375"/>
            <a:ext cx="9072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Асинхронные методы, async и await</a:t>
            </a:r>
            <a:b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40" name="Google Shape;940;g5a61ecd851a76983_0"/>
          <p:cNvSpPr txBox="1"/>
          <p:nvPr/>
        </p:nvSpPr>
        <p:spPr>
          <a:xfrm>
            <a:off x="4026188" y="3263345"/>
            <a:ext cx="4572000" cy="70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 результат = await выражение; оператор(ы);</a:t>
            </a:r>
            <a:endParaRPr/>
          </a:p>
        </p:txBody>
      </p:sp>
      <p:sp>
        <p:nvSpPr>
          <p:cNvPr id="941" name="Google Shape;941;g5a61ecd851a76983_0"/>
          <p:cNvSpPr txBox="1"/>
          <p:nvPr/>
        </p:nvSpPr>
        <p:spPr>
          <a:xfrm>
            <a:off x="5969775" y="2761000"/>
            <a:ext cx="29259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обычно является задачей</a:t>
            </a:r>
            <a:endParaRPr/>
          </a:p>
        </p:txBody>
      </p:sp>
      <p:cxnSp>
        <p:nvCxnSpPr>
          <p:cNvPr id="942" name="Google Shape;942;g5a61ecd851a76983_0"/>
          <p:cNvCxnSpPr/>
          <p:nvPr/>
        </p:nvCxnSpPr>
        <p:spPr>
          <a:xfrm flipH="1">
            <a:off x="5636028" y="3263338"/>
            <a:ext cx="2055900" cy="10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43" name="Google Shape;943;g5a61ecd851a76983_0"/>
          <p:cNvSpPr txBox="1"/>
          <p:nvPr/>
        </p:nvSpPr>
        <p:spPr>
          <a:xfrm>
            <a:off x="35700" y="4740700"/>
            <a:ext cx="6168600" cy="2247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 awaiter = выражение.GetAwaiter();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awaiter.OnCompleted(()=&gt;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{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var результат = awaiter.GetResult();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оператор(ы);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} </a:t>
            </a:r>
            <a:endParaRPr/>
          </a:p>
        </p:txBody>
      </p:sp>
      <p:sp>
        <p:nvSpPr>
          <p:cNvPr id="944" name="Google Shape;944;g5a61ecd851a76983_0"/>
          <p:cNvSpPr txBox="1"/>
          <p:nvPr/>
        </p:nvSpPr>
        <p:spPr>
          <a:xfrm>
            <a:off x="6702442" y="3838687"/>
            <a:ext cx="2084400" cy="65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await выражение;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оператор(ы); </a:t>
            </a:r>
            <a:endParaRPr/>
          </a:p>
        </p:txBody>
      </p:sp>
      <p:sp>
        <p:nvSpPr>
          <p:cNvPr id="945" name="Google Shape;945;g5a61ecd851a76983_0"/>
          <p:cNvSpPr txBox="1"/>
          <p:nvPr/>
        </p:nvSpPr>
        <p:spPr>
          <a:xfrm>
            <a:off x="6702462" y="4740712"/>
            <a:ext cx="2430600" cy="204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применяться только внутри метода (или лямбда-выражения) со специальным модификатором asynс</a:t>
            </a:r>
            <a:endParaRPr/>
          </a:p>
        </p:txBody>
      </p:sp>
      <p:cxnSp>
        <p:nvCxnSpPr>
          <p:cNvPr id="946" name="Google Shape;946;g5a61ecd851a76983_0"/>
          <p:cNvCxnSpPr>
            <a:endCxn id="944" idx="1"/>
          </p:cNvCxnSpPr>
          <p:nvPr/>
        </p:nvCxnSpPr>
        <p:spPr>
          <a:xfrm rot="10800000">
            <a:off x="6702442" y="4163887"/>
            <a:ext cx="72000" cy="66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942;g5a61ecd851a76983_0">
            <a:extLst>
              <a:ext uri="{FF2B5EF4-FFF2-40B4-BE49-F238E27FC236}">
                <a16:creationId xmlns:a16="http://schemas.microsoft.com/office/drawing/2014/main" id="{6A196972-5DC7-422E-9D3F-CD76AA61C242}"/>
              </a:ext>
            </a:extLst>
          </p:cNvPr>
          <p:cNvCxnSpPr>
            <a:cxnSpLocks/>
          </p:cNvCxnSpPr>
          <p:nvPr/>
        </p:nvCxnSpPr>
        <p:spPr>
          <a:xfrm flipH="1">
            <a:off x="3696929" y="4012866"/>
            <a:ext cx="639436" cy="657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6"/>
          <p:cNvSpPr txBox="1"/>
          <p:nvPr/>
        </p:nvSpPr>
        <p:spPr>
          <a:xfrm>
            <a:off x="9525" y="1882775"/>
            <a:ext cx="9648825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ReadFromWeb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 =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WebClient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 =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web.DownloadStringTaskAsync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"https://msdn.microsoft.com/</a:t>
            </a:r>
            <a:r>
              <a:rPr lang="en-US" sz="1800" b="0" i="0" u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ru-ru</a:t>
            </a:r>
            <a:r>
              <a:rPr lang="en-US" sz="1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/"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text.Length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ReadFromWeb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Thread.Sleep</a:t>
            </a: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(3000);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</p:txBody>
      </p:sp>
      <p:sp>
        <p:nvSpPr>
          <p:cNvPr id="968" name="Google Shape;968;p36"/>
          <p:cNvSpPr txBox="1">
            <a:spLocks noGrp="1"/>
          </p:cNvSpPr>
          <p:nvPr>
            <p:ph type="body" idx="1"/>
          </p:nvPr>
        </p:nvSpPr>
        <p:spPr>
          <a:xfrm>
            <a:off x="0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с модификатором async   - называются асинхронные функции  </a:t>
            </a:r>
            <a:endParaRPr/>
          </a:p>
        </p:txBody>
      </p:sp>
      <p:sp>
        <p:nvSpPr>
          <p:cNvPr id="969" name="Google Shape;969;p36"/>
          <p:cNvSpPr txBox="1"/>
          <p:nvPr/>
        </p:nvSpPr>
        <p:spPr>
          <a:xfrm>
            <a:off x="4984598" y="2255076"/>
            <a:ext cx="45720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создаёт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задачу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Task&lt;string&gt;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чтения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сайта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управление</a:t>
            </a:r>
            <a:endParaRPr dirty="0"/>
          </a:p>
        </p:txBody>
      </p:sp>
      <p:sp>
        <p:nvSpPr>
          <p:cNvPr id="970" name="Google Shape;970;p36"/>
          <p:cNvSpPr txBox="1"/>
          <p:nvPr/>
        </p:nvSpPr>
        <p:spPr>
          <a:xfrm>
            <a:off x="4581525" y="52625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асинхронная функция, которая не блокирует при вызове основной поток</a:t>
            </a:r>
            <a:endParaRPr/>
          </a:p>
        </p:txBody>
      </p:sp>
      <p:sp>
        <p:nvSpPr>
          <p:cNvPr id="971" name="Google Shape;971;p36"/>
          <p:cNvSpPr txBox="1"/>
          <p:nvPr/>
        </p:nvSpPr>
        <p:spPr>
          <a:xfrm>
            <a:off x="4779962" y="3948112"/>
            <a:ext cx="4572000" cy="92392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приостановить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выполнение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метода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до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тех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пор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пока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эта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завершится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972" name="Google Shape;972;p36"/>
          <p:cNvCxnSpPr/>
          <p:nvPr/>
        </p:nvCxnSpPr>
        <p:spPr>
          <a:xfrm rot="10800000">
            <a:off x="3227387" y="3165475"/>
            <a:ext cx="1354137" cy="892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973" name="Google Shape;97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1650" y="-17462"/>
            <a:ext cx="2095500" cy="83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7"/>
          <p:cNvSpPr txBox="1">
            <a:spLocks noGrp="1"/>
          </p:cNvSpPr>
          <p:nvPr>
            <p:ph type="body" idx="1"/>
          </p:nvPr>
        </p:nvSpPr>
        <p:spPr>
          <a:xfrm>
            <a:off x="2508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стандартных классах платформы .NET многие методы, выполняющие долгие операции, получили поддержку в виде асинхронных аналогов.  Async в названии</a:t>
            </a:r>
            <a:endParaRPr/>
          </a:p>
        </p:txBody>
      </p:sp>
      <p:sp>
        <p:nvSpPr>
          <p:cNvPr id="980" name="Google Shape;980;p37"/>
          <p:cNvSpPr txBox="1"/>
          <p:nvPr/>
        </p:nvSpPr>
        <p:spPr>
          <a:xfrm>
            <a:off x="539750" y="2060575"/>
            <a:ext cx="7632700" cy="427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qwe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"Fourth"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www()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"Second"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await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qwe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www();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"Third"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sz="1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5856A-D0E3-4123-97BB-C7484609C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58" y="2566065"/>
            <a:ext cx="1475146" cy="264098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7"/>
          <p:cNvSpPr txBox="1">
            <a:spLocks noGrp="1"/>
          </p:cNvSpPr>
          <p:nvPr>
            <p:ph type="body" idx="1"/>
          </p:nvPr>
        </p:nvSpPr>
        <p:spPr>
          <a:xfrm>
            <a:off x="2508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None/>
            </a:pPr>
            <a:r>
              <a:rPr lang="en-US" sz="2800" dirty="0"/>
              <a:t>await </a:t>
            </a:r>
            <a:r>
              <a:rPr lang="ru-RU" sz="2800" dirty="0"/>
              <a:t>приостанавливает выполнение текущего метода, при этом последовательность выполнения инструкций во внешнем контексте продолжается.</a:t>
            </a:r>
            <a:endParaRPr sz="2800" dirty="0"/>
          </a:p>
        </p:txBody>
      </p:sp>
      <p:sp>
        <p:nvSpPr>
          <p:cNvPr id="980" name="Google Shape;980;p37"/>
          <p:cNvSpPr txBox="1"/>
          <p:nvPr/>
        </p:nvSpPr>
        <p:spPr>
          <a:xfrm>
            <a:off x="588911" y="2482454"/>
            <a:ext cx="7632700" cy="3754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qwe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"Fourth"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www()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"Second"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await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qwe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www();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"Third"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6A0700-2AC2-4E61-8F99-05D62E6F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3224161"/>
            <a:ext cx="1297858" cy="1743997"/>
          </a:xfrm>
          <a:prstGeom prst="rect">
            <a:avLst/>
          </a:prstGeom>
        </p:spPr>
      </p:pic>
      <p:sp>
        <p:nvSpPr>
          <p:cNvPr id="6" name="Google Shape;971;p36">
            <a:extLst>
              <a:ext uri="{FF2B5EF4-FFF2-40B4-BE49-F238E27FC236}">
                <a16:creationId xmlns:a16="http://schemas.microsoft.com/office/drawing/2014/main" id="{820CAC3F-B87C-41D0-AB01-C90D584CB60F}"/>
              </a:ext>
            </a:extLst>
          </p:cNvPr>
          <p:cNvSpPr txBox="1"/>
          <p:nvPr/>
        </p:nvSpPr>
        <p:spPr>
          <a:xfrm>
            <a:off x="4829123" y="5399431"/>
            <a:ext cx="4572000" cy="923289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ru-RU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Функции, помеченные 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async, </a:t>
            </a:r>
            <a:r>
              <a:rPr lang="ru-RU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но не имеющие </a:t>
            </a:r>
            <a:r>
              <a:rPr lang="en-US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await </a:t>
            </a:r>
            <a:r>
              <a:rPr lang="ru-RU" sz="1800" b="0" i="0" u="none" dirty="0">
                <a:solidFill>
                  <a:schemeClr val="bg1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работают как синхронные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7" name="Google Shape;972;p36">
            <a:extLst>
              <a:ext uri="{FF2B5EF4-FFF2-40B4-BE49-F238E27FC236}">
                <a16:creationId xmlns:a16="http://schemas.microsoft.com/office/drawing/2014/main" id="{85DF41CA-1620-454D-ACF9-81B9241C71B0}"/>
              </a:ext>
            </a:extLst>
          </p:cNvPr>
          <p:cNvCxnSpPr>
            <a:cxnSpLocks/>
          </p:cNvCxnSpPr>
          <p:nvPr/>
        </p:nvCxnSpPr>
        <p:spPr>
          <a:xfrm flipH="1" flipV="1">
            <a:off x="3490453" y="4813472"/>
            <a:ext cx="1258528" cy="57203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710856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8"/>
          <p:cNvSpPr txBox="1">
            <a:spLocks noGrp="1"/>
          </p:cNvSpPr>
          <p:nvPr>
            <p:ph type="body" idx="1"/>
          </p:nvPr>
        </p:nvSpPr>
        <p:spPr>
          <a:xfrm>
            <a:off x="179375" y="613174"/>
            <a:ext cx="8540700" cy="4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В сигнатуру метода добавляется async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Имя метода async, по соглашению, заканчивается суффиксом «Async»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Тип возврата 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Task &lt;TResult&gt;, если return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Task,  если нет оператора return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, если обработчик событий async.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Обычно метод включает в себя хотя бы одно выражение await, которое отмечает точку, в которой метод не может продолжаться до тех пор, пока ожидаемая асинхронная операция не будет завершена. </a:t>
            </a:r>
            <a:endParaRPr/>
          </a:p>
        </p:txBody>
      </p:sp>
      <p:sp>
        <p:nvSpPr>
          <p:cNvPr id="986" name="Google Shape;986;p38"/>
          <p:cNvSpPr txBox="1"/>
          <p:nvPr/>
        </p:nvSpPr>
        <p:spPr>
          <a:xfrm>
            <a:off x="0" y="90487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0" y="90487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 класса Task&lt;T&gt; </a:t>
            </a:r>
            <a:endParaRPr/>
          </a:p>
        </p:txBody>
      </p:sp>
      <p:sp>
        <p:nvSpPr>
          <p:cNvPr id="451" name="Google Shape;451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2" name="Google Shape;4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" y="1268412"/>
            <a:ext cx="8712200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fc468c80b9a3c9c_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63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Определение и запуск задачи</a:t>
            </a:r>
            <a:endParaRPr sz="3000"/>
          </a:p>
        </p:txBody>
      </p:sp>
      <p:sp>
        <p:nvSpPr>
          <p:cNvPr id="459" name="Google Shape;459;g3fc468c80b9a3c9c_5"/>
          <p:cNvSpPr txBox="1">
            <a:spLocks noGrp="1"/>
          </p:cNvSpPr>
          <p:nvPr>
            <p:ph type="body" idx="1"/>
          </p:nvPr>
        </p:nvSpPr>
        <p:spPr>
          <a:xfrm>
            <a:off x="166225" y="1100481"/>
            <a:ext cx="8540700" cy="565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Первый способ создание объекта </a:t>
            </a:r>
            <a:r>
              <a:rPr lang="en-US" sz="2400">
                <a:solidFill>
                  <a:schemeClr val="lt2"/>
                </a:solidFill>
              </a:rPr>
              <a:t>Task</a:t>
            </a:r>
            <a:r>
              <a:rPr lang="en-US" sz="2400"/>
              <a:t> и вызов у него метода </a:t>
            </a:r>
            <a:r>
              <a:rPr lang="en-US" sz="2400">
                <a:solidFill>
                  <a:schemeClr val="lt2"/>
                </a:solidFill>
              </a:rPr>
              <a:t>Start: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объект </a:t>
            </a:r>
            <a:r>
              <a:rPr lang="en-US" sz="2400">
                <a:solidFill>
                  <a:schemeClr val="lt2"/>
                </a:solidFill>
              </a:rPr>
              <a:t>Task</a:t>
            </a:r>
            <a:r>
              <a:rPr lang="en-US" sz="2400"/>
              <a:t> принимает делегат </a:t>
            </a:r>
            <a:r>
              <a:rPr lang="en-US" sz="2400">
                <a:solidFill>
                  <a:schemeClr val="lt2"/>
                </a:solidFill>
              </a:rPr>
              <a:t>Action</a:t>
            </a:r>
            <a:r>
              <a:rPr lang="en-US" sz="2400"/>
              <a:t>, то есть мы можем передать любое действие, которое соответствует данному делегату</a:t>
            </a:r>
            <a:endParaRPr sz="2400"/>
          </a:p>
        </p:txBody>
      </p:sp>
      <p:pic>
        <p:nvPicPr>
          <p:cNvPr id="460" name="Google Shape;460;g3fc468c80b9a3c9c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84" y="2187644"/>
            <a:ext cx="7668001" cy="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fc468c80b9a3c9c_12"/>
          <p:cNvSpPr txBox="1">
            <a:spLocks noGrp="1"/>
          </p:cNvSpPr>
          <p:nvPr>
            <p:ph type="body" idx="1"/>
          </p:nvPr>
        </p:nvSpPr>
        <p:spPr>
          <a:xfrm>
            <a:off x="301625" y="998450"/>
            <a:ext cx="8540700" cy="50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Второй способ заключается в использовании статического метода </a:t>
            </a:r>
            <a:r>
              <a:rPr lang="en-US" sz="2400">
                <a:solidFill>
                  <a:schemeClr val="lt2"/>
                </a:solidFill>
              </a:rPr>
              <a:t>Task.Factory.StartNew()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принимает делегат </a:t>
            </a:r>
            <a:r>
              <a:rPr lang="en-US" sz="2400">
                <a:solidFill>
                  <a:schemeClr val="lt2"/>
                </a:solidFill>
              </a:rPr>
              <a:t>Action</a:t>
            </a:r>
            <a:r>
              <a:rPr lang="en-US" sz="2400"/>
              <a:t>, который указывает, какое действие будет выполняться.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При этом этот метод сразу же запускает задачу:</a:t>
            </a:r>
            <a:endParaRPr sz="2400"/>
          </a:p>
        </p:txBody>
      </p:sp>
      <p:sp>
        <p:nvSpPr>
          <p:cNvPr id="467" name="Google Shape;467;g3fc468c80b9a3c9c_12"/>
          <p:cNvSpPr txBox="1">
            <a:spLocks noGrp="1"/>
          </p:cNvSpPr>
          <p:nvPr>
            <p:ph type="title" idx="4294967295"/>
          </p:nvPr>
        </p:nvSpPr>
        <p:spPr>
          <a:xfrm>
            <a:off x="301625" y="228600"/>
            <a:ext cx="8540700" cy="63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Определение и запуск задачи</a:t>
            </a:r>
            <a:endParaRPr sz="3000"/>
          </a:p>
        </p:txBody>
      </p:sp>
      <p:pic>
        <p:nvPicPr>
          <p:cNvPr id="468" name="Google Shape;468;g3fc468c80b9a3c9c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8328"/>
            <a:ext cx="8839200" cy="41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3437</Words>
  <Application>Microsoft Office PowerPoint</Application>
  <PresentationFormat>Экран (4:3)</PresentationFormat>
  <Paragraphs>533</Paragraphs>
  <Slides>64</Slides>
  <Notes>64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73" baseType="lpstr">
      <vt:lpstr>Noto Sans Symbols</vt:lpstr>
      <vt:lpstr>Consolas</vt:lpstr>
      <vt:lpstr>Cascadia Mono</vt:lpstr>
      <vt:lpstr>Tahoma</vt:lpstr>
      <vt:lpstr>Verdana</vt:lpstr>
      <vt:lpstr>Segoe UI</vt:lpstr>
      <vt:lpstr>Arial</vt:lpstr>
      <vt:lpstr>1_Compass</vt:lpstr>
      <vt:lpstr>Compass</vt:lpstr>
      <vt:lpstr>Платформа параллельных вычислений </vt:lpstr>
      <vt:lpstr>Parallel Framework, PFX Платформа параллельных вычислений</vt:lpstr>
      <vt:lpstr>Презентация PowerPoint</vt:lpstr>
      <vt:lpstr>Библиотека параллельных задач TPL (Task Parallel Library)</vt:lpstr>
      <vt:lpstr>Класс Task</vt:lpstr>
      <vt:lpstr>Элементы класса Task&lt;T&gt;  </vt:lpstr>
      <vt:lpstr>Элементы класса Task&lt;T&gt; </vt:lpstr>
      <vt:lpstr>Определение и запуск задачи</vt:lpstr>
      <vt:lpstr>Определение и запуск задачи</vt:lpstr>
      <vt:lpstr>Определение и запуск задачи</vt:lpstr>
      <vt:lpstr>Создание задачи</vt:lpstr>
      <vt:lpstr>Статус задачи. Status</vt:lpstr>
      <vt:lpstr>Состояния Task</vt:lpstr>
      <vt:lpstr>Презентация PowerPoint</vt:lpstr>
      <vt:lpstr>Ожидание завершения задачи. Wait()</vt:lpstr>
      <vt:lpstr>Презентация PowerPoint</vt:lpstr>
      <vt:lpstr>Wait()</vt:lpstr>
      <vt:lpstr>Синхронный запуск задачи</vt:lpstr>
      <vt:lpstr>Вложенные задачи</vt:lpstr>
      <vt:lpstr>Презентация PowerPoint</vt:lpstr>
      <vt:lpstr>Массив задач</vt:lpstr>
      <vt:lpstr>Презентация PowerPoint</vt:lpstr>
      <vt:lpstr>Презентация PowerPoint</vt:lpstr>
      <vt:lpstr>Task.WaitAll(tasks)</vt:lpstr>
      <vt:lpstr>Презентация PowerPoint</vt:lpstr>
      <vt:lpstr>Презентация PowerPoint</vt:lpstr>
      <vt:lpstr>Презентация PowerPoint</vt:lpstr>
      <vt:lpstr>Возврат результата </vt:lpstr>
      <vt:lpstr>Презентация PowerPoint</vt:lpstr>
      <vt:lpstr>Презентация PowerPoint</vt:lpstr>
      <vt:lpstr>Обработка исключений</vt:lpstr>
      <vt:lpstr>Отмена выполнения задач </vt:lpstr>
      <vt:lpstr>Презентация PowerPoint</vt:lpstr>
      <vt:lpstr>Презентация PowerPoint</vt:lpstr>
      <vt:lpstr>Отмена задачи с помощью генерации исключения</vt:lpstr>
      <vt:lpstr> Продолжения  (continuation task)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Параллелизм при императивной обработке данных  Класс Parallel </vt:lpstr>
      <vt:lpstr>Parallel.For </vt:lpstr>
      <vt:lpstr>Презентация PowerPoint</vt:lpstr>
      <vt:lpstr>Презентация PowerPoint</vt:lpstr>
      <vt:lpstr>Parallel.ForEach</vt:lpstr>
      <vt:lpstr>Презентация PowerPoint</vt:lpstr>
      <vt:lpstr>Досрочный выход из цикла</vt:lpstr>
      <vt:lpstr>Досрочный выход из цикла</vt:lpstr>
      <vt:lpstr>Parallel.Invoke()</vt:lpstr>
      <vt:lpstr>Презентация PowerPoint</vt:lpstr>
      <vt:lpstr>Коллекции, поддерживающие параллелизм</vt:lpstr>
      <vt:lpstr>Коллекции, поддерживающие параллелизм</vt:lpstr>
      <vt:lpstr>Презентация PowerPoint</vt:lpstr>
      <vt:lpstr>Презентация PowerPoint</vt:lpstr>
      <vt:lpstr>Презентация PowerPoint</vt:lpstr>
      <vt:lpstr>поставщик - потребитель</vt:lpstr>
      <vt:lpstr>Асинхронное программирование</vt:lpstr>
      <vt:lpstr>Асинхронные методы, async и await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параллельных вычислений </dc:title>
  <dc:creator>pn</dc:creator>
  <cp:lastModifiedBy>Артур Мущук</cp:lastModifiedBy>
  <cp:revision>15</cp:revision>
  <dcterms:created xsi:type="dcterms:W3CDTF">2004-09-23T08:41:44Z</dcterms:created>
  <dcterms:modified xsi:type="dcterms:W3CDTF">2024-12-03T22:06:14Z</dcterms:modified>
</cp:coreProperties>
</file>