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0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21" r:id="rId63"/>
    <p:sldId id="323" r:id="rId64"/>
    <p:sldId id="316" r:id="rId65"/>
    <p:sldId id="317" r:id="rId66"/>
    <p:sldId id="318" r:id="rId67"/>
    <p:sldId id="319" r:id="rId68"/>
    <p:sldId id="322" r:id="rId69"/>
    <p:sldId id="327" r:id="rId70"/>
    <p:sldId id="328" r:id="rId71"/>
    <p:sldId id="329" r:id="rId72"/>
    <p:sldId id="330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1" r:id="rId102"/>
    <p:sldId id="362" r:id="rId103"/>
    <p:sldId id="364" r:id="rId104"/>
    <p:sldId id="365" r:id="rId105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107"/>
      <p:bold r:id="rId108"/>
      <p:italic r:id="rId109"/>
      <p:boldItalic r:id="rId110"/>
    </p:embeddedFont>
    <p:embeddedFont>
      <p:font typeface="Content" panose="020B0604020202020204" charset="0"/>
      <p:regular r:id="rId111"/>
      <p:bold r:id="rId112"/>
    </p:embeddedFont>
    <p:embeddedFont>
      <p:font typeface="Tahoma" panose="020B0604030504040204" pitchFamily="34" charset="0"/>
      <p:regular r:id="rId113"/>
      <p:bold r:id="rId1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2" roundtripDataSignature="AMtx7mg2kwluygCO5LMN9ihnwK/u69DR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font" Target="fonts/font6.fntdata"/><Relationship Id="rId16" Type="http://schemas.openxmlformats.org/officeDocument/2006/relationships/slide" Target="slides/slide14.xml"/><Relationship Id="rId107" Type="http://schemas.openxmlformats.org/officeDocument/2006/relationships/font" Target="fonts/font1.fntdata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font" Target="fonts/font7.fntdata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font" Target="fonts/font2.fntdata"/><Relationship Id="rId124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font" Target="fonts/font8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3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5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font" Target="fonts/font4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font" Target="fonts/font5.fntdata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b185ffe684e0bb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5b185ffe684e0bb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5b185ffe684e0bb1_3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10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76" name="Google Shape;4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b185ffe684e0bb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b185ffe684e0bb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5b185ffe684e0bb1_4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12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b185ffe684e0bb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b185ffe684e0bb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g5b185ffe684e0bb1_4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13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b185ffe684e0bb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b185ffe684e0bb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5b185ffe684e0bb1_5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14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6da220fd253798f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6da220fd253798f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6da220fd253798f5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15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13" name="Google Shape;5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b185ffe684e0bb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b185ffe684e0bb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g5b185ffe684e0bb1_6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17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b185ffe684e0bb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5b185ffe684e0bb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g5b185ffe684e0bb1_6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18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6da220fd253798f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6da220fd253798f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g6da220fd253798f5_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19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09" name="Google Shape;4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43" name="Google Shape;5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b185ffe684e0bb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5b185ffe684e0bb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g5b185ffe684e0bb1_7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21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5b185ffe684e0bb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5b185ffe684e0bb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g5b185ffe684e0bb1_8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22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6da220fd253798f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6da220fd253798f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6da220fd253798f5_1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23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74" name="Google Shape;5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cdd396944a5c4ab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cdd396944a5c4ab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gcdd396944a5c4ab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25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cdd396944a5c4ab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cdd396944a5c4ab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gcdd396944a5c4ab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26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cdd396944a5c4ab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cdd396944a5c4ab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gcdd396944a5c4ab_1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27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6da220fd253798f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6da220fd253798f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g6da220fd253798f5_1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28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08" name="Google Shape;6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b185ffe684e0bb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b185ffe684e0bb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5b185ffe684e0bb1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cdd396944a5c4ab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cdd396944a5c4ab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gcdd396944a5c4ab_1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30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cdd396944a5c4ab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cdd396944a5c4ab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gcdd396944a5c4ab_2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31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cdd396944a5c4ab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cdd396944a5c4ab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gcdd396944a5c4ab_3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32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6da220fd253798f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6da220fd253798f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g6da220fd253798f5_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33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44" name="Google Shape;6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cdd396944a5c4ab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cdd396944a5c4ab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gcdd396944a5c4ab_3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35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cdd396944a5c4ab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cdd396944a5c4ab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gcdd396944a5c4ab_4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36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cdd396944a5c4ab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cdd396944a5c4ab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gcdd396944a5c4ab_5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37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6da220fd253798f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6da220fd253798f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6da220fd253798f5_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38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79" name="Google Shape;6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b185ffe684e0bb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b185ffe684e0bb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g5b185ffe684e0bb1_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cdd396944a5c4ab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cdd396944a5c4ab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gcdd396944a5c4ab_5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40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cdd396944a5c4ab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cdd396944a5c4ab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gcdd396944a5c4ab_6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41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dd396944a5c4ab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dd396944a5c4ab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gcdd396944a5c4ab_6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42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da220fd253798f5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da220fd253798f5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g6da220fd253798f5_3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43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14" name="Google Shape;7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cdd396944a5c4ab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cdd396944a5c4ab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gcdd396944a5c4ab_7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45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cdd396944a5c4ab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cdd396944a5c4ab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gcdd396944a5c4ab_8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46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cdd396944a5c4ab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cdd396944a5c4ab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gcdd396944a5c4ab_8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47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6da220fd253798f5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6da220fd253798f5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g6da220fd253798f5_4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48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49" name="Google Shape;7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b185ffe684e0bb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b185ffe684e0bb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5b185ffe684e0bb1_1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cdd396944a5c4ab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cdd396944a5c4ab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gcdd396944a5c4ab_9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50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cdd396944a5c4ab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cdd396944a5c4ab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gcdd396944a5c4ab_9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51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cdd396944a5c4ab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cdd396944a5c4ab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gcdd396944a5c4ab_10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52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6da220fd253798f5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6da220fd253798f5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g6da220fd253798f5_4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53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cdd396944a5c4ab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cdd396944a5c4ab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gcdd396944a5c4ab_11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54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cdd396944a5c4ab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cdd396944a5c4ab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gcdd396944a5c4ab_11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55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cdd396944a5c4ab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cdd396944a5c4ab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gcdd396944a5c4ab_12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56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cdd396944a5c4ab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cdd396944a5c4ab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gcdd396944a5c4ab_12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57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cdd396944a5c4ab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cdd396944a5c4ab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gcdd396944a5c4ab_13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58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dd396944a5c4ab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dd396944a5c4ab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gcdd396944a5c4ab_14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59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b185ffe684e0bb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b185ffe684e0bb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g5b185ffe684e0bb1_1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6da220fd253798f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6da220fd253798f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g6da220fd253798f5_5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60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6da220fd253798f5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6da220fd253798f5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g6da220fd253798f5_6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63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721772523e746e4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721772523e746e4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g721772523e746e41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65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721772523e746e4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721772523e746e4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g721772523e746e41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66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09" name="Google Shape;90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68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16" name="Google Shape;9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48" name="Google Shape;4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b185ffe684e0bb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b185ffe684e0bb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5b185ffe684e0bb1_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8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74" name="Google Shape;107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b185ffe684e0bb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b185ffe684e0bb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g5b185ffe684e0bb1_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9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1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6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9" name="Google Shape;169;p61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7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7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7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7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3" name="Google Shape;383;p7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84" name="Google Shape;384;p7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5" name="Google Shape;385;p7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86" name="Google Shape;386;p7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7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7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7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92" name="Google Shape;392;p7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93" name="Google Shape;393;p7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7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7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7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399" name="Google Shape;399;p74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7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7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6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2" name="Google Shape;332;p6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6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6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" type="objOnly">
  <p:cSld name="OBJECT_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4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7" name="Google Shape;337;p64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6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6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таблица" type="tbl">
  <p:cSld name="TABLE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65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6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6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6"/>
          <p:cNvSpPr txBox="1">
            <a:spLocks noGrp="1"/>
          </p:cNvSpPr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66"/>
          <p:cNvSpPr txBox="1">
            <a:spLocks noGrp="1"/>
          </p:cNvSpPr>
          <p:nvPr>
            <p:ph type="body" idx="1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8" name="Google Shape;348;p66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6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6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67"/>
          <p:cNvSpPr txBox="1">
            <a:spLocks noGrp="1"/>
          </p:cNvSpPr>
          <p:nvPr>
            <p:ph type="body" idx="1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4" name="Google Shape;354;p6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6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6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1" name="Google Shape;361;p6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6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6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6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>
            <a:endParaRPr/>
          </a:p>
        </p:txBody>
      </p:sp>
      <p:sp>
        <p:nvSpPr>
          <p:cNvPr id="367" name="Google Shape;367;p6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8" name="Google Shape;368;p6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6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6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7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7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0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60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60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60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60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60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60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60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60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60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60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60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60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60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60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60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60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60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60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60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60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60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60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60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60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60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60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60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60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60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60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60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60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60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60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60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60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60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60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60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60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60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60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60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60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60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60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60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60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60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60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60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60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60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60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60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60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60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60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60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60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60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60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60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60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60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60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60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60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60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60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60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60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60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60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60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60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60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60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60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60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60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60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60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60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60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60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60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60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60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60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60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60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60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60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60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60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60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60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60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60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60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60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60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60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60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60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60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60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60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60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60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60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60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60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60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60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60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60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60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60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60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60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60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60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60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60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60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60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60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60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60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60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60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60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60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60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60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60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60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60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60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60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60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60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60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60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60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60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60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60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6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2" name="Google Shape;162;p6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3" name="Google Shape;163;p60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Google Shape;164;p6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5" name="Google Shape;165;p6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62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62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62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62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62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62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62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62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62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62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62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62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62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62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62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62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62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62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62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62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62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62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62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62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62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62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62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62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62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62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62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62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62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62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62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62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62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62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62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62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62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62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62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62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62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62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62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62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62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62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62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62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62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62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62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62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62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62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62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62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62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62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62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62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62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62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62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62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62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62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62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62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62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62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62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62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62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62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62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62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62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62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62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62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62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62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62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62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62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62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62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62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62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62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62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62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62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62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62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62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62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62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62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62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62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62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62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62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62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62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62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62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62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62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62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62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62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62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62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62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62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62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62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62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62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62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62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62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62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62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62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62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62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62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62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62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62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62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62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62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62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62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62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62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62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62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62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62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62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62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62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6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5" name="Google Shape;325;p6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6" name="Google Shape;326;p6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7" name="Google Shape;327;p6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6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"/>
          <p:cNvSpPr txBox="1">
            <a:spLocks noGrp="1"/>
          </p:cNvSpPr>
          <p:nvPr>
            <p:ph type="ctrTitle"/>
          </p:nvPr>
        </p:nvSpPr>
        <p:spPr>
          <a:xfrm>
            <a:off x="611175" y="1813563"/>
            <a:ext cx="7772400" cy="3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lang="en-US" sz="5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Антипаттерны проектирования.</a:t>
            </a:r>
            <a:br>
              <a:rPr lang="en-US" sz="5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5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Чистый код.</a:t>
            </a:r>
            <a:br>
              <a:rPr lang="en-US" sz="5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b185ffe684e0bb1_3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решить проблему</a:t>
            </a:r>
            <a:endParaRPr/>
          </a:p>
        </p:txBody>
      </p:sp>
      <p:sp>
        <p:nvSpPr>
          <p:cNvPr id="473" name="Google Shape;473;g5b185ffe684e0bb1_3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При решении задачи продумывать не одно решение, а несколько, определить достоинства и недостатки, и делать взвешенный выбор в пользу самого удачного решения — именно к поиску таких решений и сводится эффективная разработка.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1" name="Google Shape;1161;p55"/>
          <p:cNvSpPr txBox="1">
            <a:spLocks noGrp="1"/>
          </p:cNvSpPr>
          <p:nvPr>
            <p:ph type="body" idx="1"/>
          </p:nvPr>
        </p:nvSpPr>
        <p:spPr>
          <a:xfrm>
            <a:off x="298450" y="2619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 файла должно соответствовать имени классу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 – существительное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называть аббревиатурами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давать не понятных названий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Entity, Instance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использовать цифры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MyClass1</a:t>
            </a:r>
            <a:endParaRPr/>
          </a:p>
        </p:txBody>
      </p:sp>
      <p:pic>
        <p:nvPicPr>
          <p:cNvPr id="1162" name="Google Shape;1162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1357312"/>
            <a:ext cx="3730625" cy="106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56"/>
          <p:cNvSpPr txBox="1">
            <a:spLocks noGrp="1"/>
          </p:cNvSpPr>
          <p:nvPr>
            <p:ph type="body" idx="1"/>
          </p:nvPr>
        </p:nvSpPr>
        <p:spPr>
          <a:xfrm>
            <a:off x="323850" y="333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Связность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чем с большим количеством переменных работает метод, тем выше связность этого метода со своим классом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разбиение большой функции на много мелких функций  - открывает возможность для выделения нескольких меньших классов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5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0" name="Google Shape;1180;p58"/>
          <p:cNvSpPr txBox="1">
            <a:spLocks noGrp="1"/>
          </p:cNvSpPr>
          <p:nvPr>
            <p:ph type="body" idx="1"/>
          </p:nvPr>
        </p:nvSpPr>
        <p:spPr>
          <a:xfrm>
            <a:off x="301625" y="13779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Структура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Структура системы должна быть такой, чтобы обновление системы (с добавлением новых или изменением существующих аспектов) создавало как можно меньше проблем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59"/>
          <p:cNvSpPr txBox="1">
            <a:spLocks noGrp="1"/>
          </p:cNvSpPr>
          <p:nvPr>
            <p:ph type="body" idx="1"/>
          </p:nvPr>
        </p:nvSpPr>
        <p:spPr>
          <a:xfrm>
            <a:off x="250825" y="4762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Изоляция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Чтобы изолировать воздействие подробностей на класс, в систему вводятся интерфейсы и абстрактные классы</a:t>
            </a:r>
            <a:endParaRPr/>
          </a:p>
        </p:txBody>
      </p:sp>
      <p:sp>
        <p:nvSpPr>
          <p:cNvPr id="1186" name="Google Shape;1186;p59"/>
          <p:cNvSpPr txBox="1"/>
          <p:nvPr/>
        </p:nvSpPr>
        <p:spPr>
          <a:xfrm>
            <a:off x="611187" y="2725737"/>
            <a:ext cx="6607175" cy="34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StockExchange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Money currentPrice(String symbol);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Portfolio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StockExchange exchange;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Portfolio(StockExchange exchange){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	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.exchange = exchange;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"/>
          <p:cNvSpPr txBox="1">
            <a:spLocks noGrp="1"/>
          </p:cNvSpPr>
          <p:nvPr>
            <p:ph type="body" idx="1"/>
          </p:nvPr>
        </p:nvSpPr>
        <p:spPr>
          <a:xfrm>
            <a:off x="468300" y="387375"/>
            <a:ext cx="6536100" cy="4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Code duplication (copy paste) </a:t>
            </a:r>
            <a:endParaRPr>
              <a:solidFill>
                <a:schemeClr val="lt2"/>
              </a:solidFill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0" name="Google Shape;48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625" y="1428750"/>
            <a:ext cx="5081587" cy="2595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4" descr="copy pas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7850" y="3398837"/>
            <a:ext cx="3184525" cy="3430587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"/>
          <p:cNvSpPr txBox="1"/>
          <p:nvPr/>
        </p:nvSpPr>
        <p:spPr>
          <a:xfrm>
            <a:off x="517260" y="4387824"/>
            <a:ext cx="46503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разработчик не создал обобщенный метод SetType который бы устанавливаем нужный тип, вместо этого он скопировал код и создал идентичный метод.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b185ffe684e0bb1_4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Когда он проявляется</a:t>
            </a:r>
            <a:endParaRPr/>
          </a:p>
        </p:txBody>
      </p:sp>
      <p:sp>
        <p:nvSpPr>
          <p:cNvPr id="489" name="Google Shape;489;g5b185ffe684e0bb1_4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 dirty="0" err="1"/>
              <a:t>Когда</a:t>
            </a:r>
            <a:r>
              <a:rPr lang="en-US" sz="3000" dirty="0"/>
              <a:t> </a:t>
            </a:r>
            <a:r>
              <a:rPr lang="en-US" sz="3000" dirty="0" err="1"/>
              <a:t>разработчику</a:t>
            </a:r>
            <a:r>
              <a:rPr lang="en-US" sz="3000" dirty="0"/>
              <a:t> </a:t>
            </a:r>
            <a:r>
              <a:rPr lang="en-US" sz="3000" dirty="0" err="1"/>
              <a:t>требуется</a:t>
            </a:r>
            <a:r>
              <a:rPr lang="en-US" sz="3000" dirty="0"/>
              <a:t> </a:t>
            </a:r>
            <a:r>
              <a:rPr lang="en-US" sz="3000" dirty="0" err="1"/>
              <a:t>реализовать</a:t>
            </a:r>
            <a:r>
              <a:rPr lang="en-US" sz="3000" dirty="0"/>
              <a:t> </a:t>
            </a:r>
            <a:r>
              <a:rPr lang="en-US" sz="3000" dirty="0" err="1"/>
              <a:t>две</a:t>
            </a:r>
            <a:r>
              <a:rPr lang="en-US" sz="3000" dirty="0"/>
              <a:t> </a:t>
            </a:r>
            <a:r>
              <a:rPr lang="en-US" sz="3000" dirty="0" err="1"/>
              <a:t>схожих</a:t>
            </a:r>
            <a:r>
              <a:rPr lang="en-US" sz="3000" dirty="0"/>
              <a:t> </a:t>
            </a:r>
            <a:r>
              <a:rPr lang="en-US" sz="3000" dirty="0" err="1"/>
              <a:t>задачи</a:t>
            </a:r>
            <a:r>
              <a:rPr lang="en-US" sz="3000" dirty="0"/>
              <a:t>, </a:t>
            </a:r>
            <a:r>
              <a:rPr lang="en-US" sz="3000" dirty="0" err="1"/>
              <a:t>самым</a:t>
            </a:r>
            <a:r>
              <a:rPr lang="en-US" sz="3000" dirty="0"/>
              <a:t> </a:t>
            </a:r>
            <a:r>
              <a:rPr lang="en-US" sz="3000" dirty="0" err="1"/>
              <a:t>простым</a:t>
            </a:r>
            <a:r>
              <a:rPr lang="en-US" sz="3000" dirty="0"/>
              <a:t> </a:t>
            </a:r>
            <a:r>
              <a:rPr lang="en-US" sz="3000" dirty="0" err="1"/>
              <a:t>решением</a:t>
            </a:r>
            <a:r>
              <a:rPr lang="en-US" sz="3000" dirty="0"/>
              <a:t> </a:t>
            </a:r>
            <a:r>
              <a:rPr lang="en-US" sz="3000" dirty="0" err="1"/>
              <a:t>чаще</a:t>
            </a:r>
            <a:r>
              <a:rPr lang="en-US" sz="3000" dirty="0"/>
              <a:t> </a:t>
            </a:r>
            <a:r>
              <a:rPr lang="en-US" sz="3000" dirty="0" err="1"/>
              <a:t>всего</a:t>
            </a:r>
            <a:r>
              <a:rPr lang="en-US" sz="3000" dirty="0"/>
              <a:t> </a:t>
            </a:r>
            <a:r>
              <a:rPr lang="en-US" sz="3000" dirty="0" err="1"/>
              <a:t>он</a:t>
            </a:r>
            <a:r>
              <a:rPr lang="en-US" sz="3000" dirty="0"/>
              <a:t> </a:t>
            </a:r>
            <a:r>
              <a:rPr lang="en-US" sz="3000" dirty="0" err="1"/>
              <a:t>видит</a:t>
            </a:r>
            <a:r>
              <a:rPr lang="en-US" sz="3000" dirty="0"/>
              <a:t> </a:t>
            </a:r>
            <a:r>
              <a:rPr lang="en-US" sz="3000" dirty="0" err="1"/>
              <a:t>следующее</a:t>
            </a:r>
            <a:r>
              <a:rPr lang="en-US" sz="3000" dirty="0"/>
              <a:t>: </a:t>
            </a:r>
            <a:r>
              <a:rPr lang="en-US" sz="3000" dirty="0" err="1"/>
              <a:t>написать</a:t>
            </a:r>
            <a:r>
              <a:rPr lang="en-US" sz="3000" dirty="0"/>
              <a:t> </a:t>
            </a:r>
            <a:r>
              <a:rPr lang="en-US" sz="3000" dirty="0" err="1"/>
              <a:t>одну</a:t>
            </a:r>
            <a:r>
              <a:rPr lang="en-US" sz="3000" dirty="0"/>
              <a:t> </a:t>
            </a:r>
            <a:r>
              <a:rPr lang="en-US" sz="3000" dirty="0" err="1"/>
              <a:t>задачу</a:t>
            </a:r>
            <a:r>
              <a:rPr lang="en-US" sz="3000" dirty="0"/>
              <a:t>, </a:t>
            </a:r>
            <a:r>
              <a:rPr lang="en-US" sz="3000" dirty="0" err="1"/>
              <a:t>скопировать</a:t>
            </a:r>
            <a:r>
              <a:rPr lang="en-US" sz="3000" dirty="0"/>
              <a:t> и </a:t>
            </a:r>
            <a:r>
              <a:rPr lang="en-US" sz="3000" dirty="0" err="1"/>
              <a:t>внес</a:t>
            </a:r>
            <a:r>
              <a:rPr lang="ru-RU" sz="3000" dirty="0" err="1"/>
              <a:t>ти</a:t>
            </a:r>
            <a:r>
              <a:rPr lang="en-US" sz="3000" dirty="0"/>
              <a:t> </a:t>
            </a:r>
            <a:r>
              <a:rPr lang="en-US" sz="3000" dirty="0" err="1"/>
              <a:t>необходимые</a:t>
            </a:r>
            <a:r>
              <a:rPr lang="en-US" sz="3000" dirty="0"/>
              <a:t> </a:t>
            </a:r>
            <a:r>
              <a:rPr lang="en-US" sz="3000" dirty="0" err="1"/>
              <a:t>изменения</a:t>
            </a:r>
            <a:r>
              <a:rPr lang="en-US" sz="3000" dirty="0"/>
              <a:t>, </a:t>
            </a:r>
            <a:r>
              <a:rPr lang="en-US" sz="3000" dirty="0" err="1"/>
              <a:t>чтобы</a:t>
            </a:r>
            <a:r>
              <a:rPr lang="en-US" sz="3000" dirty="0"/>
              <a:t> </a:t>
            </a:r>
            <a:r>
              <a:rPr lang="en-US" sz="3000" dirty="0" err="1"/>
              <a:t>решить</a:t>
            </a:r>
            <a:r>
              <a:rPr lang="en-US" sz="3000" dirty="0"/>
              <a:t> </a:t>
            </a:r>
            <a:r>
              <a:rPr lang="en-US" sz="3000" dirty="0" err="1"/>
              <a:t>вторую</a:t>
            </a:r>
            <a:r>
              <a:rPr lang="en-US" sz="3000" dirty="0"/>
              <a:t> </a:t>
            </a:r>
            <a:r>
              <a:rPr lang="en-US" sz="3000" dirty="0" err="1"/>
              <a:t>задачу</a:t>
            </a:r>
            <a:r>
              <a:rPr lang="en-US" sz="3000" dirty="0"/>
              <a:t>.</a:t>
            </a:r>
            <a:endParaRPr sz="3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5b185ffe684e0bb1_4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проблемы несёт</a:t>
            </a:r>
            <a:endParaRPr/>
          </a:p>
        </p:txBody>
      </p:sp>
      <p:sp>
        <p:nvSpPr>
          <p:cNvPr id="496" name="Google Shape;496;g5b185ffe684e0bb1_4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►"/>
            </a:pPr>
            <a:r>
              <a:rPr lang="en-US" sz="1800" dirty="0" err="1"/>
              <a:t>Ухудшается</a:t>
            </a:r>
            <a:r>
              <a:rPr lang="en-US" sz="1800" dirty="0"/>
              <a:t> </a:t>
            </a:r>
            <a:r>
              <a:rPr lang="en-US" sz="1800" dirty="0" err="1"/>
              <a:t>повторное</a:t>
            </a:r>
            <a:r>
              <a:rPr lang="en-US" sz="1800" dirty="0"/>
              <a:t> </a:t>
            </a:r>
            <a:r>
              <a:rPr lang="en-US" sz="1800" dirty="0" err="1"/>
              <a:t>использование</a:t>
            </a:r>
            <a:r>
              <a:rPr lang="en-US" sz="1800" dirty="0"/>
              <a:t> </a:t>
            </a:r>
            <a:r>
              <a:rPr lang="en-US" sz="1800" dirty="0" err="1"/>
              <a:t>кода</a:t>
            </a:r>
            <a:r>
              <a:rPr lang="en-US" sz="1800" dirty="0"/>
              <a:t> — </a:t>
            </a:r>
            <a:r>
              <a:rPr lang="en-US" sz="1800" dirty="0" err="1"/>
              <a:t>если</a:t>
            </a:r>
            <a:r>
              <a:rPr lang="en-US" sz="1800" dirty="0"/>
              <a:t> </a:t>
            </a:r>
            <a:r>
              <a:rPr lang="en-US" sz="1800" dirty="0" err="1"/>
              <a:t>потребуется</a:t>
            </a:r>
            <a:r>
              <a:rPr lang="en-US" sz="1800" dirty="0"/>
              <a:t> </a:t>
            </a:r>
            <a:r>
              <a:rPr lang="en-US" sz="1800" dirty="0" err="1"/>
              <a:t>подобная</a:t>
            </a:r>
            <a:r>
              <a:rPr lang="en-US" sz="1800" dirty="0"/>
              <a:t> </a:t>
            </a:r>
            <a:r>
              <a:rPr lang="en-US" sz="1800" dirty="0" err="1"/>
              <a:t>функциональность</a:t>
            </a:r>
            <a:r>
              <a:rPr lang="en-US" sz="1800" dirty="0"/>
              <a:t> в </a:t>
            </a:r>
            <a:r>
              <a:rPr lang="en-US" sz="1800" dirty="0" err="1"/>
              <a:t>новом</a:t>
            </a:r>
            <a:r>
              <a:rPr lang="en-US" sz="1800" dirty="0"/>
              <a:t> </a:t>
            </a:r>
            <a:r>
              <a:rPr lang="en-US" sz="1800" dirty="0" err="1"/>
              <a:t>проекте</a:t>
            </a:r>
            <a:r>
              <a:rPr lang="en-US" sz="1800" dirty="0"/>
              <a:t>, </a:t>
            </a:r>
            <a:r>
              <a:rPr lang="en-US" sz="1800" dirty="0" err="1"/>
              <a:t>то</a:t>
            </a:r>
            <a:r>
              <a:rPr lang="en-US" sz="1800" dirty="0"/>
              <a:t> </a:t>
            </a:r>
            <a:r>
              <a:rPr lang="en-US" sz="1800" dirty="0" err="1"/>
              <a:t>нужно</a:t>
            </a:r>
            <a:r>
              <a:rPr lang="en-US" sz="1800" dirty="0"/>
              <a:t> </a:t>
            </a:r>
            <a:r>
              <a:rPr lang="en-US" sz="1800" dirty="0" err="1"/>
              <a:t>будет</a:t>
            </a:r>
            <a:r>
              <a:rPr lang="en-US" sz="1800" dirty="0"/>
              <a:t> </a:t>
            </a:r>
            <a:r>
              <a:rPr lang="en-US" sz="1800" dirty="0" err="1"/>
              <a:t>вычленять</a:t>
            </a:r>
            <a:r>
              <a:rPr lang="en-US" sz="1800" dirty="0"/>
              <a:t> </a:t>
            </a:r>
            <a:r>
              <a:rPr lang="en-US" sz="1800" dirty="0" err="1"/>
              <a:t>код</a:t>
            </a:r>
            <a:r>
              <a:rPr lang="en-US" sz="1800" dirty="0"/>
              <a:t> и </a:t>
            </a:r>
            <a:r>
              <a:rPr lang="en-US" sz="1800" dirty="0" err="1"/>
              <a:t>переносить</a:t>
            </a:r>
            <a:r>
              <a:rPr lang="en-US" sz="1800" dirty="0"/>
              <a:t> </a:t>
            </a:r>
            <a:r>
              <a:rPr lang="en-US" sz="1800" dirty="0" err="1"/>
              <a:t>его</a:t>
            </a:r>
            <a:r>
              <a:rPr lang="en-US" sz="1800" dirty="0"/>
              <a:t>.</a:t>
            </a:r>
            <a:endParaRPr sz="1800"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►"/>
            </a:pPr>
            <a:r>
              <a:rPr lang="en-US" sz="1800" dirty="0" err="1"/>
              <a:t>Понижается</a:t>
            </a:r>
            <a:r>
              <a:rPr lang="en-US" sz="1800" dirty="0"/>
              <a:t> </a:t>
            </a:r>
            <a:r>
              <a:rPr lang="en-US" sz="1800" dirty="0" err="1"/>
              <a:t>качество</a:t>
            </a:r>
            <a:r>
              <a:rPr lang="en-US" sz="1800" dirty="0"/>
              <a:t> </a:t>
            </a:r>
            <a:r>
              <a:rPr lang="en-US" sz="1800" dirty="0" err="1"/>
              <a:t>кода</a:t>
            </a:r>
            <a:r>
              <a:rPr lang="en-US" sz="1800" dirty="0"/>
              <a:t> — </a:t>
            </a:r>
            <a:r>
              <a:rPr lang="en-US" sz="1800" dirty="0" err="1"/>
              <a:t>часто</a:t>
            </a:r>
            <a:r>
              <a:rPr lang="en-US" sz="1800" dirty="0"/>
              <a:t> </a:t>
            </a:r>
            <a:r>
              <a:rPr lang="en-US" sz="1800" dirty="0" err="1"/>
              <a:t>найденные</a:t>
            </a:r>
            <a:r>
              <a:rPr lang="en-US" sz="1800" dirty="0"/>
              <a:t> </a:t>
            </a:r>
            <a:r>
              <a:rPr lang="en-US" sz="1800" dirty="0" err="1"/>
              <a:t>недочёты</a:t>
            </a:r>
            <a:r>
              <a:rPr lang="en-US" sz="1800" dirty="0"/>
              <a:t> в </a:t>
            </a:r>
            <a:r>
              <a:rPr lang="en-US" sz="1800" dirty="0" err="1"/>
              <a:t>коде</a:t>
            </a:r>
            <a:r>
              <a:rPr lang="en-US" sz="1800" dirty="0"/>
              <a:t> </a:t>
            </a:r>
            <a:r>
              <a:rPr lang="en-US" sz="1800" dirty="0" err="1"/>
              <a:t>правятся</a:t>
            </a:r>
            <a:r>
              <a:rPr lang="en-US" sz="1800" dirty="0"/>
              <a:t> </a:t>
            </a:r>
            <a:r>
              <a:rPr lang="en-US" sz="1800" dirty="0" err="1"/>
              <a:t>только</a:t>
            </a:r>
            <a:r>
              <a:rPr lang="en-US" sz="1800" dirty="0"/>
              <a:t> в </a:t>
            </a:r>
            <a:r>
              <a:rPr lang="en-US" sz="1800" dirty="0" err="1"/>
              <a:t>одном</a:t>
            </a:r>
            <a:r>
              <a:rPr lang="en-US" sz="1800" dirty="0"/>
              <a:t> </a:t>
            </a:r>
            <a:r>
              <a:rPr lang="ru-RU" sz="1800" dirty="0"/>
              <a:t>методе</a:t>
            </a:r>
            <a:r>
              <a:rPr lang="en-US" sz="1800" dirty="0"/>
              <a:t>, в </a:t>
            </a:r>
            <a:r>
              <a:rPr lang="en-US" sz="1800" dirty="0" err="1"/>
              <a:t>остальных</a:t>
            </a:r>
            <a:r>
              <a:rPr lang="en-US" sz="1800" dirty="0"/>
              <a:t> </a:t>
            </a:r>
            <a:r>
              <a:rPr lang="en-US" sz="1800" dirty="0" err="1"/>
              <a:t>недостатки</a:t>
            </a:r>
            <a:r>
              <a:rPr lang="en-US" sz="1800" dirty="0"/>
              <a:t> </a:t>
            </a:r>
            <a:r>
              <a:rPr lang="en-US" sz="1800" dirty="0" err="1"/>
              <a:t>остаются</a:t>
            </a:r>
            <a:r>
              <a:rPr lang="en-US" sz="1800" dirty="0"/>
              <a:t>.</a:t>
            </a:r>
            <a:endParaRPr sz="1800"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►"/>
            </a:pPr>
            <a:r>
              <a:rPr lang="en-US" sz="1800" dirty="0" err="1"/>
              <a:t>Усложняется</a:t>
            </a:r>
            <a:r>
              <a:rPr lang="en-US" sz="1800" dirty="0"/>
              <a:t> </a:t>
            </a:r>
            <a:r>
              <a:rPr lang="en-US" sz="1800" dirty="0" err="1"/>
              <a:t>поддержка</a:t>
            </a:r>
            <a:r>
              <a:rPr lang="en-US" sz="1800" dirty="0"/>
              <a:t> </a:t>
            </a:r>
            <a:r>
              <a:rPr lang="en-US" sz="1800" dirty="0" err="1"/>
              <a:t>кода</a:t>
            </a:r>
            <a:r>
              <a:rPr lang="en-US" sz="1800" dirty="0"/>
              <a:t> — в </a:t>
            </a:r>
            <a:r>
              <a:rPr lang="en-US" sz="1800" dirty="0" err="1"/>
              <a:t>случае</a:t>
            </a:r>
            <a:r>
              <a:rPr lang="en-US" sz="1800" dirty="0"/>
              <a:t>, </a:t>
            </a:r>
            <a:r>
              <a:rPr lang="en-US" sz="1800" dirty="0" err="1"/>
              <a:t>если</a:t>
            </a:r>
            <a:r>
              <a:rPr lang="en-US" sz="1800" dirty="0"/>
              <a:t> в </a:t>
            </a:r>
            <a:r>
              <a:rPr lang="en-US" sz="1800" dirty="0" err="1"/>
              <a:t>изначальном</a:t>
            </a:r>
            <a:r>
              <a:rPr lang="en-US" sz="1800" dirty="0"/>
              <a:t> </a:t>
            </a:r>
            <a:r>
              <a:rPr lang="en-US" sz="1800" dirty="0" err="1"/>
              <a:t>коде</a:t>
            </a:r>
            <a:r>
              <a:rPr lang="en-US" sz="1800" dirty="0"/>
              <a:t> </a:t>
            </a:r>
            <a:r>
              <a:rPr lang="en-US" sz="1800" dirty="0" err="1"/>
              <a:t>была</a:t>
            </a:r>
            <a:r>
              <a:rPr lang="en-US" sz="1800" dirty="0"/>
              <a:t> </a:t>
            </a:r>
            <a:r>
              <a:rPr lang="en-US" sz="1800" dirty="0" err="1"/>
              <a:t>ошибка</a:t>
            </a:r>
            <a:r>
              <a:rPr lang="en-US" sz="1800" dirty="0"/>
              <a:t>, </a:t>
            </a:r>
            <a:r>
              <a:rPr lang="en-US" sz="1800" dirty="0" err="1"/>
              <a:t>которую</a:t>
            </a:r>
            <a:r>
              <a:rPr lang="en-US" sz="1800" dirty="0"/>
              <a:t> в </a:t>
            </a:r>
            <a:r>
              <a:rPr lang="en-US" sz="1800" dirty="0" err="1"/>
              <a:t>будущем</a:t>
            </a:r>
            <a:r>
              <a:rPr lang="en-US" sz="1800" dirty="0"/>
              <a:t> </a:t>
            </a:r>
            <a:r>
              <a:rPr lang="en-US" sz="1800" dirty="0" err="1"/>
              <a:t>нужно</a:t>
            </a:r>
            <a:r>
              <a:rPr lang="en-US" sz="1800" dirty="0"/>
              <a:t> </a:t>
            </a:r>
            <a:r>
              <a:rPr lang="en-US" sz="1800" dirty="0" err="1"/>
              <a:t>исправить</a:t>
            </a:r>
            <a:r>
              <a:rPr lang="en-US" sz="1800" dirty="0"/>
              <a:t>, </a:t>
            </a:r>
            <a:r>
              <a:rPr lang="en-US" sz="1800" dirty="0" err="1"/>
              <a:t>то</a:t>
            </a:r>
            <a:r>
              <a:rPr lang="en-US" sz="1800" dirty="0"/>
              <a:t> </a:t>
            </a:r>
            <a:r>
              <a:rPr lang="en-US" sz="1800" dirty="0" err="1"/>
              <a:t>эта</a:t>
            </a:r>
            <a:r>
              <a:rPr lang="en-US" sz="1800" dirty="0"/>
              <a:t> </a:t>
            </a:r>
            <a:r>
              <a:rPr lang="en-US" sz="1800" dirty="0" err="1"/>
              <a:t>означает</a:t>
            </a:r>
            <a:r>
              <a:rPr lang="en-US" sz="1800" dirty="0"/>
              <a:t>, </a:t>
            </a:r>
            <a:r>
              <a:rPr lang="en-US" sz="1800" dirty="0" err="1"/>
              <a:t>что</a:t>
            </a:r>
            <a:r>
              <a:rPr lang="en-US" sz="1800" dirty="0"/>
              <a:t> </a:t>
            </a:r>
            <a:r>
              <a:rPr lang="en-US" sz="1800" dirty="0" err="1"/>
              <a:t>ошибка</a:t>
            </a:r>
            <a:r>
              <a:rPr lang="en-US" sz="1800" dirty="0"/>
              <a:t> </a:t>
            </a:r>
            <a:r>
              <a:rPr lang="en-US" sz="1800" dirty="0" err="1"/>
              <a:t>попала</a:t>
            </a:r>
            <a:r>
              <a:rPr lang="en-US" sz="1800" dirty="0"/>
              <a:t> </a:t>
            </a:r>
            <a:r>
              <a:rPr lang="en-US" sz="1800" dirty="0" err="1"/>
              <a:t>во</a:t>
            </a:r>
            <a:r>
              <a:rPr lang="en-US" sz="1800" dirty="0"/>
              <a:t> </a:t>
            </a:r>
            <a:r>
              <a:rPr lang="en-US" sz="1800" dirty="0" err="1"/>
              <a:t>все</a:t>
            </a:r>
            <a:r>
              <a:rPr lang="en-US" sz="1800" dirty="0"/>
              <a:t> </a:t>
            </a:r>
            <a:r>
              <a:rPr lang="en-US" sz="1800" dirty="0" err="1"/>
              <a:t>проекты</a:t>
            </a:r>
            <a:r>
              <a:rPr lang="en-US" sz="1800" dirty="0"/>
              <a:t>, </a:t>
            </a:r>
            <a:r>
              <a:rPr lang="en-US" sz="1800" dirty="0" err="1"/>
              <a:t>куда</a:t>
            </a:r>
            <a:r>
              <a:rPr lang="en-US" sz="1800" dirty="0"/>
              <a:t> </a:t>
            </a:r>
            <a:r>
              <a:rPr lang="en-US" sz="1800" dirty="0" err="1"/>
              <a:t>копировался</a:t>
            </a:r>
            <a:r>
              <a:rPr lang="en-US" sz="1800" dirty="0"/>
              <a:t> </a:t>
            </a:r>
            <a:r>
              <a:rPr lang="en-US" sz="1800" dirty="0" err="1"/>
              <a:t>код</a:t>
            </a:r>
            <a:r>
              <a:rPr lang="en-US" sz="1800" dirty="0"/>
              <a:t>. </a:t>
            </a:r>
            <a:r>
              <a:rPr lang="en-US" sz="1800" dirty="0" err="1"/>
              <a:t>Это</a:t>
            </a:r>
            <a:r>
              <a:rPr lang="en-US" sz="1800" dirty="0"/>
              <a:t> </a:t>
            </a:r>
            <a:r>
              <a:rPr lang="en-US" sz="1800" dirty="0" err="1"/>
              <a:t>приводит</a:t>
            </a:r>
            <a:r>
              <a:rPr lang="en-US" sz="1800" dirty="0"/>
              <a:t> </a:t>
            </a:r>
            <a:r>
              <a:rPr lang="en-US" sz="1800" dirty="0" err="1"/>
              <a:t>необходимости</a:t>
            </a:r>
            <a:r>
              <a:rPr lang="en-US" sz="1800" dirty="0"/>
              <a:t> </a:t>
            </a:r>
            <a:r>
              <a:rPr lang="en-US" sz="1800" dirty="0" err="1"/>
              <a:t>выполнять</a:t>
            </a:r>
            <a:r>
              <a:rPr lang="en-US" sz="1800" dirty="0"/>
              <a:t> </a:t>
            </a:r>
            <a:r>
              <a:rPr lang="en-US" sz="1800" dirty="0" err="1"/>
              <a:t>множественные</a:t>
            </a:r>
            <a:r>
              <a:rPr lang="en-US" sz="1800" dirty="0"/>
              <a:t> </a:t>
            </a:r>
            <a:r>
              <a:rPr lang="en-US" sz="1800" dirty="0" err="1"/>
              <a:t>исправления</a:t>
            </a:r>
            <a:r>
              <a:rPr lang="en-US" sz="1800" dirty="0"/>
              <a:t> в </a:t>
            </a:r>
            <a:r>
              <a:rPr lang="en-US" sz="1800" dirty="0" err="1"/>
              <a:t>разных</a:t>
            </a:r>
            <a:r>
              <a:rPr lang="en-US" sz="1800" dirty="0"/>
              <a:t> </a:t>
            </a:r>
            <a:r>
              <a:rPr lang="en-US" sz="1800" dirty="0" err="1"/>
              <a:t>проектах</a:t>
            </a:r>
            <a:r>
              <a:rPr lang="en-US" sz="1800" dirty="0"/>
              <a:t>.</a:t>
            </a:r>
            <a:endParaRPr sz="1800"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►"/>
            </a:pPr>
            <a:r>
              <a:rPr lang="en-US" sz="1800" dirty="0"/>
              <a:t>Code Review </a:t>
            </a:r>
            <a:r>
              <a:rPr lang="en-US" sz="1800" dirty="0" err="1"/>
              <a:t>значительно</a:t>
            </a:r>
            <a:r>
              <a:rPr lang="en-US" sz="1800" dirty="0"/>
              <a:t> </a:t>
            </a:r>
            <a:r>
              <a:rPr lang="en-US" sz="1800" dirty="0" err="1"/>
              <a:t>усложняется</a:t>
            </a:r>
            <a:r>
              <a:rPr lang="en-US" sz="1800" dirty="0"/>
              <a:t>, </a:t>
            </a:r>
            <a:r>
              <a:rPr lang="en-US" sz="1800" dirty="0" err="1"/>
              <a:t>так</a:t>
            </a:r>
            <a:r>
              <a:rPr lang="en-US" sz="1800" dirty="0"/>
              <a:t> </a:t>
            </a:r>
            <a:r>
              <a:rPr lang="en-US" sz="1800" dirty="0" err="1"/>
              <a:t>как</a:t>
            </a:r>
            <a:r>
              <a:rPr lang="en-US" sz="1800" dirty="0"/>
              <a:t> </a:t>
            </a:r>
            <a:r>
              <a:rPr lang="en-US" sz="1800" dirty="0" err="1"/>
              <a:t>приходится</a:t>
            </a:r>
            <a:r>
              <a:rPr lang="en-US" sz="1800" dirty="0"/>
              <a:t> </a:t>
            </a:r>
            <a:r>
              <a:rPr lang="en-US" sz="1800" dirty="0" err="1"/>
              <a:t>делать</a:t>
            </a:r>
            <a:r>
              <a:rPr lang="en-US" sz="1800" dirty="0"/>
              <a:t> </a:t>
            </a:r>
            <a:r>
              <a:rPr lang="en-US" sz="1800" dirty="0" err="1"/>
              <a:t>обзор</a:t>
            </a:r>
            <a:r>
              <a:rPr lang="en-US" sz="1800" dirty="0"/>
              <a:t> </a:t>
            </a:r>
            <a:r>
              <a:rPr lang="en-US" sz="1800" dirty="0" err="1"/>
              <a:t>фактически</a:t>
            </a:r>
            <a:r>
              <a:rPr lang="en-US" sz="1800" dirty="0"/>
              <a:t> </a:t>
            </a:r>
            <a:r>
              <a:rPr lang="en-US" sz="1800" dirty="0" err="1"/>
              <a:t>одного</a:t>
            </a:r>
            <a:r>
              <a:rPr lang="en-US" sz="1800" dirty="0"/>
              <a:t> и </a:t>
            </a:r>
            <a:r>
              <a:rPr lang="en-US" sz="1800" dirty="0" err="1"/>
              <a:t>того</a:t>
            </a:r>
            <a:r>
              <a:rPr lang="en-US" sz="1800" dirty="0"/>
              <a:t> </a:t>
            </a:r>
            <a:r>
              <a:rPr lang="en-US" sz="1800" dirty="0" err="1"/>
              <a:t>же</a:t>
            </a:r>
            <a:r>
              <a:rPr lang="en-US" sz="1800" dirty="0"/>
              <a:t> </a:t>
            </a:r>
            <a:r>
              <a:rPr lang="en-US" sz="1800" dirty="0" err="1"/>
              <a:t>кода</a:t>
            </a:r>
            <a:r>
              <a:rPr lang="en-US" sz="1800" dirty="0"/>
              <a:t> в </a:t>
            </a:r>
            <a:r>
              <a:rPr lang="en-US" sz="1800" dirty="0" err="1"/>
              <a:t>разных</a:t>
            </a:r>
            <a:r>
              <a:rPr lang="en-US" sz="1800" dirty="0"/>
              <a:t> </a:t>
            </a:r>
            <a:r>
              <a:rPr lang="en-US" sz="1800" dirty="0" err="1"/>
              <a:t>проектах</a:t>
            </a:r>
            <a:r>
              <a:rPr lang="en-US" sz="1800" dirty="0"/>
              <a:t> </a:t>
            </a:r>
            <a:r>
              <a:rPr lang="en-US" sz="1800" dirty="0" err="1"/>
              <a:t>без</a:t>
            </a:r>
            <a:r>
              <a:rPr lang="en-US" sz="1800" dirty="0"/>
              <a:t> </a:t>
            </a:r>
            <a:r>
              <a:rPr lang="en-US" sz="1800" dirty="0" err="1"/>
              <a:t>видимой</a:t>
            </a:r>
            <a:r>
              <a:rPr lang="en-US" sz="1800" dirty="0"/>
              <a:t> </a:t>
            </a:r>
            <a:r>
              <a:rPr lang="en-US" sz="1800" dirty="0" err="1"/>
              <a:t>значительной</a:t>
            </a:r>
            <a:r>
              <a:rPr lang="en-US" sz="1800" dirty="0"/>
              <a:t> </a:t>
            </a:r>
            <a:r>
              <a:rPr lang="en-US" sz="1800" dirty="0" err="1"/>
              <a:t>выгоды</a:t>
            </a:r>
            <a:r>
              <a:rPr lang="en-US" sz="1800" dirty="0"/>
              <a:t> и </a:t>
            </a:r>
            <a:r>
              <a:rPr lang="en-US" sz="1800" dirty="0" err="1"/>
              <a:t>роста</a:t>
            </a:r>
            <a:r>
              <a:rPr lang="en-US" sz="1800" dirty="0"/>
              <a:t> </a:t>
            </a:r>
            <a:r>
              <a:rPr lang="en-US" sz="1800" dirty="0" err="1"/>
              <a:t>производительности</a:t>
            </a:r>
            <a:r>
              <a:rPr lang="en-US" sz="1800" dirty="0"/>
              <a:t> </a:t>
            </a:r>
            <a:r>
              <a:rPr lang="en-US" sz="1800" dirty="0" err="1"/>
              <a:t>труда</a:t>
            </a:r>
            <a:r>
              <a:rPr lang="en-US" sz="1800" dirty="0"/>
              <a:t>.</a:t>
            </a:r>
            <a:endParaRPr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b185ffe684e0bb1_5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Причин</a:t>
            </a:r>
            <a:r>
              <a:rPr lang="ru-RU" dirty="0"/>
              <a:t>ы</a:t>
            </a:r>
            <a:r>
              <a:rPr lang="en-US" dirty="0"/>
              <a:t> </a:t>
            </a:r>
            <a:r>
              <a:rPr lang="en-US" dirty="0" err="1"/>
              <a:t>возникновения</a:t>
            </a:r>
            <a:endParaRPr dirty="0"/>
          </a:p>
        </p:txBody>
      </p:sp>
      <p:sp>
        <p:nvSpPr>
          <p:cNvPr id="503" name="Google Shape;503;g5b185ffe684e0bb1_5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64573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ru-RU" dirty="0"/>
              <a:t>Безразличное</a:t>
            </a:r>
            <a:r>
              <a:rPr lang="en-US" dirty="0"/>
              <a:t> </a:t>
            </a:r>
            <a:r>
              <a:rPr lang="en-US" dirty="0" err="1"/>
              <a:t>отношение</a:t>
            </a:r>
            <a:r>
              <a:rPr lang="en-US" dirty="0"/>
              <a:t> к </a:t>
            </a:r>
            <a:r>
              <a:rPr lang="en-US" dirty="0" err="1"/>
              <a:t>будущим</a:t>
            </a:r>
            <a:r>
              <a:rPr lang="en-US" dirty="0"/>
              <a:t> </a:t>
            </a:r>
            <a:r>
              <a:rPr lang="en-US" dirty="0" err="1"/>
              <a:t>участникам</a:t>
            </a:r>
            <a:r>
              <a:rPr lang="en-US" dirty="0"/>
              <a:t> </a:t>
            </a:r>
            <a:r>
              <a:rPr lang="en-US" dirty="0" err="1"/>
              <a:t>разработки</a:t>
            </a:r>
            <a:r>
              <a:rPr lang="en-US" dirty="0"/>
              <a:t> </a:t>
            </a:r>
            <a:r>
              <a:rPr lang="en-US" dirty="0" err="1"/>
              <a:t>проекта</a:t>
            </a:r>
            <a:r>
              <a:rPr lang="ru-RU" dirty="0"/>
              <a:t> – «другие поправят»</a:t>
            </a:r>
            <a:r>
              <a:rPr lang="en-US" dirty="0"/>
              <a:t>.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/>
              <a:t>Недостаток</a:t>
            </a:r>
            <a:r>
              <a:rPr lang="en-US" dirty="0"/>
              <a:t> </a:t>
            </a:r>
            <a:r>
              <a:rPr lang="en-US" dirty="0" err="1"/>
              <a:t>опыта</a:t>
            </a:r>
            <a:r>
              <a:rPr lang="en-US" dirty="0"/>
              <a:t> в </a:t>
            </a:r>
            <a:r>
              <a:rPr lang="en-US" dirty="0" err="1"/>
              <a:t>разработке</a:t>
            </a:r>
            <a:r>
              <a:rPr lang="en-US" dirty="0"/>
              <a:t>.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/>
              <a:t>Ограничение</a:t>
            </a:r>
            <a:r>
              <a:rPr lang="en-US" dirty="0"/>
              <a:t> </a:t>
            </a:r>
            <a:r>
              <a:rPr lang="en-US" dirty="0" err="1"/>
              <a:t>времени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разработку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6da220fd253798f5_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решить проблему</a:t>
            </a:r>
            <a:endParaRPr/>
          </a:p>
        </p:txBody>
      </p:sp>
      <p:sp>
        <p:nvSpPr>
          <p:cNvPr id="510" name="Google Shape;510;g6da220fd253798f5_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Создание приватного репозитория решений и использования их в качестве библиотек, модулей, зависимостей. Об этом следует думать до старта разработки.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Чаще задавайте себе вопрос: возможно, что понадобится решить подобную задачу где-нибудь ещё?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"/>
          <p:cNvSpPr txBox="1">
            <a:spLocks noGrp="1"/>
          </p:cNvSpPr>
          <p:nvPr>
            <p:ph type="body" idx="1"/>
          </p:nvPr>
        </p:nvSpPr>
        <p:spPr>
          <a:xfrm>
            <a:off x="301625" y="-1"/>
            <a:ext cx="8540700" cy="49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►"/>
            </a:pPr>
            <a:r>
              <a:rPr lang="en-US" sz="4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Magic numbers</a:t>
            </a:r>
            <a:endParaRPr>
              <a:solidFill>
                <a:schemeClr val="lt2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if (database (ID) == 5)   </a:t>
            </a:r>
            <a:endParaRPr/>
          </a:p>
          <a:p>
            <a:pPr marL="342900" marR="0" lvl="0" indent="-139700" algn="l" rtl="0"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endParaRPr sz="4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7" name="Google Shape;517;p5"/>
          <p:cNvSpPr txBox="1"/>
          <p:nvPr/>
        </p:nvSpPr>
        <p:spPr>
          <a:xfrm>
            <a:off x="780300" y="1546824"/>
            <a:ext cx="7583400" cy="11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tent"/>
              <a:buNone/>
            </a:pPr>
            <a:r>
              <a:rPr lang="en-US" sz="2400" b="0" i="0" u="none">
                <a:solidFill>
                  <a:schemeClr val="lt1"/>
                </a:solidFill>
                <a:latin typeface="Content"/>
                <a:ea typeface="Content"/>
                <a:cs typeface="Content"/>
                <a:sym typeface="Content"/>
              </a:rPr>
              <a:t>константы, используемые в коде, но которые не несут никакого смысла без соответствующего комментария.</a:t>
            </a:r>
            <a:endParaRPr/>
          </a:p>
        </p:txBody>
      </p:sp>
      <p:pic>
        <p:nvPicPr>
          <p:cNvPr id="518" name="Google Shape;51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112" y="3117850"/>
            <a:ext cx="7843837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412" y="4918075"/>
            <a:ext cx="71723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b185ffe684e0bb1_6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проблемы несёт</a:t>
            </a:r>
            <a:endParaRPr/>
          </a:p>
        </p:txBody>
      </p:sp>
      <p:sp>
        <p:nvSpPr>
          <p:cNvPr id="526" name="Google Shape;526;g5b185ffe684e0bb1_6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Разработчик, который не является автором кода, с трудностями сможет объяснить как это работает.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Со временем, автор кода тоже не сможет объяснить что-либо.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Числа затрудняют понимание кода и его рефакторинг.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5b185ffe684e0bb1_6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Причины возникновения</a:t>
            </a:r>
            <a:endParaRPr/>
          </a:p>
        </p:txBody>
      </p:sp>
      <p:sp>
        <p:nvSpPr>
          <p:cNvPr id="533" name="Google Shape;533;g5b185ffe684e0bb1_6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Спешка при разработке.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Отсутствие практики групповой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разработки или сопровождения проекта.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6da220fd253798f5_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решить проблему</a:t>
            </a:r>
            <a:endParaRPr/>
          </a:p>
        </p:txBody>
      </p:sp>
      <p:sp>
        <p:nvSpPr>
          <p:cNvPr id="540" name="Google Shape;540;g6da220fd253798f5_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Проводить Code Review, силами разработчиков, которые не задействованы в проекте.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Анти паттерны</a:t>
            </a:r>
            <a:endParaRPr/>
          </a:p>
        </p:txBody>
      </p:sp>
      <p:sp>
        <p:nvSpPr>
          <p:cNvPr id="413" name="Google Shape;413;p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49524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Spaggeticode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Спагетти-код — слабо структурированная и плохо спроектированная система, запутанная и очень сложная для понимания.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209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/>
              <a:t>извилистый и очень запутанныйзапутанный код</a:t>
            </a: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4" name="Google Shape;414;p2" descr="Картинки по запросу &quot;spaghetti code example&quot;"/>
          <p:cNvSpPr txBox="1"/>
          <p:nvPr/>
        </p:nvSpPr>
        <p:spPr>
          <a:xfrm>
            <a:off x="158750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5" name="Google Shape;415;p2" descr="Картинки по запросу &quot;spaghetti code example&quot;"/>
          <p:cNvSpPr txBox="1"/>
          <p:nvPr/>
        </p:nvSpPr>
        <p:spPr>
          <a:xfrm>
            <a:off x="311150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16" name="Google Shape;416;p2" descr="Картинки по запросу &quot;spaghetti code example&quot;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0665" y="1045590"/>
            <a:ext cx="3597299" cy="3622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" descr="Картинки по запросу &quot;spaghetti code example&quot;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5950" y="4978400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body" idx="1"/>
          </p:nvPr>
        </p:nvSpPr>
        <p:spPr>
          <a:xfrm>
            <a:off x="301650" y="355477"/>
            <a:ext cx="8540700" cy="27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Arial"/>
              <a:buChar char="►"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Hard Code</a:t>
            </a:r>
            <a:r>
              <a:rPr lang="en-US" sz="4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(жесткий код) -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фиксация в коде различных данных об окружении.</a:t>
            </a:r>
            <a:endParaRPr sz="4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Arial"/>
              <a:buNone/>
            </a:pPr>
            <a:r>
              <a:rPr lang="en-US" sz="4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Конфиг, база, константа</a:t>
            </a:r>
            <a:endParaRPr/>
          </a:p>
        </p:txBody>
      </p:sp>
      <p:pic>
        <p:nvPicPr>
          <p:cNvPr id="547" name="Google Shape;54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625" y="2781300"/>
            <a:ext cx="4583112" cy="20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112" y="5005387"/>
            <a:ext cx="5478462" cy="1852612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6"/>
          <p:cNvSpPr txBox="1"/>
          <p:nvPr/>
        </p:nvSpPr>
        <p:spPr>
          <a:xfrm>
            <a:off x="5316426" y="3408150"/>
            <a:ext cx="35259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Например: пути к файлам, имена процессов, устройств и так далее.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50" name="Google Shape;55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5974" y="4591882"/>
            <a:ext cx="3095627" cy="1993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185ffe684e0bb1_7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проблемы несёт</a:t>
            </a:r>
            <a:endParaRPr/>
          </a:p>
        </p:txBody>
      </p:sp>
      <p:sp>
        <p:nvSpPr>
          <p:cNvPr id="557" name="Google Shape;557;g5b185ffe684e0bb1_7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360"/>
              </a:spcBef>
              <a:spcAft>
                <a:spcPts val="0"/>
              </a:spcAft>
              <a:buSzPts val="3000"/>
              <a:buChar char="►"/>
            </a:pPr>
            <a:r>
              <a:rPr lang="en-US" sz="3000"/>
              <a:t>Код будет корректно работать только в том окружении, под который сделан хардкод.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►"/>
            </a:pPr>
            <a:r>
              <a:rPr lang="en-US" sz="3000"/>
              <a:t>Может проявляется непредсказуемые дефекты во время переноса, переименования файлов, и их поведение может меняться при изменении конфигурации устройств.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►"/>
            </a:pPr>
            <a:r>
              <a:rPr lang="en-US" sz="3000"/>
              <a:t>Невозможность гибкой настройки под нужный нам environment.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►"/>
            </a:pPr>
            <a:r>
              <a:rPr lang="en-US" sz="3000"/>
              <a:t>Усложняет Unit и Integration testing.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5b185ffe684e0bb1_8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Причины возникновения</a:t>
            </a:r>
            <a:endParaRPr/>
          </a:p>
        </p:txBody>
      </p:sp>
      <p:sp>
        <p:nvSpPr>
          <p:cNvPr id="564" name="Google Shape;564;g5b185ffe684e0bb1_8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Разработчик во время написания или отладки алгоритма пишет хард-код и, по завершению, забывает удалить или модифицировать его.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Малый опыт разработки под несколько платформ.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6da220fd253798f5_1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решить проблему</a:t>
            </a:r>
            <a:endParaRPr/>
          </a:p>
        </p:txBody>
      </p:sp>
      <p:sp>
        <p:nvSpPr>
          <p:cNvPr id="571" name="Google Shape;571;g6da220fd253798f5_1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/>
              <a:t>Оговаривать</a:t>
            </a:r>
            <a:r>
              <a:rPr lang="en-US" dirty="0"/>
              <a:t> </a:t>
            </a:r>
            <a:r>
              <a:rPr lang="en-US" dirty="0" err="1"/>
              <a:t>запрет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хард-код</a:t>
            </a:r>
            <a:r>
              <a:rPr lang="en-US" dirty="0"/>
              <a:t> </a:t>
            </a:r>
            <a:r>
              <a:rPr lang="en-US" dirty="0" err="1"/>
              <a:t>перед</a:t>
            </a:r>
            <a:r>
              <a:rPr lang="en-US" dirty="0"/>
              <a:t> </a:t>
            </a:r>
            <a:r>
              <a:rPr lang="en-US" dirty="0" err="1"/>
              <a:t>началом</a:t>
            </a:r>
            <a:r>
              <a:rPr lang="en-US" dirty="0"/>
              <a:t> </a:t>
            </a:r>
            <a:r>
              <a:rPr lang="en-US" dirty="0" err="1"/>
              <a:t>разработки</a:t>
            </a:r>
            <a:r>
              <a:rPr lang="en-US" dirty="0"/>
              <a:t> </a:t>
            </a:r>
            <a:r>
              <a:rPr lang="en-US" dirty="0" err="1"/>
              <a:t>проекта</a:t>
            </a:r>
            <a:r>
              <a:rPr lang="en-US" dirty="0"/>
              <a:t> и </a:t>
            </a:r>
            <a:r>
              <a:rPr lang="en-US" dirty="0" err="1"/>
              <a:t>проводить</a:t>
            </a:r>
            <a:r>
              <a:rPr lang="en-US" dirty="0"/>
              <a:t> </a:t>
            </a:r>
            <a:r>
              <a:rPr lang="en-US" dirty="0" err="1"/>
              <a:t>тщательные</a:t>
            </a:r>
            <a:r>
              <a:rPr lang="en-US" dirty="0"/>
              <a:t> Code Review.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dirty="0"/>
              <a:t>Выносить данные в отдельные конфигурационные файлы.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"/>
          <p:cNvSpPr txBox="1">
            <a:spLocks noGrp="1"/>
          </p:cNvSpPr>
          <p:nvPr>
            <p:ph type="body" idx="1"/>
          </p:nvPr>
        </p:nvSpPr>
        <p:spPr>
          <a:xfrm>
            <a:off x="301662" y="489267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79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Char char="►"/>
            </a:pPr>
            <a:r>
              <a:rPr lang="en-US" sz="36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Soft  code</a:t>
            </a:r>
            <a:endParaRPr sz="3600" dirty="0">
              <a:solidFill>
                <a:schemeClr val="lt2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Arial"/>
              <a:buNone/>
            </a:pPr>
            <a:r>
              <a:rPr lang="en-US" sz="36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6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много</a:t>
            </a:r>
            <a:r>
              <a:rPr lang="en-US" sz="36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6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абстракции</a:t>
            </a:r>
            <a:endParaRPr sz="3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Arial"/>
              <a:buNone/>
            </a:pPr>
            <a:r>
              <a:rPr lang="en-US" sz="36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Много</a:t>
            </a:r>
            <a:r>
              <a:rPr lang="en-US" sz="36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6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настроек</a:t>
            </a:r>
            <a:r>
              <a:rPr lang="en-US" sz="36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sz="36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сложно</a:t>
            </a:r>
            <a:r>
              <a:rPr lang="en-US" sz="36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lang="en-US" sz="36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непрозрачно</a:t>
            </a:r>
            <a:r>
              <a:rPr lang="en-US" sz="36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36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Arial"/>
              <a:buNone/>
            </a:pPr>
            <a:r>
              <a:rPr lang="en-US" sz="3600" dirty="0" err="1"/>
              <a:t>параноидальная</a:t>
            </a:r>
            <a:r>
              <a:rPr lang="en-US" sz="3600" dirty="0"/>
              <a:t> </a:t>
            </a:r>
            <a:r>
              <a:rPr lang="en-US" sz="3600" dirty="0" err="1"/>
              <a:t>боязнь</a:t>
            </a:r>
            <a:r>
              <a:rPr lang="en-US" sz="3600" dirty="0"/>
              <a:t> </a:t>
            </a:r>
            <a:r>
              <a:rPr lang="en-US" sz="3600" dirty="0" err="1"/>
              <a:t>хард-кода</a:t>
            </a:r>
            <a:r>
              <a:rPr lang="en-US" sz="3600" dirty="0"/>
              <a:t>. </a:t>
            </a:r>
            <a:r>
              <a:rPr lang="en-US" sz="3600" dirty="0" err="1"/>
              <a:t>Этот</a:t>
            </a:r>
            <a:r>
              <a:rPr lang="en-US" sz="3600" dirty="0"/>
              <a:t> </a:t>
            </a:r>
            <a:r>
              <a:rPr lang="en-US" sz="3600" dirty="0" err="1"/>
              <a:t>анти-паттерн</a:t>
            </a:r>
            <a:r>
              <a:rPr lang="en-US" sz="3600" dirty="0"/>
              <a:t> </a:t>
            </a:r>
            <a:r>
              <a:rPr lang="en-US" sz="3600" dirty="0" err="1"/>
              <a:t>является</a:t>
            </a:r>
            <a:r>
              <a:rPr lang="en-US" sz="3600" dirty="0"/>
              <a:t> </a:t>
            </a:r>
            <a:r>
              <a:rPr lang="en-US" sz="3600" dirty="0" err="1"/>
              <a:t>вторым</a:t>
            </a:r>
            <a:r>
              <a:rPr lang="en-US" sz="3600" dirty="0"/>
              <a:t> </a:t>
            </a:r>
            <a:r>
              <a:rPr lang="en-US" sz="3600" dirty="0" err="1"/>
              <a:t>концом</a:t>
            </a:r>
            <a:r>
              <a:rPr lang="en-US" sz="3600" dirty="0"/>
              <a:t> </a:t>
            </a:r>
            <a:r>
              <a:rPr lang="en-US" sz="3600" dirty="0" err="1"/>
              <a:t>палки</a:t>
            </a:r>
            <a:r>
              <a:rPr lang="en-US" sz="3600" dirty="0"/>
              <a:t> о </a:t>
            </a:r>
            <a:r>
              <a:rPr lang="en-US" sz="3600" dirty="0" err="1"/>
              <a:t>хард-коде</a:t>
            </a:r>
            <a:r>
              <a:rPr lang="en-US" sz="3600" dirty="0"/>
              <a:t> и </a:t>
            </a:r>
            <a:r>
              <a:rPr lang="en-US" sz="3600" dirty="0" err="1"/>
              <a:t>поэтому</a:t>
            </a:r>
            <a:r>
              <a:rPr lang="en-US" sz="3600" dirty="0"/>
              <a:t> </a:t>
            </a:r>
            <a:r>
              <a:rPr lang="en-US" sz="3600" dirty="0" err="1"/>
              <a:t>тоже</a:t>
            </a:r>
            <a:r>
              <a:rPr lang="en-US" sz="3600" dirty="0"/>
              <a:t> </a:t>
            </a:r>
            <a:r>
              <a:rPr lang="en-US" sz="3600" dirty="0" err="1"/>
              <a:t>является</a:t>
            </a:r>
            <a:r>
              <a:rPr lang="en-US" sz="3600" dirty="0"/>
              <a:t> </a:t>
            </a:r>
            <a:r>
              <a:rPr lang="en-US" sz="3600" dirty="0" err="1"/>
              <a:t>опасным</a:t>
            </a:r>
            <a:r>
              <a:rPr lang="en-US" sz="3600" dirty="0"/>
              <a:t>.</a:t>
            </a:r>
            <a:endParaRPr sz="3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cdd396944a5c4ab_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Когда он проявляется</a:t>
            </a:r>
            <a:endParaRPr/>
          </a:p>
        </p:txBody>
      </p:sp>
      <p:sp>
        <p:nvSpPr>
          <p:cNvPr id="584" name="Google Shape;584;gcdd396944a5c4ab_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В проекте настраивается абсолютно всё, что делает конфигурацию невероятно сложной и непрозрачной.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dd396944a5c4ab_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проблемы несёт</a:t>
            </a:r>
            <a:endParaRPr/>
          </a:p>
        </p:txBody>
      </p:sp>
      <p:sp>
        <p:nvSpPr>
          <p:cNvPr id="591" name="Google Shape;591;gcdd396944a5c4ab_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При разработке много ресурсов уходит на реализацию возможности настроек абсолютно всего.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Развёртывание такой системы влечет также дополнительные затраты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cdd396944a5c4ab_1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Причин</a:t>
            </a:r>
            <a:r>
              <a:rPr lang="ru-RU" dirty="0"/>
              <a:t>ы</a:t>
            </a:r>
            <a:r>
              <a:rPr lang="en-US" dirty="0"/>
              <a:t> </a:t>
            </a:r>
            <a:r>
              <a:rPr lang="en-US" dirty="0" err="1"/>
              <a:t>возникновения</a:t>
            </a:r>
            <a:endParaRPr dirty="0"/>
          </a:p>
        </p:txBody>
      </p:sp>
      <p:sp>
        <p:nvSpPr>
          <p:cNvPr id="598" name="Google Shape;598;gcdd396944a5c4ab_1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Низкая квалификация разработчика — страх допустить анти-паттерн Hard Code.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Небольшой опыт работы с разными окружениями.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6da220fd253798f5_1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решить проблему</a:t>
            </a:r>
            <a:endParaRPr/>
          </a:p>
        </p:txBody>
      </p:sp>
      <p:sp>
        <p:nvSpPr>
          <p:cNvPr id="605" name="Google Shape;605;g6da220fd253798f5_1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/>
              <a:t>Перед</a:t>
            </a:r>
            <a:r>
              <a:rPr lang="en-US" dirty="0"/>
              <a:t> </a:t>
            </a:r>
            <a:r>
              <a:rPr lang="en-US" dirty="0" err="1"/>
              <a:t>началом</a:t>
            </a:r>
            <a:r>
              <a:rPr lang="en-US" dirty="0"/>
              <a:t> </a:t>
            </a:r>
            <a:r>
              <a:rPr lang="en-US" dirty="0" err="1"/>
              <a:t>разработки</a:t>
            </a:r>
            <a:r>
              <a:rPr lang="en-US" dirty="0"/>
              <a:t> </a:t>
            </a:r>
            <a:r>
              <a:rPr lang="en-US" dirty="0" err="1"/>
              <a:t>проект</a:t>
            </a:r>
            <a:r>
              <a:rPr lang="en-US" dirty="0"/>
              <a:t> </a:t>
            </a:r>
            <a:r>
              <a:rPr lang="en-US" dirty="0" err="1"/>
              <a:t>следует</a:t>
            </a:r>
            <a:r>
              <a:rPr lang="en-US" dirty="0"/>
              <a:t> </a:t>
            </a:r>
            <a:r>
              <a:rPr lang="en-US" dirty="0" err="1"/>
              <a:t>определить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должно</a:t>
            </a:r>
            <a:r>
              <a:rPr lang="en-US" dirty="0"/>
              <a:t> </a:t>
            </a:r>
            <a:r>
              <a:rPr lang="en-US" dirty="0" err="1"/>
              <a:t>быть</a:t>
            </a:r>
            <a:r>
              <a:rPr lang="en-US" dirty="0"/>
              <a:t> </a:t>
            </a:r>
            <a:r>
              <a:rPr lang="en-US" dirty="0" err="1"/>
              <a:t>наст</a:t>
            </a:r>
            <a:r>
              <a:rPr lang="ru-RU" dirty="0" err="1"/>
              <a:t>ра</a:t>
            </a:r>
            <a:r>
              <a:rPr lang="en-US" dirty="0" err="1"/>
              <a:t>иваемым</a:t>
            </a:r>
            <a:r>
              <a:rPr lang="en-US" dirty="0"/>
              <a:t>, а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является</a:t>
            </a:r>
            <a:r>
              <a:rPr lang="en-US" dirty="0"/>
              <a:t> </a:t>
            </a:r>
            <a:r>
              <a:rPr lang="en-US" dirty="0" err="1"/>
              <a:t>постоянным</a:t>
            </a:r>
            <a:r>
              <a:rPr lang="en-US" dirty="0"/>
              <a:t> </a:t>
            </a:r>
            <a:r>
              <a:rPr lang="en-US" dirty="0" err="1"/>
              <a:t>независимо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окружения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быть</a:t>
            </a:r>
            <a:r>
              <a:rPr lang="en-US" dirty="0"/>
              <a:t> </a:t>
            </a:r>
            <a:r>
              <a:rPr lang="en-US" dirty="0" err="1"/>
              <a:t>настроено</a:t>
            </a:r>
            <a:r>
              <a:rPr lang="en-US" dirty="0"/>
              <a:t> </a:t>
            </a:r>
            <a:r>
              <a:rPr lang="en-US" dirty="0" err="1"/>
              <a:t>автоматически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использование</a:t>
            </a:r>
            <a:r>
              <a:rPr lang="en-US" dirty="0"/>
              <a:t> </a:t>
            </a:r>
            <a:r>
              <a:rPr lang="en-US" dirty="0" err="1"/>
              <a:t>принципов</a:t>
            </a:r>
            <a:r>
              <a:rPr lang="en-US" dirty="0"/>
              <a:t> KISS, YAGNI </a:t>
            </a:r>
            <a:r>
              <a:rPr lang="en-US" dirty="0" err="1"/>
              <a:t>поможет</a:t>
            </a:r>
            <a:r>
              <a:rPr lang="en-US" dirty="0"/>
              <a:t> </a:t>
            </a:r>
            <a:r>
              <a:rPr lang="en-US" dirty="0" err="1"/>
              <a:t>решить</a:t>
            </a:r>
            <a:r>
              <a:rPr lang="en-US" dirty="0"/>
              <a:t> </a:t>
            </a:r>
            <a:r>
              <a:rPr lang="en-US" dirty="0" err="1"/>
              <a:t>проблему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"/>
          <p:cNvSpPr txBox="1">
            <a:spLocks noGrp="1"/>
          </p:cNvSpPr>
          <p:nvPr>
            <p:ph type="body" idx="1"/>
          </p:nvPr>
        </p:nvSpPr>
        <p:spPr>
          <a:xfrm>
            <a:off x="320675" y="382550"/>
            <a:ext cx="85407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►"/>
            </a:pPr>
            <a:r>
              <a:rPr lang="en-US" sz="4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Academicals complexity</a:t>
            </a:r>
            <a:endParaRPr>
              <a:solidFill>
                <a:schemeClr val="lt2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 заумность решения)</a:t>
            </a:r>
            <a:endParaRPr sz="4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lang="en-US" sz="4000"/>
              <a:t>Ненужная сложность может быть внесена в решение любой задачи.</a:t>
            </a:r>
            <a:endParaRPr sz="4000"/>
          </a:p>
        </p:txBody>
      </p:sp>
      <p:pic>
        <p:nvPicPr>
          <p:cNvPr id="612" name="Google Shape;612;p8" descr="piv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9525" y="3042263"/>
            <a:ext cx="4761851" cy="34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8"/>
          <p:cNvSpPr txBox="1"/>
          <p:nvPr/>
        </p:nvSpPr>
        <p:spPr>
          <a:xfrm>
            <a:off x="320675" y="3830515"/>
            <a:ext cx="3459300" cy="14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Усложнение понимания кода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Снижение скорости работы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b185ffe684e0bb1_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Когда проявляется?</a:t>
            </a:r>
            <a:endParaRPr sz="3000"/>
          </a:p>
        </p:txBody>
      </p:sp>
      <p:sp>
        <p:nvSpPr>
          <p:cNvPr id="424" name="Google Shape;424;g5b185ffe684e0bb1_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Когда алгоритм реализуется в рамках одного метода (функции) и содержит очень большой длинный и запутанный код.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cdd396944a5c4ab_1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Когда проявляется?</a:t>
            </a:r>
            <a:endParaRPr/>
          </a:p>
        </p:txBody>
      </p:sp>
      <p:sp>
        <p:nvSpPr>
          <p:cNvPr id="620" name="Google Shape;620;gcdd396944a5c4ab_1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В коде есть избыточные проверки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часть кода, реализовано с использованием анти-паттерна Soft Code, что позволяет конфигурировать поведение нашего кода.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Также проявляется, когда технический долг не рефакторится.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cdd396944a5c4ab_2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проблемы несёт</a:t>
            </a:r>
            <a:endParaRPr/>
          </a:p>
        </p:txBody>
      </p:sp>
      <p:sp>
        <p:nvSpPr>
          <p:cNvPr id="627" name="Google Shape;627;gcdd396944a5c4ab_2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/>
              <a:t>Усложнение</a:t>
            </a:r>
            <a:r>
              <a:rPr lang="en-US" dirty="0"/>
              <a:t> </a:t>
            </a:r>
            <a:r>
              <a:rPr lang="en-US" dirty="0" err="1"/>
              <a:t>понимания</a:t>
            </a:r>
            <a:r>
              <a:rPr lang="en-US" dirty="0"/>
              <a:t> </a:t>
            </a:r>
            <a:r>
              <a:rPr lang="en-US" dirty="0" err="1"/>
              <a:t>кода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/>
              <a:t>Снижение</a:t>
            </a:r>
            <a:r>
              <a:rPr lang="en-US" dirty="0"/>
              <a:t> </a:t>
            </a:r>
            <a:r>
              <a:rPr lang="en-US" dirty="0" err="1"/>
              <a:t>скорости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endParaRPr lang="ru-RU" dirty="0"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cdd396944a5c4ab_3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Причин</a:t>
            </a:r>
            <a:r>
              <a:rPr lang="ru-RU" dirty="0"/>
              <a:t>ы</a:t>
            </a:r>
            <a:r>
              <a:rPr lang="en-US" dirty="0"/>
              <a:t> </a:t>
            </a:r>
            <a:r>
              <a:rPr lang="en-US" dirty="0" err="1"/>
              <a:t>возникновения</a:t>
            </a:r>
            <a:endParaRPr dirty="0"/>
          </a:p>
        </p:txBody>
      </p:sp>
      <p:sp>
        <p:nvSpPr>
          <p:cNvPr id="634" name="Google Shape;634;gcdd396944a5c4ab_3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/>
              <a:t>Отсутствие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низкое</a:t>
            </a:r>
            <a:r>
              <a:rPr lang="en-US" dirty="0"/>
              <a:t> </a:t>
            </a:r>
            <a:r>
              <a:rPr lang="en-US" dirty="0" err="1"/>
              <a:t>качество</a:t>
            </a:r>
            <a:r>
              <a:rPr lang="en-US" dirty="0"/>
              <a:t> </a:t>
            </a:r>
            <a:r>
              <a:rPr lang="en-US" dirty="0" err="1"/>
              <a:t>рефакторинга</a:t>
            </a:r>
            <a:r>
              <a:rPr lang="en-US" dirty="0"/>
              <a:t>.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/>
              <a:t>Некомпетентность</a:t>
            </a:r>
            <a:r>
              <a:rPr lang="en-US" dirty="0"/>
              <a:t> </a:t>
            </a:r>
            <a:r>
              <a:rPr lang="en-US" dirty="0" err="1"/>
              <a:t>программиста</a:t>
            </a:r>
            <a:r>
              <a:rPr lang="en-US" dirty="0"/>
              <a:t>.</a:t>
            </a:r>
            <a:endParaRPr lang="ru-RU" dirty="0"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endParaRPr lang="ru-RU" dirty="0"/>
          </a:p>
          <a:p>
            <a:r>
              <a:rPr lang="ru-RU" dirty="0"/>
              <a:t>Желание показать всем, какой ты молодец, выучил новые фичи.</a:t>
            </a:r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6da220fd253798f5_2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решить проблему</a:t>
            </a:r>
            <a:endParaRPr/>
          </a:p>
        </p:txBody>
      </p:sp>
      <p:sp>
        <p:nvSpPr>
          <p:cNvPr id="641" name="Google Shape;641;g6da220fd253798f5_2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Следует проводить Code Review и выполнять рефакторинг.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Также использование принципов KISS поможет решить проблему.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"/>
          <p:cNvSpPr txBox="1">
            <a:spLocks noGrp="1"/>
          </p:cNvSpPr>
          <p:nvPr>
            <p:ph type="body" idx="1"/>
          </p:nvPr>
        </p:nvSpPr>
        <p:spPr>
          <a:xfrm>
            <a:off x="151987" y="213217"/>
            <a:ext cx="8540700" cy="27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Char char="►"/>
            </a:pPr>
            <a:r>
              <a:rPr lang="en-US" sz="4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Boad anchor</a:t>
            </a: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 лодочный якорь)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сохранение неиспользуемых частей системы, которые остались после оптимизации или рефакторинга.</a:t>
            </a:r>
            <a:endParaRPr/>
          </a:p>
        </p:txBody>
      </p:sp>
      <p:pic>
        <p:nvPicPr>
          <p:cNvPr id="648" name="Google Shape;64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175" y="2965429"/>
            <a:ext cx="4783711" cy="3587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cdd396944a5c4ab_3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Когда он проявляется</a:t>
            </a:r>
            <a:endParaRPr/>
          </a:p>
        </p:txBody>
      </p:sp>
      <p:sp>
        <p:nvSpPr>
          <p:cNvPr id="655" name="Google Shape;655;gcdd396944a5c4ab_3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После рефакторинга, некоторые части кода остаются в системе, хотя они уже больше не будут использоваться.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При сохранении части кода «на будущее», на случай, если придётся ещё раз использовать.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cdd396944a5c4ab_4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проблемы несёт</a:t>
            </a:r>
            <a:endParaRPr/>
          </a:p>
        </p:txBody>
      </p:sp>
      <p:sp>
        <p:nvSpPr>
          <p:cNvPr id="662" name="Google Shape;662;gcdd396944a5c4ab_4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Значительно усложняет чтение проекта, не неся абсолютно никакой практической ценности.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cdd396944a5c4ab_5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Причины возникновения</a:t>
            </a:r>
            <a:endParaRPr/>
          </a:p>
        </p:txBody>
      </p:sp>
      <p:sp>
        <p:nvSpPr>
          <p:cNvPr id="669" name="Google Shape;669;gcdd396944a5c4ab_5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Неумение использовать такие инструменты как “Система управления версиями” (git, mercurial).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6da220fd253798f5_3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решить проблему</a:t>
            </a:r>
            <a:endParaRPr/>
          </a:p>
        </p:txBody>
      </p:sp>
      <p:sp>
        <p:nvSpPr>
          <p:cNvPr id="676" name="Google Shape;676;g6da220fd253798f5_3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планирование при разработке, написание продуманного кода.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При рефакторинге и оптимизации кода принудительно удалять код, который более использоваться не будет или создавать отдельную ветку в системе управления версиями, на случай, если есть вероятность возврата к архивному решению.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0"/>
          <p:cNvSpPr txBox="1">
            <a:spLocks noGrp="1"/>
          </p:cNvSpPr>
          <p:nvPr>
            <p:ph type="body" idx="1"/>
          </p:nvPr>
        </p:nvSpPr>
        <p:spPr>
          <a:xfrm>
            <a:off x="188425" y="183675"/>
            <a:ext cx="5530500" cy="30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►"/>
            </a:pPr>
            <a:r>
              <a:rPr lang="en-US" sz="4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Reinvention the wheal</a:t>
            </a:r>
            <a:endParaRPr>
              <a:solidFill>
                <a:schemeClr val="lt2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(изобретение колеса/велосипеда)</a:t>
            </a:r>
            <a:endParaRPr/>
          </a:p>
          <a:p>
            <a:pPr marL="342900" marR="0" lvl="0" indent="-139700" algn="l" rtl="0"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lang="en-US" sz="3000"/>
              <a:t>разработчик реализует собственное решение для задачи, для которой уже существуют решения, которое может быть лучшие, чем придуманное</a:t>
            </a:r>
            <a:endParaRPr sz="3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83" name="Google Shape;683;p10" descr="велосипед"/>
          <p:cNvPicPr preferRelativeResize="0"/>
          <p:nvPr/>
        </p:nvPicPr>
        <p:blipFill rotWithShape="1">
          <a:blip r:embed="rId3">
            <a:alphaModFix/>
          </a:blip>
          <a:srcRect l="42571" r="7582"/>
          <a:stretch/>
        </p:blipFill>
        <p:spPr>
          <a:xfrm>
            <a:off x="5830887" y="2409825"/>
            <a:ext cx="3313112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b185ffe684e0bb1_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400"/>
              <a:t>Какие проблемы несёт</a:t>
            </a:r>
            <a:endParaRPr sz="3400"/>
          </a:p>
        </p:txBody>
      </p:sp>
      <p:sp>
        <p:nvSpPr>
          <p:cNvPr id="431" name="Google Shape;431;g5b185ffe684e0bb1_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just" rtl="0">
              <a:spcBef>
                <a:spcPts val="360"/>
              </a:spcBef>
              <a:spcAft>
                <a:spcPts val="0"/>
              </a:spcAft>
              <a:buSzPts val="3000"/>
              <a:buChar char="►"/>
            </a:pPr>
            <a:r>
              <a:rPr lang="en-US" sz="3000"/>
              <a:t>Подобный код в будущем не может разобрать даже автор.</a:t>
            </a:r>
            <a:endParaRPr sz="3000"/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Char char="►"/>
            </a:pPr>
            <a:r>
              <a:rPr lang="en-US" sz="3000"/>
              <a:t>Очень часто содержит в себе множество других анти-паттернов программирования, включая Copy and Paste Programming.</a:t>
            </a:r>
            <a:endParaRPr sz="3000"/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Char char="►"/>
            </a:pPr>
            <a:r>
              <a:rPr lang="en-US" sz="3000"/>
              <a:t>Малоэффективный Code Review.</a:t>
            </a:r>
            <a:endParaRPr sz="3000"/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Char char="►"/>
            </a:pPr>
            <a:r>
              <a:rPr lang="en-US" sz="3000"/>
              <a:t>Использовать спагетти-код повторно невозможно.</a:t>
            </a:r>
            <a:endParaRPr sz="3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cdd396944a5c4ab_5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Когда проявляется?</a:t>
            </a:r>
            <a:endParaRPr/>
          </a:p>
        </p:txBody>
      </p:sp>
      <p:sp>
        <p:nvSpPr>
          <p:cNvPr id="690" name="Google Shape;690;gcdd396944a5c4ab_5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Когда разработчик считает свои знания уникальными, поэтому для каждой задачи пытается придумать собственное решение, не смотря на опыт его предшественников.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cdd396944a5c4ab_6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проблемы несёт</a:t>
            </a:r>
            <a:endParaRPr/>
          </a:p>
        </p:txBody>
      </p:sp>
      <p:sp>
        <p:nvSpPr>
          <p:cNvPr id="697" name="Google Shape;697;gcdd396944a5c4ab_6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Потеря времени и понижение эффективности работы программиста.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Снижает эффективность или оптимальность конечного продукта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cdd396944a5c4ab_6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20040" algn="ctr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440"/>
              <a:buChar char="►"/>
            </a:pPr>
            <a:r>
              <a:rPr lang="en-US" sz="3200"/>
              <a:t>Причины возникновения:</a:t>
            </a:r>
            <a:endParaRPr/>
          </a:p>
        </p:txBody>
      </p:sp>
      <p:sp>
        <p:nvSpPr>
          <p:cNvPr id="704" name="Google Shape;704;gcdd396944a5c4ab_68"/>
          <p:cNvSpPr txBox="1">
            <a:spLocks noGrp="1"/>
          </p:cNvSpPr>
          <p:nvPr>
            <p:ph type="body" idx="1"/>
          </p:nvPr>
        </p:nvSpPr>
        <p:spPr>
          <a:xfrm>
            <a:off x="411063" y="1042455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Повышенная самооценка или пониженная самокритичность.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Нехватка времени на изучение готовых решений в интернете.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da220fd253798f5_3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решить проблему</a:t>
            </a:r>
            <a:endParaRPr/>
          </a:p>
        </p:txBody>
      </p:sp>
      <p:sp>
        <p:nvSpPr>
          <p:cNvPr id="711" name="Google Shape;711;g6da220fd253798f5_3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Разработчик должен ориентироваться в задачах, которые могут предстать перед ним, чтобы грамотно их решать — использовать готовые решение или изобретать собственные.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Полностью же отбрасывать возможность самостоятельного решения нельзя, так как это прямая дорога к программированию копи-пастом.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"/>
          <p:cNvSpPr txBox="1">
            <a:spLocks noGrp="1"/>
          </p:cNvSpPr>
          <p:nvPr>
            <p:ph type="body" idx="1"/>
          </p:nvPr>
        </p:nvSpPr>
        <p:spPr>
          <a:xfrm>
            <a:off x="301649" y="-2530594"/>
            <a:ext cx="8540700" cy="47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►"/>
            </a:pPr>
            <a:r>
              <a:rPr lang="en-US" sz="4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Smell   code</a:t>
            </a:r>
            <a:endParaRPr>
              <a:solidFill>
                <a:schemeClr val="lt2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Старый код, недокументир.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endParaRPr sz="4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endParaRPr sz="4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Char char="►"/>
            </a:pPr>
            <a:r>
              <a:rPr lang="en-US" sz="4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Blind faith</a:t>
            </a: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(слепая вера)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(строка вместо числа, проверки внешних параметров) 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недостаточная проверка корректности входных данных, отсутствие тестирования при разработки кода и исправлении ошибок.</a:t>
            </a:r>
            <a:endParaRPr/>
          </a:p>
        </p:txBody>
      </p:sp>
      <p:pic>
        <p:nvPicPr>
          <p:cNvPr id="718" name="Google Shape;718;p11" descr="енот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8971" y="4289674"/>
            <a:ext cx="3873525" cy="20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cdd396944a5c4ab_7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Когда он проявляется</a:t>
            </a:r>
            <a:endParaRPr/>
          </a:p>
        </p:txBody>
      </p:sp>
      <p:sp>
        <p:nvSpPr>
          <p:cNvPr id="725" name="Google Shape;725;gcdd396944a5c4ab_7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Когда программист думает, что его код всегда будет работать в идеальных условиях, поэтому никогда не выдаст ошибок, или никогда не получит неверные входные данные или данные неверного типа.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cdd396944a5c4ab_8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проблемы несёт</a:t>
            </a:r>
            <a:endParaRPr/>
          </a:p>
        </p:txBody>
      </p:sp>
      <p:sp>
        <p:nvSpPr>
          <p:cNvPr id="732" name="Google Shape;732;gcdd396944a5c4ab_8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/>
              <a:t>Код</a:t>
            </a:r>
            <a:r>
              <a:rPr lang="en-US" dirty="0"/>
              <a:t> </a:t>
            </a:r>
            <a:r>
              <a:rPr lang="en-US" dirty="0" err="1"/>
              <a:t>делает</a:t>
            </a:r>
            <a:r>
              <a:rPr lang="en-US" dirty="0"/>
              <a:t> </a:t>
            </a:r>
            <a:r>
              <a:rPr lang="en-US" dirty="0" err="1"/>
              <a:t>неожидаемые</a:t>
            </a:r>
            <a:r>
              <a:rPr lang="en-US" dirty="0"/>
              <a:t> </a:t>
            </a:r>
            <a:r>
              <a:rPr lang="en-US" dirty="0" err="1"/>
              <a:t>действия</a:t>
            </a:r>
            <a:r>
              <a:rPr lang="en-US" dirty="0"/>
              <a:t>.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/>
              <a:t>Приводит</a:t>
            </a:r>
            <a:r>
              <a:rPr lang="en-US" dirty="0"/>
              <a:t> к </a:t>
            </a:r>
            <a:r>
              <a:rPr lang="en-US" dirty="0" err="1"/>
              <a:t>брешам</a:t>
            </a:r>
            <a:r>
              <a:rPr lang="en-US" dirty="0"/>
              <a:t> в </a:t>
            </a:r>
            <a:r>
              <a:rPr lang="en-US" dirty="0" err="1"/>
              <a:t>безопасности</a:t>
            </a:r>
            <a:r>
              <a:rPr lang="en-US" dirty="0"/>
              <a:t>.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/>
              <a:t>Приводит</a:t>
            </a:r>
            <a:r>
              <a:rPr lang="en-US" dirty="0"/>
              <a:t> к </a:t>
            </a:r>
            <a:r>
              <a:rPr lang="en-US" dirty="0" err="1"/>
              <a:t>каскаду</a:t>
            </a:r>
            <a:r>
              <a:rPr lang="en-US" dirty="0"/>
              <a:t> </a:t>
            </a:r>
            <a:r>
              <a:rPr lang="en-US" dirty="0" err="1"/>
              <a:t>ошибок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значительно</a:t>
            </a:r>
            <a:r>
              <a:rPr lang="en-US" dirty="0"/>
              <a:t> </a:t>
            </a:r>
            <a:r>
              <a:rPr lang="en-US" dirty="0" err="1"/>
              <a:t>усложняет</a:t>
            </a:r>
            <a:r>
              <a:rPr lang="en-US" dirty="0"/>
              <a:t> </a:t>
            </a:r>
            <a:r>
              <a:rPr lang="en-US" dirty="0" err="1"/>
              <a:t>процесс</a:t>
            </a:r>
            <a:r>
              <a:rPr lang="en-US" dirty="0"/>
              <a:t> </a:t>
            </a:r>
            <a:r>
              <a:rPr lang="ru-RU" dirty="0"/>
              <a:t>исправления и возобновления работоспособности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d396944a5c4ab_8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Причины возникновения</a:t>
            </a:r>
            <a:endParaRPr/>
          </a:p>
        </p:txBody>
      </p:sp>
      <p:sp>
        <p:nvSpPr>
          <p:cNvPr id="739" name="Google Shape;739;gcdd396944a5c4ab_86"/>
          <p:cNvSpPr txBox="1">
            <a:spLocks noGrp="1"/>
          </p:cNvSpPr>
          <p:nvPr>
            <p:ph type="body" idx="1"/>
          </p:nvPr>
        </p:nvSpPr>
        <p:spPr>
          <a:xfrm>
            <a:off x="467127" y="1529119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Избыточная доверие к потребителю кода.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6da220fd253798f5_4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решить проблему</a:t>
            </a:r>
            <a:endParaRPr/>
          </a:p>
        </p:txBody>
      </p:sp>
      <p:sp>
        <p:nvSpPr>
          <p:cNvPr id="746" name="Google Shape;746;g6da220fd253798f5_4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Ввести правило в разработку, что все лгут, поэтому нельзя доверять никакому коду, даже собственному.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Тут важно не перейти грань и приводить код к анти-паттерну Accidental complexity. Следует помнить про проверку входных данных и возможные проблемы у чужого кода, который используете в проекте.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"/>
          <p:cNvSpPr txBox="1">
            <a:spLocks noGrp="1"/>
          </p:cNvSpPr>
          <p:nvPr>
            <p:ph type="body" idx="1"/>
          </p:nvPr>
        </p:nvSpPr>
        <p:spPr>
          <a:xfrm>
            <a:off x="301650" y="-1178524"/>
            <a:ext cx="85407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Бездумное комментирование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God Object (божественный объект)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(один класс)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b185ffe684e0bb1_1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/>
              <a:t>Причины возникновения:</a:t>
            </a:r>
            <a:endParaRPr/>
          </a:p>
        </p:txBody>
      </p:sp>
      <p:sp>
        <p:nvSpPr>
          <p:cNvPr id="438" name="Google Shape;438;g5b185ffe684e0bb1_1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В основном такой код проявляется из-за недостатка опыта в разработке и непонимания принципов программирования. "работает - не трогай" во время рефакторинга так же приводит к спагетти-коду.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cdd396944a5c4ab_9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Когда он проявляется</a:t>
            </a:r>
            <a:endParaRPr/>
          </a:p>
        </p:txBody>
      </p:sp>
      <p:sp>
        <p:nvSpPr>
          <p:cNvPr id="760" name="Google Shape;760;gcdd396944a5c4ab_9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Когда уровень проекта превышает уровень компетенций разработчика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cdd396944a5c4ab_9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проблемы несёт</a:t>
            </a:r>
            <a:endParaRPr/>
          </a:p>
        </p:txBody>
      </p:sp>
      <p:sp>
        <p:nvSpPr>
          <p:cNvPr id="767" name="Google Shape;767;gcdd396944a5c4ab_9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Объект берет на себя слишком много возможностей и/или хранит в себе практически все данные.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Непереносимость кода.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Сложно поддерживаемый код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cdd396944a5c4ab_10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Причинами возникновения</a:t>
            </a:r>
            <a:endParaRPr/>
          </a:p>
        </p:txBody>
      </p:sp>
      <p:sp>
        <p:nvSpPr>
          <p:cNvPr id="774" name="Google Shape;774;gcdd396944a5c4ab_10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Плохие знания шаблонов проектирования.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Низкая компетенция у разработчика.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da220fd253798f5_4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решить проблему</a:t>
            </a:r>
            <a:endParaRPr/>
          </a:p>
        </p:txBody>
      </p:sp>
      <p:sp>
        <p:nvSpPr>
          <p:cNvPr id="781" name="Google Shape;781;g6da220fd253798f5_4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Использовать принципы разработки: DDD, TDD, DRY, KISS, SOLID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cdd396944a5c4ab_11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Blind faith. Слепая вера</a:t>
            </a:r>
            <a:endParaRPr/>
          </a:p>
        </p:txBody>
      </p:sp>
      <p:sp>
        <p:nvSpPr>
          <p:cNvPr id="788" name="Google Shape;788;gcdd396944a5c4ab_11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286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/>
              <a:t>недостаточная</a:t>
            </a:r>
            <a:r>
              <a:rPr lang="en-US" dirty="0"/>
              <a:t> </a:t>
            </a:r>
            <a:r>
              <a:rPr lang="en-US" dirty="0" err="1"/>
              <a:t>проверка</a:t>
            </a:r>
            <a:r>
              <a:rPr lang="en-US" dirty="0"/>
              <a:t> </a:t>
            </a:r>
            <a:r>
              <a:rPr lang="en-US" dirty="0" err="1"/>
              <a:t>корректности</a:t>
            </a:r>
            <a:r>
              <a:rPr lang="en-US" dirty="0"/>
              <a:t> </a:t>
            </a:r>
            <a:r>
              <a:rPr lang="en-US" dirty="0" err="1"/>
              <a:t>входных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, </a:t>
            </a:r>
            <a:r>
              <a:rPr lang="en-US" dirty="0" err="1"/>
              <a:t>отсутствие</a:t>
            </a:r>
            <a:r>
              <a:rPr lang="en-US" dirty="0"/>
              <a:t> </a:t>
            </a:r>
            <a:r>
              <a:rPr lang="en-US" dirty="0" err="1"/>
              <a:t>тестирования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разработки</a:t>
            </a:r>
            <a:r>
              <a:rPr lang="en-US" dirty="0"/>
              <a:t> </a:t>
            </a:r>
            <a:r>
              <a:rPr lang="en-US"/>
              <a:t>кода и </a:t>
            </a:r>
            <a:r>
              <a:rPr lang="en-US" dirty="0" err="1"/>
              <a:t>исправлении</a:t>
            </a:r>
            <a:r>
              <a:rPr lang="en-US" dirty="0"/>
              <a:t> </a:t>
            </a:r>
            <a:r>
              <a:rPr lang="en-US" dirty="0" err="1"/>
              <a:t>ошибок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789" name="Google Shape;789;gcdd396944a5c4ab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988" y="4204595"/>
            <a:ext cx="4641950" cy="24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cdd396944a5c4ab_11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проблемы несёт</a:t>
            </a:r>
            <a:endParaRPr/>
          </a:p>
        </p:txBody>
      </p:sp>
      <p:sp>
        <p:nvSpPr>
          <p:cNvPr id="796" name="Google Shape;796;gcdd396944a5c4ab_117"/>
          <p:cNvSpPr txBox="1">
            <a:spLocks noGrp="1"/>
          </p:cNvSpPr>
          <p:nvPr>
            <p:ph type="body" idx="1"/>
          </p:nvPr>
        </p:nvSpPr>
        <p:spPr>
          <a:xfrm>
            <a:off x="301619" y="1613475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Код делает неожидаемые действия.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Приводит к брешам в безопасности.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Приводит к каскаду ошибок, что значительно усложняет процесс стабилизирования.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cdd396944a5c4ab_12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Причины возникновения</a:t>
            </a:r>
            <a:endParaRPr/>
          </a:p>
        </p:txBody>
      </p:sp>
      <p:sp>
        <p:nvSpPr>
          <p:cNvPr id="803" name="Google Shape;803;gcdd396944a5c4ab_12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Избыточное доверие к юзеру.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Недостаточное количество Unit и Integration тестов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Отсутствие валидации на стороне бек-енда (валидация на фронт-енде ничего не стоит)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cdd396944a5c4ab_129"/>
          <p:cNvSpPr txBox="1">
            <a:spLocks noGrp="1"/>
          </p:cNvSpPr>
          <p:nvPr>
            <p:ph type="title"/>
          </p:nvPr>
        </p:nvSpPr>
        <p:spPr>
          <a:xfrm>
            <a:off x="503384" y="21444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Programming by permutation (Программирование методом подбора)</a:t>
            </a:r>
            <a:endParaRPr sz="3000"/>
          </a:p>
        </p:txBody>
      </p:sp>
      <p:sp>
        <p:nvSpPr>
          <p:cNvPr id="810" name="Google Shape;810;gcdd396944a5c4ab_12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842500" cy="182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Многие неопытные разработчики пытаются решать некоторые задачи методом перебора, подбором параметров, порядка вызова функций, вызов всех методов подряд у third-party библиотек и т.д.</a:t>
            </a:r>
            <a:endParaRPr/>
          </a:p>
        </p:txBody>
      </p:sp>
      <p:pic>
        <p:nvPicPr>
          <p:cNvPr id="811" name="Google Shape;811;gcdd396944a5c4ab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525" y="4300502"/>
            <a:ext cx="4216548" cy="23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cdd396944a5c4ab_13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Когда проявляется?</a:t>
            </a:r>
            <a:endParaRPr/>
          </a:p>
        </p:txBody>
      </p:sp>
      <p:sp>
        <p:nvSpPr>
          <p:cNvPr id="818" name="Google Shape;818;gcdd396944a5c4ab_13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Если программист не понимает происходящего, не разбирается с библиотекой или тем алгоритмом который ему нужно реализовать, как следствие не сможет предусмотреть все варианты развития событий.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cdd396944a5c4ab_14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проблемы несёт</a:t>
            </a:r>
            <a:endParaRPr/>
          </a:p>
        </p:txBody>
      </p:sp>
      <p:sp>
        <p:nvSpPr>
          <p:cNvPr id="825" name="Google Shape;825;gcdd396944a5c4ab_14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Будет потрачено время на решение задачи перебором, а после повторно потратится время на переделку решения.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Приучает разработчика к тому, что написание кода — это магия, а не инженерная работа.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b185ffe684e0bb1_1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Решение</a:t>
            </a:r>
            <a:endParaRPr/>
          </a:p>
        </p:txBody>
      </p:sp>
      <p:sp>
        <p:nvSpPr>
          <p:cNvPr id="445" name="Google Shape;445;g5b185ffe684e0bb1_1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Рефакторинг или полное выкашивание таких участков кода и переписывание их заново.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6da220fd253798f5_5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Причины возникновения</a:t>
            </a:r>
            <a:endParaRPr/>
          </a:p>
        </p:txBody>
      </p:sp>
      <p:sp>
        <p:nvSpPr>
          <p:cNvPr id="832" name="Google Shape;832;g6da220fd253798f5_5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/>
              <a:t>Всё</a:t>
            </a:r>
            <a:r>
              <a:rPr lang="en-US" dirty="0"/>
              <a:t> </a:t>
            </a:r>
            <a:r>
              <a:rPr lang="en-US" dirty="0" err="1"/>
              <a:t>сводится</a:t>
            </a:r>
            <a:r>
              <a:rPr lang="en-US" dirty="0"/>
              <a:t> к </a:t>
            </a:r>
            <a:r>
              <a:rPr lang="en-US" dirty="0" err="1"/>
              <a:t>низкой</a:t>
            </a:r>
            <a:r>
              <a:rPr lang="en-US" dirty="0"/>
              <a:t> </a:t>
            </a:r>
            <a:r>
              <a:rPr lang="en-US" dirty="0" err="1"/>
              <a:t>компетенции</a:t>
            </a:r>
            <a:r>
              <a:rPr lang="en-US" dirty="0"/>
              <a:t> </a:t>
            </a:r>
            <a:r>
              <a:rPr lang="en-US" dirty="0" err="1"/>
              <a:t>разработчика</a:t>
            </a:r>
            <a:r>
              <a:rPr lang="en-US" dirty="0"/>
              <a:t>: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программист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решить</a:t>
            </a:r>
            <a:r>
              <a:rPr lang="en-US" dirty="0"/>
              <a:t> </a:t>
            </a:r>
            <a:r>
              <a:rPr lang="en-US" dirty="0" err="1"/>
              <a:t>задачу</a:t>
            </a:r>
            <a:r>
              <a:rPr lang="en-US" dirty="0"/>
              <a:t> </a:t>
            </a:r>
            <a:r>
              <a:rPr lang="en-US" dirty="0" err="1"/>
              <a:t>несколькими</a:t>
            </a:r>
            <a:r>
              <a:rPr lang="en-US" dirty="0"/>
              <a:t> </a:t>
            </a:r>
            <a:r>
              <a:rPr lang="en-US" dirty="0" err="1"/>
              <a:t>путями</a:t>
            </a:r>
            <a:r>
              <a:rPr lang="en-US" dirty="0"/>
              <a:t> —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скорее</a:t>
            </a:r>
            <a:r>
              <a:rPr lang="en-US" dirty="0"/>
              <a:t> </a:t>
            </a:r>
            <a:r>
              <a:rPr lang="en-US" dirty="0" err="1"/>
              <a:t>всего</a:t>
            </a:r>
            <a:r>
              <a:rPr lang="en-US" dirty="0"/>
              <a:t> </a:t>
            </a:r>
            <a:r>
              <a:rPr lang="en-US" dirty="0" err="1"/>
              <a:t>приведёт</a:t>
            </a:r>
            <a:r>
              <a:rPr lang="en-US" dirty="0"/>
              <a:t> к </a:t>
            </a:r>
            <a:r>
              <a:rPr lang="en-US" dirty="0" err="1"/>
              <a:t>появлению</a:t>
            </a:r>
            <a:r>
              <a:rPr lang="en-US" dirty="0"/>
              <a:t> </a:t>
            </a:r>
            <a:r>
              <a:rPr lang="en-US" dirty="0" err="1"/>
              <a:t>этого</a:t>
            </a:r>
            <a:r>
              <a:rPr lang="en-US" dirty="0"/>
              <a:t> </a:t>
            </a:r>
            <a:r>
              <a:rPr lang="en-US" dirty="0" err="1"/>
              <a:t>анти-паттерна</a:t>
            </a:r>
            <a:r>
              <a:rPr lang="en-US" dirty="0"/>
              <a:t>.</a:t>
            </a:r>
            <a:endParaRPr lang="ru-RU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ru-RU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  новую функцию, которая не добавляется в принятое архитектурное решение;</a:t>
            </a:r>
            <a:endParaRPr lang="ru-RU"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ru-RU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есть ошибка, а причины не ясны;</a:t>
            </a:r>
            <a:endParaRPr lang="ru-RU"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ru-RU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сложная логика программы</a:t>
            </a:r>
            <a:endParaRPr lang="ru-RU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Признаки</a:t>
            </a:r>
            <a:endParaRPr/>
          </a:p>
        </p:txBody>
      </p:sp>
      <p:sp>
        <p:nvSpPr>
          <p:cNvPr id="871" name="Google Shape;871;p1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дублирование кода;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длинный метод;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большой класс;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длинный список параметров;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зависимые функции;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избыточные временные переменные;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сгруппированные данные.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3" name="Google Shape;883;p1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Введение параметра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Подъём метода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Спуск метода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Перемещение метода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Замена условного оператора полиморфизмом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Замена наследования делегированием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 т .д.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6da220fd253798f5_6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Решение</a:t>
            </a:r>
            <a:endParaRPr/>
          </a:p>
        </p:txBody>
      </p:sp>
      <p:sp>
        <p:nvSpPr>
          <p:cNvPr id="839" name="Google Shape;839;g6da220fd253798f5_6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Не браться за разработку задачи, в которой не хватает понимания и компетенции до тех пор, пока пробелы не будут закрыты.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Пообщатся с архитекторами или более опытными  разработчиками для прояснения ситуации или совместного поиска решений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Рефакторинг</a:t>
            </a:r>
            <a:endParaRPr/>
          </a:p>
        </p:txBody>
      </p:sp>
      <p:sp>
        <p:nvSpPr>
          <p:cNvPr id="845" name="Google Shape;845;p1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(англ. refactoring) или реорганизация кода  — процесс изменения внутренней структуры программы, не затрагивающий её внешнего поведения и имеющий целью облегчить понимание её работы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оптимизация производительности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инженеринг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721772523e746e41_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Технический долг</a:t>
            </a:r>
            <a:endParaRPr/>
          </a:p>
        </p:txBody>
      </p:sp>
      <p:sp>
        <p:nvSpPr>
          <p:cNvPr id="852" name="Google Shape;852;g721772523e746e41_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Все люди изначально стараются писать чистый код. Вряд ли найдётся программист, который намеренно плодит грязный код во вред проекту.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Но тогда почему чистый код становится грязным?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21772523e746e41_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Причины появления технического долга</a:t>
            </a:r>
            <a:endParaRPr sz="3000"/>
          </a:p>
        </p:txBody>
      </p:sp>
      <p:sp>
        <p:nvSpPr>
          <p:cNvPr id="859" name="Google Shape;859;g721772523e746e41_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9394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Давление со стороны бизнеса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Отсутствие понимания последствий технического долга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Отсутствие борьбы с жёсткой связанностью компонентов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Отсутствие авто-тестов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Отсутствие документации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Отсутствие взаимодействия между членами команды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Отложенный рефакторинг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Отсутствие контроля за соблюдением стандартов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Отсутствие компетенции</a:t>
            </a:r>
            <a:endParaRPr sz="2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Методы рефакторинга</a:t>
            </a:r>
            <a:endParaRPr/>
          </a:p>
        </p:txBody>
      </p:sp>
      <p:sp>
        <p:nvSpPr>
          <p:cNvPr id="877" name="Google Shape;877;p1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Изменение сигнатуры метода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Инкапсуляция поля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Выделение класса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Выделение интерфейса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Выделение метода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Встраивание (Inline)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Введение фабрики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«Чистый код»</a:t>
            </a:r>
            <a:endParaRPr/>
          </a:p>
        </p:txBody>
      </p:sp>
      <p:sp>
        <p:nvSpPr>
          <p:cNvPr id="913" name="Google Shape;913;p21"/>
          <p:cNvSpPr txBox="1">
            <a:spLocks noGrp="1"/>
          </p:cNvSpPr>
          <p:nvPr>
            <p:ph type="body" idx="1"/>
          </p:nvPr>
        </p:nvSpPr>
        <p:spPr>
          <a:xfrm>
            <a:off x="290512" y="1196975"/>
            <a:ext cx="854075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логика прямолинейная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зависимости — минимальные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стратегия обработки ошибок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производительность — близка к оптимальной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читабельный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компактный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решает одну задачу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невозможно улучшить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Code Convention</a:t>
            </a:r>
            <a:endParaRPr/>
          </a:p>
        </p:txBody>
      </p:sp>
      <p:sp>
        <p:nvSpPr>
          <p:cNvPr id="920" name="Google Shape;920;p2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21" name="Google Shape;92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" y="1471612"/>
            <a:ext cx="9036050" cy="47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"/>
          <p:cNvSpPr txBox="1">
            <a:spLocks noGrp="1"/>
          </p:cNvSpPr>
          <p:nvPr>
            <p:ph type="body" idx="1"/>
          </p:nvPr>
        </p:nvSpPr>
        <p:spPr>
          <a:xfrm>
            <a:off x="301650" y="435725"/>
            <a:ext cx="91440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Char char="►"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Golden hammer (золотой молоток) – одно решение для всех задач.</a:t>
            </a:r>
            <a:endParaRPr sz="4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Char char="►"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уверенность в полной универсальности кода</a:t>
            </a:r>
            <a:endParaRPr/>
          </a:p>
          <a:p>
            <a:pPr marL="342900" marR="0" lvl="0" indent="-139700" algn="l" rtl="0"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endParaRPr sz="4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52" name="Google Shape;452;p3" descr="Картинки по запросу &quot;Golden hammer (золотой молоток)&quot;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9362" y="3429012"/>
            <a:ext cx="4752976" cy="318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2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7" name="Google Shape;927;p2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28" name="Google Shape;92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837" y="800100"/>
            <a:ext cx="8902700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2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4" name="Google Shape;934;p2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35" name="Google Shape;93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837" y="2446337"/>
            <a:ext cx="7934325" cy="365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625" y="228600"/>
            <a:ext cx="6007100" cy="301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2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Имена в программе</a:t>
            </a:r>
            <a:endParaRPr/>
          </a:p>
        </p:txBody>
      </p:sp>
      <p:sp>
        <p:nvSpPr>
          <p:cNvPr id="949" name="Google Shape;949;p26"/>
          <p:cNvSpPr txBox="1">
            <a:spLocks noGrp="1"/>
          </p:cNvSpPr>
          <p:nvPr>
            <p:ph type="body" idx="1"/>
          </p:nvPr>
        </p:nvSpPr>
        <p:spPr>
          <a:xfrm>
            <a:off x="284162" y="11636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Содержательные, передавать намерения программиста, 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дезинформировать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0" name="Google Shape;950;p26"/>
          <p:cNvSpPr txBox="1"/>
          <p:nvPr/>
        </p:nvSpPr>
        <p:spPr>
          <a:xfrm>
            <a:off x="336550" y="2212975"/>
            <a:ext cx="4572000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timeInDays;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creationTime;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countOfOdd;</a:t>
            </a:r>
            <a:endParaRPr/>
          </a:p>
        </p:txBody>
      </p:sp>
      <p:sp>
        <p:nvSpPr>
          <p:cNvPr id="951" name="Google Shape;951;p26"/>
          <p:cNvSpPr txBox="1"/>
          <p:nvPr/>
        </p:nvSpPr>
        <p:spPr>
          <a:xfrm>
            <a:off x="309562" y="4195762"/>
            <a:ext cx="5545137" cy="267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unix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XYZControllerForHandString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XYZControllerForHandStr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l, o;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(0 == O) (1 == l)</a:t>
            </a:r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7"/>
          <p:cNvSpPr txBox="1">
            <a:spLocks noGrp="1"/>
          </p:cNvSpPr>
          <p:nvPr>
            <p:ph type="body" idx="1"/>
          </p:nvPr>
        </p:nvSpPr>
        <p:spPr>
          <a:xfrm>
            <a:off x="422124" y="186262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удлинять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и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умничать</a:t>
            </a:r>
            <a:endParaRPr dirty="0"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Между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именами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должны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быть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различия</a:t>
            </a:r>
            <a:endParaRPr dirty="0"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Удобопроизносимые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cohint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modfgthrerw</a:t>
            </a:r>
            <a:endParaRPr dirty="0"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7" name="Google Shape;957;p27"/>
          <p:cNvSpPr txBox="1"/>
          <p:nvPr/>
        </p:nvSpPr>
        <p:spPr>
          <a:xfrm>
            <a:off x="669749" y="664324"/>
            <a:ext cx="402272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000" b="1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NameString</a:t>
            </a:r>
            <a:r>
              <a:rPr lang="en-US" sz="2000" b="1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000" b="1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000" b="1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…  a….  an....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000" b="1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variable 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000" b="1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PersonObject</a:t>
            </a:r>
            <a:endParaRPr lang="en-US" sz="2000" b="1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000" b="1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Person</a:t>
            </a:r>
            <a:endParaRPr sz="1200" dirty="0"/>
          </a:p>
        </p:txBody>
      </p:sp>
      <p:sp>
        <p:nvSpPr>
          <p:cNvPr id="958" name="Google Shape;958;p27"/>
          <p:cNvSpPr txBox="1"/>
          <p:nvPr/>
        </p:nvSpPr>
        <p:spPr>
          <a:xfrm>
            <a:off x="552450" y="3081337"/>
            <a:ext cx="4572000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getActiveAccount();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getActiveAccounts();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getActiveAccountInfo();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28"/>
          <p:cNvSpPr txBox="1">
            <a:spLocks noGrp="1"/>
          </p:cNvSpPr>
          <p:nvPr>
            <p:ph type="body" idx="1"/>
          </p:nvPr>
        </p:nvSpPr>
        <p:spPr>
          <a:xfrm>
            <a:off x="323850" y="333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Длина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имени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должна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соответствовать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размеру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его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области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видимости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 …   - 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поиске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большое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количество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Устарели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венгерская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запись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handle, m_, 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CShape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…,  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Ifactory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Имена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методов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глаголы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Имена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классов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существительные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Cодержательный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контекст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избыточный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street, state, city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addrState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addrCity</a:t>
            </a:r>
            <a:endParaRPr sz="2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Одно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слово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каждой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концепции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get , retrieve;  insert , add; controller manager</a:t>
            </a:r>
            <a:endParaRPr dirty="0"/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9"/>
          <p:cNvSpPr txBox="1">
            <a:spLocks noGrp="1"/>
          </p:cNvSpPr>
          <p:nvPr>
            <p:ph type="body" idx="1"/>
          </p:nvPr>
        </p:nvSpPr>
        <p:spPr>
          <a:xfrm>
            <a:off x="301625" y="3159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Избегать цифр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File1, sum3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использовать аббревиатуры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FS, ZG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использовать общие понятия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result, check, sum, count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Длинные имена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9" name="Google Shape;969;p29"/>
          <p:cNvSpPr txBox="1"/>
          <p:nvPr/>
        </p:nvSpPr>
        <p:spPr>
          <a:xfrm>
            <a:off x="188912" y="1052512"/>
            <a:ext cx="8766175" cy="9540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List&lt;MilitaryPlane&gt; militaryPlanes2 = </a:t>
            </a:r>
            <a:r>
              <a:rPr lang="en-US" sz="28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8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List&lt;MilitaryPlane&gt;();</a:t>
            </a:r>
            <a:endParaRPr/>
          </a:p>
        </p:txBody>
      </p:sp>
      <p:pic>
        <p:nvPicPr>
          <p:cNvPr id="970" name="Google Shape;97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625" y="2565400"/>
            <a:ext cx="6656387" cy="62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6" name="Google Shape;976;p3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7" name="Google Shape;977;p30"/>
          <p:cNvSpPr txBox="1"/>
          <p:nvPr/>
        </p:nvSpPr>
        <p:spPr>
          <a:xfrm>
            <a:off x="563562" y="620712"/>
            <a:ext cx="8016875" cy="5078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f1(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a1, Collection&lt;Integer&gt; a2)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a5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a3 = 0; a3 &lt; a2.size() &amp;&amp; a3 &lt; a1; a3++)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a6 = a2.get(a3);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(a6 &gt;= 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Console.WriteLine(a6 +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a5++;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a5;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3" name="Google Shape;983;p3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4" name="Google Shape;984;p31"/>
          <p:cNvSpPr txBox="1"/>
          <p:nvPr/>
        </p:nvSpPr>
        <p:spPr>
          <a:xfrm>
            <a:off x="30162" y="228600"/>
            <a:ext cx="8532812" cy="6186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doSomethingWithCollectionElements(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numberOfResults,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Collection&lt;Integer&gt; integerCollection)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resultToReturn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variableThatCountsUp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variableThatCountsUp &lt; integerCollection.size()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&amp;&amp; variableThatCountsUp &lt; numberOfResults;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variableThatCountsUp++)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integerFromCollection = integerCollection.get(count);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(integerFromCollection &gt;= 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Console.WriteLine(integerFromCollection +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resultToReturn++;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resultToReturn;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0" name="Google Shape;990;p3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Используйте рефакторинг</a:t>
            </a:r>
            <a:endParaRPr/>
          </a:p>
        </p:txBody>
      </p:sp>
      <p:sp>
        <p:nvSpPr>
          <p:cNvPr id="991" name="Google Shape;991;p32"/>
          <p:cNvSpPr txBox="1"/>
          <p:nvPr/>
        </p:nvSpPr>
        <p:spPr>
          <a:xfrm>
            <a:off x="301625" y="204787"/>
            <a:ext cx="8374062" cy="535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printFirstNPositive(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n, Collection&lt;Integer&gt; c)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skipped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c.size() &amp;&amp; i &lt; n; i++)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maybePositive = c.get(i);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(maybePositive &gt;= 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Console.WriteLine(maybePositive +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skipped++;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skipped;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4"/>
          <p:cNvSpPr txBox="1">
            <a:spLocks noGrp="1"/>
          </p:cNvSpPr>
          <p:nvPr>
            <p:ph type="title"/>
          </p:nvPr>
        </p:nvSpPr>
        <p:spPr>
          <a:xfrm>
            <a:off x="319087" y="-207962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Функции</a:t>
            </a:r>
            <a:endParaRPr/>
          </a:p>
        </p:txBody>
      </p:sp>
      <p:sp>
        <p:nvSpPr>
          <p:cNvPr id="1004" name="Google Shape;1004;p34"/>
          <p:cNvSpPr txBox="1">
            <a:spLocks noGrp="1"/>
          </p:cNvSpPr>
          <p:nvPr>
            <p:ph type="body" idx="1"/>
          </p:nvPr>
        </p:nvSpPr>
        <p:spPr>
          <a:xfrm>
            <a:off x="301650" y="730782"/>
            <a:ext cx="8540700" cy="20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Компактность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Удобна при чтении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Блоки и отступы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ФУНКЦИЯ ДОЛЖНА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ВЫПОЛНЯТЬ ТОЛЬКО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ОДНУ ОПЕРАЦИЮ –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Определяется уровнем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абстракции </a:t>
            </a:r>
            <a:endParaRPr/>
          </a:p>
        </p:txBody>
      </p:sp>
      <p:sp>
        <p:nvSpPr>
          <p:cNvPr id="1005" name="Google Shape;1005;p34"/>
          <p:cNvSpPr txBox="1"/>
          <p:nvPr/>
        </p:nvSpPr>
        <p:spPr>
          <a:xfrm>
            <a:off x="5191125" y="-11112"/>
            <a:ext cx="3651250" cy="7092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testableHtml(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PageData pageData,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includeSuiteSetup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7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WikiPage wikiPage = pageData.getWikiPage();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StringBuffer buffer = </a:t>
            </a:r>
            <a:r>
              <a:rPr lang="en-US" sz="7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StringBuffer();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(pageData.hasAttribute(</a:t>
            </a:r>
            <a:r>
              <a:rPr lang="en-US" sz="7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(includeSuiteSetup)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WikiPage suiteSetup =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PageCrawlerImpl.getInheritedPage(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SuiteResponder.SUITE_SETUP_NAME, wikiPage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(suiteSetup != </a:t>
            </a:r>
            <a:r>
              <a:rPr lang="en-US" sz="7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WikiPagePath pagePath =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suiteSetup.getPageCrawler().getFullPath(suiteSetup);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pagePathName = PathParser.render(pagePath);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buffer.append(</a:t>
            </a:r>
            <a:r>
              <a:rPr lang="en-US" sz="7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"!include -setup ."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.append(pagePathName)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.append(</a:t>
            </a:r>
            <a:r>
              <a:rPr lang="en-US" sz="7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"\n"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WikiPage setup =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PageCrawlerImpl.getInheritedPage(</a:t>
            </a:r>
            <a:r>
              <a:rPr lang="en-US" sz="7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"SetUp"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wikiPage);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(setup != </a:t>
            </a:r>
            <a:r>
              <a:rPr lang="en-US" sz="7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WikiPagePath setupPath =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wikiPage.getPageCrawler().getFullPath(setup);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setupPathName = PathParser.render(setupPath);</a:t>
            </a:r>
            <a:r>
              <a:rPr lang="en-US" sz="7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buffer.append(</a:t>
            </a:r>
            <a:r>
              <a:rPr lang="en-US" sz="7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"!include -setup ."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.append(setupPathName)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.append(</a:t>
            </a:r>
            <a:r>
              <a:rPr lang="en-US" sz="7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"\n"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buffer.append(pageData.getContent());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(pageData.hasAttribute(</a:t>
            </a:r>
            <a:r>
              <a:rPr lang="en-US" sz="7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WikiPage teardown =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PageCrawlerImpl.getInheritedPage(</a:t>
            </a:r>
            <a:r>
              <a:rPr lang="en-US" sz="7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"TearDown"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wikiPage);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(teardown != </a:t>
            </a:r>
            <a:r>
              <a:rPr lang="en-US" sz="7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WikiPagePath tearDownPath =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wikiPage.getPageCrawler().getFullPath(teardown);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tearDownPathName = PathParser.render(tearDownPath);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buffer.append(</a:t>
            </a:r>
            <a:r>
              <a:rPr lang="en-US" sz="7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"\n"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.append(</a:t>
            </a:r>
            <a:r>
              <a:rPr lang="en-US" sz="7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"!include -teardown ."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.append(tearDownPathName)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.append(</a:t>
            </a:r>
            <a:r>
              <a:rPr lang="en-US" sz="7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"\n"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(includeSuiteSetup)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WikiPage suiteTeardown =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PageCrawlerImpl.getInheritedPage(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SuiteResponder.SUITE_TEARDOWN_NAME,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wikiPage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(suiteTeardown != </a:t>
            </a:r>
            <a:r>
              <a:rPr lang="en-US" sz="7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WikiPagePath pagePath =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suiteTeardown.getPageCrawler().getFullPath(suiteTeardown);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pagePathName = PathParser.render(pagePath);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buffer.append(</a:t>
            </a:r>
            <a:r>
              <a:rPr lang="en-US" sz="7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"!include -teardown ."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.append(pagePathName)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.append(</a:t>
            </a:r>
            <a:r>
              <a:rPr lang="en-US" sz="7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"\n"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pageData.setContent(buffer.toString());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pageData.getHtml();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lang="en-US" sz="7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006" name="Google Shape;1006;p34"/>
          <p:cNvSpPr txBox="1"/>
          <p:nvPr/>
        </p:nvSpPr>
        <p:spPr>
          <a:xfrm>
            <a:off x="285750" y="6327775"/>
            <a:ext cx="9144000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setGet(String attribute, String value);</a:t>
            </a:r>
            <a:endParaRPr/>
          </a:p>
        </p:txBody>
      </p:sp>
      <p:pic>
        <p:nvPicPr>
          <p:cNvPr id="1007" name="Google Shape;100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50" y="5537200"/>
            <a:ext cx="4997450" cy="665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b185ffe684e0bb1_2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проблемы несёт</a:t>
            </a:r>
            <a:endParaRPr/>
          </a:p>
        </p:txBody>
      </p:sp>
      <p:sp>
        <p:nvSpPr>
          <p:cNvPr id="459" name="Google Shape;459;g5b185ffe684e0bb1_2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Многие программисты используют данный анти-паттерн не подозревая о собственной некомпетентности, что приводит к остановке саморазвития.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5"/>
          <p:cNvSpPr txBox="1">
            <a:spLocks noGrp="1"/>
          </p:cNvSpPr>
          <p:nvPr>
            <p:ph type="body" idx="1"/>
          </p:nvPr>
        </p:nvSpPr>
        <p:spPr>
          <a:xfrm>
            <a:off x="179387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Чем меньше аргументов у функции, тем лучше (0, 1, 2, &gt;3 – плохо, можно заменять объектами 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Возвращать значения через аргументы- плохо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Аргументы –флаги плохо (сл. Функция выполняет более одной операции)</a:t>
            </a:r>
            <a:endParaRPr/>
          </a:p>
        </p:txBody>
      </p:sp>
      <p:sp>
        <p:nvSpPr>
          <p:cNvPr id="1013" name="Google Shape;1013;p35"/>
          <p:cNvSpPr txBox="1"/>
          <p:nvPr/>
        </p:nvSpPr>
        <p:spPr>
          <a:xfrm>
            <a:off x="30162" y="1916112"/>
            <a:ext cx="9791700" cy="831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Circle makeCircle(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y,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radius);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Circle makeCircle(Point center,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radius);</a:t>
            </a:r>
            <a:endParaRPr/>
          </a:p>
        </p:txBody>
      </p:sp>
      <p:sp>
        <p:nvSpPr>
          <p:cNvPr id="1014" name="Google Shape;1014;p35"/>
          <p:cNvSpPr txBox="1"/>
          <p:nvPr/>
        </p:nvSpPr>
        <p:spPr>
          <a:xfrm>
            <a:off x="684212" y="5538787"/>
            <a:ext cx="3155950" cy="461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this.render(true</a:t>
            </a:r>
            <a:r>
              <a:rPr lang="en-US" sz="18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6"/>
          <p:cNvSpPr txBox="1">
            <a:spLocks noGrp="1"/>
          </p:cNvSpPr>
          <p:nvPr>
            <p:ph type="body" idx="1"/>
          </p:nvPr>
        </p:nvSpPr>
        <p:spPr>
          <a:xfrm>
            <a:off x="301625" y="260350"/>
            <a:ext cx="8540750" cy="583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Отделение команд от запроса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Побочные эффекты функций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неожиданные изменения в переменных  класса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Вредные привязки и зависимости</a:t>
            </a:r>
            <a:endParaRPr/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0" name="Google Shape;1020;p36"/>
          <p:cNvSpPr txBox="1"/>
          <p:nvPr/>
        </p:nvSpPr>
        <p:spPr>
          <a:xfrm>
            <a:off x="512762" y="1125537"/>
            <a:ext cx="8118475" cy="2554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set(String attribute, String value);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(set(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"username"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"unclebob"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(attributeExists(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"username"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setAttribute(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"username"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"unclebob"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21" name="Google Shape;1021;p36"/>
          <p:cNvCxnSpPr/>
          <p:nvPr/>
        </p:nvCxnSpPr>
        <p:spPr>
          <a:xfrm rot="10800000" flipH="1">
            <a:off x="1490662" y="1700212"/>
            <a:ext cx="3095625" cy="4333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7"/>
          <p:cNvSpPr txBox="1">
            <a:spLocks noGrp="1"/>
          </p:cNvSpPr>
          <p:nvPr>
            <p:ph type="body" idx="1"/>
          </p:nvPr>
        </p:nvSpPr>
        <p:spPr>
          <a:xfrm>
            <a:off x="301625" y="333375"/>
            <a:ext cx="8540750" cy="5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Используйте исключения вместо возвращения кодов ошибок</a:t>
            </a:r>
            <a:endParaRPr/>
          </a:p>
        </p:txBody>
      </p:sp>
      <p:sp>
        <p:nvSpPr>
          <p:cNvPr id="1027" name="Google Shape;1027;p37"/>
          <p:cNvSpPr txBox="1"/>
          <p:nvPr/>
        </p:nvSpPr>
        <p:spPr>
          <a:xfrm>
            <a:off x="317500" y="1574800"/>
            <a:ext cx="10296525" cy="1631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(deletePage(page) == E_OK)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(registry.deleteReference(page.name) == E_OK)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(configKeys.deleteKey(page.name.makeKey()) == E_OK){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logger.log(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"page deleted"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</p:txBody>
      </p:sp>
      <p:cxnSp>
        <p:nvCxnSpPr>
          <p:cNvPr id="1028" name="Google Shape;1028;p37"/>
          <p:cNvCxnSpPr/>
          <p:nvPr/>
        </p:nvCxnSpPr>
        <p:spPr>
          <a:xfrm rot="10800000" flipH="1">
            <a:off x="4284662" y="1773237"/>
            <a:ext cx="2232025" cy="12239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29" name="Google Shape;1029;p37"/>
          <p:cNvSpPr txBox="1"/>
          <p:nvPr/>
        </p:nvSpPr>
        <p:spPr>
          <a:xfrm>
            <a:off x="868362" y="4149725"/>
            <a:ext cx="7974012" cy="2554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deletePage(page);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registry.deleteReference(page.name);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configKeys.deleteKey(page.name.makeKey());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(Exception e)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8"/>
          <p:cNvSpPr txBox="1">
            <a:spLocks noGrp="1"/>
          </p:cNvSpPr>
          <p:nvPr>
            <p:ph type="body" idx="1"/>
          </p:nvPr>
        </p:nvSpPr>
        <p:spPr>
          <a:xfrm>
            <a:off x="301625" y="620712"/>
            <a:ext cx="8540750" cy="547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Исключайте дублирование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Увеличение кода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Больше вероятность ошибки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Сложность модификации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 должно соответствовать действию и возвращаемому значению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Используйте конструкцию глагол-объект для именования методов</a:t>
            </a:r>
            <a:endParaRPr/>
          </a:p>
        </p:txBody>
      </p:sp>
      <p:pic>
        <p:nvPicPr>
          <p:cNvPr id="1035" name="Google Shape;103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187" y="3860800"/>
            <a:ext cx="4991100" cy="633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4887" y="5826125"/>
            <a:ext cx="2116137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3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Комментарии</a:t>
            </a:r>
            <a:endParaRPr/>
          </a:p>
        </p:txBody>
      </p:sp>
      <p:sp>
        <p:nvSpPr>
          <p:cNvPr id="1042" name="Google Shape;1042;p39"/>
          <p:cNvSpPr txBox="1">
            <a:spLocks noGrp="1"/>
          </p:cNvSpPr>
          <p:nvPr>
            <p:ph type="body" idx="1"/>
          </p:nvPr>
        </p:nvSpPr>
        <p:spPr>
          <a:xfrm>
            <a:off x="301650" y="1179450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Устаревают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программисты не могут нормально сопровождать комментарии.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Вводят в заблуждение и т.п.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Пишут для запутанного кода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Лучше исправить код</a:t>
            </a:r>
            <a:endParaRPr/>
          </a:p>
        </p:txBody>
      </p:sp>
      <p:sp>
        <p:nvSpPr>
          <p:cNvPr id="1043" name="Google Shape;1043;p39"/>
          <p:cNvSpPr txBox="1"/>
          <p:nvPr/>
        </p:nvSpPr>
        <p:spPr>
          <a:xfrm>
            <a:off x="468312" y="5013325"/>
            <a:ext cx="8550275" cy="16303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Проверить, положена ли работнику полная премия</a:t>
            </a: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((employee.flags &amp; HOURLY_FLAG) &amp;&amp;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(employee.age &gt; 65))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//----------------------------------------</a:t>
            </a: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(employee.isEligibleForFullBenefits())</a:t>
            </a:r>
            <a:endParaRPr/>
          </a:p>
        </p:txBody>
      </p:sp>
      <p:cxnSp>
        <p:nvCxnSpPr>
          <p:cNvPr id="1044" name="Google Shape;1044;p39"/>
          <p:cNvCxnSpPr/>
          <p:nvPr/>
        </p:nvCxnSpPr>
        <p:spPr>
          <a:xfrm rot="10800000" flipH="1">
            <a:off x="3132137" y="5373687"/>
            <a:ext cx="2376487" cy="7254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0"/>
          <p:cNvSpPr txBox="1">
            <a:spLocks noGrp="1"/>
          </p:cNvSpPr>
          <p:nvPr>
            <p:ph type="body" idx="1"/>
          </p:nvPr>
        </p:nvSpPr>
        <p:spPr>
          <a:xfrm>
            <a:off x="323850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Избыточные комментарии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Могут предупреждать и быть информативными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Удаляйте  закомментированный код</a:t>
            </a:r>
            <a:endParaRPr/>
          </a:p>
        </p:txBody>
      </p:sp>
      <p:sp>
        <p:nvSpPr>
          <p:cNvPr id="1050" name="Google Shape;1050;p40"/>
          <p:cNvSpPr txBox="1"/>
          <p:nvPr/>
        </p:nvSpPr>
        <p:spPr>
          <a:xfrm>
            <a:off x="295275" y="801687"/>
            <a:ext cx="8569325" cy="34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Реализация менеджера, связанная с контейнером.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Manager manager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Кластер, связанный с контейнером.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Cluster cluster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Удобочитаемое имя контейнера.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name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6" name="Google Shape;1056;p4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использовать /*  */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писать //for   //if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Форматирование </a:t>
            </a:r>
            <a:endParaRPr/>
          </a:p>
        </p:txBody>
      </p:sp>
      <p:sp>
        <p:nvSpPr>
          <p:cNvPr id="1062" name="Google Shape;1062;p4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 понятное название файла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предпочтительней небольшой размер файла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вертикальное сжатие</a:t>
            </a:r>
            <a:endParaRPr/>
          </a:p>
        </p:txBody>
      </p:sp>
      <p:sp>
        <p:nvSpPr>
          <p:cNvPr id="1063" name="Google Shape;1063;p42"/>
          <p:cNvSpPr txBox="1"/>
          <p:nvPr/>
        </p:nvSpPr>
        <p:spPr>
          <a:xfrm>
            <a:off x="328612" y="4019550"/>
            <a:ext cx="8815387" cy="2554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(Point a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demo.GetHashSet())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//Для всех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//элементов в коллекции выполнит вывод.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Console.WriteLine(a);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9" name="Google Shape;1069;p4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вертикальное разделение концепций</a:t>
            </a:r>
            <a:endParaRPr/>
          </a:p>
        </p:txBody>
      </p:sp>
      <p:sp>
        <p:nvSpPr>
          <p:cNvPr id="1070" name="Google Shape;1070;p43"/>
          <p:cNvSpPr txBox="1"/>
          <p:nvPr/>
        </p:nvSpPr>
        <p:spPr>
          <a:xfrm>
            <a:off x="306387" y="4581525"/>
            <a:ext cx="9631362" cy="2030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   SuperHashSet&lt;Point&gt; demo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SuperHashSet&lt;Point&gt;();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demo.GetHashSet().Add(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Point(3, 5));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demo.GetHashSet().Add(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Point(2, 9));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demo.GetHashSet().Add(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Point(2, 9));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(Point a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demo.GetHashSet())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 Console.WriteLine(a);    }</a:t>
            </a:r>
            <a:endParaRPr/>
          </a:p>
        </p:txBody>
      </p:sp>
      <p:sp>
        <p:nvSpPr>
          <p:cNvPr id="1071" name="Google Shape;1071;p43"/>
          <p:cNvSpPr txBox="1"/>
          <p:nvPr/>
        </p:nvSpPr>
        <p:spPr>
          <a:xfrm>
            <a:off x="0" y="190500"/>
            <a:ext cx="9612312" cy="3138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SuperHashSet&lt;Point&gt; demo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SuperHashSet&lt;Point&gt;();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demo.GetHashSet().Add(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Point(3, 5));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demo.GetHashSet().Add(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Point(2, 9));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demo.GetHashSet().Add(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Point(2, 9));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(Point a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demo.GetHashSet())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Console.WriteLine(a);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4"/>
          <p:cNvSpPr txBox="1">
            <a:spLocks noGrp="1"/>
          </p:cNvSpPr>
          <p:nvPr>
            <p:ph type="body" idx="1"/>
          </p:nvPr>
        </p:nvSpPr>
        <p:spPr>
          <a:xfrm>
            <a:off x="187325" y="-4762"/>
            <a:ext cx="8540750" cy="583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 тесно связанные друг с другом концепции , должны находиться поблизости друг от друга по вертикали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Переменные следует объявлять как можно ближе к месту использования. +зависимые функции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Переменные экземпляров  должны объявляться в начале класса.</a:t>
            </a:r>
            <a:endParaRPr/>
          </a:p>
        </p:txBody>
      </p:sp>
      <p:sp>
        <p:nvSpPr>
          <p:cNvPr id="1078" name="Google Shape;1078;p44"/>
          <p:cNvSpPr txBox="1"/>
          <p:nvPr/>
        </p:nvSpPr>
        <p:spPr>
          <a:xfrm>
            <a:off x="158750" y="3940175"/>
            <a:ext cx="9774237" cy="3786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Test warning(String message){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exceptionToString(Throwable t){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endParaRPr sz="1600" b="0" i="0" u="non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fName;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Vector&lt;Test&gt; fTests =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Vector&lt;Test&gt;(10);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endParaRPr sz="1600" b="0" i="0" u="non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TestSuite()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TestSuite(Class&lt;TestCase&gt; theClass){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b185ffe684e0bb1_3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Причинами возникновения</a:t>
            </a:r>
            <a:endParaRPr/>
          </a:p>
        </p:txBody>
      </p:sp>
      <p:sp>
        <p:nvSpPr>
          <p:cNvPr id="466" name="Google Shape;466;g5b185ffe684e0bb1_3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360"/>
              </a:spcBef>
              <a:spcAft>
                <a:spcPts val="0"/>
              </a:spcAft>
              <a:buSzPts val="3000"/>
              <a:buChar char="►"/>
            </a:pPr>
            <a:r>
              <a:rPr lang="en-US" sz="3000"/>
              <a:t>У новичков — лень к изучению нового и увеличению знаний в шаблонах проектирования; как следствие, новичок пытается решить все задачи единственным известным способом, который он освоил.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►"/>
            </a:pPr>
            <a:r>
              <a:rPr lang="en-US" sz="3000"/>
              <a:t>У профессионалов — профессиональная деформация, что приводит к выработке предпочтений в шаблонах проектирования, а не использования того шаблона, который нужен для решения конкретной задачи.</a:t>
            </a:r>
            <a:endParaRPr sz="30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5"/>
          <p:cNvSpPr txBox="1">
            <a:spLocks noGrp="1"/>
          </p:cNvSpPr>
          <p:nvPr>
            <p:ph type="body" idx="1"/>
          </p:nvPr>
        </p:nvSpPr>
        <p:spPr>
          <a:xfrm>
            <a:off x="179387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вызываемая функция должна располагаться ниже вызывающей функции (сверху-вниз).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Горизонтальное форматирование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Длина строки &lt;120 (80) символов (экран)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Горизонтальное разделение и сжатие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Знаки  разделяют пробелами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Имена функции не отделяются от аргументов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 т.д.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Отступы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размер отступа соответствует  позиции в иерархии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4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9" name="Google Shape;1089;p4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0" name="Google Shape;1090;p46"/>
          <p:cNvSpPr txBox="1"/>
          <p:nvPr/>
        </p:nvSpPr>
        <p:spPr>
          <a:xfrm>
            <a:off x="284162" y="196850"/>
            <a:ext cx="8540750" cy="34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FitNesseServer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FitNesseContext context;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FitNesseServer(FitNesseContext context)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.context =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context;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serve(Socket s) { serve(s, 10000);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serve(Socket s,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requestTimeout)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{         FitNesseExpediter sender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FitNesseExpediter(s, context);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sender.setRequestParsingTimeLimit(requestTimeout); sender.start();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(Exception e) { e.printStackTrace();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}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Избыточный код</a:t>
            </a:r>
            <a:endParaRPr/>
          </a:p>
        </p:txBody>
      </p:sp>
      <p:sp>
        <p:nvSpPr>
          <p:cNvPr id="1096" name="Google Shape;1096;p47"/>
          <p:cNvSpPr txBox="1">
            <a:spLocks noGrp="1"/>
          </p:cNvSpPr>
          <p:nvPr>
            <p:ph type="body" idx="1"/>
          </p:nvPr>
        </p:nvSpPr>
        <p:spPr>
          <a:xfrm>
            <a:off x="292100" y="11969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писать в консоль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создавать лишних переменных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7" name="Google Shape;1097;p47"/>
          <p:cNvSpPr txBox="1"/>
          <p:nvPr/>
        </p:nvSpPr>
        <p:spPr>
          <a:xfrm>
            <a:off x="684212" y="1878012"/>
            <a:ext cx="6389687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Console.WriteLine(passengerAirport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.SortByMaxSpeed()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.ToString());</a:t>
            </a:r>
            <a:endParaRPr/>
          </a:p>
        </p:txBody>
      </p:sp>
      <p:sp>
        <p:nvSpPr>
          <p:cNvPr id="1098" name="Google Shape;1098;p47"/>
          <p:cNvSpPr txBox="1"/>
          <p:nvPr/>
        </p:nvSpPr>
        <p:spPr>
          <a:xfrm>
            <a:off x="301625" y="3602037"/>
            <a:ext cx="6858000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title = driver.Title;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getUriParser(title);</a:t>
            </a:r>
            <a:endParaRPr/>
          </a:p>
        </p:txBody>
      </p:sp>
      <p:pic>
        <p:nvPicPr>
          <p:cNvPr id="1099" name="Google Shape;109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575" y="4386262"/>
            <a:ext cx="4860925" cy="64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575" y="5187950"/>
            <a:ext cx="2878137" cy="7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4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6" name="Google Shape;1106;p48"/>
          <p:cNvSpPr txBox="1">
            <a:spLocks noGrp="1"/>
          </p:cNvSpPr>
          <p:nvPr>
            <p:ph type="body" idx="1"/>
          </p:nvPr>
        </p:nvSpPr>
        <p:spPr>
          <a:xfrm>
            <a:off x="319087" y="228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Инверсия (меньше кода)</a:t>
            </a:r>
            <a:endParaRPr/>
          </a:p>
        </p:txBody>
      </p:sp>
      <p:pic>
        <p:nvPicPr>
          <p:cNvPr id="1107" name="Google Shape;110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087" y="946150"/>
            <a:ext cx="7747000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575" y="2130425"/>
            <a:ext cx="8285162" cy="6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7662" y="5108575"/>
            <a:ext cx="4776787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0712" y="3046412"/>
            <a:ext cx="3571875" cy="145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1" name="Google Shape;1111;p48"/>
          <p:cNvCxnSpPr/>
          <p:nvPr/>
        </p:nvCxnSpPr>
        <p:spPr>
          <a:xfrm flipH="1">
            <a:off x="2195512" y="4727575"/>
            <a:ext cx="539750" cy="26352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12" name="Google Shape;1112;p48"/>
          <p:cNvCxnSpPr/>
          <p:nvPr/>
        </p:nvCxnSpPr>
        <p:spPr>
          <a:xfrm flipH="1">
            <a:off x="3492500" y="1619250"/>
            <a:ext cx="1079500" cy="469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Исключение</a:t>
            </a:r>
            <a:endParaRPr/>
          </a:p>
        </p:txBody>
      </p:sp>
      <p:sp>
        <p:nvSpPr>
          <p:cNvPr id="1118" name="Google Shape;1118;p49"/>
          <p:cNvSpPr txBox="1">
            <a:spLocks noGrp="1"/>
          </p:cNvSpPr>
          <p:nvPr>
            <p:ph type="body" idx="1"/>
          </p:nvPr>
        </p:nvSpPr>
        <p:spPr>
          <a:xfrm>
            <a:off x="179387" y="12954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Сохранят</a:t>
            </a:r>
            <a:r>
              <a:rPr lang="ru-RU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протоколировать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исключение</a:t>
            </a:r>
            <a:endParaRPr dirty="0"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Использовать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специфичные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исключения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NullSalaryException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NotFoundEmailException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Exception)</a:t>
            </a:r>
            <a:endParaRPr dirty="0"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19" name="Google Shape;111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212" y="1916112"/>
            <a:ext cx="6294437" cy="17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50"/>
          <p:cNvSpPr txBox="1">
            <a:spLocks noGrp="1"/>
          </p:cNvSpPr>
          <p:nvPr>
            <p:ph type="title"/>
          </p:nvPr>
        </p:nvSpPr>
        <p:spPr>
          <a:xfrm>
            <a:off x="-3175" y="496887"/>
            <a:ext cx="8540750" cy="70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Структуры и Объекты</a:t>
            </a:r>
            <a:endParaRPr/>
          </a:p>
        </p:txBody>
      </p:sp>
      <p:sp>
        <p:nvSpPr>
          <p:cNvPr id="1125" name="Google Shape;1125;p5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6" name="Google Shape;1126;p50"/>
          <p:cNvSpPr txBox="1"/>
          <p:nvPr/>
        </p:nvSpPr>
        <p:spPr>
          <a:xfrm>
            <a:off x="71437" y="1371600"/>
            <a:ext cx="9072562" cy="52625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//Абстрактная реализация Point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{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{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setCartesian(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getR();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getTheta();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</p:txBody>
      </p:sp>
      <p:sp>
        <p:nvSpPr>
          <p:cNvPr id="1127" name="Google Shape;1127;p50"/>
          <p:cNvSpPr txBox="1"/>
          <p:nvPr/>
        </p:nvSpPr>
        <p:spPr>
          <a:xfrm>
            <a:off x="4275137" y="1358900"/>
            <a:ext cx="4572000" cy="2308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Объекты - предоставляют поведение и скрывают данные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Структуры данных предоставляют данные, но не обладают значительным поведением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5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Объекты</a:t>
            </a:r>
            <a:endParaRPr/>
          </a:p>
        </p:txBody>
      </p:sp>
      <p:sp>
        <p:nvSpPr>
          <p:cNvPr id="1133" name="Google Shape;1133;p51"/>
          <p:cNvSpPr txBox="1">
            <a:spLocks noGrp="1"/>
          </p:cNvSpPr>
          <p:nvPr>
            <p:ph type="body" idx="1"/>
          </p:nvPr>
        </p:nvSpPr>
        <p:spPr>
          <a:xfrm>
            <a:off x="303212" y="6048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Закон Деметры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модуль не должен знать внутреннее устройство тех объектов, с которыми он работает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 f класса C должен ограничиваться вызовом методов следующих объектов: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C;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объекты, созданные f;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объекты, переданные f в качестве аргумента;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объекты, хранящиеся в переменной экземпляра C</a:t>
            </a:r>
            <a:endParaRPr/>
          </a:p>
        </p:txBody>
      </p:sp>
      <p:sp>
        <p:nvSpPr>
          <p:cNvPr id="1134" name="Google Shape;1134;p51"/>
          <p:cNvSpPr txBox="1"/>
          <p:nvPr/>
        </p:nvSpPr>
        <p:spPr>
          <a:xfrm>
            <a:off x="6350" y="6259512"/>
            <a:ext cx="9432925" cy="369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outputDir = ctxt.getOptions().getScratchDir().getAbsolutePath();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5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0" name="Google Shape;1140;p5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Объекты передачи данных  DTO (Data Transfer Object)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 работе с базами данных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разборе сообщений  и др.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Активные записи (Active Records)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разновидность DTO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+навигационные методы ( save change)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5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</a:t>
            </a:r>
            <a:endParaRPr/>
          </a:p>
        </p:txBody>
      </p:sp>
      <p:sp>
        <p:nvSpPr>
          <p:cNvPr id="1146" name="Google Shape;1146;p53"/>
          <p:cNvSpPr txBox="1">
            <a:spLocks noGrp="1"/>
          </p:cNvSpPr>
          <p:nvPr>
            <p:ph type="body" idx="1"/>
          </p:nvPr>
        </p:nvSpPr>
        <p:spPr>
          <a:xfrm>
            <a:off x="331787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Последовательность описания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1)открытые статические константы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приватные статические переменные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приватные переменные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защищённые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 открытых обычно нет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6) открытые функции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7) приватные функции  (м.б. около открытых)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</a:t>
            </a:r>
            <a:endParaRPr/>
          </a:p>
        </p:txBody>
      </p:sp>
      <p:sp>
        <p:nvSpPr>
          <p:cNvPr id="1152" name="Google Shape;1152;p54"/>
          <p:cNvSpPr txBox="1">
            <a:spLocks noGrp="1"/>
          </p:cNvSpPr>
          <p:nvPr>
            <p:ph type="body" idx="1"/>
          </p:nvPr>
        </p:nvSpPr>
        <p:spPr>
          <a:xfrm>
            <a:off x="284162" y="8001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классы должны быть компактными и еще компактнее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Метрика – ответственность  - Принцип единой ответственности (SRP1 )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153" name="Google Shape;1153;p54"/>
          <p:cNvSpPr txBox="1"/>
          <p:nvPr/>
        </p:nvSpPr>
        <p:spPr>
          <a:xfrm>
            <a:off x="4933950" y="2749550"/>
            <a:ext cx="3887787" cy="4108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SuperDashboard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JFrame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getCustomizerLanguagePath()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setSystemConfigPath(String systemConfigPath)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getSystemConfigDocument()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setSystemConfigDocument(String systemConfigDocument)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getGuruState()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getNoviceState()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getOpenSourceState()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showObject(MetaObject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showProgress(String 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isMetadataDirty()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setIsMetadataDirty(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isMetadataDirty)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Component getLastFocusedComponent()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setLastFocused(Component lastFocused)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setMouseSelectState(boolean isMouseSelected)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isMouseSelected()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LanguageManager getLanguageManager()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Project getProject()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Project getFirstProject()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Project getLastProject()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getNewProjectName()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setComponentSizes(Dimension dim)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getCurrentDir()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setCurrentDir(String newDir)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updateStatus(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dotPos,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markPos)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Class[] getDataBaseClasses()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MetadataFeeder getMetadataFeeder()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addProject(Project project)</a:t>
            </a:r>
            <a:endParaRPr/>
          </a:p>
        </p:txBody>
      </p:sp>
      <p:sp>
        <p:nvSpPr>
          <p:cNvPr id="1154" name="Google Shape;1154;p54"/>
          <p:cNvSpPr txBox="1"/>
          <p:nvPr/>
        </p:nvSpPr>
        <p:spPr>
          <a:xfrm>
            <a:off x="214312" y="3030537"/>
            <a:ext cx="4716462" cy="1754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Version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getMajorVersionNumber()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getMinorVersionNumber()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getBuildNumber()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155" name="Google Shape;1155;p54"/>
          <p:cNvSpPr txBox="1"/>
          <p:nvPr/>
        </p:nvSpPr>
        <p:spPr>
          <a:xfrm>
            <a:off x="284162" y="5067300"/>
            <a:ext cx="4572000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система с множеством малых классов имеет больше «подвижных частей», чем система с несколькими большими классами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4374</Words>
  <Application>Microsoft Office PowerPoint</Application>
  <PresentationFormat>Экран (4:3)</PresentationFormat>
  <Paragraphs>820</Paragraphs>
  <Slides>103</Slides>
  <Notes>103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103</vt:i4>
      </vt:variant>
    </vt:vector>
  </HeadingPairs>
  <TitlesOfParts>
    <vt:vector size="110" baseType="lpstr">
      <vt:lpstr>Tahoma</vt:lpstr>
      <vt:lpstr>Arial</vt:lpstr>
      <vt:lpstr>Noto Sans Symbols</vt:lpstr>
      <vt:lpstr>Content</vt:lpstr>
      <vt:lpstr>Consolas</vt:lpstr>
      <vt:lpstr>1_Compass</vt:lpstr>
      <vt:lpstr>Compass</vt:lpstr>
      <vt:lpstr>Антипаттерны проектирования. Чистый код. </vt:lpstr>
      <vt:lpstr>Анти паттерны</vt:lpstr>
      <vt:lpstr>Когда проявляется?</vt:lpstr>
      <vt:lpstr>Какие проблемы несёт</vt:lpstr>
      <vt:lpstr>Причины возникновения:</vt:lpstr>
      <vt:lpstr>Решение</vt:lpstr>
      <vt:lpstr>Презентация PowerPoint</vt:lpstr>
      <vt:lpstr>Какие проблемы несёт</vt:lpstr>
      <vt:lpstr>Причинами возникновения</vt:lpstr>
      <vt:lpstr>Как решить проблему</vt:lpstr>
      <vt:lpstr>Презентация PowerPoint</vt:lpstr>
      <vt:lpstr>Когда он проявляется</vt:lpstr>
      <vt:lpstr>Какие проблемы несёт</vt:lpstr>
      <vt:lpstr>Причины возникновения</vt:lpstr>
      <vt:lpstr>Как решить проблему</vt:lpstr>
      <vt:lpstr>Презентация PowerPoint</vt:lpstr>
      <vt:lpstr>Какие проблемы несёт</vt:lpstr>
      <vt:lpstr>Причины возникновения</vt:lpstr>
      <vt:lpstr>Как решить проблему</vt:lpstr>
      <vt:lpstr>Презентация PowerPoint</vt:lpstr>
      <vt:lpstr>Какие проблемы несёт</vt:lpstr>
      <vt:lpstr>Причины возникновения</vt:lpstr>
      <vt:lpstr>Как решить проблему</vt:lpstr>
      <vt:lpstr>Презентация PowerPoint</vt:lpstr>
      <vt:lpstr>Когда он проявляется</vt:lpstr>
      <vt:lpstr>Какие проблемы несёт</vt:lpstr>
      <vt:lpstr>Причины возникновения</vt:lpstr>
      <vt:lpstr>Как решить проблему</vt:lpstr>
      <vt:lpstr>Презентация PowerPoint</vt:lpstr>
      <vt:lpstr>Когда проявляется?</vt:lpstr>
      <vt:lpstr>Какие проблемы несёт</vt:lpstr>
      <vt:lpstr>Причины возникновения</vt:lpstr>
      <vt:lpstr>Как решить проблему</vt:lpstr>
      <vt:lpstr>Презентация PowerPoint</vt:lpstr>
      <vt:lpstr>Когда он проявляется</vt:lpstr>
      <vt:lpstr>Какие проблемы несёт</vt:lpstr>
      <vt:lpstr>Причины возникновения</vt:lpstr>
      <vt:lpstr>Как решить проблему</vt:lpstr>
      <vt:lpstr>Презентация PowerPoint</vt:lpstr>
      <vt:lpstr>Когда проявляется?</vt:lpstr>
      <vt:lpstr>Какие проблемы несёт</vt:lpstr>
      <vt:lpstr>Причины возникновения:</vt:lpstr>
      <vt:lpstr>Как решить проблему</vt:lpstr>
      <vt:lpstr>Презентация PowerPoint</vt:lpstr>
      <vt:lpstr>Когда он проявляется</vt:lpstr>
      <vt:lpstr>Какие проблемы несёт</vt:lpstr>
      <vt:lpstr>Причины возникновения</vt:lpstr>
      <vt:lpstr>Как решить проблему</vt:lpstr>
      <vt:lpstr>Презентация PowerPoint</vt:lpstr>
      <vt:lpstr>Когда он проявляется</vt:lpstr>
      <vt:lpstr>Какие проблемы несёт</vt:lpstr>
      <vt:lpstr>Причинами возникновения</vt:lpstr>
      <vt:lpstr>Как решить проблему</vt:lpstr>
      <vt:lpstr>Blind faith. Слепая вера</vt:lpstr>
      <vt:lpstr>Какие проблемы несёт</vt:lpstr>
      <vt:lpstr>Причины возникновения</vt:lpstr>
      <vt:lpstr>Programming by permutation (Программирование методом подбора)</vt:lpstr>
      <vt:lpstr>Когда проявляется?</vt:lpstr>
      <vt:lpstr>Какие проблемы несёт</vt:lpstr>
      <vt:lpstr>Причины возникновения</vt:lpstr>
      <vt:lpstr>Признаки</vt:lpstr>
      <vt:lpstr>Презентация PowerPoint</vt:lpstr>
      <vt:lpstr>Решение</vt:lpstr>
      <vt:lpstr>Рефакторинг</vt:lpstr>
      <vt:lpstr> Технический долг</vt:lpstr>
      <vt:lpstr>Причины появления технического долга</vt:lpstr>
      <vt:lpstr>Методы рефакторинга</vt:lpstr>
      <vt:lpstr>«Чистый код»</vt:lpstr>
      <vt:lpstr>Code Convention</vt:lpstr>
      <vt:lpstr>Презентация PowerPoint</vt:lpstr>
      <vt:lpstr>Презентация PowerPoint</vt:lpstr>
      <vt:lpstr>Имена в программе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Комментарии</vt:lpstr>
      <vt:lpstr>Презентация PowerPoint</vt:lpstr>
      <vt:lpstr>Презентация PowerPoint</vt:lpstr>
      <vt:lpstr>Форматирование </vt:lpstr>
      <vt:lpstr>Презентация PowerPoint</vt:lpstr>
      <vt:lpstr>Презентация PowerPoint</vt:lpstr>
      <vt:lpstr>Презентация PowerPoint</vt:lpstr>
      <vt:lpstr>Презентация PowerPoint</vt:lpstr>
      <vt:lpstr>Избыточный код</vt:lpstr>
      <vt:lpstr>Презентация PowerPoint</vt:lpstr>
      <vt:lpstr>Исключение</vt:lpstr>
      <vt:lpstr>Структуры и Объекты</vt:lpstr>
      <vt:lpstr>Объекты</vt:lpstr>
      <vt:lpstr>Презентация PowerPoint</vt:lpstr>
      <vt:lpstr>Класс</vt:lpstr>
      <vt:lpstr>Класс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Антипаттерны проектирования. Чистый код. </dc:title>
  <dc:creator>pnv</dc:creator>
  <cp:lastModifiedBy>Артур Мущук</cp:lastModifiedBy>
  <cp:revision>7</cp:revision>
  <dcterms:created xsi:type="dcterms:W3CDTF">2004-09-06T10:48:42Z</dcterms:created>
  <dcterms:modified xsi:type="dcterms:W3CDTF">2024-12-10T23:04:38Z</dcterms:modified>
</cp:coreProperties>
</file>